
<file path=[Content_Types].xml><?xml version="1.0" encoding="utf-8"?>
<Types xmlns="http://schemas.openxmlformats.org/package/2006/content-types">
  <Default Extension="wdp" ContentType="image/vnd.ms-photo"/>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8" r:id="rId5"/>
  </p:sldMasterIdLst>
  <p:notesMasterIdLst>
    <p:notesMasterId r:id="rId7"/>
  </p:notesMasterIdLst>
  <p:handoutMasterIdLst>
    <p:handoutMasterId r:id="rId103"/>
  </p:handoutMasterIdLst>
  <p:sldIdLst>
    <p:sldId id="257" r:id="rId6"/>
    <p:sldId id="258" r:id="rId8"/>
    <p:sldId id="290" r:id="rId9"/>
    <p:sldId id="291" r:id="rId10"/>
    <p:sldId id="292" r:id="rId11"/>
    <p:sldId id="293" r:id="rId12"/>
    <p:sldId id="294" r:id="rId13"/>
    <p:sldId id="355" r:id="rId14"/>
    <p:sldId id="295" r:id="rId15"/>
    <p:sldId id="296" r:id="rId16"/>
    <p:sldId id="352" r:id="rId17"/>
    <p:sldId id="277" r:id="rId18"/>
    <p:sldId id="276" r:id="rId19"/>
    <p:sldId id="278" r:id="rId20"/>
    <p:sldId id="339" r:id="rId21"/>
    <p:sldId id="259" r:id="rId22"/>
    <p:sldId id="281" r:id="rId23"/>
    <p:sldId id="340" r:id="rId24"/>
    <p:sldId id="298" r:id="rId25"/>
    <p:sldId id="261" r:id="rId26"/>
    <p:sldId id="342" r:id="rId27"/>
    <p:sldId id="263" r:id="rId28"/>
    <p:sldId id="300" r:id="rId29"/>
    <p:sldId id="264" r:id="rId30"/>
    <p:sldId id="301" r:id="rId31"/>
    <p:sldId id="265" r:id="rId32"/>
    <p:sldId id="266" r:id="rId33"/>
    <p:sldId id="283" r:id="rId34"/>
    <p:sldId id="284" r:id="rId35"/>
    <p:sldId id="267" r:id="rId36"/>
    <p:sldId id="268" r:id="rId37"/>
    <p:sldId id="269" r:id="rId38"/>
    <p:sldId id="302" r:id="rId39"/>
    <p:sldId id="287" r:id="rId40"/>
    <p:sldId id="303" r:id="rId41"/>
    <p:sldId id="270" r:id="rId42"/>
    <p:sldId id="307" r:id="rId43"/>
    <p:sldId id="286" r:id="rId44"/>
    <p:sldId id="308" r:id="rId45"/>
    <p:sldId id="271" r:id="rId46"/>
    <p:sldId id="288" r:id="rId47"/>
    <p:sldId id="304" r:id="rId48"/>
    <p:sldId id="272" r:id="rId49"/>
    <p:sldId id="309" r:id="rId50"/>
    <p:sldId id="289" r:id="rId51"/>
    <p:sldId id="430" r:id="rId52"/>
    <p:sldId id="431" r:id="rId53"/>
    <p:sldId id="432" r:id="rId54"/>
    <p:sldId id="433" r:id="rId55"/>
    <p:sldId id="434" r:id="rId56"/>
    <p:sldId id="435" r:id="rId57"/>
    <p:sldId id="436" r:id="rId58"/>
    <p:sldId id="437" r:id="rId59"/>
    <p:sldId id="438"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407" r:id="rId73"/>
    <p:sldId id="551" r:id="rId74"/>
    <p:sldId id="306" r:id="rId75"/>
    <p:sldId id="274" r:id="rId76"/>
    <p:sldId id="275" r:id="rId77"/>
    <p:sldId id="305" r:id="rId78"/>
    <p:sldId id="450" r:id="rId79"/>
    <p:sldId id="451" r:id="rId80"/>
    <p:sldId id="452" r:id="rId81"/>
    <p:sldId id="453" r:id="rId82"/>
    <p:sldId id="454" r:id="rId83"/>
    <p:sldId id="455" r:id="rId84"/>
    <p:sldId id="456" r:id="rId85"/>
    <p:sldId id="349" r:id="rId86"/>
    <p:sldId id="457" r:id="rId87"/>
    <p:sldId id="458" r:id="rId88"/>
    <p:sldId id="459" r:id="rId89"/>
    <p:sldId id="460" r:id="rId90"/>
    <p:sldId id="576" r:id="rId91"/>
    <p:sldId id="586" r:id="rId92"/>
    <p:sldId id="577" r:id="rId93"/>
    <p:sldId id="587" r:id="rId94"/>
    <p:sldId id="571" r:id="rId95"/>
    <p:sldId id="591" r:id="rId96"/>
    <p:sldId id="582" r:id="rId97"/>
    <p:sldId id="588" r:id="rId98"/>
    <p:sldId id="583" r:id="rId99"/>
    <p:sldId id="589" r:id="rId100"/>
    <p:sldId id="584" r:id="rId101"/>
    <p:sldId id="590" r:id="rId102"/>
  </p:sldIdLst>
  <p:sldSz cx="9144000" cy="5143500" type="screen16x9"/>
  <p:notesSz cx="6858000" cy="9144000"/>
  <p:defaultTextStyle>
    <a:defPPr>
      <a:defRPr lang="zh-CN"/>
    </a:defPPr>
    <a:lvl1pPr marL="0" algn="l" defTabSz="490855" rtl="0" eaLnBrk="1" latinLnBrk="0" hangingPunct="1">
      <a:defRPr sz="965" kern="1200">
        <a:solidFill>
          <a:schemeClr val="tx1"/>
        </a:solidFill>
        <a:latin typeface="+mn-lt"/>
        <a:ea typeface="+mn-ea"/>
        <a:cs typeface="+mn-cs"/>
      </a:defRPr>
    </a:lvl1pPr>
    <a:lvl2pPr marL="245745" algn="l" defTabSz="490855" rtl="0" eaLnBrk="1" latinLnBrk="0" hangingPunct="1">
      <a:defRPr sz="965" kern="1200">
        <a:solidFill>
          <a:schemeClr val="tx1"/>
        </a:solidFill>
        <a:latin typeface="+mn-lt"/>
        <a:ea typeface="+mn-ea"/>
        <a:cs typeface="+mn-cs"/>
      </a:defRPr>
    </a:lvl2pPr>
    <a:lvl3pPr marL="491490" algn="l" defTabSz="490855" rtl="0" eaLnBrk="1" latinLnBrk="0" hangingPunct="1">
      <a:defRPr sz="965" kern="1200">
        <a:solidFill>
          <a:schemeClr val="tx1"/>
        </a:solidFill>
        <a:latin typeface="+mn-lt"/>
        <a:ea typeface="+mn-ea"/>
        <a:cs typeface="+mn-cs"/>
      </a:defRPr>
    </a:lvl3pPr>
    <a:lvl4pPr marL="737235" algn="l" defTabSz="490855" rtl="0" eaLnBrk="1" latinLnBrk="0" hangingPunct="1">
      <a:defRPr sz="965" kern="1200">
        <a:solidFill>
          <a:schemeClr val="tx1"/>
        </a:solidFill>
        <a:latin typeface="+mn-lt"/>
        <a:ea typeface="+mn-ea"/>
        <a:cs typeface="+mn-cs"/>
      </a:defRPr>
    </a:lvl4pPr>
    <a:lvl5pPr marL="982980" algn="l" defTabSz="490855" rtl="0" eaLnBrk="1" latinLnBrk="0" hangingPunct="1">
      <a:defRPr sz="965" kern="1200">
        <a:solidFill>
          <a:schemeClr val="tx1"/>
        </a:solidFill>
        <a:latin typeface="+mn-lt"/>
        <a:ea typeface="+mn-ea"/>
        <a:cs typeface="+mn-cs"/>
      </a:defRPr>
    </a:lvl5pPr>
    <a:lvl6pPr marL="1228725" algn="l" defTabSz="490855" rtl="0" eaLnBrk="1" latinLnBrk="0" hangingPunct="1">
      <a:defRPr sz="965" kern="1200">
        <a:solidFill>
          <a:schemeClr val="tx1"/>
        </a:solidFill>
        <a:latin typeface="+mn-lt"/>
        <a:ea typeface="+mn-ea"/>
        <a:cs typeface="+mn-cs"/>
      </a:defRPr>
    </a:lvl6pPr>
    <a:lvl7pPr marL="1474470" algn="l" defTabSz="490855" rtl="0" eaLnBrk="1" latinLnBrk="0" hangingPunct="1">
      <a:defRPr sz="965" kern="1200">
        <a:solidFill>
          <a:schemeClr val="tx1"/>
        </a:solidFill>
        <a:latin typeface="+mn-lt"/>
        <a:ea typeface="+mn-ea"/>
        <a:cs typeface="+mn-cs"/>
      </a:defRPr>
    </a:lvl7pPr>
    <a:lvl8pPr marL="1719580" algn="l" defTabSz="490855" rtl="0" eaLnBrk="1" latinLnBrk="0" hangingPunct="1">
      <a:defRPr sz="965" kern="1200">
        <a:solidFill>
          <a:schemeClr val="tx1"/>
        </a:solidFill>
        <a:latin typeface="+mn-lt"/>
        <a:ea typeface="+mn-ea"/>
        <a:cs typeface="+mn-cs"/>
      </a:defRPr>
    </a:lvl8pPr>
    <a:lvl9pPr marL="1965325" algn="l" defTabSz="490855" rtl="0" eaLnBrk="1" latinLnBrk="0" hangingPunct="1">
      <a:defRPr sz="965"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otianlin" initials="RTl" lastIdx="1" clrIdx="0"/>
  <p:cmAuthor id="2" name="justin" initials="jj"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6FC6"/>
    <a:srgbClr val="2272A3"/>
    <a:srgbClr val="D70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8" autoAdjust="0"/>
    <p:restoredTop sz="50000" autoAdjust="0"/>
  </p:normalViewPr>
  <p:slideViewPr>
    <p:cSldViewPr snapToGrid="0">
      <p:cViewPr>
        <p:scale>
          <a:sx n="127" d="100"/>
          <a:sy n="127" d="100"/>
        </p:scale>
        <p:origin x="3928" y="2704"/>
      </p:cViewPr>
      <p:guideLst>
        <p:guide orient="horz" pos="1517"/>
        <p:guide pos="272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7" Type="http://schemas.openxmlformats.org/officeDocument/2006/relationships/commentAuthors" Target="commentAuthors.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align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align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5B9BD5"/>
    </dgm:fillClrLst>
    <dgm:linClrLst meth="repeat">
      <a:srgbClr val="5B9BD5"/>
    </dgm:linClrLst>
    <dgm:effectClrLst/>
    <dgm:txLinClrLst/>
    <dgm:txFillClrLst/>
    <dgm:txEffectClrLst/>
  </dgm:styleLbl>
  <dgm:styleLbl name="asst0">
    <dgm:fillClrLst meth="repeat">
      <a:srgbClr val="5B9BD5"/>
    </dgm:fillClrLst>
    <dgm:linClrLst meth="repeat">
      <a:sysClr val="window" lastClr="FFFFFF"/>
    </dgm:linClrLst>
    <dgm:effectClrLst/>
    <dgm:txLinClrLst/>
    <dgm:txFillClrLst/>
    <dgm:txEffectClrLst/>
  </dgm:styleLbl>
  <dgm:styleLbl name="asst1">
    <dgm:fillClrLst meth="repeat">
      <a:srgbClr val="5B9BD5"/>
    </dgm:fillClrLst>
    <dgm:linClrLst meth="repeat">
      <a:sysClr val="window" lastClr="FFFFFF"/>
    </dgm:linClrLst>
    <dgm:effectClrLst/>
    <dgm:txLinClrLst/>
    <dgm:txFillClrLst/>
    <dgm:txEffectClrLst/>
  </dgm:styleLbl>
  <dgm:styleLbl name="asst2">
    <dgm:fillClrLst meth="repeat">
      <a:srgbClr val="5B9BD5"/>
    </dgm:fillClrLst>
    <dgm:linClrLst meth="repeat">
      <a:sysClr val="window" lastClr="FFFFFF"/>
    </dgm:linClrLst>
    <dgm:effectClrLst/>
    <dgm:txLinClrLst/>
    <dgm:txFillClrLst/>
    <dgm:txEffectClrLst/>
  </dgm:styleLbl>
  <dgm:styleLbl name="asst3">
    <dgm:fillClrLst meth="repeat">
      <a:srgbClr val="5B9BD5"/>
    </dgm:fillClrLst>
    <dgm:linClrLst meth="repeat">
      <a:sysClr val="window" lastClr="FFFFFF"/>
    </dgm:linClrLst>
    <dgm:effectClrLst/>
    <dgm:txLinClrLst/>
    <dgm:txFillClrLst/>
    <dgm:txEffectClrLst/>
  </dgm:styleLbl>
  <dgm:styleLbl name="asst4">
    <dgm:fillClrLst meth="repea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b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b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5B9BD5">
        <a:tint val="40000"/>
      </a:srgbClr>
    </dgm:fillClrLst>
    <dgm:linClrLst meth="repeat">
      <a:srgbClr val="5B9BD5"/>
    </dgm:linClrLst>
    <dgm:effectClrLst/>
    <dgm:txLinClrLst/>
    <dgm:txFillClrLst meth="repeat">
      <a:sysClr val="windowText" lastClr="000000"/>
    </dgm:txFillClrLst>
    <dgm:txEffectClrLst/>
  </dgm:styleLbl>
  <dgm:styleLbl name="bgSibTrans2D1">
    <dgm:fillClrLst meth="repeat">
      <a:srgbClr val="5B9BD5">
        <a:tint val="60000"/>
      </a:srgbClr>
    </dgm:fillClrLst>
    <dgm:linClrLst meth="repeat">
      <a:srgbClr val="5B9BD5">
        <a:tint val="60000"/>
      </a:srgbClr>
    </dgm:linClrLst>
    <dgm:effectClrLst/>
    <dgm:txLinClrLst/>
    <dgm:txFillClrLst/>
    <dgm:txEffectClrLst/>
  </dgm:styleLbl>
  <dgm:styleLbl name="callout">
    <dgm:fillClrLst meth="repeat">
      <a:srgbClr val="5B9BD5"/>
    </dgm:fillClrLst>
    <dgm:linClrLst meth="repeat">
      <a:srgbClr val="5B9BD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dkBgShp">
    <dgm:fillClrLst meth="repeat">
      <a:srgbClr val="5B9BD5">
        <a:shade val="80000"/>
      </a:srgbClr>
    </dgm:fillClrLst>
    <dgm:linClrLst meth="repeat">
      <a:srgbClr val="5B9BD5"/>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f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5B9BD5">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5B9BD5">
        <a:tint val="60000"/>
      </a:srgbClr>
    </dgm:fillClrLst>
    <dgm:linClrLst meth="repeat">
      <a:srgbClr val="5B9BD5">
        <a:tint val="60000"/>
      </a:srgbClr>
    </dgm:linClrLst>
    <dgm:effectClrLst/>
    <dgm:txLinClrLst/>
    <dgm:txFillClrLst/>
    <dgm:txEffectClrLst/>
  </dgm:styleLbl>
  <dgm:styleLbl name="lnNode1">
    <dgm:fillClrLst meth="repeat">
      <a:srgbClr val="5B9BD5"/>
    </dgm:fillClrLst>
    <dgm:linClrLst meth="repeat">
      <a:sysClr val="window" lastClr="FFFFFF"/>
    </dgm:linClrLst>
    <dgm:effectClrLst/>
    <dgm:txLinClrLst/>
    <dgm:txFillClrLst/>
    <dgm:txEffectClrLst/>
  </dgm:styleLbl>
  <dgm:styleLbl name="node0">
    <dgm:fillClrLst meth="repeat">
      <a:srgbClr val="5B9BD5"/>
    </dgm:fillClrLst>
    <dgm:linClrLst meth="repeat">
      <a:sysClr val="window" lastClr="FFFFFF"/>
    </dgm:linClrLst>
    <dgm:effectClrLst/>
    <dgm:txLinClrLst/>
    <dgm:txFillClrLst/>
    <dgm:txEffectClrLst/>
  </dgm:styleLbl>
  <dgm:styleLbl name="node1">
    <dgm:fillClrLst meth="repeat">
      <a:srgbClr val="5B9BD5"/>
    </dgm:fillClrLst>
    <dgm:linClrLst meth="repeat">
      <a:sysClr val="window" lastClr="FFFFFF"/>
    </dgm:linClrLst>
    <dgm:effectClrLst/>
    <dgm:txLinClrLst/>
    <dgm:txFillClrLst/>
    <dgm:txEffectClrLst/>
  </dgm:styleLbl>
  <dgm:styleLbl name="node2">
    <dgm:fillClrLst meth="repeat">
      <a:srgbClr val="5B9BD5"/>
    </dgm:fillClrLst>
    <dgm:linClrLst meth="repeat">
      <a:sysClr val="window" lastClr="FFFFFF"/>
    </dgm:linClrLst>
    <dgm:effectClrLst/>
    <dgm:txLinClrLst/>
    <dgm:txFillClrLst/>
    <dgm:txEffectClrLst/>
  </dgm:styleLbl>
  <dgm:styleLbl name="node3">
    <dgm:fillClrLst meth="repeat">
      <a:srgbClr val="5B9BD5"/>
    </dgm:fillClrLst>
    <dgm:linClrLst meth="repeat">
      <a:sysClr val="window" lastClr="FFFFFF"/>
    </dgm:linClrLst>
    <dgm:effectClrLst/>
    <dgm:txLinClrLst/>
    <dgm:txFillClrLst/>
    <dgm:txEffectClrLst/>
  </dgm:styleLbl>
  <dgm:styleLbl name="node4">
    <dgm:fillClrLst meth="repeat">
      <a:srgbClr val="5B9BD5"/>
    </dgm:fillClrLst>
    <dgm:linClrLst meth="repeat">
      <a:sysClr val="window" lastClr="FFFFFF"/>
    </dgm:linClrLst>
    <dgm:effectClrLst/>
    <dgm:txLinClrLst/>
    <dgm:txFillClrLst/>
    <dgm:txEffectClrLst/>
  </dgm:styleLbl>
  <dgm:styleLbl name="parChTrans1D1">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2">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3">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1D4">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2D1">
    <dgm:fillClrLst meth="repeat">
      <a:srgbClr val="5B9BD5">
        <a:tint val="60000"/>
      </a:srgbClr>
    </dgm:fillClrLst>
    <dgm:linClrLst meth="repeat">
      <a:srgbClr val="5B9BD5">
        <a:tint val="60000"/>
      </a:srgbClr>
    </dgm:linClrLst>
    <dgm:effectClrLst/>
    <dgm:txLinClrLst/>
    <dgm:txFillClrLst meth="repeat">
      <a:sysClr val="window" lastClr="FFFFFF"/>
    </dgm:txFillClrLst>
    <dgm:txEffectClrLst/>
  </dgm:styleLbl>
  <dgm:styleLbl name="parChTrans2D2">
    <dgm:fillClrLst meth="repeat">
      <a:srgbClr val="5B9BD5"/>
    </dgm:fillClrLst>
    <dgm:linClrLst meth="repeat">
      <a:srgbClr val="5B9BD5"/>
    </dgm:linClrLst>
    <dgm:effectClrLst/>
    <dgm:txLinClrLst/>
    <dgm:txFillClrLst meth="repeat">
      <a:sysClr val="window" lastClr="FFFFFF"/>
    </dgm:txFillClrLst>
    <dgm:txEffectClrLst/>
  </dgm:styleLbl>
  <dgm:styleLbl name="parChTrans2D3">
    <dgm:fillClrLst meth="repeat">
      <a:srgbClr val="5B9BD5"/>
    </dgm:fillClrLst>
    <dgm:linClrLst meth="repeat">
      <a:srgbClr val="5B9BD5"/>
    </dgm:linClrLst>
    <dgm:effectClrLst/>
    <dgm:txLinClrLst/>
    <dgm:txFillClrLst meth="repeat">
      <a:sysClr val="window" lastClr="FFFFFF"/>
    </dgm:txFillClrLst>
    <dgm:txEffectClrLst/>
  </dgm:styleLbl>
  <dgm:styleLbl name="parChTrans2D4">
    <dgm:fillClrLst meth="repeat">
      <a:srgbClr val="5B9BD5"/>
    </dgm:fillClrLst>
    <dgm:linClrLst meth="repeat">
      <a:srgbClr val="5B9BD5"/>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5B9BD5"/>
    </dgm:fillClrLst>
    <dgm:linClrLst meth="repeat">
      <a:srgbClr val="5B9BD5"/>
    </dgm:linClrLst>
    <dgm:effectClrLst/>
    <dgm:txLinClrLst/>
    <dgm:txFillClrLst meth="repeat">
      <a:sysClr val="windowText" lastClr="000000"/>
    </dgm:txFillClrLst>
    <dgm:txEffectClrLst/>
  </dgm:styleLbl>
  <dgm:styleLbl name="sibTrans2D1">
    <dgm:fillClrLst meth="repeat">
      <a:srgbClr val="5B9BD5">
        <a:tint val="60000"/>
      </a:srgbClr>
    </dgm:fillClrLst>
    <dgm:linClrLst meth="repeat">
      <a:srgbClr val="5B9BD5">
        <a:tint val="60000"/>
      </a:srgbClr>
    </dgm:linClrLst>
    <dgm:effectClrLst/>
    <dgm:txLinClrLst/>
    <dgm:txFillClrLst/>
    <dgm:txEffectClrLst/>
  </dgm:styleLbl>
  <dgm:styleLbl name="solidAlign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5B9BD5"/>
    </dgm:linClrLst>
    <dgm:effectClrLst/>
    <dgm:txLinClrLst/>
    <dgm:txFillClrLst meth="repeat">
      <a:sysClr val="windowText" lastClr="000000"/>
    </dgm:txFillClrLst>
    <dgm:txEffectClrLst/>
  </dgm:styleLbl>
  <dgm:styleLbl name="trBgShp">
    <dgm:fillClrLst meth="repeat">
      <a:srgbClr val="5B9BD5">
        <a:tint val="50000"/>
        <a:alpha val="40000"/>
      </a:srgbClr>
    </dgm:fillClrLst>
    <dgm:linClrLst meth="repeat">
      <a:srgbClr val="5B9BD5"/>
    </dgm:linClrLst>
    <dgm:effectClrLst/>
    <dgm:txLinClrLst/>
    <dgm:txFillClrLst meth="repeat">
      <a:sysClr val="window" lastClr="FFFFFF"/>
    </dgm:txFillClrLst>
    <dgm:txEffectClrLst/>
  </dgm:styleLbl>
  <dgm:styleLbl name="vennNode1">
    <dgm:fillClrLst meth="repeat">
      <a:srgbClr val="5B9BD5">
        <a:alpha val="50000"/>
      </a:srgbClr>
    </dgm:fillClrLst>
    <dgm:linClrLst meth="repeat">
      <a:sysClr val="window" lastClr="FFFFFF"/>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align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align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5B9BD5"/>
    </dgm:fillClrLst>
    <dgm:linClrLst meth="repeat">
      <a:srgbClr val="5B9BD5"/>
    </dgm:linClrLst>
    <dgm:effectClrLst/>
    <dgm:txLinClrLst/>
    <dgm:txFillClrLst/>
    <dgm:txEffectClrLst/>
  </dgm:styleLbl>
  <dgm:styleLbl name="asst0">
    <dgm:fillClrLst meth="repeat">
      <a:srgbClr val="5B9BD5"/>
    </dgm:fillClrLst>
    <dgm:linClrLst meth="repeat">
      <a:sysClr val="window" lastClr="FFFFFF"/>
    </dgm:linClrLst>
    <dgm:effectClrLst/>
    <dgm:txLinClrLst/>
    <dgm:txFillClrLst/>
    <dgm:txEffectClrLst/>
  </dgm:styleLbl>
  <dgm:styleLbl name="asst1">
    <dgm:fillClrLst meth="repeat">
      <a:srgbClr val="5B9BD5"/>
    </dgm:fillClrLst>
    <dgm:linClrLst meth="repeat">
      <a:sysClr val="window" lastClr="FFFFFF"/>
    </dgm:linClrLst>
    <dgm:effectClrLst/>
    <dgm:txLinClrLst/>
    <dgm:txFillClrLst/>
    <dgm:txEffectClrLst/>
  </dgm:styleLbl>
  <dgm:styleLbl name="asst2">
    <dgm:fillClrLst meth="repeat">
      <a:srgbClr val="5B9BD5"/>
    </dgm:fillClrLst>
    <dgm:linClrLst meth="repeat">
      <a:sysClr val="window" lastClr="FFFFFF"/>
    </dgm:linClrLst>
    <dgm:effectClrLst/>
    <dgm:txLinClrLst/>
    <dgm:txFillClrLst/>
    <dgm:txEffectClrLst/>
  </dgm:styleLbl>
  <dgm:styleLbl name="asst3">
    <dgm:fillClrLst meth="repeat">
      <a:srgbClr val="5B9BD5"/>
    </dgm:fillClrLst>
    <dgm:linClrLst meth="repeat">
      <a:sysClr val="window" lastClr="FFFFFF"/>
    </dgm:linClrLst>
    <dgm:effectClrLst/>
    <dgm:txLinClrLst/>
    <dgm:txFillClrLst/>
    <dgm:txEffectClrLst/>
  </dgm:styleLbl>
  <dgm:styleLbl name="asst4">
    <dgm:fillClrLst meth="repea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b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b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5B9BD5">
        <a:tint val="40000"/>
      </a:srgbClr>
    </dgm:fillClrLst>
    <dgm:linClrLst meth="repeat">
      <a:srgbClr val="5B9BD5"/>
    </dgm:linClrLst>
    <dgm:effectClrLst/>
    <dgm:txLinClrLst/>
    <dgm:txFillClrLst meth="repeat">
      <a:sysClr val="windowText" lastClr="000000"/>
    </dgm:txFillClrLst>
    <dgm:txEffectClrLst/>
  </dgm:styleLbl>
  <dgm:styleLbl name="bgSibTrans2D1">
    <dgm:fillClrLst meth="repeat">
      <a:srgbClr val="5B9BD5">
        <a:tint val="60000"/>
      </a:srgbClr>
    </dgm:fillClrLst>
    <dgm:linClrLst meth="repeat">
      <a:srgbClr val="5B9BD5">
        <a:tint val="60000"/>
      </a:srgbClr>
    </dgm:linClrLst>
    <dgm:effectClrLst/>
    <dgm:txLinClrLst/>
    <dgm:txFillClrLst/>
    <dgm:txEffectClrLst/>
  </dgm:styleLbl>
  <dgm:styleLbl name="callout">
    <dgm:fillClrLst meth="repeat">
      <a:srgbClr val="5B9BD5"/>
    </dgm:fillClrLst>
    <dgm:linClrLst meth="repeat">
      <a:srgbClr val="5B9BD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dkBgShp">
    <dgm:fillClrLst meth="repeat">
      <a:srgbClr val="5B9BD5">
        <a:shade val="80000"/>
      </a:srgbClr>
    </dgm:fillClrLst>
    <dgm:linClrLst meth="repeat">
      <a:srgbClr val="5B9BD5"/>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f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5B9BD5">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5B9BD5">
        <a:tint val="60000"/>
      </a:srgbClr>
    </dgm:fillClrLst>
    <dgm:linClrLst meth="repeat">
      <a:srgbClr val="5B9BD5">
        <a:tint val="60000"/>
      </a:srgbClr>
    </dgm:linClrLst>
    <dgm:effectClrLst/>
    <dgm:txLinClrLst/>
    <dgm:txFillClrLst/>
    <dgm:txEffectClrLst/>
  </dgm:styleLbl>
  <dgm:styleLbl name="lnNode1">
    <dgm:fillClrLst meth="repeat">
      <a:srgbClr val="5B9BD5"/>
    </dgm:fillClrLst>
    <dgm:linClrLst meth="repeat">
      <a:sysClr val="window" lastClr="FFFFFF"/>
    </dgm:linClrLst>
    <dgm:effectClrLst/>
    <dgm:txLinClrLst/>
    <dgm:txFillClrLst/>
    <dgm:txEffectClrLst/>
  </dgm:styleLbl>
  <dgm:styleLbl name="node0">
    <dgm:fillClrLst meth="repeat">
      <a:srgbClr val="5B9BD5"/>
    </dgm:fillClrLst>
    <dgm:linClrLst meth="repeat">
      <a:sysClr val="window" lastClr="FFFFFF"/>
    </dgm:linClrLst>
    <dgm:effectClrLst/>
    <dgm:txLinClrLst/>
    <dgm:txFillClrLst/>
    <dgm:txEffectClrLst/>
  </dgm:styleLbl>
  <dgm:styleLbl name="node1">
    <dgm:fillClrLst meth="repeat">
      <a:srgbClr val="5B9BD5"/>
    </dgm:fillClrLst>
    <dgm:linClrLst meth="repeat">
      <a:sysClr val="window" lastClr="FFFFFF"/>
    </dgm:linClrLst>
    <dgm:effectClrLst/>
    <dgm:txLinClrLst/>
    <dgm:txFillClrLst/>
    <dgm:txEffectClrLst/>
  </dgm:styleLbl>
  <dgm:styleLbl name="node2">
    <dgm:fillClrLst meth="repeat">
      <a:srgbClr val="5B9BD5"/>
    </dgm:fillClrLst>
    <dgm:linClrLst meth="repeat">
      <a:sysClr val="window" lastClr="FFFFFF"/>
    </dgm:linClrLst>
    <dgm:effectClrLst/>
    <dgm:txLinClrLst/>
    <dgm:txFillClrLst/>
    <dgm:txEffectClrLst/>
  </dgm:styleLbl>
  <dgm:styleLbl name="node3">
    <dgm:fillClrLst meth="repeat">
      <a:srgbClr val="5B9BD5"/>
    </dgm:fillClrLst>
    <dgm:linClrLst meth="repeat">
      <a:sysClr val="window" lastClr="FFFFFF"/>
    </dgm:linClrLst>
    <dgm:effectClrLst/>
    <dgm:txLinClrLst/>
    <dgm:txFillClrLst/>
    <dgm:txEffectClrLst/>
  </dgm:styleLbl>
  <dgm:styleLbl name="node4">
    <dgm:fillClrLst meth="repeat">
      <a:srgbClr val="5B9BD5"/>
    </dgm:fillClrLst>
    <dgm:linClrLst meth="repeat">
      <a:sysClr val="window" lastClr="FFFFFF"/>
    </dgm:linClrLst>
    <dgm:effectClrLst/>
    <dgm:txLinClrLst/>
    <dgm:txFillClrLst/>
    <dgm:txEffectClrLst/>
  </dgm:styleLbl>
  <dgm:styleLbl name="parChTrans1D1">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2">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3">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1D4">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2D1">
    <dgm:fillClrLst meth="repeat">
      <a:srgbClr val="5B9BD5">
        <a:tint val="60000"/>
      </a:srgbClr>
    </dgm:fillClrLst>
    <dgm:linClrLst meth="repeat">
      <a:srgbClr val="5B9BD5">
        <a:tint val="60000"/>
      </a:srgbClr>
    </dgm:linClrLst>
    <dgm:effectClrLst/>
    <dgm:txLinClrLst/>
    <dgm:txFillClrLst meth="repeat">
      <a:sysClr val="window" lastClr="FFFFFF"/>
    </dgm:txFillClrLst>
    <dgm:txEffectClrLst/>
  </dgm:styleLbl>
  <dgm:styleLbl name="parChTrans2D2">
    <dgm:fillClrLst meth="repeat">
      <a:srgbClr val="5B9BD5"/>
    </dgm:fillClrLst>
    <dgm:linClrLst meth="repeat">
      <a:srgbClr val="5B9BD5"/>
    </dgm:linClrLst>
    <dgm:effectClrLst/>
    <dgm:txLinClrLst/>
    <dgm:txFillClrLst meth="repeat">
      <a:sysClr val="window" lastClr="FFFFFF"/>
    </dgm:txFillClrLst>
    <dgm:txEffectClrLst/>
  </dgm:styleLbl>
  <dgm:styleLbl name="parChTrans2D3">
    <dgm:fillClrLst meth="repeat">
      <a:srgbClr val="5B9BD5"/>
    </dgm:fillClrLst>
    <dgm:linClrLst meth="repeat">
      <a:srgbClr val="5B9BD5"/>
    </dgm:linClrLst>
    <dgm:effectClrLst/>
    <dgm:txLinClrLst/>
    <dgm:txFillClrLst meth="repeat">
      <a:sysClr val="window" lastClr="FFFFFF"/>
    </dgm:txFillClrLst>
    <dgm:txEffectClrLst/>
  </dgm:styleLbl>
  <dgm:styleLbl name="parChTrans2D4">
    <dgm:fillClrLst meth="repeat">
      <a:srgbClr val="5B9BD5"/>
    </dgm:fillClrLst>
    <dgm:linClrLst meth="repeat">
      <a:srgbClr val="5B9BD5"/>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5B9BD5"/>
    </dgm:fillClrLst>
    <dgm:linClrLst meth="repeat">
      <a:srgbClr val="5B9BD5"/>
    </dgm:linClrLst>
    <dgm:effectClrLst/>
    <dgm:txLinClrLst/>
    <dgm:txFillClrLst meth="repeat">
      <a:sysClr val="windowText" lastClr="000000"/>
    </dgm:txFillClrLst>
    <dgm:txEffectClrLst/>
  </dgm:styleLbl>
  <dgm:styleLbl name="sibTrans2D1">
    <dgm:fillClrLst meth="repeat">
      <a:srgbClr val="5B9BD5">
        <a:tint val="60000"/>
      </a:srgbClr>
    </dgm:fillClrLst>
    <dgm:linClrLst meth="repeat">
      <a:srgbClr val="5B9BD5">
        <a:tint val="60000"/>
      </a:srgbClr>
    </dgm:linClrLst>
    <dgm:effectClrLst/>
    <dgm:txLinClrLst/>
    <dgm:txFillClrLst/>
    <dgm:txEffectClrLst/>
  </dgm:styleLbl>
  <dgm:styleLbl name="solidAlign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5B9BD5"/>
    </dgm:linClrLst>
    <dgm:effectClrLst/>
    <dgm:txLinClrLst/>
    <dgm:txFillClrLst meth="repeat">
      <a:sysClr val="windowText" lastClr="000000"/>
    </dgm:txFillClrLst>
    <dgm:txEffectClrLst/>
  </dgm:styleLbl>
  <dgm:styleLbl name="trBgShp">
    <dgm:fillClrLst meth="repeat">
      <a:srgbClr val="5B9BD5">
        <a:tint val="50000"/>
        <a:alpha val="40000"/>
      </a:srgbClr>
    </dgm:fillClrLst>
    <dgm:linClrLst meth="repeat">
      <a:srgbClr val="5B9BD5"/>
    </dgm:linClrLst>
    <dgm:effectClrLst/>
    <dgm:txLinClrLst/>
    <dgm:txFillClrLst meth="repeat">
      <a:sysClr val="window" lastClr="FFFFFF"/>
    </dgm:txFillClrLst>
    <dgm:txEffectClrLst/>
  </dgm:styleLbl>
  <dgm:styleLbl name="vennNode1">
    <dgm:fillClrLst meth="repeat">
      <a:srgbClr val="5B9BD5">
        <a:alpha val="50000"/>
      </a:srgbClr>
    </dgm:fillClrLst>
    <dgm:linClrLst meth="repeat">
      <a:sysClr val="window" lastClr="FFFFFF"/>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align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align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5B9BD5"/>
    </dgm:fillClrLst>
    <dgm:linClrLst meth="repeat">
      <a:srgbClr val="5B9BD5"/>
    </dgm:linClrLst>
    <dgm:effectClrLst/>
    <dgm:txLinClrLst/>
    <dgm:txFillClrLst/>
    <dgm:txEffectClrLst/>
  </dgm:styleLbl>
  <dgm:styleLbl name="asst0">
    <dgm:fillClrLst meth="repeat">
      <a:srgbClr val="5B9BD5"/>
    </dgm:fillClrLst>
    <dgm:linClrLst meth="repeat">
      <a:sysClr val="window" lastClr="FFFFFF"/>
    </dgm:linClrLst>
    <dgm:effectClrLst/>
    <dgm:txLinClrLst/>
    <dgm:txFillClrLst/>
    <dgm:txEffectClrLst/>
  </dgm:styleLbl>
  <dgm:styleLbl name="asst1">
    <dgm:fillClrLst meth="repeat">
      <a:srgbClr val="5B9BD5"/>
    </dgm:fillClrLst>
    <dgm:linClrLst meth="repeat">
      <a:sysClr val="window" lastClr="FFFFFF"/>
    </dgm:linClrLst>
    <dgm:effectClrLst/>
    <dgm:txLinClrLst/>
    <dgm:txFillClrLst/>
    <dgm:txEffectClrLst/>
  </dgm:styleLbl>
  <dgm:styleLbl name="asst2">
    <dgm:fillClrLst meth="repeat">
      <a:srgbClr val="5B9BD5"/>
    </dgm:fillClrLst>
    <dgm:linClrLst meth="repeat">
      <a:sysClr val="window" lastClr="FFFFFF"/>
    </dgm:linClrLst>
    <dgm:effectClrLst/>
    <dgm:txLinClrLst/>
    <dgm:txFillClrLst/>
    <dgm:txEffectClrLst/>
  </dgm:styleLbl>
  <dgm:styleLbl name="asst3">
    <dgm:fillClrLst meth="repeat">
      <a:srgbClr val="5B9BD5"/>
    </dgm:fillClrLst>
    <dgm:linClrLst meth="repeat">
      <a:sysClr val="window" lastClr="FFFFFF"/>
    </dgm:linClrLst>
    <dgm:effectClrLst/>
    <dgm:txLinClrLst/>
    <dgm:txFillClrLst/>
    <dgm:txEffectClrLst/>
  </dgm:styleLbl>
  <dgm:styleLbl name="asst4">
    <dgm:fillClrLst meth="repea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b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b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5B9BD5">
        <a:tint val="40000"/>
      </a:srgbClr>
    </dgm:fillClrLst>
    <dgm:linClrLst meth="repeat">
      <a:srgbClr val="5B9BD5"/>
    </dgm:linClrLst>
    <dgm:effectClrLst/>
    <dgm:txLinClrLst/>
    <dgm:txFillClrLst meth="repeat">
      <a:sysClr val="windowText" lastClr="000000"/>
    </dgm:txFillClrLst>
    <dgm:txEffectClrLst/>
  </dgm:styleLbl>
  <dgm:styleLbl name="bgSibTrans2D1">
    <dgm:fillClrLst meth="repeat">
      <a:srgbClr val="5B9BD5">
        <a:tint val="60000"/>
      </a:srgbClr>
    </dgm:fillClrLst>
    <dgm:linClrLst meth="repeat">
      <a:srgbClr val="5B9BD5">
        <a:tint val="60000"/>
      </a:srgbClr>
    </dgm:linClrLst>
    <dgm:effectClrLst/>
    <dgm:txLinClrLst/>
    <dgm:txFillClrLst/>
    <dgm:txEffectClrLst/>
  </dgm:styleLbl>
  <dgm:styleLbl name="callout">
    <dgm:fillClrLst meth="repeat">
      <a:srgbClr val="5B9BD5"/>
    </dgm:fillClrLst>
    <dgm:linClrLst meth="repeat">
      <a:srgbClr val="5B9BD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dkBgShp">
    <dgm:fillClrLst meth="repeat">
      <a:srgbClr val="5B9BD5">
        <a:shade val="80000"/>
      </a:srgbClr>
    </dgm:fillClrLst>
    <dgm:linClrLst meth="repeat">
      <a:srgbClr val="5B9BD5"/>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f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5B9BD5">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5B9BD5">
        <a:tint val="60000"/>
      </a:srgbClr>
    </dgm:fillClrLst>
    <dgm:linClrLst meth="repeat">
      <a:srgbClr val="5B9BD5">
        <a:tint val="60000"/>
      </a:srgbClr>
    </dgm:linClrLst>
    <dgm:effectClrLst/>
    <dgm:txLinClrLst/>
    <dgm:txFillClrLst/>
    <dgm:txEffectClrLst/>
  </dgm:styleLbl>
  <dgm:styleLbl name="lnNode1">
    <dgm:fillClrLst meth="repeat">
      <a:srgbClr val="5B9BD5"/>
    </dgm:fillClrLst>
    <dgm:linClrLst meth="repeat">
      <a:sysClr val="window" lastClr="FFFFFF"/>
    </dgm:linClrLst>
    <dgm:effectClrLst/>
    <dgm:txLinClrLst/>
    <dgm:txFillClrLst/>
    <dgm:txEffectClrLst/>
  </dgm:styleLbl>
  <dgm:styleLbl name="node0">
    <dgm:fillClrLst meth="repeat">
      <a:srgbClr val="5B9BD5"/>
    </dgm:fillClrLst>
    <dgm:linClrLst meth="repeat">
      <a:sysClr val="window" lastClr="FFFFFF"/>
    </dgm:linClrLst>
    <dgm:effectClrLst/>
    <dgm:txLinClrLst/>
    <dgm:txFillClrLst/>
    <dgm:txEffectClrLst/>
  </dgm:styleLbl>
  <dgm:styleLbl name="node1">
    <dgm:fillClrLst meth="repeat">
      <a:srgbClr val="5B9BD5"/>
    </dgm:fillClrLst>
    <dgm:linClrLst meth="repeat">
      <a:sysClr val="window" lastClr="FFFFFF"/>
    </dgm:linClrLst>
    <dgm:effectClrLst/>
    <dgm:txLinClrLst/>
    <dgm:txFillClrLst/>
    <dgm:txEffectClrLst/>
  </dgm:styleLbl>
  <dgm:styleLbl name="node2">
    <dgm:fillClrLst meth="repeat">
      <a:srgbClr val="5B9BD5"/>
    </dgm:fillClrLst>
    <dgm:linClrLst meth="repeat">
      <a:sysClr val="window" lastClr="FFFFFF"/>
    </dgm:linClrLst>
    <dgm:effectClrLst/>
    <dgm:txLinClrLst/>
    <dgm:txFillClrLst/>
    <dgm:txEffectClrLst/>
  </dgm:styleLbl>
  <dgm:styleLbl name="node3">
    <dgm:fillClrLst meth="repeat">
      <a:srgbClr val="5B9BD5"/>
    </dgm:fillClrLst>
    <dgm:linClrLst meth="repeat">
      <a:sysClr val="window" lastClr="FFFFFF"/>
    </dgm:linClrLst>
    <dgm:effectClrLst/>
    <dgm:txLinClrLst/>
    <dgm:txFillClrLst/>
    <dgm:txEffectClrLst/>
  </dgm:styleLbl>
  <dgm:styleLbl name="node4">
    <dgm:fillClrLst meth="repeat">
      <a:srgbClr val="5B9BD5"/>
    </dgm:fillClrLst>
    <dgm:linClrLst meth="repeat">
      <a:sysClr val="window" lastClr="FFFFFF"/>
    </dgm:linClrLst>
    <dgm:effectClrLst/>
    <dgm:txLinClrLst/>
    <dgm:txFillClrLst/>
    <dgm:txEffectClrLst/>
  </dgm:styleLbl>
  <dgm:styleLbl name="parChTrans1D1">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2">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3">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1D4">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2D1">
    <dgm:fillClrLst meth="repeat">
      <a:srgbClr val="5B9BD5">
        <a:tint val="60000"/>
      </a:srgbClr>
    </dgm:fillClrLst>
    <dgm:linClrLst meth="repeat">
      <a:srgbClr val="5B9BD5">
        <a:tint val="60000"/>
      </a:srgbClr>
    </dgm:linClrLst>
    <dgm:effectClrLst/>
    <dgm:txLinClrLst/>
    <dgm:txFillClrLst meth="repeat">
      <a:sysClr val="window" lastClr="FFFFFF"/>
    </dgm:txFillClrLst>
    <dgm:txEffectClrLst/>
  </dgm:styleLbl>
  <dgm:styleLbl name="parChTrans2D2">
    <dgm:fillClrLst meth="repeat">
      <a:srgbClr val="5B9BD5"/>
    </dgm:fillClrLst>
    <dgm:linClrLst meth="repeat">
      <a:srgbClr val="5B9BD5"/>
    </dgm:linClrLst>
    <dgm:effectClrLst/>
    <dgm:txLinClrLst/>
    <dgm:txFillClrLst meth="repeat">
      <a:sysClr val="window" lastClr="FFFFFF"/>
    </dgm:txFillClrLst>
    <dgm:txEffectClrLst/>
  </dgm:styleLbl>
  <dgm:styleLbl name="parChTrans2D3">
    <dgm:fillClrLst meth="repeat">
      <a:srgbClr val="5B9BD5"/>
    </dgm:fillClrLst>
    <dgm:linClrLst meth="repeat">
      <a:srgbClr val="5B9BD5"/>
    </dgm:linClrLst>
    <dgm:effectClrLst/>
    <dgm:txLinClrLst/>
    <dgm:txFillClrLst meth="repeat">
      <a:sysClr val="window" lastClr="FFFFFF"/>
    </dgm:txFillClrLst>
    <dgm:txEffectClrLst/>
  </dgm:styleLbl>
  <dgm:styleLbl name="parChTrans2D4">
    <dgm:fillClrLst meth="repeat">
      <a:srgbClr val="5B9BD5"/>
    </dgm:fillClrLst>
    <dgm:linClrLst meth="repeat">
      <a:srgbClr val="5B9BD5"/>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5B9BD5"/>
    </dgm:fillClrLst>
    <dgm:linClrLst meth="repeat">
      <a:srgbClr val="5B9BD5"/>
    </dgm:linClrLst>
    <dgm:effectClrLst/>
    <dgm:txLinClrLst/>
    <dgm:txFillClrLst meth="repeat">
      <a:sysClr val="windowText" lastClr="000000"/>
    </dgm:txFillClrLst>
    <dgm:txEffectClrLst/>
  </dgm:styleLbl>
  <dgm:styleLbl name="sibTrans2D1">
    <dgm:fillClrLst meth="repeat">
      <a:srgbClr val="5B9BD5">
        <a:tint val="60000"/>
      </a:srgbClr>
    </dgm:fillClrLst>
    <dgm:linClrLst meth="repeat">
      <a:srgbClr val="5B9BD5">
        <a:tint val="60000"/>
      </a:srgbClr>
    </dgm:linClrLst>
    <dgm:effectClrLst/>
    <dgm:txLinClrLst/>
    <dgm:txFillClrLst/>
    <dgm:txEffectClrLst/>
  </dgm:styleLbl>
  <dgm:styleLbl name="solidAlign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5B9BD5"/>
    </dgm:linClrLst>
    <dgm:effectClrLst/>
    <dgm:txLinClrLst/>
    <dgm:txFillClrLst meth="repeat">
      <a:sysClr val="windowText" lastClr="000000"/>
    </dgm:txFillClrLst>
    <dgm:txEffectClrLst/>
  </dgm:styleLbl>
  <dgm:styleLbl name="trBgShp">
    <dgm:fillClrLst meth="repeat">
      <a:srgbClr val="5B9BD5">
        <a:tint val="50000"/>
        <a:alpha val="40000"/>
      </a:srgbClr>
    </dgm:fillClrLst>
    <dgm:linClrLst meth="repeat">
      <a:srgbClr val="5B9BD5"/>
    </dgm:linClrLst>
    <dgm:effectClrLst/>
    <dgm:txLinClrLst/>
    <dgm:txFillClrLst meth="repeat">
      <a:sysClr val="window" lastClr="FFFFFF"/>
    </dgm:txFillClrLst>
    <dgm:txEffectClrLst/>
  </dgm:styleLbl>
  <dgm:styleLbl name="vennNode1">
    <dgm:fillClrLst meth="repeat">
      <a:srgbClr val="5B9BD5">
        <a:alpha val="50000"/>
      </a:srgbClr>
    </dgm:fillClrLst>
    <dgm:linClrLst meth="repeat">
      <a:sysClr val="window" lastClr="FFFFFF"/>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align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align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5B9BD5"/>
    </dgm:fillClrLst>
    <dgm:linClrLst meth="repeat">
      <a:srgbClr val="5B9BD5"/>
    </dgm:linClrLst>
    <dgm:effectClrLst/>
    <dgm:txLinClrLst/>
    <dgm:txFillClrLst/>
    <dgm:txEffectClrLst/>
  </dgm:styleLbl>
  <dgm:styleLbl name="asst0">
    <dgm:fillClrLst meth="repeat">
      <a:srgbClr val="5B9BD5"/>
    </dgm:fillClrLst>
    <dgm:linClrLst meth="repeat">
      <a:sysClr val="window" lastClr="FFFFFF"/>
    </dgm:linClrLst>
    <dgm:effectClrLst/>
    <dgm:txLinClrLst/>
    <dgm:txFillClrLst/>
    <dgm:txEffectClrLst/>
  </dgm:styleLbl>
  <dgm:styleLbl name="asst1">
    <dgm:fillClrLst meth="repeat">
      <a:srgbClr val="5B9BD5"/>
    </dgm:fillClrLst>
    <dgm:linClrLst meth="repeat">
      <a:sysClr val="window" lastClr="FFFFFF"/>
    </dgm:linClrLst>
    <dgm:effectClrLst/>
    <dgm:txLinClrLst/>
    <dgm:txFillClrLst/>
    <dgm:txEffectClrLst/>
  </dgm:styleLbl>
  <dgm:styleLbl name="asst2">
    <dgm:fillClrLst meth="repeat">
      <a:srgbClr val="5B9BD5"/>
    </dgm:fillClrLst>
    <dgm:linClrLst meth="repeat">
      <a:sysClr val="window" lastClr="FFFFFF"/>
    </dgm:linClrLst>
    <dgm:effectClrLst/>
    <dgm:txLinClrLst/>
    <dgm:txFillClrLst/>
    <dgm:txEffectClrLst/>
  </dgm:styleLbl>
  <dgm:styleLbl name="asst3">
    <dgm:fillClrLst meth="repeat">
      <a:srgbClr val="5B9BD5"/>
    </dgm:fillClrLst>
    <dgm:linClrLst meth="repeat">
      <a:sysClr val="window" lastClr="FFFFFF"/>
    </dgm:linClrLst>
    <dgm:effectClrLst/>
    <dgm:txLinClrLst/>
    <dgm:txFillClrLst/>
    <dgm:txEffectClrLst/>
  </dgm:styleLbl>
  <dgm:styleLbl name="asst4">
    <dgm:fillClrLst meth="repeat">
      <a:srgbClr val="5B9BD5"/>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b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b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5B9BD5">
        <a:tint val="40000"/>
      </a:srgbClr>
    </dgm:fillClrLst>
    <dgm:linClrLst meth="repeat">
      <a:srgbClr val="5B9BD5"/>
    </dgm:linClrLst>
    <dgm:effectClrLst/>
    <dgm:txLinClrLst/>
    <dgm:txFillClrLst meth="repeat">
      <a:sysClr val="windowText" lastClr="000000"/>
    </dgm:txFillClrLst>
    <dgm:txEffectClrLst/>
  </dgm:styleLbl>
  <dgm:styleLbl name="bgSibTrans2D1">
    <dgm:fillClrLst meth="repeat">
      <a:srgbClr val="5B9BD5">
        <a:tint val="60000"/>
      </a:srgbClr>
    </dgm:fillClrLst>
    <dgm:linClrLst meth="repeat">
      <a:srgbClr val="5B9BD5">
        <a:tint val="60000"/>
      </a:srgbClr>
    </dgm:linClrLst>
    <dgm:effectClrLst/>
    <dgm:txLinClrLst/>
    <dgm:txFillClrLst/>
    <dgm:txEffectClrLst/>
  </dgm:styleLbl>
  <dgm:styleLbl name="callout">
    <dgm:fillClrLst meth="repeat">
      <a:srgbClr val="5B9BD5"/>
    </dgm:fillClrLst>
    <dgm:linClrLst meth="repeat">
      <a:srgbClr val="5B9BD5">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dkBgShp">
    <dgm:fillClrLst meth="repeat">
      <a:srgbClr val="5B9BD5">
        <a:shade val="80000"/>
      </a:srgbClr>
    </dgm:fillClrLst>
    <dgm:linClrLst meth="repeat">
      <a:srgbClr val="5B9BD5"/>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5B9BD5"/>
    </dgm:linClrLst>
    <dgm:effectClrLst/>
    <dgm:txLinClrLst/>
    <dgm:txFillClrLst meth="repeat">
      <a:sysClr val="windowText" lastClr="000000"/>
    </dgm:txFillClrLst>
    <dgm:txEffectClrLst/>
  </dgm:styleLbl>
  <dgm:styleLbl name="fgAccFollowNode1">
    <dgm:fillClrLst meth="repeat">
      <a:srgbClr val="5B9BD5">
        <a:alpha val="90000"/>
        <a:tint val="40000"/>
      </a:srgbClr>
    </dgm:fillClrLst>
    <dgm:linClrLst meth="repeat">
      <a:srgbClr val="5B9BD5">
        <a:alpha val="90000"/>
        <a:tint val="40000"/>
      </a:srgbClr>
    </dgm:linClrLst>
    <dgm:effectClrLst/>
    <dgm:txLinClrLst/>
    <dgm:txFillClrLst meth="repeat">
      <a:sysClr val="windowText" lastClr="000000"/>
    </dgm:txFillClrLst>
    <dgm:txEffectClrLst/>
  </dgm:styleLbl>
  <dgm:styleLbl name="fgImgPlace1">
    <dgm:fillClrLst meth="repeat">
      <a:srgbClr val="5B9BD5">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5B9BD5">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5B9BD5">
        <a:tint val="60000"/>
      </a:srgbClr>
    </dgm:fillClrLst>
    <dgm:linClrLst meth="repeat">
      <a:srgbClr val="5B9BD5">
        <a:tint val="60000"/>
      </a:srgbClr>
    </dgm:linClrLst>
    <dgm:effectClrLst/>
    <dgm:txLinClrLst/>
    <dgm:txFillClrLst/>
    <dgm:txEffectClrLst/>
  </dgm:styleLbl>
  <dgm:styleLbl name="lnNode1">
    <dgm:fillClrLst meth="repeat">
      <a:srgbClr val="5B9BD5"/>
    </dgm:fillClrLst>
    <dgm:linClrLst meth="repeat">
      <a:sysClr val="window" lastClr="FFFFFF"/>
    </dgm:linClrLst>
    <dgm:effectClrLst/>
    <dgm:txLinClrLst/>
    <dgm:txFillClrLst/>
    <dgm:txEffectClrLst/>
  </dgm:styleLbl>
  <dgm:styleLbl name="node0">
    <dgm:fillClrLst meth="repeat">
      <a:srgbClr val="5B9BD5"/>
    </dgm:fillClrLst>
    <dgm:linClrLst meth="repeat">
      <a:sysClr val="window" lastClr="FFFFFF"/>
    </dgm:linClrLst>
    <dgm:effectClrLst/>
    <dgm:txLinClrLst/>
    <dgm:txFillClrLst/>
    <dgm:txEffectClrLst/>
  </dgm:styleLbl>
  <dgm:styleLbl name="node1">
    <dgm:fillClrLst meth="repeat">
      <a:srgbClr val="5B9BD5"/>
    </dgm:fillClrLst>
    <dgm:linClrLst meth="repeat">
      <a:sysClr val="window" lastClr="FFFFFF"/>
    </dgm:linClrLst>
    <dgm:effectClrLst/>
    <dgm:txLinClrLst/>
    <dgm:txFillClrLst/>
    <dgm:txEffectClrLst/>
  </dgm:styleLbl>
  <dgm:styleLbl name="node2">
    <dgm:fillClrLst meth="repeat">
      <a:srgbClr val="5B9BD5"/>
    </dgm:fillClrLst>
    <dgm:linClrLst meth="repeat">
      <a:sysClr val="window" lastClr="FFFFFF"/>
    </dgm:linClrLst>
    <dgm:effectClrLst/>
    <dgm:txLinClrLst/>
    <dgm:txFillClrLst/>
    <dgm:txEffectClrLst/>
  </dgm:styleLbl>
  <dgm:styleLbl name="node3">
    <dgm:fillClrLst meth="repeat">
      <a:srgbClr val="5B9BD5"/>
    </dgm:fillClrLst>
    <dgm:linClrLst meth="repeat">
      <a:sysClr val="window" lastClr="FFFFFF"/>
    </dgm:linClrLst>
    <dgm:effectClrLst/>
    <dgm:txLinClrLst/>
    <dgm:txFillClrLst/>
    <dgm:txEffectClrLst/>
  </dgm:styleLbl>
  <dgm:styleLbl name="node4">
    <dgm:fillClrLst meth="repeat">
      <a:srgbClr val="5B9BD5"/>
    </dgm:fillClrLst>
    <dgm:linClrLst meth="repeat">
      <a:sysClr val="window" lastClr="FFFFFF"/>
    </dgm:linClrLst>
    <dgm:effectClrLst/>
    <dgm:txLinClrLst/>
    <dgm:txFillClrLst/>
    <dgm:txEffectClrLst/>
  </dgm:styleLbl>
  <dgm:styleLbl name="parChTrans1D1">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2">
    <dgm:fillClrLst meth="repeat">
      <a:srgbClr val="5B9BD5"/>
    </dgm:fillClrLst>
    <dgm:linClrLst meth="repeat">
      <a:srgbClr val="5B9BD5">
        <a:shade val="60000"/>
      </a:srgbClr>
    </dgm:linClrLst>
    <dgm:effectClrLst/>
    <dgm:txLinClrLst/>
    <dgm:txFillClrLst meth="repeat">
      <a:sysClr val="windowText" lastClr="000000"/>
    </dgm:txFillClrLst>
    <dgm:txEffectClrLst/>
  </dgm:styleLbl>
  <dgm:styleLbl name="parChTrans1D3">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1D4">
    <dgm:fillClrLst meth="repeat">
      <a:srgbClr val="5B9BD5"/>
    </dgm:fillClrLst>
    <dgm:linClrLst meth="repeat">
      <a:srgbClr val="5B9BD5">
        <a:shade val="80000"/>
      </a:srgbClr>
    </dgm:linClrLst>
    <dgm:effectClrLst/>
    <dgm:txLinClrLst/>
    <dgm:txFillClrLst meth="repeat">
      <a:sysClr val="windowText" lastClr="000000"/>
    </dgm:txFillClrLst>
    <dgm:txEffectClrLst/>
  </dgm:styleLbl>
  <dgm:styleLbl name="parChTrans2D1">
    <dgm:fillClrLst meth="repeat">
      <a:srgbClr val="5B9BD5">
        <a:tint val="60000"/>
      </a:srgbClr>
    </dgm:fillClrLst>
    <dgm:linClrLst meth="repeat">
      <a:srgbClr val="5B9BD5">
        <a:tint val="60000"/>
      </a:srgbClr>
    </dgm:linClrLst>
    <dgm:effectClrLst/>
    <dgm:txLinClrLst/>
    <dgm:txFillClrLst meth="repeat">
      <a:sysClr val="window" lastClr="FFFFFF"/>
    </dgm:txFillClrLst>
    <dgm:txEffectClrLst/>
  </dgm:styleLbl>
  <dgm:styleLbl name="parChTrans2D2">
    <dgm:fillClrLst meth="repeat">
      <a:srgbClr val="5B9BD5"/>
    </dgm:fillClrLst>
    <dgm:linClrLst meth="repeat">
      <a:srgbClr val="5B9BD5"/>
    </dgm:linClrLst>
    <dgm:effectClrLst/>
    <dgm:txLinClrLst/>
    <dgm:txFillClrLst meth="repeat">
      <a:sysClr val="window" lastClr="FFFFFF"/>
    </dgm:txFillClrLst>
    <dgm:txEffectClrLst/>
  </dgm:styleLbl>
  <dgm:styleLbl name="parChTrans2D3">
    <dgm:fillClrLst meth="repeat">
      <a:srgbClr val="5B9BD5"/>
    </dgm:fillClrLst>
    <dgm:linClrLst meth="repeat">
      <a:srgbClr val="5B9BD5"/>
    </dgm:linClrLst>
    <dgm:effectClrLst/>
    <dgm:txLinClrLst/>
    <dgm:txFillClrLst meth="repeat">
      <a:sysClr val="window" lastClr="FFFFFF"/>
    </dgm:txFillClrLst>
    <dgm:txEffectClrLst/>
  </dgm:styleLbl>
  <dgm:styleLbl name="parChTrans2D4">
    <dgm:fillClrLst meth="repeat">
      <a:srgbClr val="5B9BD5"/>
    </dgm:fillClrLst>
    <dgm:linClrLst meth="repeat">
      <a:srgbClr val="5B9BD5"/>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5B9BD5"/>
    </dgm:fillClrLst>
    <dgm:linClrLst meth="repeat">
      <a:srgbClr val="5B9BD5"/>
    </dgm:linClrLst>
    <dgm:effectClrLst/>
    <dgm:txLinClrLst/>
    <dgm:txFillClrLst meth="repeat">
      <a:sysClr val="windowText" lastClr="000000"/>
    </dgm:txFillClrLst>
    <dgm:txEffectClrLst/>
  </dgm:styleLbl>
  <dgm:styleLbl name="sibTrans2D1">
    <dgm:fillClrLst meth="repeat">
      <a:srgbClr val="5B9BD5">
        <a:tint val="60000"/>
      </a:srgbClr>
    </dgm:fillClrLst>
    <dgm:linClrLst meth="repeat">
      <a:srgbClr val="5B9BD5">
        <a:tint val="60000"/>
      </a:srgbClr>
    </dgm:linClrLst>
    <dgm:effectClrLst/>
    <dgm:txLinClrLst/>
    <dgm:txFillClrLst/>
    <dgm:txEffectClrLst/>
  </dgm:styleLbl>
  <dgm:styleLbl name="solidAlign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5B9BD5"/>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5B9BD5"/>
    </dgm:linClrLst>
    <dgm:effectClrLst/>
    <dgm:txLinClrLst/>
    <dgm:txFillClrLst meth="repeat">
      <a:sysClr val="windowText" lastClr="000000"/>
    </dgm:txFillClrLst>
    <dgm:txEffectClrLst/>
  </dgm:styleLbl>
  <dgm:styleLbl name="trBgShp">
    <dgm:fillClrLst meth="repeat">
      <a:srgbClr val="5B9BD5">
        <a:tint val="50000"/>
        <a:alpha val="40000"/>
      </a:srgbClr>
    </dgm:fillClrLst>
    <dgm:linClrLst meth="repeat">
      <a:srgbClr val="5B9BD5"/>
    </dgm:linClrLst>
    <dgm:effectClrLst/>
    <dgm:txLinClrLst/>
    <dgm:txFillClrLst meth="repeat">
      <a:sysClr val="window" lastClr="FFFFFF"/>
    </dgm:txFillClrLst>
    <dgm:txEffectClrLst/>
  </dgm:styleLbl>
  <dgm:styleLbl name="vennNode1">
    <dgm:fillClrLst meth="repeat">
      <a:srgbClr val="5B9BD5">
        <a:alpha val="50000"/>
      </a:srgbClr>
    </dgm:fillClrLst>
    <dgm:linClrLst meth="repeat">
      <a:sysClr val="window" lastClr="FFFFFF"/>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ED99E3-8506-40BC-A06D-03575170A32F}" type="doc">
      <dgm:prSet loTypeId="urn:microsoft.com/office/officeart/2005/8/layout/radial2" loCatId="relationship" qsTypeId="urn:microsoft.com/office/officeart/2005/8/quickstyle/simple1" qsCatId="simple" csTypeId="urn:microsoft.com/office/officeart/2005/8/colors/accent1_2" csCatId="accent1" phldr="1"/>
      <dgm:spPr>
        <a:scene3d>
          <a:camera prst="orthographicFront">
            <a:rot lat="0" lon="0" rev="10800000"/>
          </a:camera>
          <a:lightRig rig="threePt" dir="t"/>
        </a:scene3d>
      </dgm:spPr>
      <dgm:t>
        <a:bodyPr/>
        <a:lstStyle/>
        <a:p>
          <a:endParaRPr lang="zh-CN" altLang="en-US"/>
        </a:p>
      </dgm:t>
    </dgm:pt>
    <dgm:pt modelId="{B3706CAD-7D62-4540-9559-54ADE78D8770}">
      <dgm:prSet phldrT="[文本]" custT="1"/>
      <dgm:spPr/>
      <dgm:t>
        <a:bodyPr/>
        <a:lstStyle/>
        <a:p>
          <a:endParaRPr lang="zh-CN" altLang="en-US" sz="900" dirty="0"/>
        </a:p>
      </dgm:t>
    </dgm:pt>
    <dgm:pt modelId="{CDF957A4-FD3B-4F1E-A0CF-B3EBED4E453A}" cxnId="{EA71E596-8180-43E2-9409-6C178CC1B918}" type="parTrans">
      <dgm:prSet/>
      <dgm:spPr/>
      <dgm:t>
        <a:bodyPr/>
        <a:lstStyle/>
        <a:p>
          <a:endParaRPr lang="zh-CN" altLang="en-US"/>
        </a:p>
      </dgm:t>
    </dgm:pt>
    <dgm:pt modelId="{CAEFE805-0647-482E-A2C7-22E4B7F30EC4}" cxnId="{EA71E596-8180-43E2-9409-6C178CC1B918}" type="sibTrans">
      <dgm:prSet/>
      <dgm:spPr/>
      <dgm:t>
        <a:bodyPr/>
        <a:lstStyle/>
        <a:p>
          <a:endParaRPr lang="zh-CN" altLang="en-US"/>
        </a:p>
      </dgm:t>
    </dgm:pt>
    <dgm:pt modelId="{C131A2CB-9541-43AF-A7D1-B01DA3D00DB0}">
      <dgm:prSet phldrT="[文本]"/>
      <dgm:spPr/>
      <dgm:t>
        <a:bodyPr/>
        <a:lstStyle/>
        <a:p>
          <a:endParaRPr lang="zh-CN" altLang="en-US" dirty="0"/>
        </a:p>
      </dgm:t>
    </dgm:pt>
    <dgm:pt modelId="{925752CB-CBD3-4083-BF41-BB76EB9A43C8}" cxnId="{83D7D453-F1C7-46B5-868B-87E187547194}" type="parTrans">
      <dgm:prSet/>
      <dgm:spPr/>
      <dgm:t>
        <a:bodyPr/>
        <a:lstStyle/>
        <a:p>
          <a:endParaRPr lang="zh-CN" altLang="en-US"/>
        </a:p>
      </dgm:t>
    </dgm:pt>
    <dgm:pt modelId="{07C9FFC5-9371-4735-9AFE-3B0AFC00C9A0}" cxnId="{83D7D453-F1C7-46B5-868B-87E187547194}" type="sibTrans">
      <dgm:prSet/>
      <dgm:spPr/>
      <dgm:t>
        <a:bodyPr/>
        <a:lstStyle/>
        <a:p>
          <a:endParaRPr lang="zh-CN" altLang="en-US"/>
        </a:p>
      </dgm:t>
    </dgm:pt>
    <dgm:pt modelId="{D3FACD2C-E63E-49B5-B6F2-7CEC212B8548}">
      <dgm:prSet phldrT="[文本]"/>
      <dgm:spPr/>
      <dgm:t>
        <a:bodyPr/>
        <a:lstStyle/>
        <a:p>
          <a:endParaRPr lang="zh-CN" altLang="en-US" dirty="0"/>
        </a:p>
      </dgm:t>
    </dgm:pt>
    <dgm:pt modelId="{AD5BC481-320E-46C1-9B81-A96656871B17}" cxnId="{AFEAF528-136D-4768-86D1-FB8C7C719F2E}" type="parTrans">
      <dgm:prSet/>
      <dgm:spPr/>
      <dgm:t>
        <a:bodyPr/>
        <a:lstStyle/>
        <a:p>
          <a:endParaRPr lang="zh-CN" altLang="en-US"/>
        </a:p>
      </dgm:t>
    </dgm:pt>
    <dgm:pt modelId="{0BB1D031-21E3-4CA5-85CB-8FA6B20532C7}" cxnId="{AFEAF528-136D-4768-86D1-FB8C7C719F2E}" type="sibTrans">
      <dgm:prSet/>
      <dgm:spPr/>
      <dgm:t>
        <a:bodyPr/>
        <a:lstStyle/>
        <a:p>
          <a:endParaRPr lang="zh-CN" altLang="en-US"/>
        </a:p>
      </dgm:t>
    </dgm:pt>
    <dgm:pt modelId="{B256F18E-03E7-424E-ACE6-BBB1F7EB34B4}" type="pres">
      <dgm:prSet presAssocID="{66ED99E3-8506-40BC-A06D-03575170A32F}" presName="composite" presStyleCnt="0">
        <dgm:presLayoutVars>
          <dgm:chMax val="5"/>
          <dgm:dir/>
          <dgm:animLvl val="ctr"/>
          <dgm:resizeHandles val="exact"/>
        </dgm:presLayoutVars>
      </dgm:prSet>
      <dgm:spPr/>
      <dgm:t>
        <a:bodyPr/>
        <a:lstStyle/>
        <a:p>
          <a:endParaRPr lang="zh-CN" altLang="en-US"/>
        </a:p>
      </dgm:t>
    </dgm:pt>
    <dgm:pt modelId="{CCC9AD7A-155E-49BE-9098-A3A4BE9C0643}" type="pres">
      <dgm:prSet presAssocID="{66ED99E3-8506-40BC-A06D-03575170A32F}" presName="cycle" presStyleCnt="0"/>
      <dgm:spPr/>
    </dgm:pt>
    <dgm:pt modelId="{5D508DA7-A3FA-4F8C-A7D8-B0B9D2E1DA4F}" type="pres">
      <dgm:prSet presAssocID="{66ED99E3-8506-40BC-A06D-03575170A32F}" presName="centerShape" presStyleCnt="0"/>
      <dgm:spPr/>
    </dgm:pt>
    <dgm:pt modelId="{0B7C889B-6248-4A53-A314-EC70BCD9B115}" type="pres">
      <dgm:prSet presAssocID="{66ED99E3-8506-40BC-A06D-03575170A32F}" presName="connSite" presStyleLbl="node1" presStyleIdx="0" presStyleCnt="4"/>
      <dgm:spPr/>
    </dgm:pt>
    <dgm:pt modelId="{7EF09E1A-47BB-43AA-AE3A-498AE631D37C}" type="pres">
      <dgm:prSet presAssocID="{66ED99E3-8506-40BC-A06D-03575170A32F}" presName="visible" presStyleLbl="node1" presStyleIdx="0" presStyleCnt="4" custFlipVert="1" custFlipHor="1"/>
      <dgm:spPr>
        <a:solidFill>
          <a:srgbClr val="5B9BD5"/>
        </a:solidFill>
      </dgm:spPr>
    </dgm:pt>
    <dgm:pt modelId="{A7A667FB-40E4-44E9-90E8-2E6EEDDF8062}" type="pres">
      <dgm:prSet presAssocID="{CDF957A4-FD3B-4F1E-A0CF-B3EBED4E453A}" presName="Name25" presStyleLbl="parChTrans1D1" presStyleIdx="0" presStyleCnt="3"/>
      <dgm:spPr/>
      <dgm:t>
        <a:bodyPr/>
        <a:lstStyle/>
        <a:p>
          <a:endParaRPr lang="zh-CN" altLang="en-US"/>
        </a:p>
      </dgm:t>
    </dgm:pt>
    <dgm:pt modelId="{7BBE58FE-9399-4DFF-8414-5E2FC5652CD5}" type="pres">
      <dgm:prSet presAssocID="{B3706CAD-7D62-4540-9559-54ADE78D8770}" presName="node" presStyleCnt="0"/>
      <dgm:spPr/>
    </dgm:pt>
    <dgm:pt modelId="{68E09371-0DDF-44FA-839B-56913B7C5932}" type="pres">
      <dgm:prSet presAssocID="{B3706CAD-7D62-4540-9559-54ADE78D8770}" presName="parentNode" presStyleLbl="node1" presStyleIdx="1" presStyleCnt="4">
        <dgm:presLayoutVars>
          <dgm:chMax val="1"/>
          <dgm:bulletEnabled val="1"/>
        </dgm:presLayoutVars>
      </dgm:prSet>
      <dgm:spPr/>
      <dgm:t>
        <a:bodyPr/>
        <a:lstStyle/>
        <a:p>
          <a:endParaRPr lang="zh-CN" altLang="en-US"/>
        </a:p>
      </dgm:t>
    </dgm:pt>
    <dgm:pt modelId="{CF97E952-53EF-43D7-A028-CED3AD44B67E}" type="pres">
      <dgm:prSet presAssocID="{B3706CAD-7D62-4540-9559-54ADE78D8770}" presName="childNode" presStyleLbl="revTx" presStyleIdx="0" presStyleCnt="0">
        <dgm:presLayoutVars>
          <dgm:bulletEnabled val="1"/>
        </dgm:presLayoutVars>
      </dgm:prSet>
      <dgm:spPr/>
      <dgm:t>
        <a:bodyPr/>
        <a:lstStyle/>
        <a:p>
          <a:endParaRPr lang="zh-CN" altLang="en-US"/>
        </a:p>
      </dgm:t>
    </dgm:pt>
    <dgm:pt modelId="{2DC983DC-AF65-4F8D-932A-2CD1A770B5F1}" type="pres">
      <dgm:prSet presAssocID="{925752CB-CBD3-4083-BF41-BB76EB9A43C8}" presName="Name25" presStyleLbl="parChTrans1D1" presStyleIdx="1" presStyleCnt="3"/>
      <dgm:spPr/>
      <dgm:t>
        <a:bodyPr/>
        <a:lstStyle/>
        <a:p>
          <a:endParaRPr lang="zh-CN" altLang="en-US"/>
        </a:p>
      </dgm:t>
    </dgm:pt>
    <dgm:pt modelId="{74E092D4-7C24-4094-A3D1-CD5EA2FCBC40}" type="pres">
      <dgm:prSet presAssocID="{C131A2CB-9541-43AF-A7D1-B01DA3D00DB0}" presName="node" presStyleCnt="0"/>
      <dgm:spPr/>
    </dgm:pt>
    <dgm:pt modelId="{CA8D6190-529B-4DA3-BD35-B736E64DC162}" type="pres">
      <dgm:prSet presAssocID="{C131A2CB-9541-43AF-A7D1-B01DA3D00DB0}" presName="parentNode" presStyleLbl="node1" presStyleIdx="2" presStyleCnt="4">
        <dgm:presLayoutVars>
          <dgm:chMax val="1"/>
          <dgm:bulletEnabled val="1"/>
        </dgm:presLayoutVars>
      </dgm:prSet>
      <dgm:spPr/>
      <dgm:t>
        <a:bodyPr/>
        <a:lstStyle/>
        <a:p>
          <a:endParaRPr lang="zh-CN" altLang="en-US"/>
        </a:p>
      </dgm:t>
    </dgm:pt>
    <dgm:pt modelId="{A15BAC83-B7CA-43CC-9359-3C8ED438DBF0}" type="pres">
      <dgm:prSet presAssocID="{C131A2CB-9541-43AF-A7D1-B01DA3D00DB0}" presName="childNode" presStyleLbl="revTx" presStyleIdx="0" presStyleCnt="0">
        <dgm:presLayoutVars>
          <dgm:bulletEnabled val="1"/>
        </dgm:presLayoutVars>
      </dgm:prSet>
      <dgm:spPr/>
      <dgm:t>
        <a:bodyPr/>
        <a:lstStyle/>
        <a:p>
          <a:endParaRPr lang="zh-CN" altLang="en-US"/>
        </a:p>
      </dgm:t>
    </dgm:pt>
    <dgm:pt modelId="{85A8AAF5-74D4-462F-9F1B-CB6A3A020582}" type="pres">
      <dgm:prSet presAssocID="{AD5BC481-320E-46C1-9B81-A96656871B17}" presName="Name25" presStyleLbl="parChTrans1D1" presStyleIdx="2" presStyleCnt="3"/>
      <dgm:spPr/>
      <dgm:t>
        <a:bodyPr/>
        <a:lstStyle/>
        <a:p>
          <a:endParaRPr lang="zh-CN" altLang="en-US"/>
        </a:p>
      </dgm:t>
    </dgm:pt>
    <dgm:pt modelId="{6D3AA55D-32C9-435C-8958-B18135436274}" type="pres">
      <dgm:prSet presAssocID="{D3FACD2C-E63E-49B5-B6F2-7CEC212B8548}" presName="node" presStyleCnt="0"/>
      <dgm:spPr/>
    </dgm:pt>
    <dgm:pt modelId="{BB125CCB-5546-41E5-8D2D-F98B4CB931E8}" type="pres">
      <dgm:prSet presAssocID="{D3FACD2C-E63E-49B5-B6F2-7CEC212B8548}" presName="parentNode" presStyleLbl="node1" presStyleIdx="3" presStyleCnt="4">
        <dgm:presLayoutVars>
          <dgm:chMax val="1"/>
          <dgm:bulletEnabled val="1"/>
        </dgm:presLayoutVars>
      </dgm:prSet>
      <dgm:spPr/>
      <dgm:t>
        <a:bodyPr/>
        <a:lstStyle/>
        <a:p>
          <a:endParaRPr lang="zh-CN" altLang="en-US"/>
        </a:p>
      </dgm:t>
    </dgm:pt>
    <dgm:pt modelId="{E18AD950-0F66-46B6-BDA4-6AAFB74DAD27}" type="pres">
      <dgm:prSet presAssocID="{D3FACD2C-E63E-49B5-B6F2-7CEC212B8548}" presName="childNode" presStyleLbl="revTx" presStyleIdx="0" presStyleCnt="0">
        <dgm:presLayoutVars>
          <dgm:bulletEnabled val="1"/>
        </dgm:presLayoutVars>
      </dgm:prSet>
      <dgm:spPr/>
      <dgm:t>
        <a:bodyPr/>
        <a:lstStyle/>
        <a:p>
          <a:endParaRPr lang="zh-CN" altLang="en-US"/>
        </a:p>
      </dgm:t>
    </dgm:pt>
  </dgm:ptLst>
  <dgm:cxnLst>
    <dgm:cxn modelId="{808D1B81-EAE7-48D7-9B61-3B65C54BFC3C}" type="presOf" srcId="{D3FACD2C-E63E-49B5-B6F2-7CEC212B8548}" destId="{BB125CCB-5546-41E5-8D2D-F98B4CB931E8}" srcOrd="0" destOrd="0" presId="urn:microsoft.com/office/officeart/2005/8/layout/radial2"/>
    <dgm:cxn modelId="{8EDEF2B7-DC6D-4A0E-AC2F-0DD4B876F411}" type="presOf" srcId="{B3706CAD-7D62-4540-9559-54ADE78D8770}" destId="{68E09371-0DDF-44FA-839B-56913B7C5932}" srcOrd="0" destOrd="0" presId="urn:microsoft.com/office/officeart/2005/8/layout/radial2"/>
    <dgm:cxn modelId="{02A8A0CA-4116-4134-8FB5-C5C2CEF4C265}" type="presOf" srcId="{66ED99E3-8506-40BC-A06D-03575170A32F}" destId="{B256F18E-03E7-424E-ACE6-BBB1F7EB34B4}" srcOrd="0" destOrd="0" presId="urn:microsoft.com/office/officeart/2005/8/layout/radial2"/>
    <dgm:cxn modelId="{EB3529E2-7956-44B9-8681-16F57E1A4CDE}" type="presOf" srcId="{925752CB-CBD3-4083-BF41-BB76EB9A43C8}" destId="{2DC983DC-AF65-4F8D-932A-2CD1A770B5F1}" srcOrd="0" destOrd="0" presId="urn:microsoft.com/office/officeart/2005/8/layout/radial2"/>
    <dgm:cxn modelId="{83D7D453-F1C7-46B5-868B-87E187547194}" srcId="{66ED99E3-8506-40BC-A06D-03575170A32F}" destId="{C131A2CB-9541-43AF-A7D1-B01DA3D00DB0}" srcOrd="1" destOrd="0" parTransId="{925752CB-CBD3-4083-BF41-BB76EB9A43C8}" sibTransId="{07C9FFC5-9371-4735-9AFE-3B0AFC00C9A0}"/>
    <dgm:cxn modelId="{AFEAF528-136D-4768-86D1-FB8C7C719F2E}" srcId="{66ED99E3-8506-40BC-A06D-03575170A32F}" destId="{D3FACD2C-E63E-49B5-B6F2-7CEC212B8548}" srcOrd="2" destOrd="0" parTransId="{AD5BC481-320E-46C1-9B81-A96656871B17}" sibTransId="{0BB1D031-21E3-4CA5-85CB-8FA6B20532C7}"/>
    <dgm:cxn modelId="{EA71E596-8180-43E2-9409-6C178CC1B918}" srcId="{66ED99E3-8506-40BC-A06D-03575170A32F}" destId="{B3706CAD-7D62-4540-9559-54ADE78D8770}" srcOrd="0" destOrd="0" parTransId="{CDF957A4-FD3B-4F1E-A0CF-B3EBED4E453A}" sibTransId="{CAEFE805-0647-482E-A2C7-22E4B7F30EC4}"/>
    <dgm:cxn modelId="{3B141E3A-C2F6-477B-91F3-B03F21D61A5B}" type="presOf" srcId="{CDF957A4-FD3B-4F1E-A0CF-B3EBED4E453A}" destId="{A7A667FB-40E4-44E9-90E8-2E6EEDDF8062}" srcOrd="0" destOrd="0" presId="urn:microsoft.com/office/officeart/2005/8/layout/radial2"/>
    <dgm:cxn modelId="{5B97FF47-E18A-405C-B916-7614001600A6}" type="presOf" srcId="{AD5BC481-320E-46C1-9B81-A96656871B17}" destId="{85A8AAF5-74D4-462F-9F1B-CB6A3A020582}" srcOrd="0" destOrd="0" presId="urn:microsoft.com/office/officeart/2005/8/layout/radial2"/>
    <dgm:cxn modelId="{D014C2FA-EE0C-4809-8ECF-AAD3A01802BF}" type="presOf" srcId="{C131A2CB-9541-43AF-A7D1-B01DA3D00DB0}" destId="{CA8D6190-529B-4DA3-BD35-B736E64DC162}" srcOrd="0" destOrd="0" presId="urn:microsoft.com/office/officeart/2005/8/layout/radial2"/>
    <dgm:cxn modelId="{04D11D64-0FD7-490D-9E39-028F1350E039}" type="presParOf" srcId="{B256F18E-03E7-424E-ACE6-BBB1F7EB34B4}" destId="{CCC9AD7A-155E-49BE-9098-A3A4BE9C0643}" srcOrd="0" destOrd="0" presId="urn:microsoft.com/office/officeart/2005/8/layout/radial2"/>
    <dgm:cxn modelId="{34043A92-BF74-4E9B-A4D6-BAB94324E51F}" type="presParOf" srcId="{CCC9AD7A-155E-49BE-9098-A3A4BE9C0643}" destId="{5D508DA7-A3FA-4F8C-A7D8-B0B9D2E1DA4F}" srcOrd="0" destOrd="0" presId="urn:microsoft.com/office/officeart/2005/8/layout/radial2"/>
    <dgm:cxn modelId="{CD627FC9-B353-4561-AE6E-D2D4F7787FF0}" type="presParOf" srcId="{5D508DA7-A3FA-4F8C-A7D8-B0B9D2E1DA4F}" destId="{0B7C889B-6248-4A53-A314-EC70BCD9B115}" srcOrd="0" destOrd="0" presId="urn:microsoft.com/office/officeart/2005/8/layout/radial2"/>
    <dgm:cxn modelId="{045F5F25-6061-44D9-885A-D6493E73ECE2}" type="presParOf" srcId="{5D508DA7-A3FA-4F8C-A7D8-B0B9D2E1DA4F}" destId="{7EF09E1A-47BB-43AA-AE3A-498AE631D37C}" srcOrd="1" destOrd="0" presId="urn:microsoft.com/office/officeart/2005/8/layout/radial2"/>
    <dgm:cxn modelId="{4360F3A1-4E2C-4D38-9A63-589D095F1CEA}" type="presParOf" srcId="{CCC9AD7A-155E-49BE-9098-A3A4BE9C0643}" destId="{A7A667FB-40E4-44E9-90E8-2E6EEDDF8062}" srcOrd="1" destOrd="0" presId="urn:microsoft.com/office/officeart/2005/8/layout/radial2"/>
    <dgm:cxn modelId="{203FFBCB-17BA-4BE2-9A99-5445ACA04322}" type="presParOf" srcId="{CCC9AD7A-155E-49BE-9098-A3A4BE9C0643}" destId="{7BBE58FE-9399-4DFF-8414-5E2FC5652CD5}" srcOrd="2" destOrd="0" presId="urn:microsoft.com/office/officeart/2005/8/layout/radial2"/>
    <dgm:cxn modelId="{7059E454-75C1-4C3A-959C-78765FD91EA5}" type="presParOf" srcId="{7BBE58FE-9399-4DFF-8414-5E2FC5652CD5}" destId="{68E09371-0DDF-44FA-839B-56913B7C5932}" srcOrd="0" destOrd="0" presId="urn:microsoft.com/office/officeart/2005/8/layout/radial2"/>
    <dgm:cxn modelId="{CC360939-5A73-4A01-85ED-28C6BB1BE44D}" type="presParOf" srcId="{7BBE58FE-9399-4DFF-8414-5E2FC5652CD5}" destId="{CF97E952-53EF-43D7-A028-CED3AD44B67E}" srcOrd="1" destOrd="0" presId="urn:microsoft.com/office/officeart/2005/8/layout/radial2"/>
    <dgm:cxn modelId="{CC13C80E-30AD-497C-BB98-4DD0DACC9BD9}" type="presParOf" srcId="{CCC9AD7A-155E-49BE-9098-A3A4BE9C0643}" destId="{2DC983DC-AF65-4F8D-932A-2CD1A770B5F1}" srcOrd="3" destOrd="0" presId="urn:microsoft.com/office/officeart/2005/8/layout/radial2"/>
    <dgm:cxn modelId="{AA24050A-882D-4BCB-8F9D-330C206D97E9}" type="presParOf" srcId="{CCC9AD7A-155E-49BE-9098-A3A4BE9C0643}" destId="{74E092D4-7C24-4094-A3D1-CD5EA2FCBC40}" srcOrd="4" destOrd="0" presId="urn:microsoft.com/office/officeart/2005/8/layout/radial2"/>
    <dgm:cxn modelId="{22FDAB2A-2342-4613-8B2C-BF67B2AFAF05}" type="presParOf" srcId="{74E092D4-7C24-4094-A3D1-CD5EA2FCBC40}" destId="{CA8D6190-529B-4DA3-BD35-B736E64DC162}" srcOrd="0" destOrd="0" presId="urn:microsoft.com/office/officeart/2005/8/layout/radial2"/>
    <dgm:cxn modelId="{6CDC61B8-15EE-4259-8468-E101649F931F}" type="presParOf" srcId="{74E092D4-7C24-4094-A3D1-CD5EA2FCBC40}" destId="{A15BAC83-B7CA-43CC-9359-3C8ED438DBF0}" srcOrd="1" destOrd="0" presId="urn:microsoft.com/office/officeart/2005/8/layout/radial2"/>
    <dgm:cxn modelId="{6DC1B104-AE29-4CD2-A271-99E421C75D82}" type="presParOf" srcId="{CCC9AD7A-155E-49BE-9098-A3A4BE9C0643}" destId="{85A8AAF5-74D4-462F-9F1B-CB6A3A020582}" srcOrd="5" destOrd="0" presId="urn:microsoft.com/office/officeart/2005/8/layout/radial2"/>
    <dgm:cxn modelId="{278EDF9E-F779-48AC-8EE3-DD24F9B93E8A}" type="presParOf" srcId="{CCC9AD7A-155E-49BE-9098-A3A4BE9C0643}" destId="{6D3AA55D-32C9-435C-8958-B18135436274}" srcOrd="6" destOrd="0" presId="urn:microsoft.com/office/officeart/2005/8/layout/radial2"/>
    <dgm:cxn modelId="{1B328953-6399-4D2A-A5A0-F1E7D90DDD6B}" type="presParOf" srcId="{6D3AA55D-32C9-435C-8958-B18135436274}" destId="{BB125CCB-5546-41E5-8D2D-F98B4CB931E8}" srcOrd="0" destOrd="0" presId="urn:microsoft.com/office/officeart/2005/8/layout/radial2"/>
    <dgm:cxn modelId="{D4CE659F-BD44-4D92-A7EC-D7ABB0F820D2}" type="presParOf" srcId="{6D3AA55D-32C9-435C-8958-B18135436274}" destId="{E18AD950-0F66-46B6-BDA4-6AAFB74DAD27}" srcOrd="1" destOrd="0" presId="urn:microsoft.com/office/officeart/2005/8/layout/radial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B23A7C-9D7F-4940-96F7-A69944C2038E}"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2A7B195C-60C7-47AC-9CE1-5A4A27D2CE26}">
      <dgm:prSet phldrT="[文本]" custT="1"/>
      <dgm:spPr/>
      <dgm:t>
        <a:bodyPr/>
        <a:lstStyle/>
        <a:p>
          <a:r>
            <a:rPr lang="zh-CN" altLang="en-US" sz="1000" dirty="0" smtClean="0"/>
            <a:t>效率更高</a:t>
          </a:r>
          <a:endParaRPr lang="zh-CN" altLang="en-US" sz="1000" dirty="0"/>
        </a:p>
      </dgm:t>
    </dgm:pt>
    <dgm:pt modelId="{CC269CAB-E35E-4D09-95FD-1656B9CBD678}" cxnId="{1CB68A1C-AA14-487F-BE33-BB8E825042DD}" type="parTrans">
      <dgm:prSet/>
      <dgm:spPr/>
      <dgm:t>
        <a:bodyPr/>
        <a:lstStyle/>
        <a:p>
          <a:endParaRPr lang="zh-CN" altLang="en-US"/>
        </a:p>
      </dgm:t>
    </dgm:pt>
    <dgm:pt modelId="{083643B3-2289-4B16-995C-C3555051F4AE}" cxnId="{1CB68A1C-AA14-487F-BE33-BB8E825042DD}" type="sibTrans">
      <dgm:prSet/>
      <dgm:spPr/>
      <dgm:t>
        <a:bodyPr/>
        <a:lstStyle/>
        <a:p>
          <a:endParaRPr lang="zh-CN" altLang="en-US"/>
        </a:p>
      </dgm:t>
    </dgm:pt>
    <dgm:pt modelId="{4F2A60D0-384A-48FF-87FA-AA4955681028}">
      <dgm:prSet phldrT="[文本]" custT="1"/>
      <dgm:spPr/>
      <dgm:t>
        <a:bodyPr/>
        <a:lstStyle/>
        <a:p>
          <a:r>
            <a:rPr lang="zh-CN" altLang="en-US" sz="1000" dirty="0" smtClean="0"/>
            <a:t>响应更快</a:t>
          </a:r>
          <a:endParaRPr lang="zh-CN" altLang="en-US" sz="1000" dirty="0"/>
        </a:p>
      </dgm:t>
    </dgm:pt>
    <dgm:pt modelId="{580E1F3E-5C6C-4CF6-9D34-DEB1DBEB06B6}" cxnId="{167BF033-0A26-4F3B-BE87-182C6E2B6035}" type="parTrans">
      <dgm:prSet/>
      <dgm:spPr/>
      <dgm:t>
        <a:bodyPr/>
        <a:lstStyle/>
        <a:p>
          <a:endParaRPr lang="zh-CN" altLang="en-US"/>
        </a:p>
      </dgm:t>
    </dgm:pt>
    <dgm:pt modelId="{3D6E4F0C-77DF-4916-939B-604D1C240BBA}" cxnId="{167BF033-0A26-4F3B-BE87-182C6E2B6035}" type="sibTrans">
      <dgm:prSet/>
      <dgm:spPr/>
      <dgm:t>
        <a:bodyPr/>
        <a:lstStyle/>
        <a:p>
          <a:endParaRPr lang="zh-CN" altLang="en-US"/>
        </a:p>
      </dgm:t>
    </dgm:pt>
    <dgm:pt modelId="{6C8921A8-B167-4738-BD4A-7C1E2205025C}">
      <dgm:prSet phldrT="[文本]" custT="1"/>
      <dgm:spPr/>
      <dgm:t>
        <a:bodyPr/>
        <a:lstStyle/>
        <a:p>
          <a:r>
            <a:rPr lang="zh-CN" altLang="en-US" sz="1000" dirty="0" smtClean="0"/>
            <a:t>能耗更低</a:t>
          </a:r>
          <a:endParaRPr lang="zh-CN" altLang="en-US" sz="1000" dirty="0"/>
        </a:p>
      </dgm:t>
    </dgm:pt>
    <dgm:pt modelId="{BF0B1DEF-1AA8-407C-B179-EAB9A31AE981}" cxnId="{FA4F394F-5F95-404E-932E-9B186192AE07}" type="parTrans">
      <dgm:prSet/>
      <dgm:spPr/>
      <dgm:t>
        <a:bodyPr/>
        <a:lstStyle/>
        <a:p>
          <a:endParaRPr lang="zh-CN" altLang="en-US"/>
        </a:p>
      </dgm:t>
    </dgm:pt>
    <dgm:pt modelId="{FA431B16-AD1B-4F0D-9C7D-B94E435AA569}" cxnId="{FA4F394F-5F95-404E-932E-9B186192AE07}" type="sibTrans">
      <dgm:prSet/>
      <dgm:spPr/>
      <dgm:t>
        <a:bodyPr/>
        <a:lstStyle/>
        <a:p>
          <a:endParaRPr lang="zh-CN" altLang="en-US"/>
        </a:p>
      </dgm:t>
    </dgm:pt>
    <dgm:pt modelId="{752AFF3E-94DD-4307-8E1A-D72D6B031748}" type="pres">
      <dgm:prSet presAssocID="{34B23A7C-9D7F-4940-96F7-A69944C2038E}" presName="composite" presStyleCnt="0">
        <dgm:presLayoutVars>
          <dgm:chMax val="5"/>
          <dgm:dir/>
          <dgm:animLvl val="ctr"/>
          <dgm:resizeHandles val="exact"/>
        </dgm:presLayoutVars>
      </dgm:prSet>
      <dgm:spPr/>
      <dgm:t>
        <a:bodyPr/>
        <a:lstStyle/>
        <a:p>
          <a:endParaRPr lang="zh-CN" altLang="en-US"/>
        </a:p>
      </dgm:t>
    </dgm:pt>
    <dgm:pt modelId="{ACD12339-1580-4133-9B0B-FCDFB35507A2}" type="pres">
      <dgm:prSet presAssocID="{34B23A7C-9D7F-4940-96F7-A69944C2038E}" presName="cycle" presStyleCnt="0"/>
      <dgm:spPr/>
    </dgm:pt>
    <dgm:pt modelId="{245C4F61-44C5-4EF5-B4BF-945013C519EB}" type="pres">
      <dgm:prSet presAssocID="{34B23A7C-9D7F-4940-96F7-A69944C2038E}" presName="centerShape" presStyleCnt="0"/>
      <dgm:spPr/>
    </dgm:pt>
    <dgm:pt modelId="{9BB50E89-2854-413D-87FC-D053A6E5F1FE}" type="pres">
      <dgm:prSet presAssocID="{34B23A7C-9D7F-4940-96F7-A69944C2038E}" presName="connSite" presStyleLbl="node1" presStyleIdx="0" presStyleCnt="4"/>
      <dgm:spPr/>
    </dgm:pt>
    <dgm:pt modelId="{A9643EDF-E88C-45EF-9BC6-BEEE842AEF35}" type="pres">
      <dgm:prSet presAssocID="{34B23A7C-9D7F-4940-96F7-A69944C2038E}" presName="visible" presStyleLbl="node1" presStyleIdx="0" presStyleCnt="4"/>
      <dgm:spPr>
        <a:solidFill>
          <a:srgbClr val="5B9BD5"/>
        </a:solidFill>
      </dgm:spPr>
    </dgm:pt>
    <dgm:pt modelId="{CB6B0C00-8A96-4082-8503-4799FCEA22AD}" type="pres">
      <dgm:prSet presAssocID="{CC269CAB-E35E-4D09-95FD-1656B9CBD678}" presName="Name25" presStyleLbl="parChTrans1D1" presStyleIdx="0" presStyleCnt="3"/>
      <dgm:spPr/>
      <dgm:t>
        <a:bodyPr/>
        <a:lstStyle/>
        <a:p>
          <a:endParaRPr lang="zh-CN" altLang="en-US"/>
        </a:p>
      </dgm:t>
    </dgm:pt>
    <dgm:pt modelId="{83652123-B1C5-4689-A07B-8D734726C731}" type="pres">
      <dgm:prSet presAssocID="{2A7B195C-60C7-47AC-9CE1-5A4A27D2CE26}" presName="node" presStyleCnt="0"/>
      <dgm:spPr/>
    </dgm:pt>
    <dgm:pt modelId="{BDE06612-1629-4BDD-9360-A41D8AEDA662}" type="pres">
      <dgm:prSet presAssocID="{2A7B195C-60C7-47AC-9CE1-5A4A27D2CE26}" presName="parentNode" presStyleLbl="node1" presStyleIdx="1" presStyleCnt="4">
        <dgm:presLayoutVars>
          <dgm:chMax val="1"/>
          <dgm:bulletEnabled val="1"/>
        </dgm:presLayoutVars>
      </dgm:prSet>
      <dgm:spPr/>
      <dgm:t>
        <a:bodyPr/>
        <a:lstStyle/>
        <a:p>
          <a:endParaRPr lang="zh-CN" altLang="en-US"/>
        </a:p>
      </dgm:t>
    </dgm:pt>
    <dgm:pt modelId="{912552C8-9B9F-42FC-8AFF-E7DDF2AF43B6}" type="pres">
      <dgm:prSet presAssocID="{2A7B195C-60C7-47AC-9CE1-5A4A27D2CE26}" presName="childNode" presStyleLbl="revTx" presStyleIdx="0" presStyleCnt="0">
        <dgm:presLayoutVars>
          <dgm:bulletEnabled val="1"/>
        </dgm:presLayoutVars>
      </dgm:prSet>
      <dgm:spPr/>
      <dgm:t>
        <a:bodyPr/>
        <a:lstStyle/>
        <a:p>
          <a:endParaRPr lang="zh-CN" altLang="en-US"/>
        </a:p>
      </dgm:t>
    </dgm:pt>
    <dgm:pt modelId="{E2B50D2F-37A4-4F39-B0C9-A0D21F4E2B2F}" type="pres">
      <dgm:prSet presAssocID="{580E1F3E-5C6C-4CF6-9D34-DEB1DBEB06B6}" presName="Name25" presStyleLbl="parChTrans1D1" presStyleIdx="1" presStyleCnt="3"/>
      <dgm:spPr/>
      <dgm:t>
        <a:bodyPr/>
        <a:lstStyle/>
        <a:p>
          <a:endParaRPr lang="zh-CN" altLang="en-US"/>
        </a:p>
      </dgm:t>
    </dgm:pt>
    <dgm:pt modelId="{A77C17E0-D485-4BA4-B824-47F17205F784}" type="pres">
      <dgm:prSet presAssocID="{4F2A60D0-384A-48FF-87FA-AA4955681028}" presName="node" presStyleCnt="0"/>
      <dgm:spPr/>
    </dgm:pt>
    <dgm:pt modelId="{B7924365-569B-45E4-BD42-F286EB698E34}" type="pres">
      <dgm:prSet presAssocID="{4F2A60D0-384A-48FF-87FA-AA4955681028}" presName="parentNode" presStyleLbl="node1" presStyleIdx="2" presStyleCnt="4">
        <dgm:presLayoutVars>
          <dgm:chMax val="1"/>
          <dgm:bulletEnabled val="1"/>
        </dgm:presLayoutVars>
      </dgm:prSet>
      <dgm:spPr/>
      <dgm:t>
        <a:bodyPr/>
        <a:lstStyle/>
        <a:p>
          <a:endParaRPr lang="zh-CN" altLang="en-US"/>
        </a:p>
      </dgm:t>
    </dgm:pt>
    <dgm:pt modelId="{46247644-E141-4394-991B-1186401FD724}" type="pres">
      <dgm:prSet presAssocID="{4F2A60D0-384A-48FF-87FA-AA4955681028}" presName="childNode" presStyleLbl="revTx" presStyleIdx="0" presStyleCnt="0">
        <dgm:presLayoutVars>
          <dgm:bulletEnabled val="1"/>
        </dgm:presLayoutVars>
      </dgm:prSet>
      <dgm:spPr/>
      <dgm:t>
        <a:bodyPr/>
        <a:lstStyle/>
        <a:p>
          <a:endParaRPr lang="zh-CN" altLang="en-US"/>
        </a:p>
      </dgm:t>
    </dgm:pt>
    <dgm:pt modelId="{6E1B9084-A0FE-4BE1-AF48-63C44577A177}" type="pres">
      <dgm:prSet presAssocID="{BF0B1DEF-1AA8-407C-B179-EAB9A31AE981}" presName="Name25" presStyleLbl="parChTrans1D1" presStyleIdx="2" presStyleCnt="3"/>
      <dgm:spPr/>
      <dgm:t>
        <a:bodyPr/>
        <a:lstStyle/>
        <a:p>
          <a:endParaRPr lang="zh-CN" altLang="en-US"/>
        </a:p>
      </dgm:t>
    </dgm:pt>
    <dgm:pt modelId="{128FEC8D-A829-48EE-B523-74590C316D2D}" type="pres">
      <dgm:prSet presAssocID="{6C8921A8-B167-4738-BD4A-7C1E2205025C}" presName="node" presStyleCnt="0"/>
      <dgm:spPr/>
    </dgm:pt>
    <dgm:pt modelId="{B0E0D7A2-9CB5-443B-B9E6-755C268520E5}" type="pres">
      <dgm:prSet presAssocID="{6C8921A8-B167-4738-BD4A-7C1E2205025C}" presName="parentNode" presStyleLbl="node1" presStyleIdx="3" presStyleCnt="4">
        <dgm:presLayoutVars>
          <dgm:chMax val="1"/>
          <dgm:bulletEnabled val="1"/>
        </dgm:presLayoutVars>
      </dgm:prSet>
      <dgm:spPr/>
      <dgm:t>
        <a:bodyPr/>
        <a:lstStyle/>
        <a:p>
          <a:endParaRPr lang="zh-CN" altLang="en-US"/>
        </a:p>
      </dgm:t>
    </dgm:pt>
    <dgm:pt modelId="{DB533A9B-9AB0-4488-AA99-9653BC57F642}" type="pres">
      <dgm:prSet presAssocID="{6C8921A8-B167-4738-BD4A-7C1E2205025C}" presName="childNode" presStyleLbl="revTx" presStyleIdx="0" presStyleCnt="0">
        <dgm:presLayoutVars>
          <dgm:bulletEnabled val="1"/>
        </dgm:presLayoutVars>
      </dgm:prSet>
      <dgm:spPr/>
      <dgm:t>
        <a:bodyPr/>
        <a:lstStyle/>
        <a:p>
          <a:endParaRPr lang="zh-CN" altLang="en-US"/>
        </a:p>
      </dgm:t>
    </dgm:pt>
  </dgm:ptLst>
  <dgm:cxnLst>
    <dgm:cxn modelId="{AA151093-ECC1-41BA-AE42-CE0C26CFD955}" type="presOf" srcId="{2A7B195C-60C7-47AC-9CE1-5A4A27D2CE26}" destId="{BDE06612-1629-4BDD-9360-A41D8AEDA662}" srcOrd="0" destOrd="0" presId="urn:microsoft.com/office/officeart/2005/8/layout/radial2"/>
    <dgm:cxn modelId="{FA4F394F-5F95-404E-932E-9B186192AE07}" srcId="{34B23A7C-9D7F-4940-96F7-A69944C2038E}" destId="{6C8921A8-B167-4738-BD4A-7C1E2205025C}" srcOrd="2" destOrd="0" parTransId="{BF0B1DEF-1AA8-407C-B179-EAB9A31AE981}" sibTransId="{FA431B16-AD1B-4F0D-9C7D-B94E435AA569}"/>
    <dgm:cxn modelId="{E814C194-6AE4-41F6-B1AA-26E2EEAF2DEA}" type="presOf" srcId="{CC269CAB-E35E-4D09-95FD-1656B9CBD678}" destId="{CB6B0C00-8A96-4082-8503-4799FCEA22AD}" srcOrd="0" destOrd="0" presId="urn:microsoft.com/office/officeart/2005/8/layout/radial2"/>
    <dgm:cxn modelId="{167BF033-0A26-4F3B-BE87-182C6E2B6035}" srcId="{34B23A7C-9D7F-4940-96F7-A69944C2038E}" destId="{4F2A60D0-384A-48FF-87FA-AA4955681028}" srcOrd="1" destOrd="0" parTransId="{580E1F3E-5C6C-4CF6-9D34-DEB1DBEB06B6}" sibTransId="{3D6E4F0C-77DF-4916-939B-604D1C240BBA}"/>
    <dgm:cxn modelId="{1CFA9BD9-7624-4F21-B33C-CEDE3C2B9DDE}" type="presOf" srcId="{6C8921A8-B167-4738-BD4A-7C1E2205025C}" destId="{B0E0D7A2-9CB5-443B-B9E6-755C268520E5}" srcOrd="0" destOrd="0" presId="urn:microsoft.com/office/officeart/2005/8/layout/radial2"/>
    <dgm:cxn modelId="{301FBE78-D306-44A0-8877-EA5B3D528053}" type="presOf" srcId="{BF0B1DEF-1AA8-407C-B179-EAB9A31AE981}" destId="{6E1B9084-A0FE-4BE1-AF48-63C44577A177}" srcOrd="0" destOrd="0" presId="urn:microsoft.com/office/officeart/2005/8/layout/radial2"/>
    <dgm:cxn modelId="{CFF1572E-427F-4B30-966F-FE317D4A02CF}" type="presOf" srcId="{4F2A60D0-384A-48FF-87FA-AA4955681028}" destId="{B7924365-569B-45E4-BD42-F286EB698E34}" srcOrd="0" destOrd="0" presId="urn:microsoft.com/office/officeart/2005/8/layout/radial2"/>
    <dgm:cxn modelId="{1CB68A1C-AA14-487F-BE33-BB8E825042DD}" srcId="{34B23A7C-9D7F-4940-96F7-A69944C2038E}" destId="{2A7B195C-60C7-47AC-9CE1-5A4A27D2CE26}" srcOrd="0" destOrd="0" parTransId="{CC269CAB-E35E-4D09-95FD-1656B9CBD678}" sibTransId="{083643B3-2289-4B16-995C-C3555051F4AE}"/>
    <dgm:cxn modelId="{33EC58F0-AA18-40E7-B319-F5A6BF19F372}" type="presOf" srcId="{34B23A7C-9D7F-4940-96F7-A69944C2038E}" destId="{752AFF3E-94DD-4307-8E1A-D72D6B031748}" srcOrd="0" destOrd="0" presId="urn:microsoft.com/office/officeart/2005/8/layout/radial2"/>
    <dgm:cxn modelId="{B52D4AA8-DEC3-419B-8328-5A80A48BE73C}" type="presOf" srcId="{580E1F3E-5C6C-4CF6-9D34-DEB1DBEB06B6}" destId="{E2B50D2F-37A4-4F39-B0C9-A0D21F4E2B2F}" srcOrd="0" destOrd="0" presId="urn:microsoft.com/office/officeart/2005/8/layout/radial2"/>
    <dgm:cxn modelId="{7B4A290C-F8B3-4DF8-9595-069DEE33F2E0}" type="presParOf" srcId="{752AFF3E-94DD-4307-8E1A-D72D6B031748}" destId="{ACD12339-1580-4133-9B0B-FCDFB35507A2}" srcOrd="0" destOrd="0" presId="urn:microsoft.com/office/officeart/2005/8/layout/radial2"/>
    <dgm:cxn modelId="{A5DDE764-CE26-4840-87A0-A783599C9858}" type="presParOf" srcId="{ACD12339-1580-4133-9B0B-FCDFB35507A2}" destId="{245C4F61-44C5-4EF5-B4BF-945013C519EB}" srcOrd="0" destOrd="0" presId="urn:microsoft.com/office/officeart/2005/8/layout/radial2"/>
    <dgm:cxn modelId="{B6FB1D5A-7AA4-46B6-B809-386C000068B2}" type="presParOf" srcId="{245C4F61-44C5-4EF5-B4BF-945013C519EB}" destId="{9BB50E89-2854-413D-87FC-D053A6E5F1FE}" srcOrd="0" destOrd="0" presId="urn:microsoft.com/office/officeart/2005/8/layout/radial2"/>
    <dgm:cxn modelId="{EAB8440A-0C33-4B4F-BB95-4473537B64E2}" type="presParOf" srcId="{245C4F61-44C5-4EF5-B4BF-945013C519EB}" destId="{A9643EDF-E88C-45EF-9BC6-BEEE842AEF35}" srcOrd="1" destOrd="0" presId="urn:microsoft.com/office/officeart/2005/8/layout/radial2"/>
    <dgm:cxn modelId="{7593FD0D-810D-42D7-9B9D-D71C1B1553A5}" type="presParOf" srcId="{ACD12339-1580-4133-9B0B-FCDFB35507A2}" destId="{CB6B0C00-8A96-4082-8503-4799FCEA22AD}" srcOrd="1" destOrd="0" presId="urn:microsoft.com/office/officeart/2005/8/layout/radial2"/>
    <dgm:cxn modelId="{F238396D-E046-48C1-9BC4-5291684C66D3}" type="presParOf" srcId="{ACD12339-1580-4133-9B0B-FCDFB35507A2}" destId="{83652123-B1C5-4689-A07B-8D734726C731}" srcOrd="2" destOrd="0" presId="urn:microsoft.com/office/officeart/2005/8/layout/radial2"/>
    <dgm:cxn modelId="{B3888496-25BE-4049-90AD-B414F1D975FE}" type="presParOf" srcId="{83652123-B1C5-4689-A07B-8D734726C731}" destId="{BDE06612-1629-4BDD-9360-A41D8AEDA662}" srcOrd="0" destOrd="0" presId="urn:microsoft.com/office/officeart/2005/8/layout/radial2"/>
    <dgm:cxn modelId="{B2771525-1062-4947-BD23-9B90B8B0B8E7}" type="presParOf" srcId="{83652123-B1C5-4689-A07B-8D734726C731}" destId="{912552C8-9B9F-42FC-8AFF-E7DDF2AF43B6}" srcOrd="1" destOrd="0" presId="urn:microsoft.com/office/officeart/2005/8/layout/radial2"/>
    <dgm:cxn modelId="{89A23F26-6ACC-4246-A0A9-C21BD9924B43}" type="presParOf" srcId="{ACD12339-1580-4133-9B0B-FCDFB35507A2}" destId="{E2B50D2F-37A4-4F39-B0C9-A0D21F4E2B2F}" srcOrd="3" destOrd="0" presId="urn:microsoft.com/office/officeart/2005/8/layout/radial2"/>
    <dgm:cxn modelId="{439DDDEF-E362-41DE-9D2A-B46601073536}" type="presParOf" srcId="{ACD12339-1580-4133-9B0B-FCDFB35507A2}" destId="{A77C17E0-D485-4BA4-B824-47F17205F784}" srcOrd="4" destOrd="0" presId="urn:microsoft.com/office/officeart/2005/8/layout/radial2"/>
    <dgm:cxn modelId="{CF29E527-456E-414E-9F0F-51FEF11DF4DD}" type="presParOf" srcId="{A77C17E0-D485-4BA4-B824-47F17205F784}" destId="{B7924365-569B-45E4-BD42-F286EB698E34}" srcOrd="0" destOrd="0" presId="urn:microsoft.com/office/officeart/2005/8/layout/radial2"/>
    <dgm:cxn modelId="{DE775E2F-5965-4AC9-A4BB-23DB6DEA0BE3}" type="presParOf" srcId="{A77C17E0-D485-4BA4-B824-47F17205F784}" destId="{46247644-E141-4394-991B-1186401FD724}" srcOrd="1" destOrd="0" presId="urn:microsoft.com/office/officeart/2005/8/layout/radial2"/>
    <dgm:cxn modelId="{C363F733-5229-4849-9190-180F9EC1F021}" type="presParOf" srcId="{ACD12339-1580-4133-9B0B-FCDFB35507A2}" destId="{6E1B9084-A0FE-4BE1-AF48-63C44577A177}" srcOrd="5" destOrd="0" presId="urn:microsoft.com/office/officeart/2005/8/layout/radial2"/>
    <dgm:cxn modelId="{48F9B4B2-3665-44E2-8D64-4646659DE4AB}" type="presParOf" srcId="{ACD12339-1580-4133-9B0B-FCDFB35507A2}" destId="{128FEC8D-A829-48EE-B523-74590C316D2D}" srcOrd="6" destOrd="0" presId="urn:microsoft.com/office/officeart/2005/8/layout/radial2"/>
    <dgm:cxn modelId="{E76FD590-CB9C-4DB2-B566-170F437632F7}" type="presParOf" srcId="{128FEC8D-A829-48EE-B523-74590C316D2D}" destId="{B0E0D7A2-9CB5-443B-B9E6-755C268520E5}" srcOrd="0" destOrd="0" presId="urn:microsoft.com/office/officeart/2005/8/layout/radial2"/>
    <dgm:cxn modelId="{CE7E9F80-8757-4C98-8057-865551A25857}" type="presParOf" srcId="{128FEC8D-A829-48EE-B523-74590C316D2D}" destId="{DB533A9B-9AB0-4488-AA99-9653BC57F642}" srcOrd="1" destOrd="0" presId="urn:microsoft.com/office/officeart/2005/8/layout/radial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D99E3-8506-40BC-A06D-03575170A32F}" type="doc">
      <dgm:prSet loTypeId="urn:microsoft.com/office/officeart/2005/8/layout/radial2" loCatId="relationship" qsTypeId="urn:microsoft.com/office/officeart/2005/8/quickstyle/simple1" qsCatId="simple" csTypeId="urn:microsoft.com/office/officeart/2005/8/colors/accent1_2" csCatId="accent1" phldr="1"/>
      <dgm:spPr>
        <a:scene3d>
          <a:camera prst="orthographicFront">
            <a:rot lat="0" lon="0" rev="10800000"/>
          </a:camera>
          <a:lightRig rig="threePt" dir="t"/>
        </a:scene3d>
      </dgm:spPr>
      <dgm:t>
        <a:bodyPr/>
        <a:lstStyle/>
        <a:p>
          <a:endParaRPr lang="zh-CN" altLang="en-US"/>
        </a:p>
      </dgm:t>
    </dgm:pt>
    <dgm:pt modelId="{B3706CAD-7D62-4540-9559-54ADE78D8770}">
      <dgm:prSet phldrT="[文本]" custT="1"/>
      <dgm:spPr/>
      <dgm:t>
        <a:bodyPr/>
        <a:lstStyle/>
        <a:p>
          <a:endParaRPr lang="zh-CN" altLang="en-US" sz="900" dirty="0"/>
        </a:p>
      </dgm:t>
    </dgm:pt>
    <dgm:pt modelId="{CDF957A4-FD3B-4F1E-A0CF-B3EBED4E453A}" cxnId="{EA71E596-8180-43E2-9409-6C178CC1B918}" type="parTrans">
      <dgm:prSet/>
      <dgm:spPr/>
      <dgm:t>
        <a:bodyPr/>
        <a:lstStyle/>
        <a:p>
          <a:endParaRPr lang="zh-CN" altLang="en-US"/>
        </a:p>
      </dgm:t>
    </dgm:pt>
    <dgm:pt modelId="{CAEFE805-0647-482E-A2C7-22E4B7F30EC4}" cxnId="{EA71E596-8180-43E2-9409-6C178CC1B918}" type="sibTrans">
      <dgm:prSet/>
      <dgm:spPr/>
      <dgm:t>
        <a:bodyPr/>
        <a:lstStyle/>
        <a:p>
          <a:endParaRPr lang="zh-CN" altLang="en-US"/>
        </a:p>
      </dgm:t>
    </dgm:pt>
    <dgm:pt modelId="{C131A2CB-9541-43AF-A7D1-B01DA3D00DB0}">
      <dgm:prSet phldrT="[文本]"/>
      <dgm:spPr/>
      <dgm:t>
        <a:bodyPr/>
        <a:lstStyle/>
        <a:p>
          <a:endParaRPr lang="zh-CN" altLang="en-US" dirty="0"/>
        </a:p>
      </dgm:t>
    </dgm:pt>
    <dgm:pt modelId="{925752CB-CBD3-4083-BF41-BB76EB9A43C8}" cxnId="{83D7D453-F1C7-46B5-868B-87E187547194}" type="parTrans">
      <dgm:prSet/>
      <dgm:spPr/>
      <dgm:t>
        <a:bodyPr/>
        <a:lstStyle/>
        <a:p>
          <a:endParaRPr lang="zh-CN" altLang="en-US"/>
        </a:p>
      </dgm:t>
    </dgm:pt>
    <dgm:pt modelId="{07C9FFC5-9371-4735-9AFE-3B0AFC00C9A0}" cxnId="{83D7D453-F1C7-46B5-868B-87E187547194}" type="sibTrans">
      <dgm:prSet/>
      <dgm:spPr/>
      <dgm:t>
        <a:bodyPr/>
        <a:lstStyle/>
        <a:p>
          <a:endParaRPr lang="zh-CN" altLang="en-US"/>
        </a:p>
      </dgm:t>
    </dgm:pt>
    <dgm:pt modelId="{D3FACD2C-E63E-49B5-B6F2-7CEC212B8548}">
      <dgm:prSet phldrT="[文本]"/>
      <dgm:spPr/>
      <dgm:t>
        <a:bodyPr/>
        <a:lstStyle/>
        <a:p>
          <a:endParaRPr lang="zh-CN" altLang="en-US" dirty="0"/>
        </a:p>
      </dgm:t>
    </dgm:pt>
    <dgm:pt modelId="{AD5BC481-320E-46C1-9B81-A96656871B17}" cxnId="{AFEAF528-136D-4768-86D1-FB8C7C719F2E}" type="parTrans">
      <dgm:prSet/>
      <dgm:spPr/>
      <dgm:t>
        <a:bodyPr/>
        <a:lstStyle/>
        <a:p>
          <a:endParaRPr lang="zh-CN" altLang="en-US"/>
        </a:p>
      </dgm:t>
    </dgm:pt>
    <dgm:pt modelId="{0BB1D031-21E3-4CA5-85CB-8FA6B20532C7}" cxnId="{AFEAF528-136D-4768-86D1-FB8C7C719F2E}" type="sibTrans">
      <dgm:prSet/>
      <dgm:spPr/>
      <dgm:t>
        <a:bodyPr/>
        <a:lstStyle/>
        <a:p>
          <a:endParaRPr lang="zh-CN" altLang="en-US"/>
        </a:p>
      </dgm:t>
    </dgm:pt>
    <dgm:pt modelId="{B256F18E-03E7-424E-ACE6-BBB1F7EB34B4}" type="pres">
      <dgm:prSet presAssocID="{66ED99E3-8506-40BC-A06D-03575170A32F}" presName="composite" presStyleCnt="0">
        <dgm:presLayoutVars>
          <dgm:chMax val="5"/>
          <dgm:dir/>
          <dgm:animLvl val="ctr"/>
          <dgm:resizeHandles val="exact"/>
        </dgm:presLayoutVars>
      </dgm:prSet>
      <dgm:spPr/>
      <dgm:t>
        <a:bodyPr/>
        <a:lstStyle/>
        <a:p>
          <a:endParaRPr lang="zh-CN" altLang="en-US"/>
        </a:p>
      </dgm:t>
    </dgm:pt>
    <dgm:pt modelId="{CCC9AD7A-155E-49BE-9098-A3A4BE9C0643}" type="pres">
      <dgm:prSet presAssocID="{66ED99E3-8506-40BC-A06D-03575170A32F}" presName="cycle" presStyleCnt="0"/>
      <dgm:spPr/>
    </dgm:pt>
    <dgm:pt modelId="{5D508DA7-A3FA-4F8C-A7D8-B0B9D2E1DA4F}" type="pres">
      <dgm:prSet presAssocID="{66ED99E3-8506-40BC-A06D-03575170A32F}" presName="centerShape" presStyleCnt="0"/>
      <dgm:spPr/>
    </dgm:pt>
    <dgm:pt modelId="{0B7C889B-6248-4A53-A314-EC70BCD9B115}" type="pres">
      <dgm:prSet presAssocID="{66ED99E3-8506-40BC-A06D-03575170A32F}" presName="connSite" presStyleLbl="node1" presStyleIdx="0" presStyleCnt="4"/>
      <dgm:spPr/>
    </dgm:pt>
    <dgm:pt modelId="{7EF09E1A-47BB-43AA-AE3A-498AE631D37C}" type="pres">
      <dgm:prSet presAssocID="{66ED99E3-8506-40BC-A06D-03575170A32F}" presName="visible" presStyleLbl="node1" presStyleIdx="0" presStyleCnt="4" custFlipVert="1" custFlipHor="1"/>
      <dgm:spPr>
        <a:solidFill>
          <a:srgbClr val="5B9BD5"/>
        </a:solidFill>
      </dgm:spPr>
    </dgm:pt>
    <dgm:pt modelId="{A7A667FB-40E4-44E9-90E8-2E6EEDDF8062}" type="pres">
      <dgm:prSet presAssocID="{CDF957A4-FD3B-4F1E-A0CF-B3EBED4E453A}" presName="Name25" presStyleLbl="parChTrans1D1" presStyleIdx="0" presStyleCnt="3"/>
      <dgm:spPr/>
      <dgm:t>
        <a:bodyPr/>
        <a:lstStyle/>
        <a:p>
          <a:endParaRPr lang="zh-CN" altLang="en-US"/>
        </a:p>
      </dgm:t>
    </dgm:pt>
    <dgm:pt modelId="{7BBE58FE-9399-4DFF-8414-5E2FC5652CD5}" type="pres">
      <dgm:prSet presAssocID="{B3706CAD-7D62-4540-9559-54ADE78D8770}" presName="node" presStyleCnt="0"/>
      <dgm:spPr/>
    </dgm:pt>
    <dgm:pt modelId="{68E09371-0DDF-44FA-839B-56913B7C5932}" type="pres">
      <dgm:prSet presAssocID="{B3706CAD-7D62-4540-9559-54ADE78D8770}" presName="parentNode" presStyleLbl="node1" presStyleIdx="1" presStyleCnt="4">
        <dgm:presLayoutVars>
          <dgm:chMax val="1"/>
          <dgm:bulletEnabled val="1"/>
        </dgm:presLayoutVars>
      </dgm:prSet>
      <dgm:spPr/>
      <dgm:t>
        <a:bodyPr/>
        <a:lstStyle/>
        <a:p>
          <a:endParaRPr lang="zh-CN" altLang="en-US"/>
        </a:p>
      </dgm:t>
    </dgm:pt>
    <dgm:pt modelId="{CF97E952-53EF-43D7-A028-CED3AD44B67E}" type="pres">
      <dgm:prSet presAssocID="{B3706CAD-7D62-4540-9559-54ADE78D8770}" presName="childNode" presStyleLbl="revTx" presStyleIdx="0" presStyleCnt="0">
        <dgm:presLayoutVars>
          <dgm:bulletEnabled val="1"/>
        </dgm:presLayoutVars>
      </dgm:prSet>
      <dgm:spPr/>
      <dgm:t>
        <a:bodyPr/>
        <a:lstStyle/>
        <a:p>
          <a:endParaRPr lang="zh-CN" altLang="en-US"/>
        </a:p>
      </dgm:t>
    </dgm:pt>
    <dgm:pt modelId="{2DC983DC-AF65-4F8D-932A-2CD1A770B5F1}" type="pres">
      <dgm:prSet presAssocID="{925752CB-CBD3-4083-BF41-BB76EB9A43C8}" presName="Name25" presStyleLbl="parChTrans1D1" presStyleIdx="1" presStyleCnt="3"/>
      <dgm:spPr/>
      <dgm:t>
        <a:bodyPr/>
        <a:lstStyle/>
        <a:p>
          <a:endParaRPr lang="zh-CN" altLang="en-US"/>
        </a:p>
      </dgm:t>
    </dgm:pt>
    <dgm:pt modelId="{74E092D4-7C24-4094-A3D1-CD5EA2FCBC40}" type="pres">
      <dgm:prSet presAssocID="{C131A2CB-9541-43AF-A7D1-B01DA3D00DB0}" presName="node" presStyleCnt="0"/>
      <dgm:spPr/>
    </dgm:pt>
    <dgm:pt modelId="{CA8D6190-529B-4DA3-BD35-B736E64DC162}" type="pres">
      <dgm:prSet presAssocID="{C131A2CB-9541-43AF-A7D1-B01DA3D00DB0}" presName="parentNode" presStyleLbl="node1" presStyleIdx="2" presStyleCnt="4">
        <dgm:presLayoutVars>
          <dgm:chMax val="1"/>
          <dgm:bulletEnabled val="1"/>
        </dgm:presLayoutVars>
      </dgm:prSet>
      <dgm:spPr/>
      <dgm:t>
        <a:bodyPr/>
        <a:lstStyle/>
        <a:p>
          <a:endParaRPr lang="zh-CN" altLang="en-US"/>
        </a:p>
      </dgm:t>
    </dgm:pt>
    <dgm:pt modelId="{A15BAC83-B7CA-43CC-9359-3C8ED438DBF0}" type="pres">
      <dgm:prSet presAssocID="{C131A2CB-9541-43AF-A7D1-B01DA3D00DB0}" presName="childNode" presStyleLbl="revTx" presStyleIdx="0" presStyleCnt="0">
        <dgm:presLayoutVars>
          <dgm:bulletEnabled val="1"/>
        </dgm:presLayoutVars>
      </dgm:prSet>
      <dgm:spPr/>
      <dgm:t>
        <a:bodyPr/>
        <a:lstStyle/>
        <a:p>
          <a:endParaRPr lang="zh-CN" altLang="en-US"/>
        </a:p>
      </dgm:t>
    </dgm:pt>
    <dgm:pt modelId="{85A8AAF5-74D4-462F-9F1B-CB6A3A020582}" type="pres">
      <dgm:prSet presAssocID="{AD5BC481-320E-46C1-9B81-A96656871B17}" presName="Name25" presStyleLbl="parChTrans1D1" presStyleIdx="2" presStyleCnt="3"/>
      <dgm:spPr/>
      <dgm:t>
        <a:bodyPr/>
        <a:lstStyle/>
        <a:p>
          <a:endParaRPr lang="zh-CN" altLang="en-US"/>
        </a:p>
      </dgm:t>
    </dgm:pt>
    <dgm:pt modelId="{6D3AA55D-32C9-435C-8958-B18135436274}" type="pres">
      <dgm:prSet presAssocID="{D3FACD2C-E63E-49B5-B6F2-7CEC212B8548}" presName="node" presStyleCnt="0"/>
      <dgm:spPr/>
    </dgm:pt>
    <dgm:pt modelId="{BB125CCB-5546-41E5-8D2D-F98B4CB931E8}" type="pres">
      <dgm:prSet presAssocID="{D3FACD2C-E63E-49B5-B6F2-7CEC212B8548}" presName="parentNode" presStyleLbl="node1" presStyleIdx="3" presStyleCnt="4">
        <dgm:presLayoutVars>
          <dgm:chMax val="1"/>
          <dgm:bulletEnabled val="1"/>
        </dgm:presLayoutVars>
      </dgm:prSet>
      <dgm:spPr/>
      <dgm:t>
        <a:bodyPr/>
        <a:lstStyle/>
        <a:p>
          <a:endParaRPr lang="zh-CN" altLang="en-US"/>
        </a:p>
      </dgm:t>
    </dgm:pt>
    <dgm:pt modelId="{E18AD950-0F66-46B6-BDA4-6AAFB74DAD27}" type="pres">
      <dgm:prSet presAssocID="{D3FACD2C-E63E-49B5-B6F2-7CEC212B8548}" presName="childNode" presStyleLbl="revTx" presStyleIdx="0" presStyleCnt="0">
        <dgm:presLayoutVars>
          <dgm:bulletEnabled val="1"/>
        </dgm:presLayoutVars>
      </dgm:prSet>
      <dgm:spPr/>
      <dgm:t>
        <a:bodyPr/>
        <a:lstStyle/>
        <a:p>
          <a:endParaRPr lang="zh-CN" altLang="en-US"/>
        </a:p>
      </dgm:t>
    </dgm:pt>
  </dgm:ptLst>
  <dgm:cxnLst>
    <dgm:cxn modelId="{808D1B81-EAE7-48D7-9B61-3B65C54BFC3C}" type="presOf" srcId="{D3FACD2C-E63E-49B5-B6F2-7CEC212B8548}" destId="{BB125CCB-5546-41E5-8D2D-F98B4CB931E8}" srcOrd="0" destOrd="0" presId="urn:microsoft.com/office/officeart/2005/8/layout/radial2"/>
    <dgm:cxn modelId="{8EDEF2B7-DC6D-4A0E-AC2F-0DD4B876F411}" type="presOf" srcId="{B3706CAD-7D62-4540-9559-54ADE78D8770}" destId="{68E09371-0DDF-44FA-839B-56913B7C5932}" srcOrd="0" destOrd="0" presId="urn:microsoft.com/office/officeart/2005/8/layout/radial2"/>
    <dgm:cxn modelId="{02A8A0CA-4116-4134-8FB5-C5C2CEF4C265}" type="presOf" srcId="{66ED99E3-8506-40BC-A06D-03575170A32F}" destId="{B256F18E-03E7-424E-ACE6-BBB1F7EB34B4}" srcOrd="0" destOrd="0" presId="urn:microsoft.com/office/officeart/2005/8/layout/radial2"/>
    <dgm:cxn modelId="{EB3529E2-7956-44B9-8681-16F57E1A4CDE}" type="presOf" srcId="{925752CB-CBD3-4083-BF41-BB76EB9A43C8}" destId="{2DC983DC-AF65-4F8D-932A-2CD1A770B5F1}" srcOrd="0" destOrd="0" presId="urn:microsoft.com/office/officeart/2005/8/layout/radial2"/>
    <dgm:cxn modelId="{83D7D453-F1C7-46B5-868B-87E187547194}" srcId="{66ED99E3-8506-40BC-A06D-03575170A32F}" destId="{C131A2CB-9541-43AF-A7D1-B01DA3D00DB0}" srcOrd="1" destOrd="0" parTransId="{925752CB-CBD3-4083-BF41-BB76EB9A43C8}" sibTransId="{07C9FFC5-9371-4735-9AFE-3B0AFC00C9A0}"/>
    <dgm:cxn modelId="{AFEAF528-136D-4768-86D1-FB8C7C719F2E}" srcId="{66ED99E3-8506-40BC-A06D-03575170A32F}" destId="{D3FACD2C-E63E-49B5-B6F2-7CEC212B8548}" srcOrd="2" destOrd="0" parTransId="{AD5BC481-320E-46C1-9B81-A96656871B17}" sibTransId="{0BB1D031-21E3-4CA5-85CB-8FA6B20532C7}"/>
    <dgm:cxn modelId="{EA71E596-8180-43E2-9409-6C178CC1B918}" srcId="{66ED99E3-8506-40BC-A06D-03575170A32F}" destId="{B3706CAD-7D62-4540-9559-54ADE78D8770}" srcOrd="0" destOrd="0" parTransId="{CDF957A4-FD3B-4F1E-A0CF-B3EBED4E453A}" sibTransId="{CAEFE805-0647-482E-A2C7-22E4B7F30EC4}"/>
    <dgm:cxn modelId="{3B141E3A-C2F6-477B-91F3-B03F21D61A5B}" type="presOf" srcId="{CDF957A4-FD3B-4F1E-A0CF-B3EBED4E453A}" destId="{A7A667FB-40E4-44E9-90E8-2E6EEDDF8062}" srcOrd="0" destOrd="0" presId="urn:microsoft.com/office/officeart/2005/8/layout/radial2"/>
    <dgm:cxn modelId="{5B97FF47-E18A-405C-B916-7614001600A6}" type="presOf" srcId="{AD5BC481-320E-46C1-9B81-A96656871B17}" destId="{85A8AAF5-74D4-462F-9F1B-CB6A3A020582}" srcOrd="0" destOrd="0" presId="urn:microsoft.com/office/officeart/2005/8/layout/radial2"/>
    <dgm:cxn modelId="{D014C2FA-EE0C-4809-8ECF-AAD3A01802BF}" type="presOf" srcId="{C131A2CB-9541-43AF-A7D1-B01DA3D00DB0}" destId="{CA8D6190-529B-4DA3-BD35-B736E64DC162}" srcOrd="0" destOrd="0" presId="urn:microsoft.com/office/officeart/2005/8/layout/radial2"/>
    <dgm:cxn modelId="{04D11D64-0FD7-490D-9E39-028F1350E039}" type="presParOf" srcId="{B256F18E-03E7-424E-ACE6-BBB1F7EB34B4}" destId="{CCC9AD7A-155E-49BE-9098-A3A4BE9C0643}" srcOrd="0" destOrd="0" presId="urn:microsoft.com/office/officeart/2005/8/layout/radial2"/>
    <dgm:cxn modelId="{34043A92-BF74-4E9B-A4D6-BAB94324E51F}" type="presParOf" srcId="{CCC9AD7A-155E-49BE-9098-A3A4BE9C0643}" destId="{5D508DA7-A3FA-4F8C-A7D8-B0B9D2E1DA4F}" srcOrd="0" destOrd="0" presId="urn:microsoft.com/office/officeart/2005/8/layout/radial2"/>
    <dgm:cxn modelId="{CD627FC9-B353-4561-AE6E-D2D4F7787FF0}" type="presParOf" srcId="{5D508DA7-A3FA-4F8C-A7D8-B0B9D2E1DA4F}" destId="{0B7C889B-6248-4A53-A314-EC70BCD9B115}" srcOrd="0" destOrd="0" presId="urn:microsoft.com/office/officeart/2005/8/layout/radial2"/>
    <dgm:cxn modelId="{045F5F25-6061-44D9-885A-D6493E73ECE2}" type="presParOf" srcId="{5D508DA7-A3FA-4F8C-A7D8-B0B9D2E1DA4F}" destId="{7EF09E1A-47BB-43AA-AE3A-498AE631D37C}" srcOrd="1" destOrd="0" presId="urn:microsoft.com/office/officeart/2005/8/layout/radial2"/>
    <dgm:cxn modelId="{4360F3A1-4E2C-4D38-9A63-589D095F1CEA}" type="presParOf" srcId="{CCC9AD7A-155E-49BE-9098-A3A4BE9C0643}" destId="{A7A667FB-40E4-44E9-90E8-2E6EEDDF8062}" srcOrd="1" destOrd="0" presId="urn:microsoft.com/office/officeart/2005/8/layout/radial2"/>
    <dgm:cxn modelId="{203FFBCB-17BA-4BE2-9A99-5445ACA04322}" type="presParOf" srcId="{CCC9AD7A-155E-49BE-9098-A3A4BE9C0643}" destId="{7BBE58FE-9399-4DFF-8414-5E2FC5652CD5}" srcOrd="2" destOrd="0" presId="urn:microsoft.com/office/officeart/2005/8/layout/radial2"/>
    <dgm:cxn modelId="{7059E454-75C1-4C3A-959C-78765FD91EA5}" type="presParOf" srcId="{7BBE58FE-9399-4DFF-8414-5E2FC5652CD5}" destId="{68E09371-0DDF-44FA-839B-56913B7C5932}" srcOrd="0" destOrd="0" presId="urn:microsoft.com/office/officeart/2005/8/layout/radial2"/>
    <dgm:cxn modelId="{CC360939-5A73-4A01-85ED-28C6BB1BE44D}" type="presParOf" srcId="{7BBE58FE-9399-4DFF-8414-5E2FC5652CD5}" destId="{CF97E952-53EF-43D7-A028-CED3AD44B67E}" srcOrd="1" destOrd="0" presId="urn:microsoft.com/office/officeart/2005/8/layout/radial2"/>
    <dgm:cxn modelId="{CC13C80E-30AD-497C-BB98-4DD0DACC9BD9}" type="presParOf" srcId="{CCC9AD7A-155E-49BE-9098-A3A4BE9C0643}" destId="{2DC983DC-AF65-4F8D-932A-2CD1A770B5F1}" srcOrd="3" destOrd="0" presId="urn:microsoft.com/office/officeart/2005/8/layout/radial2"/>
    <dgm:cxn modelId="{AA24050A-882D-4BCB-8F9D-330C206D97E9}" type="presParOf" srcId="{CCC9AD7A-155E-49BE-9098-A3A4BE9C0643}" destId="{74E092D4-7C24-4094-A3D1-CD5EA2FCBC40}" srcOrd="4" destOrd="0" presId="urn:microsoft.com/office/officeart/2005/8/layout/radial2"/>
    <dgm:cxn modelId="{22FDAB2A-2342-4613-8B2C-BF67B2AFAF05}" type="presParOf" srcId="{74E092D4-7C24-4094-A3D1-CD5EA2FCBC40}" destId="{CA8D6190-529B-4DA3-BD35-B736E64DC162}" srcOrd="0" destOrd="0" presId="urn:microsoft.com/office/officeart/2005/8/layout/radial2"/>
    <dgm:cxn modelId="{6CDC61B8-15EE-4259-8468-E101649F931F}" type="presParOf" srcId="{74E092D4-7C24-4094-A3D1-CD5EA2FCBC40}" destId="{A15BAC83-B7CA-43CC-9359-3C8ED438DBF0}" srcOrd="1" destOrd="0" presId="urn:microsoft.com/office/officeart/2005/8/layout/radial2"/>
    <dgm:cxn modelId="{6DC1B104-AE29-4CD2-A271-99E421C75D82}" type="presParOf" srcId="{CCC9AD7A-155E-49BE-9098-A3A4BE9C0643}" destId="{85A8AAF5-74D4-462F-9F1B-CB6A3A020582}" srcOrd="5" destOrd="0" presId="urn:microsoft.com/office/officeart/2005/8/layout/radial2"/>
    <dgm:cxn modelId="{278EDF9E-F779-48AC-8EE3-DD24F9B93E8A}" type="presParOf" srcId="{CCC9AD7A-155E-49BE-9098-A3A4BE9C0643}" destId="{6D3AA55D-32C9-435C-8958-B18135436274}" srcOrd="6" destOrd="0" presId="urn:microsoft.com/office/officeart/2005/8/layout/radial2"/>
    <dgm:cxn modelId="{1B328953-6399-4D2A-A5A0-F1E7D90DDD6B}" type="presParOf" srcId="{6D3AA55D-32C9-435C-8958-B18135436274}" destId="{BB125CCB-5546-41E5-8D2D-F98B4CB931E8}" srcOrd="0" destOrd="0" presId="urn:microsoft.com/office/officeart/2005/8/layout/radial2"/>
    <dgm:cxn modelId="{D4CE659F-BD44-4D92-A7EC-D7ABB0F820D2}" type="presParOf" srcId="{6D3AA55D-32C9-435C-8958-B18135436274}" destId="{E18AD950-0F66-46B6-BDA4-6AAFB74DAD27}" srcOrd="1" destOrd="0" presId="urn:microsoft.com/office/officeart/2005/8/layout/radial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B23A7C-9D7F-4940-96F7-A69944C2038E}"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2A7B195C-60C7-47AC-9CE1-5A4A27D2CE26}">
      <dgm:prSet phldrT="[文本]" custT="1"/>
      <dgm:spPr/>
      <dgm:t>
        <a:bodyPr/>
        <a:lstStyle/>
        <a:p>
          <a:r>
            <a:rPr lang="zh-CN" altLang="en-US" sz="1000" dirty="0" smtClean="0"/>
            <a:t>效率更高</a:t>
          </a:r>
          <a:endParaRPr lang="zh-CN" altLang="en-US" sz="1000" dirty="0"/>
        </a:p>
      </dgm:t>
    </dgm:pt>
    <dgm:pt modelId="{CC269CAB-E35E-4D09-95FD-1656B9CBD678}" cxnId="{1CB68A1C-AA14-487F-BE33-BB8E825042DD}" type="parTrans">
      <dgm:prSet/>
      <dgm:spPr/>
      <dgm:t>
        <a:bodyPr/>
        <a:lstStyle/>
        <a:p>
          <a:endParaRPr lang="zh-CN" altLang="en-US"/>
        </a:p>
      </dgm:t>
    </dgm:pt>
    <dgm:pt modelId="{083643B3-2289-4B16-995C-C3555051F4AE}" cxnId="{1CB68A1C-AA14-487F-BE33-BB8E825042DD}" type="sibTrans">
      <dgm:prSet/>
      <dgm:spPr/>
      <dgm:t>
        <a:bodyPr/>
        <a:lstStyle/>
        <a:p>
          <a:endParaRPr lang="zh-CN" altLang="en-US"/>
        </a:p>
      </dgm:t>
    </dgm:pt>
    <dgm:pt modelId="{4F2A60D0-384A-48FF-87FA-AA4955681028}">
      <dgm:prSet phldrT="[文本]" custT="1"/>
      <dgm:spPr/>
      <dgm:t>
        <a:bodyPr/>
        <a:lstStyle/>
        <a:p>
          <a:r>
            <a:rPr lang="zh-CN" altLang="en-US" sz="1000" dirty="0" smtClean="0"/>
            <a:t>响应更快</a:t>
          </a:r>
          <a:endParaRPr lang="zh-CN" altLang="en-US" sz="1000" dirty="0"/>
        </a:p>
      </dgm:t>
    </dgm:pt>
    <dgm:pt modelId="{580E1F3E-5C6C-4CF6-9D34-DEB1DBEB06B6}" cxnId="{167BF033-0A26-4F3B-BE87-182C6E2B6035}" type="parTrans">
      <dgm:prSet/>
      <dgm:spPr/>
      <dgm:t>
        <a:bodyPr/>
        <a:lstStyle/>
        <a:p>
          <a:endParaRPr lang="zh-CN" altLang="en-US"/>
        </a:p>
      </dgm:t>
    </dgm:pt>
    <dgm:pt modelId="{3D6E4F0C-77DF-4916-939B-604D1C240BBA}" cxnId="{167BF033-0A26-4F3B-BE87-182C6E2B6035}" type="sibTrans">
      <dgm:prSet/>
      <dgm:spPr/>
      <dgm:t>
        <a:bodyPr/>
        <a:lstStyle/>
        <a:p>
          <a:endParaRPr lang="zh-CN" altLang="en-US"/>
        </a:p>
      </dgm:t>
    </dgm:pt>
    <dgm:pt modelId="{6C8921A8-B167-4738-BD4A-7C1E2205025C}">
      <dgm:prSet phldrT="[文本]" custT="1"/>
      <dgm:spPr/>
      <dgm:t>
        <a:bodyPr/>
        <a:lstStyle/>
        <a:p>
          <a:r>
            <a:rPr lang="zh-CN" altLang="en-US" sz="1000" dirty="0" smtClean="0"/>
            <a:t>能耗更低</a:t>
          </a:r>
          <a:endParaRPr lang="zh-CN" altLang="en-US" sz="1000" dirty="0"/>
        </a:p>
      </dgm:t>
    </dgm:pt>
    <dgm:pt modelId="{BF0B1DEF-1AA8-407C-B179-EAB9A31AE981}" cxnId="{FA4F394F-5F95-404E-932E-9B186192AE07}" type="parTrans">
      <dgm:prSet/>
      <dgm:spPr/>
      <dgm:t>
        <a:bodyPr/>
        <a:lstStyle/>
        <a:p>
          <a:endParaRPr lang="zh-CN" altLang="en-US"/>
        </a:p>
      </dgm:t>
    </dgm:pt>
    <dgm:pt modelId="{FA431B16-AD1B-4F0D-9C7D-B94E435AA569}" cxnId="{FA4F394F-5F95-404E-932E-9B186192AE07}" type="sibTrans">
      <dgm:prSet/>
      <dgm:spPr/>
      <dgm:t>
        <a:bodyPr/>
        <a:lstStyle/>
        <a:p>
          <a:endParaRPr lang="zh-CN" altLang="en-US"/>
        </a:p>
      </dgm:t>
    </dgm:pt>
    <dgm:pt modelId="{752AFF3E-94DD-4307-8E1A-D72D6B031748}" type="pres">
      <dgm:prSet presAssocID="{34B23A7C-9D7F-4940-96F7-A69944C2038E}" presName="composite" presStyleCnt="0">
        <dgm:presLayoutVars>
          <dgm:chMax val="5"/>
          <dgm:dir/>
          <dgm:animLvl val="ctr"/>
          <dgm:resizeHandles val="exact"/>
        </dgm:presLayoutVars>
      </dgm:prSet>
      <dgm:spPr/>
      <dgm:t>
        <a:bodyPr/>
        <a:lstStyle/>
        <a:p>
          <a:endParaRPr lang="zh-CN" altLang="en-US"/>
        </a:p>
      </dgm:t>
    </dgm:pt>
    <dgm:pt modelId="{ACD12339-1580-4133-9B0B-FCDFB35507A2}" type="pres">
      <dgm:prSet presAssocID="{34B23A7C-9D7F-4940-96F7-A69944C2038E}" presName="cycle" presStyleCnt="0"/>
      <dgm:spPr/>
    </dgm:pt>
    <dgm:pt modelId="{245C4F61-44C5-4EF5-B4BF-945013C519EB}" type="pres">
      <dgm:prSet presAssocID="{34B23A7C-9D7F-4940-96F7-A69944C2038E}" presName="centerShape" presStyleCnt="0"/>
      <dgm:spPr/>
    </dgm:pt>
    <dgm:pt modelId="{9BB50E89-2854-413D-87FC-D053A6E5F1FE}" type="pres">
      <dgm:prSet presAssocID="{34B23A7C-9D7F-4940-96F7-A69944C2038E}" presName="connSite" presStyleLbl="node1" presStyleIdx="0" presStyleCnt="4"/>
      <dgm:spPr/>
    </dgm:pt>
    <dgm:pt modelId="{A9643EDF-E88C-45EF-9BC6-BEEE842AEF35}" type="pres">
      <dgm:prSet presAssocID="{34B23A7C-9D7F-4940-96F7-A69944C2038E}" presName="visible" presStyleLbl="node1" presStyleIdx="0" presStyleCnt="4"/>
      <dgm:spPr>
        <a:solidFill>
          <a:srgbClr val="5B9BD5"/>
        </a:solidFill>
      </dgm:spPr>
    </dgm:pt>
    <dgm:pt modelId="{CB6B0C00-8A96-4082-8503-4799FCEA22AD}" type="pres">
      <dgm:prSet presAssocID="{CC269CAB-E35E-4D09-95FD-1656B9CBD678}" presName="Name25" presStyleLbl="parChTrans1D1" presStyleIdx="0" presStyleCnt="3"/>
      <dgm:spPr/>
      <dgm:t>
        <a:bodyPr/>
        <a:lstStyle/>
        <a:p>
          <a:endParaRPr lang="zh-CN" altLang="en-US"/>
        </a:p>
      </dgm:t>
    </dgm:pt>
    <dgm:pt modelId="{83652123-B1C5-4689-A07B-8D734726C731}" type="pres">
      <dgm:prSet presAssocID="{2A7B195C-60C7-47AC-9CE1-5A4A27D2CE26}" presName="node" presStyleCnt="0"/>
      <dgm:spPr/>
    </dgm:pt>
    <dgm:pt modelId="{BDE06612-1629-4BDD-9360-A41D8AEDA662}" type="pres">
      <dgm:prSet presAssocID="{2A7B195C-60C7-47AC-9CE1-5A4A27D2CE26}" presName="parentNode" presStyleLbl="node1" presStyleIdx="1" presStyleCnt="4">
        <dgm:presLayoutVars>
          <dgm:chMax val="1"/>
          <dgm:bulletEnabled val="1"/>
        </dgm:presLayoutVars>
      </dgm:prSet>
      <dgm:spPr/>
      <dgm:t>
        <a:bodyPr/>
        <a:lstStyle/>
        <a:p>
          <a:endParaRPr lang="zh-CN" altLang="en-US"/>
        </a:p>
      </dgm:t>
    </dgm:pt>
    <dgm:pt modelId="{912552C8-9B9F-42FC-8AFF-E7DDF2AF43B6}" type="pres">
      <dgm:prSet presAssocID="{2A7B195C-60C7-47AC-9CE1-5A4A27D2CE26}" presName="childNode" presStyleLbl="revTx" presStyleIdx="0" presStyleCnt="0">
        <dgm:presLayoutVars>
          <dgm:bulletEnabled val="1"/>
        </dgm:presLayoutVars>
      </dgm:prSet>
      <dgm:spPr/>
      <dgm:t>
        <a:bodyPr/>
        <a:lstStyle/>
        <a:p>
          <a:endParaRPr lang="zh-CN" altLang="en-US"/>
        </a:p>
      </dgm:t>
    </dgm:pt>
    <dgm:pt modelId="{E2B50D2F-37A4-4F39-B0C9-A0D21F4E2B2F}" type="pres">
      <dgm:prSet presAssocID="{580E1F3E-5C6C-4CF6-9D34-DEB1DBEB06B6}" presName="Name25" presStyleLbl="parChTrans1D1" presStyleIdx="1" presStyleCnt="3"/>
      <dgm:spPr/>
      <dgm:t>
        <a:bodyPr/>
        <a:lstStyle/>
        <a:p>
          <a:endParaRPr lang="zh-CN" altLang="en-US"/>
        </a:p>
      </dgm:t>
    </dgm:pt>
    <dgm:pt modelId="{A77C17E0-D485-4BA4-B824-47F17205F784}" type="pres">
      <dgm:prSet presAssocID="{4F2A60D0-384A-48FF-87FA-AA4955681028}" presName="node" presStyleCnt="0"/>
      <dgm:spPr/>
    </dgm:pt>
    <dgm:pt modelId="{B7924365-569B-45E4-BD42-F286EB698E34}" type="pres">
      <dgm:prSet presAssocID="{4F2A60D0-384A-48FF-87FA-AA4955681028}" presName="parentNode" presStyleLbl="node1" presStyleIdx="2" presStyleCnt="4">
        <dgm:presLayoutVars>
          <dgm:chMax val="1"/>
          <dgm:bulletEnabled val="1"/>
        </dgm:presLayoutVars>
      </dgm:prSet>
      <dgm:spPr/>
      <dgm:t>
        <a:bodyPr/>
        <a:lstStyle/>
        <a:p>
          <a:endParaRPr lang="zh-CN" altLang="en-US"/>
        </a:p>
      </dgm:t>
    </dgm:pt>
    <dgm:pt modelId="{46247644-E141-4394-991B-1186401FD724}" type="pres">
      <dgm:prSet presAssocID="{4F2A60D0-384A-48FF-87FA-AA4955681028}" presName="childNode" presStyleLbl="revTx" presStyleIdx="0" presStyleCnt="0">
        <dgm:presLayoutVars>
          <dgm:bulletEnabled val="1"/>
        </dgm:presLayoutVars>
      </dgm:prSet>
      <dgm:spPr/>
      <dgm:t>
        <a:bodyPr/>
        <a:lstStyle/>
        <a:p>
          <a:endParaRPr lang="zh-CN" altLang="en-US"/>
        </a:p>
      </dgm:t>
    </dgm:pt>
    <dgm:pt modelId="{6E1B9084-A0FE-4BE1-AF48-63C44577A177}" type="pres">
      <dgm:prSet presAssocID="{BF0B1DEF-1AA8-407C-B179-EAB9A31AE981}" presName="Name25" presStyleLbl="parChTrans1D1" presStyleIdx="2" presStyleCnt="3"/>
      <dgm:spPr/>
      <dgm:t>
        <a:bodyPr/>
        <a:lstStyle/>
        <a:p>
          <a:endParaRPr lang="zh-CN" altLang="en-US"/>
        </a:p>
      </dgm:t>
    </dgm:pt>
    <dgm:pt modelId="{128FEC8D-A829-48EE-B523-74590C316D2D}" type="pres">
      <dgm:prSet presAssocID="{6C8921A8-B167-4738-BD4A-7C1E2205025C}" presName="node" presStyleCnt="0"/>
      <dgm:spPr/>
    </dgm:pt>
    <dgm:pt modelId="{B0E0D7A2-9CB5-443B-B9E6-755C268520E5}" type="pres">
      <dgm:prSet presAssocID="{6C8921A8-B167-4738-BD4A-7C1E2205025C}" presName="parentNode" presStyleLbl="node1" presStyleIdx="3" presStyleCnt="4">
        <dgm:presLayoutVars>
          <dgm:chMax val="1"/>
          <dgm:bulletEnabled val="1"/>
        </dgm:presLayoutVars>
      </dgm:prSet>
      <dgm:spPr/>
      <dgm:t>
        <a:bodyPr/>
        <a:lstStyle/>
        <a:p>
          <a:endParaRPr lang="zh-CN" altLang="en-US"/>
        </a:p>
      </dgm:t>
    </dgm:pt>
    <dgm:pt modelId="{DB533A9B-9AB0-4488-AA99-9653BC57F642}" type="pres">
      <dgm:prSet presAssocID="{6C8921A8-B167-4738-BD4A-7C1E2205025C}" presName="childNode" presStyleLbl="revTx" presStyleIdx="0" presStyleCnt="0">
        <dgm:presLayoutVars>
          <dgm:bulletEnabled val="1"/>
        </dgm:presLayoutVars>
      </dgm:prSet>
      <dgm:spPr/>
      <dgm:t>
        <a:bodyPr/>
        <a:lstStyle/>
        <a:p>
          <a:endParaRPr lang="zh-CN" altLang="en-US"/>
        </a:p>
      </dgm:t>
    </dgm:pt>
  </dgm:ptLst>
  <dgm:cxnLst>
    <dgm:cxn modelId="{AA151093-ECC1-41BA-AE42-CE0C26CFD955}" type="presOf" srcId="{2A7B195C-60C7-47AC-9CE1-5A4A27D2CE26}" destId="{BDE06612-1629-4BDD-9360-A41D8AEDA662}" srcOrd="0" destOrd="0" presId="urn:microsoft.com/office/officeart/2005/8/layout/radial2"/>
    <dgm:cxn modelId="{FA4F394F-5F95-404E-932E-9B186192AE07}" srcId="{34B23A7C-9D7F-4940-96F7-A69944C2038E}" destId="{6C8921A8-B167-4738-BD4A-7C1E2205025C}" srcOrd="2" destOrd="0" parTransId="{BF0B1DEF-1AA8-407C-B179-EAB9A31AE981}" sibTransId="{FA431B16-AD1B-4F0D-9C7D-B94E435AA569}"/>
    <dgm:cxn modelId="{E814C194-6AE4-41F6-B1AA-26E2EEAF2DEA}" type="presOf" srcId="{CC269CAB-E35E-4D09-95FD-1656B9CBD678}" destId="{CB6B0C00-8A96-4082-8503-4799FCEA22AD}" srcOrd="0" destOrd="0" presId="urn:microsoft.com/office/officeart/2005/8/layout/radial2"/>
    <dgm:cxn modelId="{167BF033-0A26-4F3B-BE87-182C6E2B6035}" srcId="{34B23A7C-9D7F-4940-96F7-A69944C2038E}" destId="{4F2A60D0-384A-48FF-87FA-AA4955681028}" srcOrd="1" destOrd="0" parTransId="{580E1F3E-5C6C-4CF6-9D34-DEB1DBEB06B6}" sibTransId="{3D6E4F0C-77DF-4916-939B-604D1C240BBA}"/>
    <dgm:cxn modelId="{1CFA9BD9-7624-4F21-B33C-CEDE3C2B9DDE}" type="presOf" srcId="{6C8921A8-B167-4738-BD4A-7C1E2205025C}" destId="{B0E0D7A2-9CB5-443B-B9E6-755C268520E5}" srcOrd="0" destOrd="0" presId="urn:microsoft.com/office/officeart/2005/8/layout/radial2"/>
    <dgm:cxn modelId="{301FBE78-D306-44A0-8877-EA5B3D528053}" type="presOf" srcId="{BF0B1DEF-1AA8-407C-B179-EAB9A31AE981}" destId="{6E1B9084-A0FE-4BE1-AF48-63C44577A177}" srcOrd="0" destOrd="0" presId="urn:microsoft.com/office/officeart/2005/8/layout/radial2"/>
    <dgm:cxn modelId="{CFF1572E-427F-4B30-966F-FE317D4A02CF}" type="presOf" srcId="{4F2A60D0-384A-48FF-87FA-AA4955681028}" destId="{B7924365-569B-45E4-BD42-F286EB698E34}" srcOrd="0" destOrd="0" presId="urn:microsoft.com/office/officeart/2005/8/layout/radial2"/>
    <dgm:cxn modelId="{1CB68A1C-AA14-487F-BE33-BB8E825042DD}" srcId="{34B23A7C-9D7F-4940-96F7-A69944C2038E}" destId="{2A7B195C-60C7-47AC-9CE1-5A4A27D2CE26}" srcOrd="0" destOrd="0" parTransId="{CC269CAB-E35E-4D09-95FD-1656B9CBD678}" sibTransId="{083643B3-2289-4B16-995C-C3555051F4AE}"/>
    <dgm:cxn modelId="{33EC58F0-AA18-40E7-B319-F5A6BF19F372}" type="presOf" srcId="{34B23A7C-9D7F-4940-96F7-A69944C2038E}" destId="{752AFF3E-94DD-4307-8E1A-D72D6B031748}" srcOrd="0" destOrd="0" presId="urn:microsoft.com/office/officeart/2005/8/layout/radial2"/>
    <dgm:cxn modelId="{B52D4AA8-DEC3-419B-8328-5A80A48BE73C}" type="presOf" srcId="{580E1F3E-5C6C-4CF6-9D34-DEB1DBEB06B6}" destId="{E2B50D2F-37A4-4F39-B0C9-A0D21F4E2B2F}" srcOrd="0" destOrd="0" presId="urn:microsoft.com/office/officeart/2005/8/layout/radial2"/>
    <dgm:cxn modelId="{7B4A290C-F8B3-4DF8-9595-069DEE33F2E0}" type="presParOf" srcId="{752AFF3E-94DD-4307-8E1A-D72D6B031748}" destId="{ACD12339-1580-4133-9B0B-FCDFB35507A2}" srcOrd="0" destOrd="0" presId="urn:microsoft.com/office/officeart/2005/8/layout/radial2"/>
    <dgm:cxn modelId="{A5DDE764-CE26-4840-87A0-A783599C9858}" type="presParOf" srcId="{ACD12339-1580-4133-9B0B-FCDFB35507A2}" destId="{245C4F61-44C5-4EF5-B4BF-945013C519EB}" srcOrd="0" destOrd="0" presId="urn:microsoft.com/office/officeart/2005/8/layout/radial2"/>
    <dgm:cxn modelId="{B6FB1D5A-7AA4-46B6-B809-386C000068B2}" type="presParOf" srcId="{245C4F61-44C5-4EF5-B4BF-945013C519EB}" destId="{9BB50E89-2854-413D-87FC-D053A6E5F1FE}" srcOrd="0" destOrd="0" presId="urn:microsoft.com/office/officeart/2005/8/layout/radial2"/>
    <dgm:cxn modelId="{EAB8440A-0C33-4B4F-BB95-4473537B64E2}" type="presParOf" srcId="{245C4F61-44C5-4EF5-B4BF-945013C519EB}" destId="{A9643EDF-E88C-45EF-9BC6-BEEE842AEF35}" srcOrd="1" destOrd="0" presId="urn:microsoft.com/office/officeart/2005/8/layout/radial2"/>
    <dgm:cxn modelId="{7593FD0D-810D-42D7-9B9D-D71C1B1553A5}" type="presParOf" srcId="{ACD12339-1580-4133-9B0B-FCDFB35507A2}" destId="{CB6B0C00-8A96-4082-8503-4799FCEA22AD}" srcOrd="1" destOrd="0" presId="urn:microsoft.com/office/officeart/2005/8/layout/radial2"/>
    <dgm:cxn modelId="{F238396D-E046-48C1-9BC4-5291684C66D3}" type="presParOf" srcId="{ACD12339-1580-4133-9B0B-FCDFB35507A2}" destId="{83652123-B1C5-4689-A07B-8D734726C731}" srcOrd="2" destOrd="0" presId="urn:microsoft.com/office/officeart/2005/8/layout/radial2"/>
    <dgm:cxn modelId="{B3888496-25BE-4049-90AD-B414F1D975FE}" type="presParOf" srcId="{83652123-B1C5-4689-A07B-8D734726C731}" destId="{BDE06612-1629-4BDD-9360-A41D8AEDA662}" srcOrd="0" destOrd="0" presId="urn:microsoft.com/office/officeart/2005/8/layout/radial2"/>
    <dgm:cxn modelId="{B2771525-1062-4947-BD23-9B90B8B0B8E7}" type="presParOf" srcId="{83652123-B1C5-4689-A07B-8D734726C731}" destId="{912552C8-9B9F-42FC-8AFF-E7DDF2AF43B6}" srcOrd="1" destOrd="0" presId="urn:microsoft.com/office/officeart/2005/8/layout/radial2"/>
    <dgm:cxn modelId="{89A23F26-6ACC-4246-A0A9-C21BD9924B43}" type="presParOf" srcId="{ACD12339-1580-4133-9B0B-FCDFB35507A2}" destId="{E2B50D2F-37A4-4F39-B0C9-A0D21F4E2B2F}" srcOrd="3" destOrd="0" presId="urn:microsoft.com/office/officeart/2005/8/layout/radial2"/>
    <dgm:cxn modelId="{439DDDEF-E362-41DE-9D2A-B46601073536}" type="presParOf" srcId="{ACD12339-1580-4133-9B0B-FCDFB35507A2}" destId="{A77C17E0-D485-4BA4-B824-47F17205F784}" srcOrd="4" destOrd="0" presId="urn:microsoft.com/office/officeart/2005/8/layout/radial2"/>
    <dgm:cxn modelId="{CF29E527-456E-414E-9F0F-51FEF11DF4DD}" type="presParOf" srcId="{A77C17E0-D485-4BA4-B824-47F17205F784}" destId="{B7924365-569B-45E4-BD42-F286EB698E34}" srcOrd="0" destOrd="0" presId="urn:microsoft.com/office/officeart/2005/8/layout/radial2"/>
    <dgm:cxn modelId="{DE775E2F-5965-4AC9-A4BB-23DB6DEA0BE3}" type="presParOf" srcId="{A77C17E0-D485-4BA4-B824-47F17205F784}" destId="{46247644-E141-4394-991B-1186401FD724}" srcOrd="1" destOrd="0" presId="urn:microsoft.com/office/officeart/2005/8/layout/radial2"/>
    <dgm:cxn modelId="{C363F733-5229-4849-9190-180F9EC1F021}" type="presParOf" srcId="{ACD12339-1580-4133-9B0B-FCDFB35507A2}" destId="{6E1B9084-A0FE-4BE1-AF48-63C44577A177}" srcOrd="5" destOrd="0" presId="urn:microsoft.com/office/officeart/2005/8/layout/radial2"/>
    <dgm:cxn modelId="{48F9B4B2-3665-44E2-8D64-4646659DE4AB}" type="presParOf" srcId="{ACD12339-1580-4133-9B0B-FCDFB35507A2}" destId="{128FEC8D-A829-48EE-B523-74590C316D2D}" srcOrd="6" destOrd="0" presId="urn:microsoft.com/office/officeart/2005/8/layout/radial2"/>
    <dgm:cxn modelId="{E76FD590-CB9C-4DB2-B566-170F437632F7}" type="presParOf" srcId="{128FEC8D-A829-48EE-B523-74590C316D2D}" destId="{B0E0D7A2-9CB5-443B-B9E6-755C268520E5}" srcOrd="0" destOrd="0" presId="urn:microsoft.com/office/officeart/2005/8/layout/radial2"/>
    <dgm:cxn modelId="{CE7E9F80-8757-4C98-8057-865551A25857}" type="presParOf" srcId="{128FEC8D-A829-48EE-B523-74590C316D2D}" destId="{DB533A9B-9AB0-4488-AA99-9653BC57F642}" srcOrd="1" destOrd="0" presId="urn:microsoft.com/office/officeart/2005/8/layout/radial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CCA84-845D-4AFA-B5C9-F6524C28B363}" type="doc">
      <dgm:prSet loTypeId="urn:microsoft.com/office/officeart/2005/8/layout/radial3" loCatId="cycle" qsTypeId="urn:microsoft.com/office/officeart/2005/8/quickstyle/simple3" qsCatId="simple" csTypeId="urn:microsoft.com/office/officeart/2005/8/colors/accent4_4" csCatId="accent1" phldr="0"/>
      <dgm:spPr/>
      <dgm:t>
        <a:bodyPr/>
        <a:p>
          <a:endParaRPr lang="zh-CN" altLang="en-US"/>
        </a:p>
      </dgm:t>
    </dgm:pt>
    <dgm:pt modelId="{3B7D232D-7CD3-4CE8-9F64-CD8AC0A8F086}">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a:solidFill>
                <a:srgbClr val="0D6FC6"/>
              </a:solidFill>
              <a:latin typeface="微软雅黑" panose="020B0503020204020204" charset="-122"/>
              <a:ea typeface="微软雅黑" panose="020B0503020204020204" charset="-122"/>
            </a:rPr>
            <a:t>火币中国</a:t>
          </a:r>
          <a:r>
            <a:rPr lang="zh-CN" altLang="en-US" sz="2400">
              <a:solidFill>
                <a:srgbClr val="0D6FC6"/>
              </a:solidFill>
              <a:latin typeface="微软雅黑" panose="020B0503020204020204" charset="-122"/>
              <a:ea typeface="微软雅黑" panose="020B0503020204020204" charset="-122"/>
            </a:rPr>
            <a:t/>
          </a:r>
          <a:endParaRPr lang="zh-CN" altLang="en-US" sz="2400">
            <a:solidFill>
              <a:srgbClr val="0D6FC6"/>
            </a:solidFill>
            <a:latin typeface="微软雅黑" panose="020B0503020204020204" charset="-122"/>
            <a:ea typeface="微软雅黑" panose="020B0503020204020204" charset="-122"/>
          </a:endParaRPr>
        </a:p>
      </dgm:t>
    </dgm:pt>
    <dgm:pt modelId="{C7F2A52F-E9AF-4FE6-B5CD-C166BF0ADD11}" cxnId="{FDB72657-AF20-4049-B53B-5D038568A6D0}" type="parTrans">
      <dgm:prSet/>
      <dgm:spPr/>
      <dgm:t>
        <a:bodyPr/>
        <a:p>
          <a:endParaRPr lang="zh-CN" altLang="en-US"/>
        </a:p>
      </dgm:t>
    </dgm:pt>
    <dgm:pt modelId="{30BC1A13-A670-40BD-AA58-D31C951E8C01}" cxnId="{FDB72657-AF20-4049-B53B-5D038568A6D0}" type="sibTrans">
      <dgm:prSet/>
      <dgm:spPr/>
      <dgm:t>
        <a:bodyPr/>
        <a:p>
          <a:endParaRPr lang="zh-CN" altLang="en-US"/>
        </a:p>
      </dgm:t>
    </dgm:pt>
    <dgm:pt modelId="{C7B2594F-967C-49BB-B2B4-428D59DF0E5B}">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培训服务</a:t>
          </a:r>
          <a:r>
            <a:rPr lang="zh-CN" altLang="en-US" sz="1800">
              <a:solidFill>
                <a:schemeClr val="bg1"/>
              </a:solidFill>
              <a:latin typeface="微软雅黑" panose="020B0503020204020204" charset="-122"/>
              <a:ea typeface="微软雅黑" panose="020B0503020204020204" charset="-122"/>
            </a:rPr>
            <a:t/>
          </a:r>
          <a:endParaRPr lang="zh-CN" altLang="en-US" sz="1800">
            <a:solidFill>
              <a:schemeClr val="bg1"/>
            </a:solidFill>
            <a:latin typeface="微软雅黑" panose="020B0503020204020204" charset="-122"/>
            <a:ea typeface="微软雅黑" panose="020B0503020204020204" charset="-122"/>
          </a:endParaRPr>
        </a:p>
      </dgm:t>
    </dgm:pt>
    <dgm:pt modelId="{BDBB4B8B-EAF7-4324-AC79-B5938C48C343}" cxnId="{D569E6C2-AB43-40D2-BACD-D2BC21BFDDC9}" type="parTrans">
      <dgm:prSet/>
      <dgm:spPr/>
      <dgm:t>
        <a:bodyPr/>
        <a:p>
          <a:endParaRPr lang="zh-CN" altLang="en-US"/>
        </a:p>
      </dgm:t>
    </dgm:pt>
    <dgm:pt modelId="{33450FBC-DB64-439A-8E3F-E2574AEFCA86}" cxnId="{D569E6C2-AB43-40D2-BACD-D2BC21BFDDC9}" type="sibTrans">
      <dgm:prSet/>
      <dgm:spPr/>
      <dgm:t>
        <a:bodyPr/>
        <a:p>
          <a:endParaRPr lang="zh-CN" altLang="en-US"/>
        </a:p>
      </dgm:t>
    </dgm:pt>
    <dgm:pt modelId="{2754153E-2870-4A58-BD98-DAF85237F37A}">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技术服务</a:t>
          </a:r>
          <a:r>
            <a:rPr lang="zh-CN" altLang="en-US" sz="1800">
              <a:solidFill>
                <a:schemeClr val="bg1"/>
              </a:solidFill>
              <a:latin typeface="微软雅黑" panose="020B0503020204020204" charset="-122"/>
              <a:ea typeface="微软雅黑" panose="020B0503020204020204" charset="-122"/>
            </a:rPr>
            <a:t/>
          </a:r>
          <a:endParaRPr lang="zh-CN" altLang="en-US" sz="1800">
            <a:solidFill>
              <a:schemeClr val="bg1"/>
            </a:solidFill>
            <a:latin typeface="微软雅黑" panose="020B0503020204020204" charset="-122"/>
            <a:ea typeface="微软雅黑" panose="020B0503020204020204" charset="-122"/>
          </a:endParaRPr>
        </a:p>
      </dgm:t>
    </dgm:pt>
    <dgm:pt modelId="{42C2D6D1-657F-4D95-8E73-20ABF221F4DE}" cxnId="{241A3FCA-1842-4F57-BBCB-ADD6DE1C7143}" type="parTrans">
      <dgm:prSet/>
      <dgm:spPr/>
      <dgm:t>
        <a:bodyPr/>
        <a:p>
          <a:endParaRPr lang="zh-CN" altLang="en-US"/>
        </a:p>
      </dgm:t>
    </dgm:pt>
    <dgm:pt modelId="{2EBAC0DD-319C-4E29-BF39-DF789C3A671B}" cxnId="{241A3FCA-1842-4F57-BBCB-ADD6DE1C7143}" type="sibTrans">
      <dgm:prSet/>
      <dgm:spPr/>
      <dgm:t>
        <a:bodyPr/>
        <a:p>
          <a:endParaRPr lang="zh-CN" altLang="en-US"/>
        </a:p>
      </dgm:t>
    </dgm:pt>
    <dgm:pt modelId="{D8D6A917-CFD0-422B-8313-89AA568135C6}">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sz="1800">
              <a:solidFill>
                <a:schemeClr val="bg1"/>
              </a:solidFill>
              <a:latin typeface="微软雅黑" panose="020B0503020204020204" charset="-122"/>
              <a:ea typeface="微软雅黑" panose="020B0503020204020204" charset="-122"/>
            </a:rPr>
            <a:t>孵化服务</a:t>
          </a:r>
          <a:r>
            <a:rPr lang="zh-CN" sz="1800">
              <a:solidFill>
                <a:schemeClr val="bg1"/>
              </a:solidFill>
              <a:latin typeface="微软雅黑" panose="020B0503020204020204" charset="-122"/>
              <a:ea typeface="微软雅黑" panose="020B0503020204020204" charset="-122"/>
            </a:rPr>
            <a:t/>
          </a:r>
          <a:endParaRPr lang="zh-CN" sz="1800">
            <a:solidFill>
              <a:schemeClr val="bg1"/>
            </a:solidFill>
            <a:latin typeface="微软雅黑" panose="020B0503020204020204" charset="-122"/>
            <a:ea typeface="微软雅黑" panose="020B0503020204020204" charset="-122"/>
          </a:endParaRPr>
        </a:p>
      </dgm:t>
    </dgm:pt>
    <dgm:pt modelId="{3336929F-EF26-458B-8A7E-D5AFC15D5E24}" cxnId="{499A52A4-2D85-49DE-8879-E28D7784F2E8}" type="parTrans">
      <dgm:prSet/>
      <dgm:spPr/>
    </dgm:pt>
    <dgm:pt modelId="{C6F17DE2-ED63-47F3-8305-BCE4CB10F9B5}" cxnId="{499A52A4-2D85-49DE-8879-E28D7784F2E8}" type="sibTrans">
      <dgm:prSet/>
      <dgm:spPr/>
    </dgm:pt>
    <dgm:pt modelId="{72DB6DA5-1722-41A1-B343-37662AB30DE1}">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sz="1800">
              <a:solidFill>
                <a:schemeClr val="bg1"/>
              </a:solidFill>
              <a:latin typeface="微软雅黑" panose="020B0503020204020204" charset="-122"/>
              <a:ea typeface="微软雅黑" panose="020B0503020204020204" charset="-122"/>
            </a:rPr>
            <a:t>人才服务</a:t>
          </a:r>
          <a:r>
            <a:rPr lang="zh-CN" sz="1800">
              <a:solidFill>
                <a:schemeClr val="bg1"/>
              </a:solidFill>
              <a:latin typeface="微软雅黑" panose="020B0503020204020204" charset="-122"/>
              <a:ea typeface="微软雅黑" panose="020B0503020204020204" charset="-122"/>
            </a:rPr>
            <a:t/>
          </a:r>
          <a:endParaRPr lang="zh-CN" sz="1800">
            <a:solidFill>
              <a:schemeClr val="bg1"/>
            </a:solidFill>
            <a:latin typeface="微软雅黑" panose="020B0503020204020204" charset="-122"/>
            <a:ea typeface="微软雅黑" panose="020B0503020204020204" charset="-122"/>
          </a:endParaRPr>
        </a:p>
      </dgm:t>
    </dgm:pt>
    <dgm:pt modelId="{1607FA88-3ADF-4DFF-9C89-51F2F1B034E5}" cxnId="{12882567-AC05-4AA0-B1CE-CBAD1FB25D5D}" type="parTrans">
      <dgm:prSet/>
      <dgm:spPr/>
    </dgm:pt>
    <dgm:pt modelId="{EC06542C-2833-42CB-9F2D-3E399BA814C4}" cxnId="{12882567-AC05-4AA0-B1CE-CBAD1FB25D5D}" type="sibTrans">
      <dgm:prSet/>
      <dgm:spPr/>
    </dgm:pt>
    <dgm:pt modelId="{958CABDF-7852-497F-8010-4C61E7F717F8}">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法律服务</a:t>
          </a:r>
          <a:r>
            <a:rPr lang="zh-CN" altLang="en-US" sz="1800">
              <a:solidFill>
                <a:schemeClr val="bg1"/>
              </a:solidFill>
              <a:latin typeface="微软雅黑" panose="020B0503020204020204" charset="-122"/>
              <a:ea typeface="微软雅黑" panose="020B0503020204020204" charset="-122"/>
            </a:rPr>
            <a:t/>
          </a:r>
          <a:endParaRPr lang="zh-CN" altLang="en-US" sz="1800">
            <a:solidFill>
              <a:schemeClr val="bg1"/>
            </a:solidFill>
            <a:latin typeface="微软雅黑" panose="020B0503020204020204" charset="-122"/>
            <a:ea typeface="微软雅黑" panose="020B0503020204020204" charset="-122"/>
          </a:endParaRPr>
        </a:p>
      </dgm:t>
    </dgm:pt>
    <dgm:pt modelId="{2FC43F87-80F9-4689-A911-01FBE8108216}" cxnId="{DE4D2187-2075-4FF0-92AF-C3BD7EDF6749}" type="parTrans">
      <dgm:prSet/>
      <dgm:spPr/>
      <dgm:t>
        <a:bodyPr/>
        <a:p>
          <a:endParaRPr lang="zh-CN" altLang="en-US"/>
        </a:p>
      </dgm:t>
    </dgm:pt>
    <dgm:pt modelId="{12DBAD54-938D-421B-8D70-FD589A3A24B7}" cxnId="{DE4D2187-2075-4FF0-92AF-C3BD7EDF6749}" type="sibTrans">
      <dgm:prSet/>
      <dgm:spPr/>
      <dgm:t>
        <a:bodyPr/>
        <a:p>
          <a:endParaRPr lang="zh-CN" altLang="en-US"/>
        </a:p>
      </dgm:t>
    </dgm:pt>
    <dgm:pt modelId="{82717C1F-66C6-4A94-9A71-62F2105F77AB}">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咨询服务</a:t>
          </a:r>
          <a:r>
            <a:rPr lang="zh-CN" altLang="en-US" sz="1800">
              <a:solidFill>
                <a:schemeClr val="bg1"/>
              </a:solidFill>
              <a:latin typeface="微软雅黑" panose="020B0503020204020204" charset="-122"/>
              <a:ea typeface="微软雅黑" panose="020B0503020204020204" charset="-122"/>
            </a:rPr>
            <a:t/>
          </a:r>
          <a:endParaRPr lang="zh-CN" altLang="en-US" sz="1800">
            <a:solidFill>
              <a:schemeClr val="bg1"/>
            </a:solidFill>
            <a:latin typeface="微软雅黑" panose="020B0503020204020204" charset="-122"/>
            <a:ea typeface="微软雅黑" panose="020B0503020204020204" charset="-122"/>
          </a:endParaRPr>
        </a:p>
      </dgm:t>
    </dgm:pt>
    <dgm:pt modelId="{76E20547-2B14-46FF-8876-56FF1C0E3AD3}" cxnId="{DD2D489D-13C8-4EC6-A71E-ABFA08DDA737}" type="parTrans">
      <dgm:prSet/>
      <dgm:spPr/>
      <dgm:t>
        <a:bodyPr/>
        <a:p>
          <a:endParaRPr lang="zh-CN" altLang="en-US"/>
        </a:p>
      </dgm:t>
    </dgm:pt>
    <dgm:pt modelId="{5D0F8D1F-49D5-4EDC-83FB-B27D620915A5}" cxnId="{DD2D489D-13C8-4EC6-A71E-ABFA08DDA737}" type="sibTrans">
      <dgm:prSet/>
      <dgm:spPr/>
      <dgm:t>
        <a:bodyPr/>
        <a:p>
          <a:endParaRPr lang="zh-CN" altLang="en-US"/>
        </a:p>
      </dgm:t>
    </dgm:pt>
    <dgm:pt modelId="{C397CB15-7790-4F1A-896D-7552F2F7F294}" type="pres">
      <dgm:prSet presAssocID="{08DCCA84-845D-4AFA-B5C9-F6524C28B363}" presName="composite" presStyleCnt="0">
        <dgm:presLayoutVars>
          <dgm:chMax val="1"/>
          <dgm:dir/>
          <dgm:resizeHandles val="exact"/>
        </dgm:presLayoutVars>
      </dgm:prSet>
      <dgm:spPr/>
    </dgm:pt>
    <dgm:pt modelId="{947B5A56-686A-4842-A85E-F213490D2A53}" type="pres">
      <dgm:prSet presAssocID="{08DCCA84-845D-4AFA-B5C9-F6524C28B363}" presName="radial" presStyleCnt="0">
        <dgm:presLayoutVars>
          <dgm:animLvl val="ctr"/>
        </dgm:presLayoutVars>
      </dgm:prSet>
      <dgm:spPr/>
    </dgm:pt>
    <dgm:pt modelId="{4D249092-DA8C-4681-AA9C-207F2DFD3154}" type="pres">
      <dgm:prSet presAssocID="{3B7D232D-7CD3-4CE8-9F64-CD8AC0A8F086}" presName="centerShape" presStyleLbl="vennNode1" presStyleIdx="0" presStyleCnt="7"/>
      <dgm:spPr/>
    </dgm:pt>
    <dgm:pt modelId="{0ABA4A14-2574-4777-939A-8A91AE25FBF5}" type="pres">
      <dgm:prSet presAssocID="{C7B2594F-967C-49BB-B2B4-428D59DF0E5B}" presName="node" presStyleLbl="vennNode1" presStyleIdx="1" presStyleCnt="7">
        <dgm:presLayoutVars>
          <dgm:bulletEnabled val="1"/>
        </dgm:presLayoutVars>
      </dgm:prSet>
      <dgm:spPr/>
    </dgm:pt>
    <dgm:pt modelId="{A9981A18-75F3-41F3-9957-B40659E402CE}" type="pres">
      <dgm:prSet presAssocID="{2754153E-2870-4A58-BD98-DAF85237F37A}" presName="node" presStyleLbl="vennNode1" presStyleIdx="2" presStyleCnt="7">
        <dgm:presLayoutVars>
          <dgm:bulletEnabled val="1"/>
        </dgm:presLayoutVars>
      </dgm:prSet>
      <dgm:spPr/>
    </dgm:pt>
    <dgm:pt modelId="{13EC79C2-8374-41AD-9A52-72FC3A4DB96C}" type="pres">
      <dgm:prSet presAssocID="{D8D6A917-CFD0-422B-8313-89AA568135C6}" presName="node" presStyleLbl="vennNode1" presStyleIdx="3" presStyleCnt="7">
        <dgm:presLayoutVars>
          <dgm:bulletEnabled val="1"/>
        </dgm:presLayoutVars>
      </dgm:prSet>
      <dgm:spPr/>
    </dgm:pt>
    <dgm:pt modelId="{D50A503A-113E-4A3F-9E45-9763F4C60F26}" type="pres">
      <dgm:prSet presAssocID="{72DB6DA5-1722-41A1-B343-37662AB30DE1}" presName="node" presStyleLbl="vennNode1" presStyleIdx="4" presStyleCnt="7">
        <dgm:presLayoutVars>
          <dgm:bulletEnabled val="1"/>
        </dgm:presLayoutVars>
      </dgm:prSet>
      <dgm:spPr/>
    </dgm:pt>
    <dgm:pt modelId="{5EBE0206-6FD5-462B-AC34-DF1594CC1BEE}" type="pres">
      <dgm:prSet presAssocID="{958CABDF-7852-497F-8010-4C61E7F717F8}" presName="node" presStyleLbl="vennNode1" presStyleIdx="5" presStyleCnt="7">
        <dgm:presLayoutVars>
          <dgm:bulletEnabled val="1"/>
        </dgm:presLayoutVars>
      </dgm:prSet>
      <dgm:spPr/>
    </dgm:pt>
    <dgm:pt modelId="{5BB31F2C-9F6F-461E-B8AE-DAD63322F779}" type="pres">
      <dgm:prSet presAssocID="{82717C1F-66C6-4A94-9A71-62F2105F77AB}" presName="node" presStyleLbl="vennNode1" presStyleIdx="6" presStyleCnt="7">
        <dgm:presLayoutVars>
          <dgm:bulletEnabled val="1"/>
        </dgm:presLayoutVars>
      </dgm:prSet>
      <dgm:spPr/>
    </dgm:pt>
  </dgm:ptLst>
  <dgm:cxnLst>
    <dgm:cxn modelId="{FDB72657-AF20-4049-B53B-5D038568A6D0}" srcId="{08DCCA84-845D-4AFA-B5C9-F6524C28B363}" destId="{3B7D232D-7CD3-4CE8-9F64-CD8AC0A8F086}" srcOrd="0" destOrd="0" parTransId="{C7F2A52F-E9AF-4FE6-B5CD-C166BF0ADD11}" sibTransId="{30BC1A13-A670-40BD-AA58-D31C951E8C01}"/>
    <dgm:cxn modelId="{D569E6C2-AB43-40D2-BACD-D2BC21BFDDC9}" srcId="{3B7D232D-7CD3-4CE8-9F64-CD8AC0A8F086}" destId="{C7B2594F-967C-49BB-B2B4-428D59DF0E5B}" srcOrd="0" destOrd="0" parTransId="{BDBB4B8B-EAF7-4324-AC79-B5938C48C343}" sibTransId="{33450FBC-DB64-439A-8E3F-E2574AEFCA86}"/>
    <dgm:cxn modelId="{241A3FCA-1842-4F57-BBCB-ADD6DE1C7143}" srcId="{3B7D232D-7CD3-4CE8-9F64-CD8AC0A8F086}" destId="{2754153E-2870-4A58-BD98-DAF85237F37A}" srcOrd="1" destOrd="0" parTransId="{42C2D6D1-657F-4D95-8E73-20ABF221F4DE}" sibTransId="{2EBAC0DD-319C-4E29-BF39-DF789C3A671B}"/>
    <dgm:cxn modelId="{499A52A4-2D85-49DE-8879-E28D7784F2E8}" srcId="{3B7D232D-7CD3-4CE8-9F64-CD8AC0A8F086}" destId="{D8D6A917-CFD0-422B-8313-89AA568135C6}" srcOrd="2" destOrd="0" parTransId="{3336929F-EF26-458B-8A7E-D5AFC15D5E24}" sibTransId="{C6F17DE2-ED63-47F3-8305-BCE4CB10F9B5}"/>
    <dgm:cxn modelId="{12882567-AC05-4AA0-B1CE-CBAD1FB25D5D}" srcId="{3B7D232D-7CD3-4CE8-9F64-CD8AC0A8F086}" destId="{72DB6DA5-1722-41A1-B343-37662AB30DE1}" srcOrd="3" destOrd="0" parTransId="{1607FA88-3ADF-4DFF-9C89-51F2F1B034E5}" sibTransId="{EC06542C-2833-42CB-9F2D-3E399BA814C4}"/>
    <dgm:cxn modelId="{DE4D2187-2075-4FF0-92AF-C3BD7EDF6749}" srcId="{3B7D232D-7CD3-4CE8-9F64-CD8AC0A8F086}" destId="{958CABDF-7852-497F-8010-4C61E7F717F8}" srcOrd="4" destOrd="0" parTransId="{2FC43F87-80F9-4689-A911-01FBE8108216}" sibTransId="{12DBAD54-938D-421B-8D70-FD589A3A24B7}"/>
    <dgm:cxn modelId="{DD2D489D-13C8-4EC6-A71E-ABFA08DDA737}" srcId="{3B7D232D-7CD3-4CE8-9F64-CD8AC0A8F086}" destId="{82717C1F-66C6-4A94-9A71-62F2105F77AB}" srcOrd="5" destOrd="0" parTransId="{76E20547-2B14-46FF-8876-56FF1C0E3AD3}" sibTransId="{5D0F8D1F-49D5-4EDC-83FB-B27D620915A5}"/>
    <dgm:cxn modelId="{D8A2F553-9E2D-4204-9FDB-066A07201E4F}" type="presOf" srcId="{08DCCA84-845D-4AFA-B5C9-F6524C28B363}" destId="{C397CB15-7790-4F1A-896D-7552F2F7F294}" srcOrd="0" destOrd="0" presId="urn:microsoft.com/office/officeart/2005/8/layout/radial3"/>
    <dgm:cxn modelId="{1398ADFB-0227-439A-AF19-7767AF53A6CF}" type="presParOf" srcId="{C397CB15-7790-4F1A-896D-7552F2F7F294}" destId="{947B5A56-686A-4842-A85E-F213490D2A53}" srcOrd="0" destOrd="0" presId="urn:microsoft.com/office/officeart/2005/8/layout/radial3"/>
    <dgm:cxn modelId="{92920E3B-CEA0-47F0-9708-CBD4CA39344F}" type="presParOf" srcId="{947B5A56-686A-4842-A85E-F213490D2A53}" destId="{4D249092-DA8C-4681-AA9C-207F2DFD3154}" srcOrd="0" destOrd="0" presId="urn:microsoft.com/office/officeart/2005/8/layout/radial3"/>
    <dgm:cxn modelId="{BE02993F-534C-47EC-A7EC-14C75C5D6FEE}" type="presOf" srcId="{3B7D232D-7CD3-4CE8-9F64-CD8AC0A8F086}" destId="{4D249092-DA8C-4681-AA9C-207F2DFD3154}" srcOrd="0" destOrd="0" presId="urn:microsoft.com/office/officeart/2005/8/layout/radial3"/>
    <dgm:cxn modelId="{741DBD7F-6F5F-452B-B233-29CB74C526C8}" type="presParOf" srcId="{947B5A56-686A-4842-A85E-F213490D2A53}" destId="{0ABA4A14-2574-4777-939A-8A91AE25FBF5}" srcOrd="1" destOrd="0" presId="urn:microsoft.com/office/officeart/2005/8/layout/radial3"/>
    <dgm:cxn modelId="{969944D2-1A16-437F-9120-72A5AA635D31}" type="presOf" srcId="{C7B2594F-967C-49BB-B2B4-428D59DF0E5B}" destId="{0ABA4A14-2574-4777-939A-8A91AE25FBF5}" srcOrd="0" destOrd="0" presId="urn:microsoft.com/office/officeart/2005/8/layout/radial3"/>
    <dgm:cxn modelId="{9D7322C5-9DDA-44E6-A31A-8D2DDE3DAE2F}" type="presParOf" srcId="{947B5A56-686A-4842-A85E-F213490D2A53}" destId="{A9981A18-75F3-41F3-9957-B40659E402CE}" srcOrd="2" destOrd="0" presId="urn:microsoft.com/office/officeart/2005/8/layout/radial3"/>
    <dgm:cxn modelId="{A579CFE8-18AB-4FEF-87A1-30F69C966AC2}" type="presOf" srcId="{2754153E-2870-4A58-BD98-DAF85237F37A}" destId="{A9981A18-75F3-41F3-9957-B40659E402CE}" srcOrd="0" destOrd="0" presId="urn:microsoft.com/office/officeart/2005/8/layout/radial3"/>
    <dgm:cxn modelId="{F304B26F-314A-4412-928C-B65760B8A12B}" type="presParOf" srcId="{947B5A56-686A-4842-A85E-F213490D2A53}" destId="{13EC79C2-8374-41AD-9A52-72FC3A4DB96C}" srcOrd="3" destOrd="0" presId="urn:microsoft.com/office/officeart/2005/8/layout/radial3"/>
    <dgm:cxn modelId="{63487DFC-671B-401E-86F3-F417491189DE}" type="presOf" srcId="{D8D6A917-CFD0-422B-8313-89AA568135C6}" destId="{13EC79C2-8374-41AD-9A52-72FC3A4DB96C}" srcOrd="0" destOrd="0" presId="urn:microsoft.com/office/officeart/2005/8/layout/radial3"/>
    <dgm:cxn modelId="{57208178-CEA1-46B3-823A-5AA03DEB6537}" type="presParOf" srcId="{947B5A56-686A-4842-A85E-F213490D2A53}" destId="{D50A503A-113E-4A3F-9E45-9763F4C60F26}" srcOrd="4" destOrd="0" presId="urn:microsoft.com/office/officeart/2005/8/layout/radial3"/>
    <dgm:cxn modelId="{FE784082-6A8E-4C48-97BE-DEB66E37CF83}" type="presOf" srcId="{72DB6DA5-1722-41A1-B343-37662AB30DE1}" destId="{D50A503A-113E-4A3F-9E45-9763F4C60F26}" srcOrd="0" destOrd="0" presId="urn:microsoft.com/office/officeart/2005/8/layout/radial3"/>
    <dgm:cxn modelId="{C98DD5C5-5391-4528-9F5B-36A12279E4B4}" type="presParOf" srcId="{947B5A56-686A-4842-A85E-F213490D2A53}" destId="{5EBE0206-6FD5-462B-AC34-DF1594CC1BEE}" srcOrd="5" destOrd="0" presId="urn:microsoft.com/office/officeart/2005/8/layout/radial3"/>
    <dgm:cxn modelId="{35282766-54B5-4E3D-BEE2-024E7701032C}" type="presOf" srcId="{958CABDF-7852-497F-8010-4C61E7F717F8}" destId="{5EBE0206-6FD5-462B-AC34-DF1594CC1BEE}" srcOrd="0" destOrd="0" presId="urn:microsoft.com/office/officeart/2005/8/layout/radial3"/>
    <dgm:cxn modelId="{56393EBC-D5D6-4793-ADF7-69011A961A71}" type="presParOf" srcId="{947B5A56-686A-4842-A85E-F213490D2A53}" destId="{5BB31F2C-9F6F-461E-B8AE-DAD63322F779}" srcOrd="6" destOrd="0" presId="urn:microsoft.com/office/officeart/2005/8/layout/radial3"/>
    <dgm:cxn modelId="{606D8417-3D84-4703-9DEE-BC201619030A}" type="presOf" srcId="{82717C1F-66C6-4A94-9A71-62F2105F77AB}" destId="{5BB31F2C-9F6F-461E-B8AE-DAD63322F779}"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DCCA84-845D-4AFA-B5C9-F6524C28B363}" type="doc">
      <dgm:prSet loTypeId="urn:microsoft.com/office/officeart/2005/8/layout/radial3" loCatId="cycle" qsTypeId="urn:microsoft.com/office/officeart/2005/8/quickstyle/simple3" qsCatId="simple" csTypeId="urn:microsoft.com/office/officeart/2005/8/colors/accent4_4" csCatId="accent1" phldr="0"/>
      <dgm:spPr/>
      <dgm:t>
        <a:bodyPr/>
        <a:p>
          <a:endParaRPr lang="zh-CN" altLang="en-US"/>
        </a:p>
      </dgm:t>
    </dgm:pt>
    <dgm:pt modelId="{3B7D232D-7CD3-4CE8-9F64-CD8AC0A8F086}">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2400" b="1" dirty="0">
              <a:solidFill>
                <a:srgbClr val="0F6FC6"/>
              </a:solidFill>
              <a:latin typeface="微软雅黑" panose="020B0503020204020204" charset="-122"/>
              <a:ea typeface="微软雅黑" panose="020B0503020204020204" charset="-122"/>
              <a:sym typeface="+mn-ea"/>
            </a:rPr>
            <a:t>Huobi China</a:t>
          </a:r>
          <a:r>
            <a:rPr lang="zh-CN" altLang="en-US" sz="2400">
              <a:solidFill>
                <a:srgbClr val="0D6FC6"/>
              </a:solidFill>
              <a:latin typeface="微软雅黑" panose="020B0503020204020204" charset="-122"/>
              <a:ea typeface="微软雅黑" panose="020B0503020204020204" charset="-122"/>
            </a:rPr>
            <a:t/>
          </a:r>
          <a:endParaRPr lang="zh-CN" altLang="en-US" sz="2400">
            <a:solidFill>
              <a:srgbClr val="0D6FC6"/>
            </a:solidFill>
            <a:latin typeface="微软雅黑" panose="020B0503020204020204" charset="-122"/>
            <a:ea typeface="微软雅黑" panose="020B0503020204020204" charset="-122"/>
          </a:endParaRPr>
        </a:p>
      </dgm:t>
    </dgm:pt>
    <dgm:pt modelId="{C7F2A52F-E9AF-4FE6-B5CD-C166BF0ADD11}" cxnId="{86F5C8C1-9CB6-43B7-A323-E9E2D544733B}" type="parTrans">
      <dgm:prSet/>
      <dgm:spPr/>
      <dgm:t>
        <a:bodyPr/>
        <a:p>
          <a:endParaRPr lang="zh-CN" altLang="en-US"/>
        </a:p>
      </dgm:t>
    </dgm:pt>
    <dgm:pt modelId="{30BC1A13-A670-40BD-AA58-D31C951E8C01}" cxnId="{86F5C8C1-9CB6-43B7-A323-E9E2D544733B}" type="sibTrans">
      <dgm:prSet/>
      <dgm:spPr/>
      <dgm:t>
        <a:bodyPr/>
        <a:p>
          <a:endParaRPr lang="zh-CN" altLang="en-US"/>
        </a:p>
      </dgm:t>
    </dgm:pt>
    <dgm:pt modelId="{C7B2594F-967C-49BB-B2B4-428D59DF0E5B}">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200">
              <a:solidFill>
                <a:schemeClr val="bg1"/>
              </a:solidFill>
              <a:latin typeface="微软雅黑" panose="020B0503020204020204" charset="-122"/>
              <a:ea typeface="微软雅黑" panose="020B0503020204020204" charset="-122"/>
            </a:rPr>
            <a:t>Training</a:t>
          </a:r>
          <a:endParaRPr lang="en-US" altLang="zh-CN" sz="12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200">
              <a:solidFill>
                <a:schemeClr val="bg1"/>
              </a:solidFill>
              <a:latin typeface="微软雅黑" panose="020B0503020204020204" charset="-122"/>
              <a:ea typeface="微软雅黑" panose="020B0503020204020204" charset="-122"/>
              <a:sym typeface="+mn-ea"/>
            </a:rPr>
            <a:t>service</a:t>
          </a:r>
          <a:r>
            <a:rPr lang="en-US" altLang="zh-CN" sz="1200">
              <a:solidFill>
                <a:schemeClr val="bg1"/>
              </a:solidFill>
              <a:latin typeface="微软雅黑" panose="020B0503020204020204" charset="-122"/>
              <a:ea typeface="微软雅黑" panose="020B0503020204020204" charset="-122"/>
            </a:rPr>
            <a:t/>
          </a:r>
          <a:endParaRPr lang="en-US" altLang="zh-CN" sz="1200">
            <a:solidFill>
              <a:schemeClr val="bg1"/>
            </a:solidFill>
            <a:latin typeface="微软雅黑" panose="020B0503020204020204" charset="-122"/>
            <a:ea typeface="微软雅黑" panose="020B0503020204020204" charset="-122"/>
          </a:endParaRPr>
        </a:p>
      </dgm:t>
    </dgm:pt>
    <dgm:pt modelId="{BDBB4B8B-EAF7-4324-AC79-B5938C48C343}" cxnId="{6B59F3D0-4F08-4720-AA4C-931BC60D3270}" type="parTrans">
      <dgm:prSet/>
      <dgm:spPr/>
      <dgm:t>
        <a:bodyPr/>
        <a:p>
          <a:endParaRPr lang="zh-CN" altLang="en-US"/>
        </a:p>
      </dgm:t>
    </dgm:pt>
    <dgm:pt modelId="{33450FBC-DB64-439A-8E3F-E2574AEFCA86}" cxnId="{6B59F3D0-4F08-4720-AA4C-931BC60D3270}" type="sibTrans">
      <dgm:prSet/>
      <dgm:spPr/>
      <dgm:t>
        <a:bodyPr/>
        <a:p>
          <a:endParaRPr lang="zh-CN" altLang="en-US"/>
        </a:p>
      </dgm:t>
    </dgm:pt>
    <dgm:pt modelId="{2754153E-2870-4A58-BD98-DAF85237F37A}">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rPr>
            <a:t>Tech</a:t>
          </a:r>
          <a:endParaRPr lang="en-US" altLang="zh-CN" sz="14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sym typeface="+mn-ea"/>
            </a:rPr>
            <a:t>service</a:t>
          </a:r>
          <a:r>
            <a:rPr lang="en-US" altLang="zh-CN" sz="1400">
              <a:solidFill>
                <a:schemeClr val="bg1"/>
              </a:solidFill>
              <a:latin typeface="微软雅黑" panose="020B0503020204020204" charset="-122"/>
              <a:ea typeface="微软雅黑" panose="020B0503020204020204" charset="-122"/>
            </a:rPr>
            <a:t> </a:t>
          </a:r>
          <a:r>
            <a:rPr lang="en-US" altLang="zh-CN" sz="1400">
              <a:solidFill>
                <a:schemeClr val="bg1"/>
              </a:solidFill>
              <a:latin typeface="微软雅黑" panose="020B0503020204020204" charset="-122"/>
              <a:ea typeface="微软雅黑" panose="020B0503020204020204" charset="-122"/>
            </a:rPr>
            <a:t/>
          </a:r>
          <a:endParaRPr lang="en-US" altLang="zh-CN" sz="1400">
            <a:solidFill>
              <a:schemeClr val="bg1"/>
            </a:solidFill>
            <a:latin typeface="微软雅黑" panose="020B0503020204020204" charset="-122"/>
            <a:ea typeface="微软雅黑" panose="020B0503020204020204" charset="-122"/>
          </a:endParaRPr>
        </a:p>
      </dgm:t>
    </dgm:pt>
    <dgm:pt modelId="{42C2D6D1-657F-4D95-8E73-20ABF221F4DE}" cxnId="{B192A617-B660-4FFE-B720-AA4AE011DFE1}" type="parTrans">
      <dgm:prSet/>
      <dgm:spPr/>
      <dgm:t>
        <a:bodyPr/>
        <a:p>
          <a:endParaRPr lang="zh-CN" altLang="en-US"/>
        </a:p>
      </dgm:t>
    </dgm:pt>
    <dgm:pt modelId="{2EBAC0DD-319C-4E29-BF39-DF789C3A671B}" cxnId="{B192A617-B660-4FFE-B720-AA4AE011DFE1}" type="sibTrans">
      <dgm:prSet/>
      <dgm:spPr/>
      <dgm:t>
        <a:bodyPr/>
        <a:p>
          <a:endParaRPr lang="zh-CN" altLang="en-US"/>
        </a:p>
      </dgm:t>
    </dgm:pt>
    <dgm:pt modelId="{D8D6A917-CFD0-422B-8313-89AA568135C6}">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000">
              <a:solidFill>
                <a:schemeClr val="bg1"/>
              </a:solidFill>
              <a:latin typeface="微软雅黑" panose="020B0503020204020204" charset="-122"/>
              <a:ea typeface="微软雅黑" panose="020B0503020204020204" charset="-122"/>
            </a:rPr>
            <a:t>Incubation</a:t>
          </a:r>
          <a:endParaRPr lang="en-US" altLang="zh-CN" sz="10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000">
              <a:solidFill>
                <a:schemeClr val="bg1"/>
              </a:solidFill>
              <a:latin typeface="微软雅黑" panose="020B0503020204020204" charset="-122"/>
              <a:ea typeface="微软雅黑" panose="020B0503020204020204" charset="-122"/>
            </a:rPr>
            <a:t>service</a:t>
          </a:r>
          <a:endParaRPr lang="en-US" altLang="zh-CN" sz="1000">
            <a:solidFill>
              <a:schemeClr val="bg1"/>
            </a:solidFill>
            <a:latin typeface="微软雅黑" panose="020B0503020204020204" charset="-122"/>
            <a:ea typeface="微软雅黑" panose="020B0503020204020204" charset="-122"/>
          </a:endParaRPr>
        </a:p>
      </dgm:t>
    </dgm:pt>
    <dgm:pt modelId="{3336929F-EF26-458B-8A7E-D5AFC15D5E24}" cxnId="{0CED2AE4-DC3E-46D1-A179-2AA8C841221C}" type="parTrans">
      <dgm:prSet/>
      <dgm:spPr/>
    </dgm:pt>
    <dgm:pt modelId="{C6F17DE2-ED63-47F3-8305-BCE4CB10F9B5}" cxnId="{0CED2AE4-DC3E-46D1-A179-2AA8C841221C}" type="sibTrans">
      <dgm:prSet/>
      <dgm:spPr/>
    </dgm:pt>
    <dgm:pt modelId="{72DB6DA5-1722-41A1-B343-37662AB30DE1}">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rPr>
            <a:t>Talent</a:t>
          </a:r>
          <a:endParaRPr lang="en-US" altLang="zh-CN" sz="14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sym typeface="+mn-ea"/>
            </a:rPr>
            <a:t>service</a:t>
          </a:r>
          <a:r>
            <a:rPr lang="en-US" altLang="zh-CN" sz="1400">
              <a:solidFill>
                <a:schemeClr val="bg1"/>
              </a:solidFill>
              <a:latin typeface="微软雅黑" panose="020B0503020204020204" charset="-122"/>
              <a:ea typeface="微软雅黑" panose="020B0503020204020204" charset="-122"/>
              <a:sym typeface="+mn-ea"/>
            </a:rPr>
            <a:t/>
          </a:r>
          <a:endParaRPr lang="en-US" altLang="zh-CN" sz="1400">
            <a:solidFill>
              <a:schemeClr val="bg1"/>
            </a:solidFill>
            <a:latin typeface="微软雅黑" panose="020B0503020204020204" charset="-122"/>
            <a:ea typeface="微软雅黑" panose="020B0503020204020204" charset="-122"/>
            <a:sym typeface="+mn-ea"/>
          </a:endParaRPr>
        </a:p>
      </dgm:t>
    </dgm:pt>
    <dgm:pt modelId="{1607FA88-3ADF-4DFF-9C89-51F2F1B034E5}" cxnId="{F1542A5A-8B0B-46A9-92B8-083A7A06B228}" type="parTrans">
      <dgm:prSet/>
      <dgm:spPr/>
    </dgm:pt>
    <dgm:pt modelId="{EC06542C-2833-42CB-9F2D-3E399BA814C4}" cxnId="{F1542A5A-8B0B-46A9-92B8-083A7A06B228}" type="sibTrans">
      <dgm:prSet/>
      <dgm:spPr/>
    </dgm:pt>
    <dgm:pt modelId="{958CABDF-7852-497F-8010-4C61E7F717F8}">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rPr>
            <a:t>Law</a:t>
          </a:r>
          <a:endParaRPr lang="en-US" altLang="zh-CN" sz="14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400">
              <a:solidFill>
                <a:schemeClr val="bg1"/>
              </a:solidFill>
              <a:latin typeface="微软雅黑" panose="020B0503020204020204" charset="-122"/>
              <a:ea typeface="微软雅黑" panose="020B0503020204020204" charset="-122"/>
              <a:sym typeface="+mn-ea"/>
            </a:rPr>
            <a:t>service</a:t>
          </a:r>
          <a:r>
            <a:rPr lang="en-US" altLang="zh-CN" sz="1400">
              <a:solidFill>
                <a:schemeClr val="bg1"/>
              </a:solidFill>
              <a:latin typeface="微软雅黑" panose="020B0503020204020204" charset="-122"/>
              <a:ea typeface="微软雅黑" panose="020B0503020204020204" charset="-122"/>
              <a:sym typeface="+mn-ea"/>
            </a:rPr>
            <a:t/>
          </a:r>
          <a:endParaRPr lang="en-US" altLang="zh-CN" sz="1400">
            <a:solidFill>
              <a:schemeClr val="bg1"/>
            </a:solidFill>
            <a:latin typeface="微软雅黑" panose="020B0503020204020204" charset="-122"/>
            <a:ea typeface="微软雅黑" panose="020B0503020204020204" charset="-122"/>
            <a:sym typeface="+mn-ea"/>
          </a:endParaRPr>
        </a:p>
      </dgm:t>
    </dgm:pt>
    <dgm:pt modelId="{2FC43F87-80F9-4689-A911-01FBE8108216}" cxnId="{1C7B5DA7-98BF-47FC-8301-74660618B8AD}" type="parTrans">
      <dgm:prSet/>
      <dgm:spPr/>
      <dgm:t>
        <a:bodyPr/>
        <a:p>
          <a:endParaRPr lang="zh-CN" altLang="en-US"/>
        </a:p>
      </dgm:t>
    </dgm:pt>
    <dgm:pt modelId="{12DBAD54-938D-421B-8D70-FD589A3A24B7}" cxnId="{1C7B5DA7-98BF-47FC-8301-74660618B8AD}" type="sibTrans">
      <dgm:prSet/>
      <dgm:spPr/>
      <dgm:t>
        <a:bodyPr/>
        <a:p>
          <a:endParaRPr lang="zh-CN" altLang="en-US"/>
        </a:p>
      </dgm:t>
    </dgm:pt>
    <dgm:pt modelId="{82717C1F-66C6-4A94-9A71-62F2105F77AB}">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altLang="zh-CN" sz="1000">
              <a:solidFill>
                <a:schemeClr val="bg1"/>
              </a:solidFill>
              <a:latin typeface="微软雅黑" panose="020B0503020204020204" charset="-122"/>
              <a:ea typeface="微软雅黑" panose="020B0503020204020204" charset="-122"/>
            </a:rPr>
            <a:t>Consulting</a:t>
          </a:r>
          <a:endParaRPr lang="en-US" altLang="zh-CN" sz="1000">
            <a:solidFill>
              <a:schemeClr val="bg1"/>
            </a:solidFill>
            <a:latin typeface="微软雅黑" panose="020B0503020204020204" charset="-122"/>
            <a:ea typeface="微软雅黑" panose="020B0503020204020204" charset="-122"/>
          </a:endParaRPr>
        </a:p>
        <a:p>
          <a:pPr>
            <a:lnSpc>
              <a:spcPct val="100000"/>
            </a:lnSpc>
            <a:spcBef>
              <a:spcPct val="0"/>
            </a:spcBef>
            <a:spcAft>
              <a:spcPct val="35000"/>
            </a:spcAft>
          </a:pPr>
          <a:r>
            <a:rPr lang="en-US" altLang="zh-CN" sz="1000">
              <a:solidFill>
                <a:schemeClr val="bg1"/>
              </a:solidFill>
              <a:latin typeface="微软雅黑" panose="020B0503020204020204" charset="-122"/>
              <a:ea typeface="微软雅黑" panose="020B0503020204020204" charset="-122"/>
              <a:sym typeface="+mn-ea"/>
            </a:rPr>
            <a:t>service</a:t>
          </a:r>
          <a:r>
            <a:rPr lang="en-US" altLang="zh-CN" sz="1000">
              <a:solidFill>
                <a:schemeClr val="bg1"/>
              </a:solidFill>
              <a:latin typeface="微软雅黑" panose="020B0503020204020204" charset="-122"/>
              <a:ea typeface="微软雅黑" panose="020B0503020204020204" charset="-122"/>
            </a:rPr>
            <a:t/>
          </a:r>
          <a:endParaRPr lang="en-US" altLang="zh-CN" sz="1000">
            <a:solidFill>
              <a:schemeClr val="bg1"/>
            </a:solidFill>
            <a:latin typeface="微软雅黑" panose="020B0503020204020204" charset="-122"/>
            <a:ea typeface="微软雅黑" panose="020B0503020204020204" charset="-122"/>
          </a:endParaRPr>
        </a:p>
      </dgm:t>
    </dgm:pt>
    <dgm:pt modelId="{76E20547-2B14-46FF-8876-56FF1C0E3AD3}" cxnId="{0CA639A7-796D-415F-A039-4F9DAAFD6FA5}" type="parTrans">
      <dgm:prSet/>
      <dgm:spPr/>
      <dgm:t>
        <a:bodyPr/>
        <a:p>
          <a:endParaRPr lang="zh-CN" altLang="en-US"/>
        </a:p>
      </dgm:t>
    </dgm:pt>
    <dgm:pt modelId="{5D0F8D1F-49D5-4EDC-83FB-B27D620915A5}" cxnId="{0CA639A7-796D-415F-A039-4F9DAAFD6FA5}" type="sibTrans">
      <dgm:prSet/>
      <dgm:spPr/>
      <dgm:t>
        <a:bodyPr/>
        <a:p>
          <a:endParaRPr lang="zh-CN" altLang="en-US"/>
        </a:p>
      </dgm:t>
    </dgm:pt>
    <dgm:pt modelId="{C397CB15-7790-4F1A-896D-7552F2F7F294}" type="pres">
      <dgm:prSet presAssocID="{08DCCA84-845D-4AFA-B5C9-F6524C28B363}" presName="composite" presStyleCnt="0">
        <dgm:presLayoutVars>
          <dgm:chMax val="1"/>
          <dgm:dir/>
          <dgm:resizeHandles val="exact"/>
        </dgm:presLayoutVars>
      </dgm:prSet>
      <dgm:spPr/>
    </dgm:pt>
    <dgm:pt modelId="{947B5A56-686A-4842-A85E-F213490D2A53}" type="pres">
      <dgm:prSet presAssocID="{08DCCA84-845D-4AFA-B5C9-F6524C28B363}" presName="radial" presStyleCnt="0">
        <dgm:presLayoutVars>
          <dgm:animLvl val="ctr"/>
        </dgm:presLayoutVars>
      </dgm:prSet>
      <dgm:spPr/>
    </dgm:pt>
    <dgm:pt modelId="{4D249092-DA8C-4681-AA9C-207F2DFD3154}" type="pres">
      <dgm:prSet presAssocID="{3B7D232D-7CD3-4CE8-9F64-CD8AC0A8F086}" presName="centerShape" presStyleLbl="vennNode1" presStyleIdx="0" presStyleCnt="7"/>
      <dgm:spPr/>
    </dgm:pt>
    <dgm:pt modelId="{0ABA4A14-2574-4777-939A-8A91AE25FBF5}" type="pres">
      <dgm:prSet presAssocID="{C7B2594F-967C-49BB-B2B4-428D59DF0E5B}" presName="node" presStyleLbl="vennNode1" presStyleIdx="1" presStyleCnt="7">
        <dgm:presLayoutVars>
          <dgm:bulletEnabled val="1"/>
        </dgm:presLayoutVars>
      </dgm:prSet>
      <dgm:spPr/>
    </dgm:pt>
    <dgm:pt modelId="{A9981A18-75F3-41F3-9957-B40659E402CE}" type="pres">
      <dgm:prSet presAssocID="{2754153E-2870-4A58-BD98-DAF85237F37A}" presName="node" presStyleLbl="vennNode1" presStyleIdx="2" presStyleCnt="7">
        <dgm:presLayoutVars>
          <dgm:bulletEnabled val="1"/>
        </dgm:presLayoutVars>
      </dgm:prSet>
      <dgm:spPr/>
    </dgm:pt>
    <dgm:pt modelId="{13EC79C2-8374-41AD-9A52-72FC3A4DB96C}" type="pres">
      <dgm:prSet presAssocID="{D8D6A917-CFD0-422B-8313-89AA568135C6}" presName="node" presStyleLbl="vennNode1" presStyleIdx="3" presStyleCnt="7">
        <dgm:presLayoutVars>
          <dgm:bulletEnabled val="1"/>
        </dgm:presLayoutVars>
      </dgm:prSet>
      <dgm:spPr/>
    </dgm:pt>
    <dgm:pt modelId="{D50A503A-113E-4A3F-9E45-9763F4C60F26}" type="pres">
      <dgm:prSet presAssocID="{72DB6DA5-1722-41A1-B343-37662AB30DE1}" presName="node" presStyleLbl="vennNode1" presStyleIdx="4" presStyleCnt="7">
        <dgm:presLayoutVars>
          <dgm:bulletEnabled val="1"/>
        </dgm:presLayoutVars>
      </dgm:prSet>
      <dgm:spPr/>
    </dgm:pt>
    <dgm:pt modelId="{5EBE0206-6FD5-462B-AC34-DF1594CC1BEE}" type="pres">
      <dgm:prSet presAssocID="{958CABDF-7852-497F-8010-4C61E7F717F8}" presName="node" presStyleLbl="vennNode1" presStyleIdx="5" presStyleCnt="7">
        <dgm:presLayoutVars>
          <dgm:bulletEnabled val="1"/>
        </dgm:presLayoutVars>
      </dgm:prSet>
      <dgm:spPr/>
    </dgm:pt>
    <dgm:pt modelId="{5BB31F2C-9F6F-461E-B8AE-DAD63322F779}" type="pres">
      <dgm:prSet presAssocID="{82717C1F-66C6-4A94-9A71-62F2105F77AB}" presName="node" presStyleLbl="vennNode1" presStyleIdx="6" presStyleCnt="7">
        <dgm:presLayoutVars>
          <dgm:bulletEnabled val="1"/>
        </dgm:presLayoutVars>
      </dgm:prSet>
      <dgm:spPr/>
    </dgm:pt>
  </dgm:ptLst>
  <dgm:cxnLst>
    <dgm:cxn modelId="{86F5C8C1-9CB6-43B7-A323-E9E2D544733B}" srcId="{08DCCA84-845D-4AFA-B5C9-F6524C28B363}" destId="{3B7D232D-7CD3-4CE8-9F64-CD8AC0A8F086}" srcOrd="0" destOrd="0" parTransId="{C7F2A52F-E9AF-4FE6-B5CD-C166BF0ADD11}" sibTransId="{30BC1A13-A670-40BD-AA58-D31C951E8C01}"/>
    <dgm:cxn modelId="{6B59F3D0-4F08-4720-AA4C-931BC60D3270}" srcId="{3B7D232D-7CD3-4CE8-9F64-CD8AC0A8F086}" destId="{C7B2594F-967C-49BB-B2B4-428D59DF0E5B}" srcOrd="0" destOrd="0" parTransId="{BDBB4B8B-EAF7-4324-AC79-B5938C48C343}" sibTransId="{33450FBC-DB64-439A-8E3F-E2574AEFCA86}"/>
    <dgm:cxn modelId="{B192A617-B660-4FFE-B720-AA4AE011DFE1}" srcId="{3B7D232D-7CD3-4CE8-9F64-CD8AC0A8F086}" destId="{2754153E-2870-4A58-BD98-DAF85237F37A}" srcOrd="1" destOrd="0" parTransId="{42C2D6D1-657F-4D95-8E73-20ABF221F4DE}" sibTransId="{2EBAC0DD-319C-4E29-BF39-DF789C3A671B}"/>
    <dgm:cxn modelId="{0CED2AE4-DC3E-46D1-A179-2AA8C841221C}" srcId="{3B7D232D-7CD3-4CE8-9F64-CD8AC0A8F086}" destId="{D8D6A917-CFD0-422B-8313-89AA568135C6}" srcOrd="2" destOrd="0" parTransId="{3336929F-EF26-458B-8A7E-D5AFC15D5E24}" sibTransId="{C6F17DE2-ED63-47F3-8305-BCE4CB10F9B5}"/>
    <dgm:cxn modelId="{F1542A5A-8B0B-46A9-92B8-083A7A06B228}" srcId="{3B7D232D-7CD3-4CE8-9F64-CD8AC0A8F086}" destId="{72DB6DA5-1722-41A1-B343-37662AB30DE1}" srcOrd="3" destOrd="0" parTransId="{1607FA88-3ADF-4DFF-9C89-51F2F1B034E5}" sibTransId="{EC06542C-2833-42CB-9F2D-3E399BA814C4}"/>
    <dgm:cxn modelId="{1C7B5DA7-98BF-47FC-8301-74660618B8AD}" srcId="{3B7D232D-7CD3-4CE8-9F64-CD8AC0A8F086}" destId="{958CABDF-7852-497F-8010-4C61E7F717F8}" srcOrd="4" destOrd="0" parTransId="{2FC43F87-80F9-4689-A911-01FBE8108216}" sibTransId="{12DBAD54-938D-421B-8D70-FD589A3A24B7}"/>
    <dgm:cxn modelId="{0CA639A7-796D-415F-A039-4F9DAAFD6FA5}" srcId="{3B7D232D-7CD3-4CE8-9F64-CD8AC0A8F086}" destId="{82717C1F-66C6-4A94-9A71-62F2105F77AB}" srcOrd="5" destOrd="0" parTransId="{76E20547-2B14-46FF-8876-56FF1C0E3AD3}" sibTransId="{5D0F8D1F-49D5-4EDC-83FB-B27D620915A5}"/>
    <dgm:cxn modelId="{81303C4A-A84A-49D3-930F-98FBD56FB5D8}" type="presOf" srcId="{08DCCA84-845D-4AFA-B5C9-F6524C28B363}" destId="{C397CB15-7790-4F1A-896D-7552F2F7F294}" srcOrd="0" destOrd="0" presId="urn:microsoft.com/office/officeart/2005/8/layout/radial3"/>
    <dgm:cxn modelId="{12337F14-1784-4BB4-A09D-B2974FB97346}" type="presParOf" srcId="{C397CB15-7790-4F1A-896D-7552F2F7F294}" destId="{947B5A56-686A-4842-A85E-F213490D2A53}" srcOrd="0" destOrd="0" presId="urn:microsoft.com/office/officeart/2005/8/layout/radial3"/>
    <dgm:cxn modelId="{0F268501-16E7-47FB-8AA2-4144E17C1D5A}" type="presParOf" srcId="{947B5A56-686A-4842-A85E-F213490D2A53}" destId="{4D249092-DA8C-4681-AA9C-207F2DFD3154}" srcOrd="0" destOrd="0" presId="urn:microsoft.com/office/officeart/2005/8/layout/radial3"/>
    <dgm:cxn modelId="{0A8C49B3-03DC-49B6-B5B8-DCDFCD90DF17}" type="presOf" srcId="{3B7D232D-7CD3-4CE8-9F64-CD8AC0A8F086}" destId="{4D249092-DA8C-4681-AA9C-207F2DFD3154}" srcOrd="0" destOrd="0" presId="urn:microsoft.com/office/officeart/2005/8/layout/radial3"/>
    <dgm:cxn modelId="{B52D1A1F-1E64-4025-B4F0-C553F37B3DFB}" type="presParOf" srcId="{947B5A56-686A-4842-A85E-F213490D2A53}" destId="{0ABA4A14-2574-4777-939A-8A91AE25FBF5}" srcOrd="1" destOrd="0" presId="urn:microsoft.com/office/officeart/2005/8/layout/radial3"/>
    <dgm:cxn modelId="{4EA95A9C-FC3F-4CA7-AACB-92D74875B986}" type="presOf" srcId="{C7B2594F-967C-49BB-B2B4-428D59DF0E5B}" destId="{0ABA4A14-2574-4777-939A-8A91AE25FBF5}" srcOrd="0" destOrd="0" presId="urn:microsoft.com/office/officeart/2005/8/layout/radial3"/>
    <dgm:cxn modelId="{256CCCCB-6297-4191-9E19-756EA7472A1C}" type="presParOf" srcId="{947B5A56-686A-4842-A85E-F213490D2A53}" destId="{A9981A18-75F3-41F3-9957-B40659E402CE}" srcOrd="2" destOrd="0" presId="urn:microsoft.com/office/officeart/2005/8/layout/radial3"/>
    <dgm:cxn modelId="{CC8DF56F-DFB8-46B0-9F52-0D82ED13BC29}" type="presOf" srcId="{2754153E-2870-4A58-BD98-DAF85237F37A}" destId="{A9981A18-75F3-41F3-9957-B40659E402CE}" srcOrd="0" destOrd="0" presId="urn:microsoft.com/office/officeart/2005/8/layout/radial3"/>
    <dgm:cxn modelId="{2C77FD77-6F14-4C02-A803-B6E1ED2B795B}" type="presParOf" srcId="{947B5A56-686A-4842-A85E-F213490D2A53}" destId="{13EC79C2-8374-41AD-9A52-72FC3A4DB96C}" srcOrd="3" destOrd="0" presId="urn:microsoft.com/office/officeart/2005/8/layout/radial3"/>
    <dgm:cxn modelId="{4B3B76FE-AEFE-4E53-A930-E90EAC9DA05D}" type="presOf" srcId="{D8D6A917-CFD0-422B-8313-89AA568135C6}" destId="{13EC79C2-8374-41AD-9A52-72FC3A4DB96C}" srcOrd="0" destOrd="0" presId="urn:microsoft.com/office/officeart/2005/8/layout/radial3"/>
    <dgm:cxn modelId="{D36919A6-03AD-459E-AF5A-A8A480435538}" type="presParOf" srcId="{947B5A56-686A-4842-A85E-F213490D2A53}" destId="{D50A503A-113E-4A3F-9E45-9763F4C60F26}" srcOrd="4" destOrd="0" presId="urn:microsoft.com/office/officeart/2005/8/layout/radial3"/>
    <dgm:cxn modelId="{EB58BE26-EC9C-442F-AB0D-9B29B6B50AE4}" type="presOf" srcId="{72DB6DA5-1722-41A1-B343-37662AB30DE1}" destId="{D50A503A-113E-4A3F-9E45-9763F4C60F26}" srcOrd="0" destOrd="0" presId="urn:microsoft.com/office/officeart/2005/8/layout/radial3"/>
    <dgm:cxn modelId="{FAB36001-522F-4C5F-A890-88372132120B}" type="presParOf" srcId="{947B5A56-686A-4842-A85E-F213490D2A53}" destId="{5EBE0206-6FD5-462B-AC34-DF1594CC1BEE}" srcOrd="5" destOrd="0" presId="urn:microsoft.com/office/officeart/2005/8/layout/radial3"/>
    <dgm:cxn modelId="{F2E23875-77EA-4A18-8550-C80965D95475}" type="presOf" srcId="{958CABDF-7852-497F-8010-4C61E7F717F8}" destId="{5EBE0206-6FD5-462B-AC34-DF1594CC1BEE}" srcOrd="0" destOrd="0" presId="urn:microsoft.com/office/officeart/2005/8/layout/radial3"/>
    <dgm:cxn modelId="{87508045-19E4-4E10-9EE7-86A392D7B232}" type="presParOf" srcId="{947B5A56-686A-4842-A85E-F213490D2A53}" destId="{5BB31F2C-9F6F-461E-B8AE-DAD63322F779}" srcOrd="6" destOrd="0" presId="urn:microsoft.com/office/officeart/2005/8/layout/radial3"/>
    <dgm:cxn modelId="{0FBE7774-157E-4A29-A20A-645ED608177A}" type="presOf" srcId="{82717C1F-66C6-4A94-9A71-62F2105F77AB}" destId="{5BB31F2C-9F6F-461E-B8AE-DAD63322F779}"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8AAF5-74D4-462F-9F1B-CB6A3A020582}">
      <dsp:nvSpPr>
        <dsp:cNvPr id="0" name=""/>
        <dsp:cNvSpPr/>
      </dsp:nvSpPr>
      <dsp:spPr>
        <a:xfrm rot="2559853">
          <a:off x="1057569" y="2058243"/>
          <a:ext cx="417257" cy="65126"/>
        </a:xfrm>
        <a:custGeom>
          <a:avLst/>
          <a:gdLst/>
          <a:ahLst/>
          <a:cxnLst/>
          <a:rect l="0" t="0" r="0" b="0"/>
          <a:pathLst>
            <a:path>
              <a:moveTo>
                <a:pt x="0" y="32563"/>
              </a:moveTo>
              <a:lnTo>
                <a:pt x="41725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2DC983DC-AF65-4F8D-932A-2CD1A770B5F1}">
      <dsp:nvSpPr>
        <dsp:cNvPr id="0" name=""/>
        <dsp:cNvSpPr/>
      </dsp:nvSpPr>
      <dsp:spPr>
        <a:xfrm>
          <a:off x="1112785" y="1494581"/>
          <a:ext cx="463117" cy="65126"/>
        </a:xfrm>
        <a:custGeom>
          <a:avLst/>
          <a:gdLst/>
          <a:ahLst/>
          <a:cxnLst/>
          <a:rect l="0" t="0" r="0" b="0"/>
          <a:pathLst>
            <a:path>
              <a:moveTo>
                <a:pt x="0" y="32563"/>
              </a:moveTo>
              <a:lnTo>
                <a:pt x="46311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A7A667FB-40E4-44E9-90E8-2E6EEDDF8062}">
      <dsp:nvSpPr>
        <dsp:cNvPr id="0" name=""/>
        <dsp:cNvSpPr/>
      </dsp:nvSpPr>
      <dsp:spPr>
        <a:xfrm rot="19040147">
          <a:off x="1057569" y="930919"/>
          <a:ext cx="417257" cy="65126"/>
        </a:xfrm>
        <a:custGeom>
          <a:avLst/>
          <a:gdLst/>
          <a:ahLst/>
          <a:cxnLst/>
          <a:rect l="0" t="0" r="0" b="0"/>
          <a:pathLst>
            <a:path>
              <a:moveTo>
                <a:pt x="0" y="32563"/>
              </a:moveTo>
              <a:lnTo>
                <a:pt x="41725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7EF09E1A-47BB-43AA-AE3A-498AE631D37C}">
      <dsp:nvSpPr>
        <dsp:cNvPr id="0" name=""/>
        <dsp:cNvSpPr/>
      </dsp:nvSpPr>
      <dsp:spPr>
        <a:xfrm flipH="1" flipV="1">
          <a:off x="43" y="872591"/>
          <a:ext cx="1309107" cy="1309107"/>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09371-0DDF-44FA-839B-56913B7C5932}">
      <dsp:nvSpPr>
        <dsp:cNvPr id="0" name=""/>
        <dsp:cNvSpPr/>
      </dsp:nvSpPr>
      <dsp:spPr>
        <a:xfrm>
          <a:off x="1315669" y="163207"/>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p>
      </dsp:txBody>
      <dsp:txXfrm>
        <a:off x="1430698" y="278236"/>
        <a:ext cx="555406" cy="555406"/>
      </dsp:txXfrm>
    </dsp:sp>
    <dsp:sp modelId="{CA8D6190-529B-4DA3-BD35-B736E64DC162}">
      <dsp:nvSpPr>
        <dsp:cNvPr id="0" name=""/>
        <dsp:cNvSpPr/>
      </dsp:nvSpPr>
      <dsp:spPr>
        <a:xfrm>
          <a:off x="1575903" y="1134412"/>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endParaRPr lang="zh-CN" altLang="en-US" sz="3600" kern="1200" dirty="0"/>
        </a:p>
      </dsp:txBody>
      <dsp:txXfrm>
        <a:off x="1690932" y="1249441"/>
        <a:ext cx="555406" cy="555406"/>
      </dsp:txXfrm>
    </dsp:sp>
    <dsp:sp modelId="{BB125CCB-5546-41E5-8D2D-F98B4CB931E8}">
      <dsp:nvSpPr>
        <dsp:cNvPr id="0" name=""/>
        <dsp:cNvSpPr/>
      </dsp:nvSpPr>
      <dsp:spPr>
        <a:xfrm>
          <a:off x="1315669" y="2105617"/>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endParaRPr lang="zh-CN" altLang="en-US" sz="3600" kern="1200" dirty="0"/>
        </a:p>
      </dsp:txBody>
      <dsp:txXfrm>
        <a:off x="1430698" y="2220646"/>
        <a:ext cx="555406" cy="555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B9084-A0FE-4BE1-AF48-63C44577A177}">
      <dsp:nvSpPr>
        <dsp:cNvPr id="0" name=""/>
        <dsp:cNvSpPr/>
      </dsp:nvSpPr>
      <dsp:spPr>
        <a:xfrm rot="2562411">
          <a:off x="1059515" y="2057185"/>
          <a:ext cx="412639" cy="65214"/>
        </a:xfrm>
        <a:custGeom>
          <a:avLst/>
          <a:gdLst/>
          <a:ahLst/>
          <a:cxnLst/>
          <a:rect l="0" t="0" r="0" b="0"/>
          <a:pathLst>
            <a:path>
              <a:moveTo>
                <a:pt x="0" y="32607"/>
              </a:moveTo>
              <a:lnTo>
                <a:pt x="41263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50D2F-37A4-4F39-B0C9-A0D21F4E2B2F}">
      <dsp:nvSpPr>
        <dsp:cNvPr id="0" name=""/>
        <dsp:cNvSpPr/>
      </dsp:nvSpPr>
      <dsp:spPr>
        <a:xfrm>
          <a:off x="1114224" y="1493792"/>
          <a:ext cx="458869" cy="65214"/>
        </a:xfrm>
        <a:custGeom>
          <a:avLst/>
          <a:gdLst/>
          <a:ahLst/>
          <a:cxnLst/>
          <a:rect l="0" t="0" r="0" b="0"/>
          <a:pathLst>
            <a:path>
              <a:moveTo>
                <a:pt x="0" y="32607"/>
              </a:moveTo>
              <a:lnTo>
                <a:pt x="45886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6B0C00-8A96-4082-8503-4799FCEA22AD}">
      <dsp:nvSpPr>
        <dsp:cNvPr id="0" name=""/>
        <dsp:cNvSpPr/>
      </dsp:nvSpPr>
      <dsp:spPr>
        <a:xfrm rot="19037589">
          <a:off x="1059515" y="930399"/>
          <a:ext cx="412639" cy="65214"/>
        </a:xfrm>
        <a:custGeom>
          <a:avLst/>
          <a:gdLst/>
          <a:ahLst/>
          <a:cxnLst/>
          <a:rect l="0" t="0" r="0" b="0"/>
          <a:pathLst>
            <a:path>
              <a:moveTo>
                <a:pt x="0" y="32607"/>
              </a:moveTo>
              <a:lnTo>
                <a:pt x="41263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3EDF-E88C-45EF-9BC6-BEEE842AEF35}">
      <dsp:nvSpPr>
        <dsp:cNvPr id="0" name=""/>
        <dsp:cNvSpPr/>
      </dsp:nvSpPr>
      <dsp:spPr>
        <a:xfrm>
          <a:off x="29" y="870990"/>
          <a:ext cx="1310818" cy="1310818"/>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06612-1629-4BDD-9360-A41D8AEDA662}">
      <dsp:nvSpPr>
        <dsp:cNvPr id="0" name=""/>
        <dsp:cNvSpPr/>
      </dsp:nvSpPr>
      <dsp:spPr>
        <a:xfrm>
          <a:off x="1313170" y="163107"/>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效率更高</a:t>
          </a:r>
          <a:endParaRPr lang="zh-CN" altLang="en-US" sz="1000" kern="1200" dirty="0"/>
        </a:p>
      </dsp:txBody>
      <dsp:txXfrm>
        <a:off x="1428349" y="278286"/>
        <a:ext cx="556133" cy="556133"/>
      </dsp:txXfrm>
    </dsp:sp>
    <dsp:sp modelId="{B7924365-569B-45E4-BD42-F286EB698E34}">
      <dsp:nvSpPr>
        <dsp:cNvPr id="0" name=""/>
        <dsp:cNvSpPr/>
      </dsp:nvSpPr>
      <dsp:spPr>
        <a:xfrm>
          <a:off x="1573094" y="1133154"/>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响应更快</a:t>
          </a:r>
          <a:endParaRPr lang="zh-CN" altLang="en-US" sz="1000" kern="1200" dirty="0"/>
        </a:p>
      </dsp:txBody>
      <dsp:txXfrm>
        <a:off x="1688273" y="1248333"/>
        <a:ext cx="556133" cy="556133"/>
      </dsp:txXfrm>
    </dsp:sp>
    <dsp:sp modelId="{B0E0D7A2-9CB5-443B-B9E6-755C268520E5}">
      <dsp:nvSpPr>
        <dsp:cNvPr id="0" name=""/>
        <dsp:cNvSpPr/>
      </dsp:nvSpPr>
      <dsp:spPr>
        <a:xfrm>
          <a:off x="1313170" y="2103201"/>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能耗更低</a:t>
          </a:r>
          <a:endParaRPr lang="zh-CN" altLang="en-US" sz="1000" kern="1200" dirty="0"/>
        </a:p>
      </dsp:txBody>
      <dsp:txXfrm>
        <a:off x="1428349" y="2218380"/>
        <a:ext cx="556133" cy="556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8AAF5-74D4-462F-9F1B-CB6A3A020582}">
      <dsp:nvSpPr>
        <dsp:cNvPr id="0" name=""/>
        <dsp:cNvSpPr/>
      </dsp:nvSpPr>
      <dsp:spPr>
        <a:xfrm rot="2559853">
          <a:off x="1057569" y="2058243"/>
          <a:ext cx="417257" cy="65126"/>
        </a:xfrm>
        <a:custGeom>
          <a:avLst/>
          <a:gdLst/>
          <a:ahLst/>
          <a:cxnLst/>
          <a:rect l="0" t="0" r="0" b="0"/>
          <a:pathLst>
            <a:path>
              <a:moveTo>
                <a:pt x="0" y="32563"/>
              </a:moveTo>
              <a:lnTo>
                <a:pt x="41725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2DC983DC-AF65-4F8D-932A-2CD1A770B5F1}">
      <dsp:nvSpPr>
        <dsp:cNvPr id="0" name=""/>
        <dsp:cNvSpPr/>
      </dsp:nvSpPr>
      <dsp:spPr>
        <a:xfrm>
          <a:off x="1112785" y="1494581"/>
          <a:ext cx="463117" cy="65126"/>
        </a:xfrm>
        <a:custGeom>
          <a:avLst/>
          <a:gdLst/>
          <a:ahLst/>
          <a:cxnLst/>
          <a:rect l="0" t="0" r="0" b="0"/>
          <a:pathLst>
            <a:path>
              <a:moveTo>
                <a:pt x="0" y="32563"/>
              </a:moveTo>
              <a:lnTo>
                <a:pt x="46311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A7A667FB-40E4-44E9-90E8-2E6EEDDF8062}">
      <dsp:nvSpPr>
        <dsp:cNvPr id="0" name=""/>
        <dsp:cNvSpPr/>
      </dsp:nvSpPr>
      <dsp:spPr>
        <a:xfrm rot="19040147">
          <a:off x="1057569" y="930919"/>
          <a:ext cx="417257" cy="65126"/>
        </a:xfrm>
        <a:custGeom>
          <a:avLst/>
          <a:gdLst/>
          <a:ahLst/>
          <a:cxnLst/>
          <a:rect l="0" t="0" r="0" b="0"/>
          <a:pathLst>
            <a:path>
              <a:moveTo>
                <a:pt x="0" y="32563"/>
              </a:moveTo>
              <a:lnTo>
                <a:pt x="417257" y="32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0">
          <a:scrgbClr r="0" g="0" b="0"/>
        </a:fillRef>
        <a:effectRef idx="0">
          <a:scrgbClr r="0" g="0" b="0"/>
        </a:effectRef>
        <a:fontRef idx="minor"/>
      </dsp:style>
    </dsp:sp>
    <dsp:sp modelId="{7EF09E1A-47BB-43AA-AE3A-498AE631D37C}">
      <dsp:nvSpPr>
        <dsp:cNvPr id="0" name=""/>
        <dsp:cNvSpPr/>
      </dsp:nvSpPr>
      <dsp:spPr>
        <a:xfrm flipH="1" flipV="1">
          <a:off x="43" y="872591"/>
          <a:ext cx="1309107" cy="1309107"/>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09371-0DDF-44FA-839B-56913B7C5932}">
      <dsp:nvSpPr>
        <dsp:cNvPr id="0" name=""/>
        <dsp:cNvSpPr/>
      </dsp:nvSpPr>
      <dsp:spPr>
        <a:xfrm>
          <a:off x="1315669" y="163207"/>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p>
      </dsp:txBody>
      <dsp:txXfrm>
        <a:off x="1430698" y="278236"/>
        <a:ext cx="555406" cy="555406"/>
      </dsp:txXfrm>
    </dsp:sp>
    <dsp:sp modelId="{CA8D6190-529B-4DA3-BD35-B736E64DC162}">
      <dsp:nvSpPr>
        <dsp:cNvPr id="0" name=""/>
        <dsp:cNvSpPr/>
      </dsp:nvSpPr>
      <dsp:spPr>
        <a:xfrm>
          <a:off x="1575903" y="1134412"/>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endParaRPr lang="zh-CN" altLang="en-US" sz="3600" kern="1200" dirty="0"/>
        </a:p>
      </dsp:txBody>
      <dsp:txXfrm>
        <a:off x="1690932" y="1249441"/>
        <a:ext cx="555406" cy="555406"/>
      </dsp:txXfrm>
    </dsp:sp>
    <dsp:sp modelId="{BB125CCB-5546-41E5-8D2D-F98B4CB931E8}">
      <dsp:nvSpPr>
        <dsp:cNvPr id="0" name=""/>
        <dsp:cNvSpPr/>
      </dsp:nvSpPr>
      <dsp:spPr>
        <a:xfrm>
          <a:off x="1315669" y="2105617"/>
          <a:ext cx="785464" cy="785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rot lat="0" lon="0" rev="10800000"/>
          </a:camera>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endParaRPr lang="zh-CN" altLang="en-US" sz="3600" kern="1200" dirty="0"/>
        </a:p>
      </dsp:txBody>
      <dsp:txXfrm>
        <a:off x="1430698" y="2220646"/>
        <a:ext cx="555406" cy="555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B9084-A0FE-4BE1-AF48-63C44577A177}">
      <dsp:nvSpPr>
        <dsp:cNvPr id="0" name=""/>
        <dsp:cNvSpPr/>
      </dsp:nvSpPr>
      <dsp:spPr>
        <a:xfrm rot="2562411">
          <a:off x="1059515" y="2057185"/>
          <a:ext cx="412639" cy="65214"/>
        </a:xfrm>
        <a:custGeom>
          <a:avLst/>
          <a:gdLst/>
          <a:ahLst/>
          <a:cxnLst/>
          <a:rect l="0" t="0" r="0" b="0"/>
          <a:pathLst>
            <a:path>
              <a:moveTo>
                <a:pt x="0" y="32607"/>
              </a:moveTo>
              <a:lnTo>
                <a:pt x="41263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50D2F-37A4-4F39-B0C9-A0D21F4E2B2F}">
      <dsp:nvSpPr>
        <dsp:cNvPr id="0" name=""/>
        <dsp:cNvSpPr/>
      </dsp:nvSpPr>
      <dsp:spPr>
        <a:xfrm>
          <a:off x="1114224" y="1493792"/>
          <a:ext cx="458869" cy="65214"/>
        </a:xfrm>
        <a:custGeom>
          <a:avLst/>
          <a:gdLst/>
          <a:ahLst/>
          <a:cxnLst/>
          <a:rect l="0" t="0" r="0" b="0"/>
          <a:pathLst>
            <a:path>
              <a:moveTo>
                <a:pt x="0" y="32607"/>
              </a:moveTo>
              <a:lnTo>
                <a:pt x="45886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6B0C00-8A96-4082-8503-4799FCEA22AD}">
      <dsp:nvSpPr>
        <dsp:cNvPr id="0" name=""/>
        <dsp:cNvSpPr/>
      </dsp:nvSpPr>
      <dsp:spPr>
        <a:xfrm rot="19037589">
          <a:off x="1059515" y="930399"/>
          <a:ext cx="412639" cy="65214"/>
        </a:xfrm>
        <a:custGeom>
          <a:avLst/>
          <a:gdLst/>
          <a:ahLst/>
          <a:cxnLst/>
          <a:rect l="0" t="0" r="0" b="0"/>
          <a:pathLst>
            <a:path>
              <a:moveTo>
                <a:pt x="0" y="32607"/>
              </a:moveTo>
              <a:lnTo>
                <a:pt x="412639" y="32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3EDF-E88C-45EF-9BC6-BEEE842AEF35}">
      <dsp:nvSpPr>
        <dsp:cNvPr id="0" name=""/>
        <dsp:cNvSpPr/>
      </dsp:nvSpPr>
      <dsp:spPr>
        <a:xfrm>
          <a:off x="29" y="870990"/>
          <a:ext cx="1310818" cy="1310818"/>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06612-1629-4BDD-9360-A41D8AEDA662}">
      <dsp:nvSpPr>
        <dsp:cNvPr id="0" name=""/>
        <dsp:cNvSpPr/>
      </dsp:nvSpPr>
      <dsp:spPr>
        <a:xfrm>
          <a:off x="1313170" y="163107"/>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效率更高</a:t>
          </a:r>
          <a:endParaRPr lang="zh-CN" altLang="en-US" sz="1000" kern="1200" dirty="0"/>
        </a:p>
      </dsp:txBody>
      <dsp:txXfrm>
        <a:off x="1428349" y="278286"/>
        <a:ext cx="556133" cy="556133"/>
      </dsp:txXfrm>
    </dsp:sp>
    <dsp:sp modelId="{B7924365-569B-45E4-BD42-F286EB698E34}">
      <dsp:nvSpPr>
        <dsp:cNvPr id="0" name=""/>
        <dsp:cNvSpPr/>
      </dsp:nvSpPr>
      <dsp:spPr>
        <a:xfrm>
          <a:off x="1573094" y="1133154"/>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响应更快</a:t>
          </a:r>
          <a:endParaRPr lang="zh-CN" altLang="en-US" sz="1000" kern="1200" dirty="0"/>
        </a:p>
      </dsp:txBody>
      <dsp:txXfrm>
        <a:off x="1688273" y="1248333"/>
        <a:ext cx="556133" cy="556133"/>
      </dsp:txXfrm>
    </dsp:sp>
    <dsp:sp modelId="{B0E0D7A2-9CB5-443B-B9E6-755C268520E5}">
      <dsp:nvSpPr>
        <dsp:cNvPr id="0" name=""/>
        <dsp:cNvSpPr/>
      </dsp:nvSpPr>
      <dsp:spPr>
        <a:xfrm>
          <a:off x="1313170" y="2103201"/>
          <a:ext cx="786491" cy="786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dirty="0" smtClean="0"/>
            <a:t>能耗更低</a:t>
          </a:r>
          <a:endParaRPr lang="zh-CN" altLang="en-US" sz="1000" kern="1200" dirty="0"/>
        </a:p>
      </dsp:txBody>
      <dsp:txXfrm>
        <a:off x="1428349" y="2218380"/>
        <a:ext cx="556133" cy="556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584575" cy="3584575"/>
        <a:chOff x="0" y="0"/>
        <a:chExt cx="3584575" cy="3584575"/>
      </a:xfrm>
    </dsp:grpSpPr>
    <dsp:sp modelId="{4D249092-DA8C-4681-AA9C-207F2DFD3154}">
      <dsp:nvSpPr>
        <dsp:cNvPr id="3" name="椭圆 2"/>
        <dsp:cNvSpPr/>
      </dsp:nvSpPr>
      <dsp:spPr bwMode="white">
        <a:xfrm>
          <a:off x="2036410" y="796572"/>
          <a:ext cx="1991431" cy="1991431"/>
        </a:xfrm>
        <a:prstGeom prst="ellipse">
          <a:avLst/>
        </a:prstGeom>
        <a:sp3d prstMaterial="dkEdge">
          <a:bevelT w="8200" h="38100"/>
        </a:sp3d>
      </dsp:spPr>
      <dsp:style>
        <a:lnRef idx="0">
          <a:schemeClr val="lt1"/>
        </a:lnRef>
        <a:fillRef idx="2">
          <a:schemeClr val="accent4">
            <a:shade val="80000"/>
            <a:alpha val="50000"/>
            <a:hueOff val="0"/>
            <a:satOff val="0"/>
            <a:lumOff val="0"/>
            <a:alpha val="50196"/>
          </a:schemeClr>
        </a:fillRef>
        <a:effectRef idx="0">
          <a:scrgbClr r="0" g="0" b="0"/>
        </a:effectRef>
        <a:fontRef idx="minor">
          <a:schemeClr val="tx1"/>
        </a:fontRef>
      </dsp:style>
      <dsp:txBody>
        <a:bodyPr vert="horz" wrap="square"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solidFill>
                <a:srgbClr val="0D6FC6"/>
              </a:solidFill>
              <a:latin typeface="微软雅黑" panose="020B0503020204020204" charset="-122"/>
              <a:ea typeface="微软雅黑" panose="020B0503020204020204" charset="-122"/>
            </a:rPr>
            <a:t>火币中国</a:t>
          </a:r>
          <a:endParaRPr lang="zh-CN" altLang="en-US" sz="2400">
            <a:solidFill>
              <a:srgbClr val="0D6FC6"/>
            </a:solidFill>
            <a:latin typeface="微软雅黑" panose="020B0503020204020204" charset="-122"/>
            <a:ea typeface="微软雅黑" panose="020B0503020204020204" charset="-122"/>
          </a:endParaRPr>
        </a:p>
      </dsp:txBody>
      <dsp:txXfrm>
        <a:off x="2036410" y="796572"/>
        <a:ext cx="1991431" cy="1991431"/>
      </dsp:txXfrm>
    </dsp:sp>
    <dsp:sp modelId="{0ABA4A14-2574-4777-939A-8A91AE25FBF5}">
      <dsp:nvSpPr>
        <dsp:cNvPr id="4" name="椭圆 3"/>
        <dsp:cNvSpPr/>
      </dsp:nvSpPr>
      <dsp:spPr bwMode="white">
        <a:xfrm>
          <a:off x="2534267" y="0"/>
          <a:ext cx="995715" cy="995715"/>
        </a:xfrm>
        <a:prstGeom prst="ellipse">
          <a:avLst/>
        </a:prstGeom>
        <a:sp3d prstMaterial="dkEdge">
          <a:bevelT w="8200" h="38100"/>
        </a:sp3d>
      </dsp:spPr>
      <dsp:style>
        <a:lnRef idx="0">
          <a:schemeClr val="lt1"/>
        </a:lnRef>
        <a:fillRef idx="2">
          <a:schemeClr val="accent4">
            <a:shade val="80000"/>
            <a:alpha val="50000"/>
            <a:hueOff val="154285"/>
            <a:satOff val="-7842"/>
            <a:lumOff val="11653"/>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培训服务</a:t>
          </a:r>
          <a:endParaRPr lang="zh-CN" altLang="en-US" sz="1800">
            <a:solidFill>
              <a:schemeClr val="bg1"/>
            </a:solidFill>
            <a:latin typeface="微软雅黑" panose="020B0503020204020204" charset="-122"/>
            <a:ea typeface="微软雅黑" panose="020B0503020204020204" charset="-122"/>
          </a:endParaRPr>
        </a:p>
      </dsp:txBody>
      <dsp:txXfrm>
        <a:off x="2534267" y="0"/>
        <a:ext cx="995715" cy="995715"/>
      </dsp:txXfrm>
    </dsp:sp>
    <dsp:sp modelId="{A9981A18-75F3-41F3-9957-B40659E402CE}">
      <dsp:nvSpPr>
        <dsp:cNvPr id="5" name="椭圆 4"/>
        <dsp:cNvSpPr/>
      </dsp:nvSpPr>
      <dsp:spPr bwMode="white">
        <a:xfrm>
          <a:off x="3655277" y="647215"/>
          <a:ext cx="995715" cy="995715"/>
        </a:xfrm>
        <a:prstGeom prst="ellipse">
          <a:avLst/>
        </a:prstGeom>
        <a:sp3d prstMaterial="dkEdge">
          <a:bevelT w="8200" h="38100"/>
        </a:sp3d>
      </dsp:spPr>
      <dsp:style>
        <a:lnRef idx="0">
          <a:schemeClr val="lt1"/>
        </a:lnRef>
        <a:fillRef idx="2">
          <a:schemeClr val="accent4">
            <a:shade val="80000"/>
            <a:alpha val="50000"/>
            <a:hueOff val="308571"/>
            <a:satOff val="-15685"/>
            <a:lumOff val="23305"/>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技术服务</a:t>
          </a:r>
          <a:endParaRPr lang="zh-CN" altLang="en-US" sz="1800">
            <a:solidFill>
              <a:schemeClr val="bg1"/>
            </a:solidFill>
            <a:latin typeface="微软雅黑" panose="020B0503020204020204" charset="-122"/>
            <a:ea typeface="微软雅黑" panose="020B0503020204020204" charset="-122"/>
          </a:endParaRPr>
        </a:p>
      </dsp:txBody>
      <dsp:txXfrm>
        <a:off x="3655277" y="647215"/>
        <a:ext cx="995715" cy="995715"/>
      </dsp:txXfrm>
    </dsp:sp>
    <dsp:sp modelId="{13EC79C2-8374-41AD-9A52-72FC3A4DB96C}">
      <dsp:nvSpPr>
        <dsp:cNvPr id="9" name="椭圆 8"/>
        <dsp:cNvSpPr/>
      </dsp:nvSpPr>
      <dsp:spPr bwMode="white">
        <a:xfrm>
          <a:off x="3655277" y="1941645"/>
          <a:ext cx="995715" cy="995715"/>
        </a:xfrm>
        <a:prstGeom prst="ellipse">
          <a:avLst/>
        </a:prstGeom>
        <a:sp3d prstMaterial="dkEdge">
          <a:bevelT w="8200" h="38100"/>
        </a:sp3d>
      </dsp:spPr>
      <dsp:style>
        <a:lnRef idx="0">
          <a:schemeClr val="lt1"/>
        </a:lnRef>
        <a:fillRef idx="2">
          <a:schemeClr val="accent4">
            <a:shade val="80000"/>
            <a:alpha val="50000"/>
            <a:hueOff val="462857"/>
            <a:satOff val="-23528"/>
            <a:lumOff val="34958"/>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a:solidFill>
                <a:schemeClr val="bg1"/>
              </a:solidFill>
              <a:latin typeface="微软雅黑" panose="020B0503020204020204" charset="-122"/>
              <a:ea typeface="微软雅黑" panose="020B0503020204020204" charset="-122"/>
            </a:rPr>
            <a:t>孵化服务</a:t>
          </a:r>
          <a:endParaRPr lang="zh-CN" sz="1800">
            <a:solidFill>
              <a:schemeClr val="bg1"/>
            </a:solidFill>
            <a:latin typeface="微软雅黑" panose="020B0503020204020204" charset="-122"/>
            <a:ea typeface="微软雅黑" panose="020B0503020204020204" charset="-122"/>
          </a:endParaRPr>
        </a:p>
      </dsp:txBody>
      <dsp:txXfrm>
        <a:off x="3655277" y="1941645"/>
        <a:ext cx="995715" cy="995715"/>
      </dsp:txXfrm>
    </dsp:sp>
    <dsp:sp modelId="{D50A503A-113E-4A3F-9E45-9763F4C60F26}">
      <dsp:nvSpPr>
        <dsp:cNvPr id="8" name="椭圆 7"/>
        <dsp:cNvSpPr/>
      </dsp:nvSpPr>
      <dsp:spPr bwMode="white">
        <a:xfrm>
          <a:off x="2534267" y="2588860"/>
          <a:ext cx="995715" cy="995715"/>
        </a:xfrm>
        <a:prstGeom prst="ellipse">
          <a:avLst/>
        </a:prstGeom>
        <a:sp3d prstMaterial="dkEdge">
          <a:bevelT w="8200" h="38100"/>
        </a:sp3d>
      </dsp:spPr>
      <dsp:style>
        <a:lnRef idx="0">
          <a:schemeClr val="lt1"/>
        </a:lnRef>
        <a:fillRef idx="2">
          <a:schemeClr val="accent4">
            <a:tint val="50000"/>
            <a:alpha val="50000"/>
            <a:hueOff val="-77142"/>
            <a:satOff val="3922"/>
            <a:lumOff val="-5825"/>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a:solidFill>
                <a:schemeClr val="bg1"/>
              </a:solidFill>
              <a:latin typeface="微软雅黑" panose="020B0503020204020204" charset="-122"/>
              <a:ea typeface="微软雅黑" panose="020B0503020204020204" charset="-122"/>
            </a:rPr>
            <a:t>人才服务</a:t>
          </a:r>
          <a:endParaRPr lang="zh-CN" sz="1800">
            <a:solidFill>
              <a:schemeClr val="bg1"/>
            </a:solidFill>
            <a:latin typeface="微软雅黑" panose="020B0503020204020204" charset="-122"/>
            <a:ea typeface="微软雅黑" panose="020B0503020204020204" charset="-122"/>
          </a:endParaRPr>
        </a:p>
      </dsp:txBody>
      <dsp:txXfrm>
        <a:off x="2534267" y="2588860"/>
        <a:ext cx="995715" cy="995715"/>
      </dsp:txXfrm>
    </dsp:sp>
    <dsp:sp modelId="{5EBE0206-6FD5-462B-AC34-DF1594CC1BEE}">
      <dsp:nvSpPr>
        <dsp:cNvPr id="6" name="椭圆 5"/>
        <dsp:cNvSpPr/>
      </dsp:nvSpPr>
      <dsp:spPr bwMode="white">
        <a:xfrm>
          <a:off x="1413258" y="1941645"/>
          <a:ext cx="995715" cy="995715"/>
        </a:xfrm>
        <a:prstGeom prst="ellipse">
          <a:avLst/>
        </a:prstGeom>
        <a:sp3d prstMaterial="dkEdge">
          <a:bevelT w="8200" h="38100"/>
        </a:sp3d>
      </dsp:spPr>
      <dsp:style>
        <a:lnRef idx="0">
          <a:schemeClr val="lt1"/>
        </a:lnRef>
        <a:fillRef idx="2">
          <a:schemeClr val="accent4">
            <a:tint val="50000"/>
            <a:alpha val="50000"/>
            <a:hueOff val="-231428"/>
            <a:satOff val="11765"/>
            <a:lumOff val="-17478"/>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法律服务</a:t>
          </a:r>
          <a:endParaRPr lang="zh-CN" altLang="en-US" sz="1800">
            <a:solidFill>
              <a:schemeClr val="bg1"/>
            </a:solidFill>
            <a:latin typeface="微软雅黑" panose="020B0503020204020204" charset="-122"/>
            <a:ea typeface="微软雅黑" panose="020B0503020204020204" charset="-122"/>
          </a:endParaRPr>
        </a:p>
      </dsp:txBody>
      <dsp:txXfrm>
        <a:off x="1413258" y="1941645"/>
        <a:ext cx="995715" cy="995715"/>
      </dsp:txXfrm>
    </dsp:sp>
    <dsp:sp modelId="{5BB31F2C-9F6F-461E-B8AE-DAD63322F779}">
      <dsp:nvSpPr>
        <dsp:cNvPr id="7" name="椭圆 6"/>
        <dsp:cNvSpPr/>
      </dsp:nvSpPr>
      <dsp:spPr bwMode="white">
        <a:xfrm>
          <a:off x="1413258" y="647215"/>
          <a:ext cx="995715" cy="995715"/>
        </a:xfrm>
        <a:prstGeom prst="ellipse">
          <a:avLst/>
        </a:prstGeom>
        <a:sp3d prstMaterial="dkEdge">
          <a:bevelT w="8200" h="38100"/>
        </a:sp3d>
      </dsp:spPr>
      <dsp:style>
        <a:lnRef idx="0">
          <a:schemeClr val="lt1"/>
        </a:lnRef>
        <a:fillRef idx="2">
          <a:schemeClr val="accent4">
            <a:tint val="50000"/>
            <a:alpha val="50000"/>
            <a:hueOff val="-385714"/>
            <a:satOff val="19608"/>
            <a:lumOff val="-29131"/>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solidFill>
                <a:schemeClr val="bg1"/>
              </a:solidFill>
              <a:latin typeface="微软雅黑" panose="020B0503020204020204" charset="-122"/>
              <a:ea typeface="微软雅黑" panose="020B0503020204020204" charset="-122"/>
            </a:rPr>
            <a:t>咨询服务</a:t>
          </a:r>
          <a:endParaRPr lang="zh-CN" altLang="en-US" sz="1800">
            <a:solidFill>
              <a:schemeClr val="bg1"/>
            </a:solidFill>
            <a:latin typeface="微软雅黑" panose="020B0503020204020204" charset="-122"/>
            <a:ea typeface="微软雅黑" panose="020B0503020204020204" charset="-122"/>
          </a:endParaRPr>
        </a:p>
      </dsp:txBody>
      <dsp:txXfrm>
        <a:off x="1413258" y="647215"/>
        <a:ext cx="995715" cy="995715"/>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584575" cy="3584575"/>
        <a:chOff x="0" y="0"/>
        <a:chExt cx="3584575" cy="3584575"/>
      </a:xfrm>
    </dsp:grpSpPr>
    <dsp:sp modelId="{4D249092-DA8C-4681-AA9C-207F2DFD3154}">
      <dsp:nvSpPr>
        <dsp:cNvPr id="3" name="椭圆 2"/>
        <dsp:cNvSpPr/>
      </dsp:nvSpPr>
      <dsp:spPr bwMode="white">
        <a:xfrm>
          <a:off x="2036410" y="796572"/>
          <a:ext cx="1991431" cy="1991431"/>
        </a:xfrm>
        <a:prstGeom prst="ellipse">
          <a:avLst/>
        </a:prstGeom>
        <a:sp3d prstMaterial="dkEdge">
          <a:bevelT w="8200" h="38100"/>
        </a:sp3d>
      </dsp:spPr>
      <dsp:style>
        <a:lnRef idx="0">
          <a:schemeClr val="lt1"/>
        </a:lnRef>
        <a:fillRef idx="2">
          <a:schemeClr val="accent4">
            <a:shade val="80000"/>
            <a:alpha val="50000"/>
            <a:hueOff val="0"/>
            <a:satOff val="0"/>
            <a:lumOff val="0"/>
            <a:alpha val="50196"/>
          </a:schemeClr>
        </a:fillRef>
        <a:effectRef idx="0">
          <a:scrgbClr r="0" g="0" b="0"/>
        </a:effectRef>
        <a:fontRef idx="minor">
          <a:schemeClr val="tx1"/>
        </a:fontRef>
      </dsp:style>
      <dsp:txBody>
        <a:bodyPr vert="horz" wrap="square"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2400">
              <a:solidFill>
                <a:srgbClr val="0D6FC6"/>
              </a:solidFill>
              <a:latin typeface="微软雅黑" panose="020B0503020204020204" charset="-122"/>
              <a:ea typeface="微软雅黑" panose="020B0503020204020204" charset="-122"/>
            </a:rPr>
            <a:t>火币中国</a:t>
          </a:r>
          <a:endParaRPr lang="zh-CN" altLang="en-US" sz="2400">
            <a:solidFill>
              <a:srgbClr val="0D6FC6"/>
            </a:solidFill>
            <a:latin typeface="微软雅黑" panose="020B0503020204020204" charset="-122"/>
            <a:ea typeface="微软雅黑" panose="020B0503020204020204" charset="-122"/>
          </a:endParaRPr>
        </a:p>
      </dsp:txBody>
      <dsp:txXfrm>
        <a:off x="2036410" y="796572"/>
        <a:ext cx="1991431" cy="1991431"/>
      </dsp:txXfrm>
    </dsp:sp>
    <dsp:sp modelId="{0ABA4A14-2574-4777-939A-8A91AE25FBF5}">
      <dsp:nvSpPr>
        <dsp:cNvPr id="4" name="椭圆 3"/>
        <dsp:cNvSpPr/>
      </dsp:nvSpPr>
      <dsp:spPr bwMode="white">
        <a:xfrm>
          <a:off x="2534267" y="0"/>
          <a:ext cx="995715" cy="995715"/>
        </a:xfrm>
        <a:prstGeom prst="ellipse">
          <a:avLst/>
        </a:prstGeom>
        <a:sp3d prstMaterial="dkEdge">
          <a:bevelT w="8200" h="38100"/>
        </a:sp3d>
      </dsp:spPr>
      <dsp:style>
        <a:lnRef idx="0">
          <a:schemeClr val="lt1"/>
        </a:lnRef>
        <a:fillRef idx="2">
          <a:schemeClr val="accent4">
            <a:shade val="80000"/>
            <a:alpha val="50000"/>
            <a:hueOff val="154285"/>
            <a:satOff val="-7842"/>
            <a:lumOff val="11653"/>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1800">
              <a:solidFill>
                <a:schemeClr val="bg1"/>
              </a:solidFill>
              <a:latin typeface="微软雅黑" panose="020B0503020204020204" charset="-122"/>
              <a:ea typeface="微软雅黑" panose="020B0503020204020204" charset="-122"/>
            </a:rPr>
            <a:t>培训服务</a:t>
          </a:r>
          <a:endParaRPr lang="zh-CN" altLang="en-US" sz="1800">
            <a:solidFill>
              <a:schemeClr val="bg1"/>
            </a:solidFill>
            <a:latin typeface="微软雅黑" panose="020B0503020204020204" charset="-122"/>
            <a:ea typeface="微软雅黑" panose="020B0503020204020204" charset="-122"/>
          </a:endParaRPr>
        </a:p>
      </dsp:txBody>
      <dsp:txXfrm>
        <a:off x="2534267" y="0"/>
        <a:ext cx="995715" cy="995715"/>
      </dsp:txXfrm>
    </dsp:sp>
    <dsp:sp modelId="{A9981A18-75F3-41F3-9957-B40659E402CE}">
      <dsp:nvSpPr>
        <dsp:cNvPr id="5" name="椭圆 4"/>
        <dsp:cNvSpPr/>
      </dsp:nvSpPr>
      <dsp:spPr bwMode="white">
        <a:xfrm>
          <a:off x="3655277" y="647215"/>
          <a:ext cx="995715" cy="995715"/>
        </a:xfrm>
        <a:prstGeom prst="ellipse">
          <a:avLst/>
        </a:prstGeom>
        <a:sp3d prstMaterial="dkEdge">
          <a:bevelT w="8200" h="38100"/>
        </a:sp3d>
      </dsp:spPr>
      <dsp:style>
        <a:lnRef idx="0">
          <a:schemeClr val="lt1"/>
        </a:lnRef>
        <a:fillRef idx="2">
          <a:schemeClr val="accent4">
            <a:shade val="80000"/>
            <a:alpha val="50000"/>
            <a:hueOff val="308571"/>
            <a:satOff val="-15685"/>
            <a:lumOff val="23305"/>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1800">
              <a:solidFill>
                <a:schemeClr val="bg1"/>
              </a:solidFill>
              <a:latin typeface="微软雅黑" panose="020B0503020204020204" charset="-122"/>
              <a:ea typeface="微软雅黑" panose="020B0503020204020204" charset="-122"/>
            </a:rPr>
            <a:t>技术服务</a:t>
          </a:r>
          <a:endParaRPr lang="zh-CN" altLang="en-US" sz="1800">
            <a:solidFill>
              <a:schemeClr val="bg1"/>
            </a:solidFill>
            <a:latin typeface="微软雅黑" panose="020B0503020204020204" charset="-122"/>
            <a:ea typeface="微软雅黑" panose="020B0503020204020204" charset="-122"/>
          </a:endParaRPr>
        </a:p>
      </dsp:txBody>
      <dsp:txXfrm>
        <a:off x="3655277" y="647215"/>
        <a:ext cx="995715" cy="995715"/>
      </dsp:txXfrm>
    </dsp:sp>
    <dsp:sp modelId="{13EC79C2-8374-41AD-9A52-72FC3A4DB96C}">
      <dsp:nvSpPr>
        <dsp:cNvPr id="9" name="椭圆 8"/>
        <dsp:cNvSpPr/>
      </dsp:nvSpPr>
      <dsp:spPr bwMode="white">
        <a:xfrm>
          <a:off x="3655277" y="1941645"/>
          <a:ext cx="995715" cy="995715"/>
        </a:xfrm>
        <a:prstGeom prst="ellipse">
          <a:avLst/>
        </a:prstGeom>
        <a:sp3d prstMaterial="dkEdge">
          <a:bevelT w="8200" h="38100"/>
        </a:sp3d>
      </dsp:spPr>
      <dsp:style>
        <a:lnRef idx="0">
          <a:schemeClr val="lt1"/>
        </a:lnRef>
        <a:fillRef idx="2">
          <a:schemeClr val="accent4">
            <a:shade val="80000"/>
            <a:alpha val="50000"/>
            <a:hueOff val="462857"/>
            <a:satOff val="-23528"/>
            <a:lumOff val="34958"/>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sz="1800">
              <a:solidFill>
                <a:schemeClr val="bg1"/>
              </a:solidFill>
              <a:latin typeface="微软雅黑" panose="020B0503020204020204" charset="-122"/>
              <a:ea typeface="微软雅黑" panose="020B0503020204020204" charset="-122"/>
            </a:rPr>
            <a:t>孵化服务</a:t>
          </a:r>
          <a:endParaRPr lang="zh-CN" sz="1800">
            <a:solidFill>
              <a:schemeClr val="bg1"/>
            </a:solidFill>
            <a:latin typeface="微软雅黑" panose="020B0503020204020204" charset="-122"/>
            <a:ea typeface="微软雅黑" panose="020B0503020204020204" charset="-122"/>
          </a:endParaRPr>
        </a:p>
      </dsp:txBody>
      <dsp:txXfrm>
        <a:off x="3655277" y="1941645"/>
        <a:ext cx="995715" cy="995715"/>
      </dsp:txXfrm>
    </dsp:sp>
    <dsp:sp modelId="{D50A503A-113E-4A3F-9E45-9763F4C60F26}">
      <dsp:nvSpPr>
        <dsp:cNvPr id="8" name="椭圆 7"/>
        <dsp:cNvSpPr/>
      </dsp:nvSpPr>
      <dsp:spPr bwMode="white">
        <a:xfrm>
          <a:off x="2534267" y="2588860"/>
          <a:ext cx="995715" cy="995715"/>
        </a:xfrm>
        <a:prstGeom prst="ellipse">
          <a:avLst/>
        </a:prstGeom>
        <a:sp3d prstMaterial="dkEdge">
          <a:bevelT w="8200" h="38100"/>
        </a:sp3d>
      </dsp:spPr>
      <dsp:style>
        <a:lnRef idx="0">
          <a:schemeClr val="lt1"/>
        </a:lnRef>
        <a:fillRef idx="2">
          <a:schemeClr val="accent4">
            <a:tint val="50000"/>
            <a:alpha val="50000"/>
            <a:hueOff val="-77142"/>
            <a:satOff val="3922"/>
            <a:lumOff val="-5825"/>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sz="1800">
              <a:solidFill>
                <a:schemeClr val="bg1"/>
              </a:solidFill>
              <a:latin typeface="微软雅黑" panose="020B0503020204020204" charset="-122"/>
              <a:ea typeface="微软雅黑" panose="020B0503020204020204" charset="-122"/>
            </a:rPr>
            <a:t>人才服务</a:t>
          </a:r>
          <a:endParaRPr lang="zh-CN" sz="1800">
            <a:solidFill>
              <a:schemeClr val="bg1"/>
            </a:solidFill>
            <a:latin typeface="微软雅黑" panose="020B0503020204020204" charset="-122"/>
            <a:ea typeface="微软雅黑" panose="020B0503020204020204" charset="-122"/>
          </a:endParaRPr>
        </a:p>
      </dsp:txBody>
      <dsp:txXfrm>
        <a:off x="2534267" y="2588860"/>
        <a:ext cx="995715" cy="995715"/>
      </dsp:txXfrm>
    </dsp:sp>
    <dsp:sp modelId="{5EBE0206-6FD5-462B-AC34-DF1594CC1BEE}">
      <dsp:nvSpPr>
        <dsp:cNvPr id="6" name="椭圆 5"/>
        <dsp:cNvSpPr/>
      </dsp:nvSpPr>
      <dsp:spPr bwMode="white">
        <a:xfrm>
          <a:off x="1413258" y="1941645"/>
          <a:ext cx="995715" cy="995715"/>
        </a:xfrm>
        <a:prstGeom prst="ellipse">
          <a:avLst/>
        </a:prstGeom>
        <a:sp3d prstMaterial="dkEdge">
          <a:bevelT w="8200" h="38100"/>
        </a:sp3d>
      </dsp:spPr>
      <dsp:style>
        <a:lnRef idx="0">
          <a:schemeClr val="lt1"/>
        </a:lnRef>
        <a:fillRef idx="2">
          <a:schemeClr val="accent4">
            <a:tint val="50000"/>
            <a:alpha val="50000"/>
            <a:hueOff val="-231428"/>
            <a:satOff val="11765"/>
            <a:lumOff val="-17478"/>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1800">
              <a:solidFill>
                <a:schemeClr val="bg1"/>
              </a:solidFill>
              <a:latin typeface="微软雅黑" panose="020B0503020204020204" charset="-122"/>
              <a:ea typeface="微软雅黑" panose="020B0503020204020204" charset="-122"/>
            </a:rPr>
            <a:t>法律服务</a:t>
          </a:r>
          <a:endParaRPr lang="zh-CN" altLang="en-US" sz="1800">
            <a:solidFill>
              <a:schemeClr val="bg1"/>
            </a:solidFill>
            <a:latin typeface="微软雅黑" panose="020B0503020204020204" charset="-122"/>
            <a:ea typeface="微软雅黑" panose="020B0503020204020204" charset="-122"/>
          </a:endParaRPr>
        </a:p>
      </dsp:txBody>
      <dsp:txXfrm>
        <a:off x="1413258" y="1941645"/>
        <a:ext cx="995715" cy="995715"/>
      </dsp:txXfrm>
    </dsp:sp>
    <dsp:sp modelId="{5BB31F2C-9F6F-461E-B8AE-DAD63322F779}">
      <dsp:nvSpPr>
        <dsp:cNvPr id="7" name="椭圆 6"/>
        <dsp:cNvSpPr/>
      </dsp:nvSpPr>
      <dsp:spPr bwMode="white">
        <a:xfrm>
          <a:off x="1413258" y="647215"/>
          <a:ext cx="995715" cy="995715"/>
        </a:xfrm>
        <a:prstGeom prst="ellipse">
          <a:avLst/>
        </a:prstGeom>
        <a:sp3d prstMaterial="dkEdge">
          <a:bevelT w="8200" h="38100"/>
        </a:sp3d>
      </dsp:spPr>
      <dsp:style>
        <a:lnRef idx="0">
          <a:schemeClr val="lt1"/>
        </a:lnRef>
        <a:fillRef idx="2">
          <a:schemeClr val="accent4">
            <a:tint val="50000"/>
            <a:alpha val="50000"/>
            <a:hueOff val="-385714"/>
            <a:satOff val="19608"/>
            <a:lumOff val="-29131"/>
            <a:alpha val="50196"/>
          </a:schemeClr>
        </a:fillRef>
        <a:effectRef idx="0">
          <a:scrgbClr r="0" g="0" b="0"/>
        </a:effectRef>
        <a:fontRef idx="minor">
          <a:schemeClr val="tx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1800">
              <a:solidFill>
                <a:schemeClr val="bg1"/>
              </a:solidFill>
              <a:latin typeface="微软雅黑" panose="020B0503020204020204" charset="-122"/>
              <a:ea typeface="微软雅黑" panose="020B0503020204020204" charset="-122"/>
            </a:rPr>
            <a:t>咨询服务</a:t>
          </a:r>
          <a:endParaRPr lang="zh-CN" altLang="en-US" sz="1800">
            <a:solidFill>
              <a:schemeClr val="bg1"/>
            </a:solidFill>
            <a:latin typeface="微软雅黑" panose="020B0503020204020204" charset="-122"/>
            <a:ea typeface="微软雅黑" panose="020B0503020204020204" charset="-122"/>
          </a:endParaRPr>
        </a:p>
      </dsp:txBody>
      <dsp:txXfrm>
        <a:off x="1413258" y="647215"/>
        <a:ext cx="995715" cy="99571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2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12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9127" name="幻灯片图像占位符 3"/>
          <p:cNvSpPr>
            <a:spLocks noGrp="1" noRot="1" noChangeAspect="1"/>
          </p:cNvSpPr>
          <p:nvPr>
            <p:ph type="sldImg" idx="2"/>
          </p:nvPr>
        </p:nvSpPr>
        <p:spPr>
          <a:xfrm>
            <a:off x="686139" y="1143000"/>
            <a:ext cx="548572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12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2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13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8" name="幻灯片图像占位符 1"/>
          <p:cNvSpPr>
            <a:spLocks noGrp="1" noRot="1" noChangeAspect="1"/>
          </p:cNvSpPr>
          <p:nvPr>
            <p:ph type="sldImg"/>
          </p:nvPr>
        </p:nvSpPr>
        <p:spPr>
          <a:xfrm>
            <a:off x="685800" y="1143000"/>
            <a:ext cx="5486400" cy="3086100"/>
          </a:xfrm>
        </p:spPr>
      </p:sp>
      <p:sp>
        <p:nvSpPr>
          <p:cNvPr id="1049009" name="备注占位符 2"/>
          <p:cNvSpPr>
            <a:spLocks noGrp="1"/>
          </p:cNvSpPr>
          <p:nvPr>
            <p:ph type="body" idx="1"/>
          </p:nvPr>
        </p:nvSpPr>
        <p:spPr/>
        <p:txBody>
          <a:bodyPr/>
          <a:lstStyle/>
          <a:p>
            <a:endParaRPr lang="zh-CN" altLang="en-US"/>
          </a:p>
        </p:txBody>
      </p:sp>
      <p:sp>
        <p:nvSpPr>
          <p:cNvPr id="1049010"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幻灯片图像占位符 1"/>
          <p:cNvSpPr>
            <a:spLocks noGrp="1" noRot="1" noChangeAspect="1"/>
          </p:cNvSpPr>
          <p:nvPr>
            <p:ph type="sldImg"/>
          </p:nvPr>
        </p:nvSpPr>
        <p:spPr>
          <a:xfrm>
            <a:off x="685800" y="1143000"/>
            <a:ext cx="5486400" cy="3086100"/>
          </a:xfrm>
        </p:spPr>
      </p:sp>
      <p:sp>
        <p:nvSpPr>
          <p:cNvPr id="1048612" name="备注占位符 2"/>
          <p:cNvSpPr>
            <a:spLocks noGrp="1"/>
          </p:cNvSpPr>
          <p:nvPr>
            <p:ph type="body" idx="1"/>
          </p:nvPr>
        </p:nvSpPr>
        <p:spPr/>
        <p:txBody>
          <a:bodyPr/>
          <a:lstStyle/>
          <a:p>
            <a:endParaRPr lang="zh-CN" altLang="en-US"/>
          </a:p>
        </p:txBody>
      </p:sp>
      <p:sp>
        <p:nvSpPr>
          <p:cNvPr id="1048613"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a:xfrm>
            <a:off x="2986088" y="887413"/>
            <a:ext cx="4262437" cy="2398712"/>
          </a:xfrm>
          <a:prstGeom prst="rect">
            <a:avLst/>
          </a:prstGeom>
        </p:spPr>
      </p:sp>
      <p:sp>
        <p:nvSpPr>
          <p:cNvPr id="1048609"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a:xfrm>
            <a:off x="2986088" y="887413"/>
            <a:ext cx="4262437" cy="2398712"/>
          </a:xfrm>
          <a:prstGeom prst="rect">
            <a:avLst/>
          </a:prstGeom>
        </p:spPr>
      </p:sp>
      <p:sp>
        <p:nvSpPr>
          <p:cNvPr id="1048609"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a:xfrm>
            <a:off x="2986088" y="887413"/>
            <a:ext cx="4262437" cy="2398712"/>
          </a:xfrm>
          <a:prstGeom prst="rect">
            <a:avLst/>
          </a:prstGeom>
        </p:spPr>
      </p:sp>
      <p:sp>
        <p:nvSpPr>
          <p:cNvPr id="1048609"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a:xfrm>
            <a:off x="2986088" y="887413"/>
            <a:ext cx="4262437" cy="2398712"/>
          </a:xfrm>
          <a:prstGeom prst="rect">
            <a:avLst/>
          </a:prstGeom>
        </p:spPr>
      </p:sp>
      <p:sp>
        <p:nvSpPr>
          <p:cNvPr id="1048609"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p:cNvSpPr>
          <p:nvPr>
            <p:ph type="sldImg"/>
          </p:nvPr>
        </p:nvSpPr>
        <p:spPr>
          <a:xfrm>
            <a:off x="2986088" y="887413"/>
            <a:ext cx="4262437" cy="2398712"/>
          </a:xfrm>
          <a:prstGeom prst="rect">
            <a:avLst/>
          </a:prstGeom>
        </p:spPr>
      </p:sp>
      <p:sp>
        <p:nvSpPr>
          <p:cNvPr id="1048618"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p:cNvSpPr>
          <p:nvPr>
            <p:ph type="sldImg"/>
          </p:nvPr>
        </p:nvSpPr>
        <p:spPr>
          <a:xfrm>
            <a:off x="2986088" y="887413"/>
            <a:ext cx="4262437" cy="2398712"/>
          </a:xfrm>
          <a:prstGeom prst="rect">
            <a:avLst/>
          </a:prstGeom>
        </p:spPr>
      </p:sp>
      <p:sp>
        <p:nvSpPr>
          <p:cNvPr id="1048618" name="备注占位符 2"/>
          <p:cNvSpPr>
            <a:spLocks noGrp="1"/>
          </p:cNvSpPr>
          <p:nvPr>
            <p:ph type="body" idx="1"/>
          </p:nvPr>
        </p:nvSpPr>
        <p:spPr>
          <a:xfrm>
            <a:off x="1023462" y="3418833"/>
            <a:ext cx="8187690" cy="2797225"/>
          </a:xfrm>
          <a:prstGeom prst="rect">
            <a:avLst/>
          </a:prstGeo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幻灯片图像占位符 1"/>
          <p:cNvSpPr>
            <a:spLocks noGrp="1" noRot="1" noChangeAspect="1"/>
          </p:cNvSpPr>
          <p:nvPr>
            <p:ph type="sldImg"/>
          </p:nvPr>
        </p:nvSpPr>
        <p:spPr>
          <a:xfrm>
            <a:off x="685800" y="1143000"/>
            <a:ext cx="5486400" cy="3086100"/>
          </a:xfrm>
        </p:spPr>
      </p:sp>
      <p:sp>
        <p:nvSpPr>
          <p:cNvPr id="1048629" name="备注占位符 2"/>
          <p:cNvSpPr>
            <a:spLocks noGrp="1"/>
          </p:cNvSpPr>
          <p:nvPr>
            <p:ph type="body" idx="1"/>
          </p:nvPr>
        </p:nvSpPr>
        <p:spPr/>
        <p:txBody>
          <a:bodyPr/>
          <a:lstStyle/>
          <a:p>
            <a:endParaRPr lang="zh-CN" altLang="en-US"/>
          </a:p>
        </p:txBody>
      </p:sp>
      <p:sp>
        <p:nvSpPr>
          <p:cNvPr id="1048630"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9" name="幻灯片图像占位符 1"/>
          <p:cNvSpPr>
            <a:spLocks noGrp="1" noRot="1" noChangeAspect="1"/>
          </p:cNvSpPr>
          <p:nvPr>
            <p:ph type="sldImg"/>
          </p:nvPr>
        </p:nvSpPr>
        <p:spPr>
          <a:xfrm>
            <a:off x="685800" y="1143000"/>
            <a:ext cx="5486400" cy="3086100"/>
          </a:xfrm>
        </p:spPr>
      </p:sp>
      <p:sp>
        <p:nvSpPr>
          <p:cNvPr id="1048770" name="备注占位符 2"/>
          <p:cNvSpPr>
            <a:spLocks noGrp="1"/>
          </p:cNvSpPr>
          <p:nvPr>
            <p:ph type="body" idx="1"/>
          </p:nvPr>
        </p:nvSpPr>
        <p:spPr/>
        <p:txBody>
          <a:bodyPr/>
          <a:lstStyle/>
          <a:p>
            <a:pPr marL="0" marR="0" lvl="5" indent="0" algn="l" defTabSz="342900" rtl="0" eaLnBrk="1" fontAlgn="auto" latinLnBrk="0" hangingPunct="1">
              <a:lnSpc>
                <a:spcPct val="100000"/>
              </a:lnSpc>
              <a:spcBef>
                <a:spcPts val="0"/>
              </a:spcBef>
              <a:spcAft>
                <a:spcPts val="0"/>
              </a:spcAft>
              <a:buClrTx/>
              <a:buSzTx/>
              <a:buFontTx/>
              <a:buNone/>
            </a:pP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rPr>
              <a:t>TPU</a:t>
            </a: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rPr>
              <a:t>7</a:t>
            </a: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纳米</a:t>
            </a:r>
            <a:endParaRPr lang="en-US" altLang="zh-CN"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8771" name="幻灯片编号占位符 3"/>
          <p:cNvSpPr>
            <a:spLocks noGrp="1"/>
          </p:cNvSpPr>
          <p:nvPr>
            <p:ph type="sldNum" sz="quarter" idx="10"/>
          </p:nvPr>
        </p:nvSpPr>
        <p:spPr/>
        <p:txBody>
          <a:bodyPr/>
          <a:lstStyle/>
          <a:p>
            <a:fld id="{B0B65EFA-ABB2-1944-8CE1-2DFF097AE87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幻灯片图像占位符 1"/>
          <p:cNvSpPr>
            <a:spLocks noGrp="1" noRot="1" noChangeAspect="1"/>
          </p:cNvSpPr>
          <p:nvPr>
            <p:ph type="sldImg"/>
          </p:nvPr>
        </p:nvSpPr>
        <p:spPr>
          <a:xfrm>
            <a:off x="685800" y="1143000"/>
            <a:ext cx="5486400" cy="3086100"/>
          </a:xfrm>
        </p:spPr>
      </p:sp>
      <p:sp>
        <p:nvSpPr>
          <p:cNvPr id="1048667" name="备注占位符 2"/>
          <p:cNvSpPr>
            <a:spLocks noGrp="1"/>
          </p:cNvSpPr>
          <p:nvPr>
            <p:ph type="body" idx="1"/>
          </p:nvPr>
        </p:nvSpPr>
        <p:spPr/>
        <p:txBody>
          <a:bodyPr/>
          <a:lstStyle/>
          <a:p>
            <a:r>
              <a:rPr lang="zh-CN" altLang="en-US" dirty="0"/>
              <a:t>解决钱：金融</a:t>
            </a:r>
            <a:endParaRPr lang="en-US" altLang="zh-CN" dirty="0"/>
          </a:p>
          <a:p>
            <a:r>
              <a:rPr lang="zh-CN" altLang="en-US" dirty="0"/>
              <a:t>解 决场地：土地流转</a:t>
            </a:r>
            <a:endParaRPr lang="en-US" altLang="zh-CN" dirty="0"/>
          </a:p>
          <a:p>
            <a:r>
              <a:rPr lang="zh-CN" altLang="en-US" dirty="0"/>
              <a:t>解决工具：农机服务</a:t>
            </a:r>
            <a:endParaRPr lang="en-US" altLang="zh-CN" dirty="0"/>
          </a:p>
          <a:p>
            <a:r>
              <a:rPr lang="zh-CN" altLang="en-US" dirty="0"/>
              <a:t>解决原料：农资服务</a:t>
            </a:r>
            <a:endParaRPr lang="en-US" altLang="zh-CN" dirty="0"/>
          </a:p>
          <a:p>
            <a:r>
              <a:rPr lang="zh-CN" altLang="en-US" dirty="0"/>
              <a:t>解决方法：农技服务</a:t>
            </a:r>
            <a:endParaRPr lang="en-US" altLang="zh-CN" dirty="0"/>
          </a:p>
          <a:p>
            <a:r>
              <a:rPr lang="zh-CN" altLang="en-US" dirty="0"/>
              <a:t>解决产品销售：农产品流通</a:t>
            </a:r>
            <a:endParaRPr lang="en-US" altLang="zh-CN" dirty="0"/>
          </a:p>
          <a:p>
            <a:r>
              <a:rPr lang="zh-CN" altLang="en-US" dirty="0"/>
              <a:t>解决劳动力：</a:t>
            </a:r>
            <a:endParaRPr lang="en-US" altLang="zh-CN" dirty="0"/>
          </a:p>
          <a:p>
            <a:endParaRPr lang="en-US" altLang="zh-CN" dirty="0"/>
          </a:p>
          <a:p>
            <a:r>
              <a:rPr lang="zh-CN" altLang="zh-CN" sz="1200" kern="1200" dirty="0">
                <a:solidFill>
                  <a:schemeClr val="tx1"/>
                </a:solidFill>
                <a:effectLst/>
                <a:latin typeface="+mn-lt"/>
                <a:ea typeface="+mn-ea"/>
                <a:cs typeface="+mn-cs"/>
              </a:rPr>
              <a:t>农资供应、农产品收储加工、，大力开展订单销售、大田托管、土地流转、配方施肥、农机作业、统防统治、农村合作金融</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日用消费品经销、再生资源回收利用等服务、物流配送</a:t>
            </a:r>
            <a:endParaRPr lang="en-US" altLang="zh-CN" sz="1400" dirty="0"/>
          </a:p>
        </p:txBody>
      </p:sp>
      <p:sp>
        <p:nvSpPr>
          <p:cNvPr id="1048668" name="灯片编号占位符 3"/>
          <p:cNvSpPr>
            <a:spLocks noGrp="1"/>
          </p:cNvSpPr>
          <p:nvPr>
            <p:ph type="sldNum" sz="quarter" idx="10"/>
          </p:nvPr>
        </p:nvSpPr>
        <p:spPr/>
        <p:txBody>
          <a:bodyPr/>
          <a:lstStyle/>
          <a:p>
            <a:fld id="{F1DAC45D-CCC4-4AC7-ADED-C8B789D713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079" name="标题 1"/>
          <p:cNvSpPr>
            <a:spLocks noGrp="1"/>
          </p:cNvSpPr>
          <p:nvPr>
            <p:ph type="ctrTitle" hasCustomPrompt="1"/>
          </p:nvPr>
        </p:nvSpPr>
        <p:spPr>
          <a:xfrm>
            <a:off x="1143000" y="1282700"/>
            <a:ext cx="6858000" cy="1349771"/>
          </a:xfrm>
        </p:spPr>
        <p:txBody>
          <a:bodyPr anchor="b">
            <a:normAutofit/>
          </a:bodyPr>
          <a:lstStyle>
            <a:lvl1pPr algn="ctr">
              <a:defRPr sz="5400"/>
            </a:lvl1pPr>
          </a:lstStyle>
          <a:p>
            <a:r>
              <a:rPr lang="zh-CN" altLang="en-US" dirty="0"/>
              <a:t>单击此处编辑标题</a:t>
            </a:r>
            <a:endParaRPr lang="zh-CN" altLang="en-US" dirty="0"/>
          </a:p>
        </p:txBody>
      </p:sp>
      <p:sp>
        <p:nvSpPr>
          <p:cNvPr id="1049080" name="副标题 2"/>
          <p:cNvSpPr>
            <a:spLocks noGrp="1"/>
          </p:cNvSpPr>
          <p:nvPr>
            <p:ph type="subTitle" idx="1"/>
          </p:nvPr>
        </p:nvSpPr>
        <p:spPr>
          <a:xfrm>
            <a:off x="1143000" y="2701529"/>
            <a:ext cx="6858000" cy="124182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1049081" name="日期占位符 3"/>
          <p:cNvSpPr>
            <a:spLocks noGrp="1"/>
          </p:cNvSpPr>
          <p:nvPr>
            <p:ph type="dt" sz="half" idx="10"/>
          </p:nvPr>
        </p:nvSpPr>
        <p:spPr/>
        <p:txBody>
          <a:bodyPr/>
          <a:lstStyle/>
          <a:p>
            <a:fld id="{D997B5FA-0921-464F-AAE1-844C04324D75}" type="datetime1">
              <a:rPr lang="zh-CN" altLang="en-US" smtClean="0"/>
            </a:fld>
            <a:endParaRPr lang="zh-CN" altLang="en-US" dirty="0"/>
          </a:p>
        </p:txBody>
      </p:sp>
      <p:sp>
        <p:nvSpPr>
          <p:cNvPr id="1049082" name="页脚占位符 4"/>
          <p:cNvSpPr>
            <a:spLocks noGrp="1"/>
          </p:cNvSpPr>
          <p:nvPr>
            <p:ph type="ftr" sz="quarter" idx="11"/>
          </p:nvPr>
        </p:nvSpPr>
        <p:spPr/>
        <p:txBody>
          <a:bodyPr/>
          <a:lstStyle/>
          <a:p>
            <a:endParaRPr lang="zh-CN" altLang="en-US"/>
          </a:p>
        </p:txBody>
      </p:sp>
      <p:sp>
        <p:nvSpPr>
          <p:cNvPr id="1049083"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9094" name="日期占位符 2"/>
          <p:cNvSpPr>
            <a:spLocks noGrp="1"/>
          </p:cNvSpPr>
          <p:nvPr>
            <p:ph type="dt" sz="half" idx="10"/>
          </p:nvPr>
        </p:nvSpPr>
        <p:spPr/>
        <p:txBody>
          <a:bodyPr/>
          <a:lstStyle/>
          <a:p>
            <a:fld id="{760FBDFE-C587-4B4C-A407-44438C67B59E}" type="datetime1">
              <a:rPr lang="zh-CN" altLang="en-US" smtClean="0"/>
            </a:fld>
            <a:endParaRPr lang="zh-CN" altLang="en-US"/>
          </a:p>
        </p:txBody>
      </p:sp>
      <p:sp>
        <p:nvSpPr>
          <p:cNvPr id="1049095" name="页脚占位符 3"/>
          <p:cNvSpPr>
            <a:spLocks noGrp="1"/>
          </p:cNvSpPr>
          <p:nvPr>
            <p:ph type="ftr" sz="quarter" idx="11"/>
          </p:nvPr>
        </p:nvSpPr>
        <p:spPr/>
        <p:txBody>
          <a:bodyPr/>
          <a:lstStyle/>
          <a:p>
            <a:endParaRPr lang="zh-CN" altLang="en-US"/>
          </a:p>
        </p:txBody>
      </p:sp>
      <p:sp>
        <p:nvSpPr>
          <p:cNvPr id="1049096"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4909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bie">
    <p:spTree>
      <p:nvGrpSpPr>
        <p:cNvPr id="1" name=""/>
        <p:cNvGrpSpPr/>
        <p:nvPr/>
      </p:nvGrpSpPr>
      <p:grpSpPr>
        <a:xfrm>
          <a:off x="0" y="0"/>
          <a:ext cx="0" cy="0"/>
          <a:chOff x="0" y="0"/>
          <a:chExt cx="0" cy="0"/>
        </a:xfrm>
      </p:grpSpPr>
      <p:sp>
        <p:nvSpPr>
          <p:cNvPr id="12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079" name="标题 1"/>
          <p:cNvSpPr>
            <a:spLocks noGrp="1"/>
          </p:cNvSpPr>
          <p:nvPr>
            <p:ph type="ctrTitle" hasCustomPrompt="1"/>
          </p:nvPr>
        </p:nvSpPr>
        <p:spPr>
          <a:xfrm>
            <a:off x="1143000" y="1282700"/>
            <a:ext cx="6858000" cy="1349771"/>
          </a:xfrm>
        </p:spPr>
        <p:txBody>
          <a:bodyPr anchor="b">
            <a:normAutofit/>
          </a:bodyPr>
          <a:lstStyle>
            <a:lvl1pPr algn="ctr">
              <a:defRPr sz="5400"/>
            </a:lvl1pPr>
          </a:lstStyle>
          <a:p>
            <a:r>
              <a:rPr lang="zh-CN" altLang="en-US" dirty="0"/>
              <a:t>单击此处编辑标题</a:t>
            </a:r>
            <a:endParaRPr lang="zh-CN" altLang="en-US" dirty="0"/>
          </a:p>
        </p:txBody>
      </p:sp>
      <p:sp>
        <p:nvSpPr>
          <p:cNvPr id="1049080" name="副标题 2"/>
          <p:cNvSpPr>
            <a:spLocks noGrp="1"/>
          </p:cNvSpPr>
          <p:nvPr>
            <p:ph type="subTitle" idx="1"/>
          </p:nvPr>
        </p:nvSpPr>
        <p:spPr>
          <a:xfrm>
            <a:off x="1143000" y="2701529"/>
            <a:ext cx="6858000" cy="124182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1049081" name="日期占位符 3"/>
          <p:cNvSpPr>
            <a:spLocks noGrp="1"/>
          </p:cNvSpPr>
          <p:nvPr>
            <p:ph type="dt" sz="half" idx="10"/>
          </p:nvPr>
        </p:nvSpPr>
        <p:spPr/>
        <p:txBody>
          <a:bodyPr/>
          <a:lstStyle/>
          <a:p>
            <a:fld id="{D997B5FA-0921-464F-AAE1-844C04324D75}" type="datetime1">
              <a:rPr lang="zh-CN" altLang="en-US" smtClean="0"/>
            </a:fld>
            <a:endParaRPr lang="zh-CN" altLang="en-US" dirty="0"/>
          </a:p>
        </p:txBody>
      </p:sp>
      <p:sp>
        <p:nvSpPr>
          <p:cNvPr id="1049082" name="页脚占位符 4"/>
          <p:cNvSpPr>
            <a:spLocks noGrp="1"/>
          </p:cNvSpPr>
          <p:nvPr>
            <p:ph type="ftr" sz="quarter" idx="11"/>
          </p:nvPr>
        </p:nvSpPr>
        <p:spPr/>
        <p:txBody>
          <a:bodyPr/>
          <a:lstStyle/>
          <a:p>
            <a:endParaRPr lang="zh-CN" altLang="en-US"/>
          </a:p>
        </p:txBody>
      </p:sp>
      <p:sp>
        <p:nvSpPr>
          <p:cNvPr id="1049083"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4" name="标题 1"/>
          <p:cNvSpPr>
            <a:spLocks noGrp="1"/>
          </p:cNvSpPr>
          <p:nvPr>
            <p:ph type="title"/>
          </p:nvPr>
        </p:nvSpPr>
        <p:spPr/>
        <p:txBody>
          <a:bodyPr/>
          <a:lstStyle/>
          <a:p>
            <a:r>
              <a:rPr lang="zh-CN" altLang="en-US"/>
              <a:t>单击此处编辑母版标题样式</a:t>
            </a:r>
            <a:endParaRPr lang="zh-CN" altLang="en-US"/>
          </a:p>
        </p:txBody>
      </p:sp>
      <p:sp>
        <p:nvSpPr>
          <p:cNvPr id="1048585"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86" name="日期占位符 3"/>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8587" name="页脚占位符 4"/>
          <p:cNvSpPr>
            <a:spLocks noGrp="1"/>
          </p:cNvSpPr>
          <p:nvPr>
            <p:ph type="ftr" sz="quarter" idx="11"/>
          </p:nvPr>
        </p:nvSpPr>
        <p:spPr/>
        <p:txBody>
          <a:bodyPr/>
          <a:lstStyle/>
          <a:p>
            <a:endParaRPr lang="zh-CN" altLang="en-US"/>
          </a:p>
        </p:txBody>
      </p:sp>
      <p:sp>
        <p:nvSpPr>
          <p:cNvPr id="1048588" name="灯片编号占位符 5"/>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49098" name="日期占位符 1"/>
          <p:cNvSpPr>
            <a:spLocks noGrp="1"/>
          </p:cNvSpPr>
          <p:nvPr>
            <p:ph type="dt" sz="half" idx="10"/>
          </p:nvPr>
        </p:nvSpPr>
        <p:spPr/>
        <p:txBody>
          <a:bodyPr/>
          <a:lstStyle/>
          <a:p>
            <a:fld id="{20DD7636-5BE1-44BC-BB5F-15739D9E18E1}" type="datetime1">
              <a:rPr lang="zh-CN" altLang="en-US" smtClean="0"/>
            </a:fld>
            <a:endParaRPr lang="zh-CN" altLang="en-US"/>
          </a:p>
        </p:txBody>
      </p:sp>
      <p:sp>
        <p:nvSpPr>
          <p:cNvPr id="1049099" name="页脚占位符 2"/>
          <p:cNvSpPr>
            <a:spLocks noGrp="1"/>
          </p:cNvSpPr>
          <p:nvPr>
            <p:ph type="ftr" sz="quarter" idx="11"/>
          </p:nvPr>
        </p:nvSpPr>
        <p:spPr/>
        <p:txBody>
          <a:bodyPr/>
          <a:lstStyle/>
          <a:p>
            <a:endParaRPr lang="zh-CN" altLang="en-US"/>
          </a:p>
        </p:txBody>
      </p:sp>
      <p:sp>
        <p:nvSpPr>
          <p:cNvPr id="1049100"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101" name="标题 4"/>
          <p:cNvSpPr>
            <a:spLocks noGrp="1"/>
          </p:cNvSpPr>
          <p:nvPr>
            <p:ph type="title" hasCustomPrompt="1"/>
          </p:nvPr>
        </p:nvSpPr>
        <p:spPr>
          <a:xfrm>
            <a:off x="628650" y="1640582"/>
            <a:ext cx="7886700" cy="1862336"/>
          </a:xfrm>
        </p:spPr>
        <p:txBody>
          <a:bodyPr>
            <a:normAutofit/>
          </a:bodyPr>
          <a:lstStyle>
            <a:lvl1pPr algn="ctr">
              <a:defRPr sz="5400" b="1"/>
            </a:lvl1pPr>
          </a:lstStyle>
          <a:p>
            <a:r>
              <a:rPr lang="zh-CN" altLang="en-US" dirty="0"/>
              <a:t>单击此处编辑标题</a:t>
            </a:r>
            <a:endParaRPr lang="zh-CN" alt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02" name="标题 1"/>
          <p:cNvSpPr>
            <a:spLocks noGrp="1"/>
          </p:cNvSpPr>
          <p:nvPr>
            <p:ph type="title"/>
          </p:nvPr>
        </p:nvSpPr>
        <p:spPr/>
        <p:txBody>
          <a:bodyPr/>
          <a:lstStyle/>
          <a:p>
            <a:r>
              <a:rPr lang="zh-CN" altLang="en-US"/>
              <a:t>单击此处编辑母版标题样式</a:t>
            </a:r>
            <a:endParaRPr lang="zh-CN" altLang="en-US"/>
          </a:p>
        </p:txBody>
      </p:sp>
      <p:sp>
        <p:nvSpPr>
          <p:cNvPr id="104910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0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05" name="日期占位符 4"/>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06" name="页脚占位符 5"/>
          <p:cNvSpPr>
            <a:spLocks noGrp="1"/>
          </p:cNvSpPr>
          <p:nvPr>
            <p:ph type="ftr" sz="quarter" idx="11"/>
          </p:nvPr>
        </p:nvSpPr>
        <p:spPr/>
        <p:txBody>
          <a:bodyPr/>
          <a:lstStyle/>
          <a:p>
            <a:endParaRPr lang="zh-CN" altLang="en-US"/>
          </a:p>
        </p:txBody>
      </p:sp>
      <p:sp>
        <p:nvSpPr>
          <p:cNvPr id="1049107" name="灯片编号占位符 6"/>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08" name="标题 1"/>
          <p:cNvSpPr>
            <a:spLocks noGrp="1"/>
          </p:cNvSpPr>
          <p:nvPr>
            <p:ph type="title"/>
          </p:nvPr>
        </p:nvSpPr>
        <p:spPr>
          <a:xfrm>
            <a:off x="629841" y="186557"/>
            <a:ext cx="7886700" cy="994172"/>
          </a:xfrm>
        </p:spPr>
        <p:txBody>
          <a:bodyPr/>
          <a:lstStyle/>
          <a:p>
            <a:r>
              <a:rPr lang="zh-CN" altLang="en-US" dirty="0"/>
              <a:t>单击此处编辑母版标题样式</a:t>
            </a:r>
            <a:endParaRPr lang="zh-CN" altLang="en-US" dirty="0"/>
          </a:p>
        </p:txBody>
      </p:sp>
      <p:sp>
        <p:nvSpPr>
          <p:cNvPr id="1049109" name="文本占位符 2"/>
          <p:cNvSpPr>
            <a:spLocks noGrp="1"/>
          </p:cNvSpPr>
          <p:nvPr>
            <p:ph type="body" idx="1"/>
          </p:nvPr>
        </p:nvSpPr>
        <p:spPr>
          <a:xfrm>
            <a:off x="629841" y="1229699"/>
            <a:ext cx="3868340" cy="617934"/>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1049110" name="内容占位符 3"/>
          <p:cNvSpPr>
            <a:spLocks noGrp="1"/>
          </p:cNvSpPr>
          <p:nvPr>
            <p:ph sz="half" idx="2"/>
          </p:nvPr>
        </p:nvSpPr>
        <p:spPr>
          <a:xfrm>
            <a:off x="629841" y="1878806"/>
            <a:ext cx="3868340" cy="27634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111" name="文本占位符 4"/>
          <p:cNvSpPr>
            <a:spLocks noGrp="1"/>
          </p:cNvSpPr>
          <p:nvPr>
            <p:ph type="body" sz="quarter" idx="3"/>
          </p:nvPr>
        </p:nvSpPr>
        <p:spPr>
          <a:xfrm>
            <a:off x="4629150" y="1229699"/>
            <a:ext cx="3887391" cy="617934"/>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112"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13" name="日期占位符 6"/>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14" name="页脚占位符 7"/>
          <p:cNvSpPr>
            <a:spLocks noGrp="1"/>
          </p:cNvSpPr>
          <p:nvPr>
            <p:ph type="ftr" sz="quarter" idx="11"/>
          </p:nvPr>
        </p:nvSpPr>
        <p:spPr/>
        <p:txBody>
          <a:bodyPr/>
          <a:lstStyle/>
          <a:p>
            <a:endParaRPr lang="zh-CN" altLang="en-US"/>
          </a:p>
        </p:txBody>
      </p:sp>
      <p:sp>
        <p:nvSpPr>
          <p:cNvPr id="1049115" name="灯片编号占位符 8"/>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84" name="标题 1"/>
          <p:cNvSpPr>
            <a:spLocks noGrp="1"/>
          </p:cNvSpPr>
          <p:nvPr>
            <p:ph type="title" hasCustomPrompt="1"/>
          </p:nvPr>
        </p:nvSpPr>
        <p:spPr>
          <a:xfrm>
            <a:off x="2428875" y="1619250"/>
            <a:ext cx="4286250" cy="1036838"/>
          </a:xfrm>
        </p:spPr>
        <p:txBody>
          <a:bodyPr bIns="0" anchor="b" anchorCtr="0">
            <a:normAutofit fontScale="90000"/>
          </a:bodyPr>
          <a:lstStyle>
            <a:lvl1pPr algn="ctr">
              <a:defRPr sz="6000" b="1">
                <a:solidFill>
                  <a:schemeClr val="bg1"/>
                </a:solidFill>
              </a:defRPr>
            </a:lvl1pPr>
          </a:lstStyle>
          <a:p>
            <a:r>
              <a:rPr lang="zh-CN" altLang="en-US" dirty="0"/>
              <a:t>编辑标题</a:t>
            </a:r>
            <a:endParaRPr lang="zh-CN" altLang="en-US" dirty="0"/>
          </a:p>
        </p:txBody>
      </p:sp>
      <p:sp>
        <p:nvSpPr>
          <p:cNvPr id="1049085" name="日期占位符 2"/>
          <p:cNvSpPr>
            <a:spLocks noGrp="1"/>
          </p:cNvSpPr>
          <p:nvPr>
            <p:ph type="dt" sz="half" idx="10"/>
          </p:nvPr>
        </p:nvSpPr>
        <p:spPr/>
        <p:txBody>
          <a:bodyPr/>
          <a:lstStyle/>
          <a:p>
            <a:fld id="{20DD7636-5BE1-44BC-BB5F-15739D9E18E1}" type="datetime1">
              <a:rPr lang="zh-CN" altLang="en-US" smtClean="0"/>
            </a:fld>
            <a:endParaRPr lang="zh-CN" altLang="en-US"/>
          </a:p>
        </p:txBody>
      </p:sp>
      <p:sp>
        <p:nvSpPr>
          <p:cNvPr id="1049086" name="页脚占位符 3"/>
          <p:cNvSpPr>
            <a:spLocks noGrp="1"/>
          </p:cNvSpPr>
          <p:nvPr>
            <p:ph type="ftr" sz="quarter" idx="11"/>
          </p:nvPr>
        </p:nvSpPr>
        <p:spPr/>
        <p:txBody>
          <a:bodyPr/>
          <a:lstStyle/>
          <a:p>
            <a:endParaRPr lang="zh-CN" altLang="en-US"/>
          </a:p>
        </p:txBody>
      </p:sp>
      <p:sp>
        <p:nvSpPr>
          <p:cNvPr id="1049087"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088" name="内容占位符 36"/>
          <p:cNvSpPr>
            <a:spLocks noGrp="1"/>
          </p:cNvSpPr>
          <p:nvPr>
            <p:ph sz="quarter" idx="13" hasCustomPrompt="1"/>
          </p:nvPr>
        </p:nvSpPr>
        <p:spPr>
          <a:xfrm>
            <a:off x="2428875" y="2799901"/>
            <a:ext cx="4286250" cy="889453"/>
          </a:xfrm>
        </p:spPr>
        <p:txBody>
          <a:bodyPr tIns="0">
            <a:normAutofit/>
          </a:bodyPr>
          <a:lstStyle>
            <a:lvl1pPr marL="0" indent="0" algn="ctr">
              <a:buNone/>
              <a:defRPr sz="2400">
                <a:solidFill>
                  <a:schemeClr val="bg1"/>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116" name="日期占位符 1"/>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17" name="页脚占位符 2"/>
          <p:cNvSpPr>
            <a:spLocks noGrp="1"/>
          </p:cNvSpPr>
          <p:nvPr>
            <p:ph type="ftr" sz="quarter" idx="11"/>
          </p:nvPr>
        </p:nvSpPr>
        <p:spPr/>
        <p:txBody>
          <a:bodyPr/>
          <a:lstStyle/>
          <a:p>
            <a:endParaRPr lang="zh-CN" altLang="en-US"/>
          </a:p>
        </p:txBody>
      </p:sp>
      <p:sp>
        <p:nvSpPr>
          <p:cNvPr id="1049118" name="灯片编号占位符 3"/>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4" name="标题 1"/>
          <p:cNvSpPr>
            <a:spLocks noGrp="1"/>
          </p:cNvSpPr>
          <p:nvPr>
            <p:ph type="title"/>
          </p:nvPr>
        </p:nvSpPr>
        <p:spPr/>
        <p:txBody>
          <a:bodyPr/>
          <a:lstStyle/>
          <a:p>
            <a:r>
              <a:rPr lang="zh-CN" altLang="en-US"/>
              <a:t>单击此处编辑母版标题样式</a:t>
            </a:r>
            <a:endParaRPr lang="zh-CN" altLang="en-US"/>
          </a:p>
        </p:txBody>
      </p:sp>
      <p:sp>
        <p:nvSpPr>
          <p:cNvPr id="1048585"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86" name="日期占位符 3"/>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8587" name="页脚占位符 4"/>
          <p:cNvSpPr>
            <a:spLocks noGrp="1"/>
          </p:cNvSpPr>
          <p:nvPr>
            <p:ph type="ftr" sz="quarter" idx="11"/>
          </p:nvPr>
        </p:nvSpPr>
        <p:spPr/>
        <p:txBody>
          <a:bodyPr/>
          <a:lstStyle/>
          <a:p>
            <a:endParaRPr lang="zh-CN" altLang="en-US"/>
          </a:p>
        </p:txBody>
      </p:sp>
      <p:sp>
        <p:nvSpPr>
          <p:cNvPr id="1048588" name="灯片编号占位符 5"/>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19" name="标题 1"/>
          <p:cNvSpPr>
            <a:spLocks noGrp="1"/>
          </p:cNvSpPr>
          <p:nvPr>
            <p:ph type="title"/>
          </p:nvPr>
        </p:nvSpPr>
        <p:spPr>
          <a:xfrm>
            <a:off x="629840" y="342900"/>
            <a:ext cx="3123900" cy="1200150"/>
          </a:xfrm>
        </p:spPr>
        <p:txBody>
          <a:bodyPr anchor="t" anchorCtr="0">
            <a:normAutofit/>
          </a:bodyPr>
          <a:lstStyle>
            <a:lvl1pPr>
              <a:defRPr sz="2700"/>
            </a:lvl1pPr>
          </a:lstStyle>
          <a:p>
            <a:r>
              <a:rPr lang="zh-CN" altLang="en-US" dirty="0"/>
              <a:t>单击此处编辑母版标题样式</a:t>
            </a:r>
            <a:endParaRPr lang="zh-CN" altLang="en-US" dirty="0"/>
          </a:p>
        </p:txBody>
      </p:sp>
      <p:sp>
        <p:nvSpPr>
          <p:cNvPr id="1049120" name="图片占位符 2"/>
          <p:cNvSpPr>
            <a:spLocks noGrp="1" noChangeAspect="1"/>
          </p:cNvSpPr>
          <p:nvPr>
            <p:ph type="pic" idx="1"/>
          </p:nvPr>
        </p:nvSpPr>
        <p:spPr>
          <a:xfrm>
            <a:off x="3888000" y="342900"/>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1049121" name="文本占位符 3"/>
          <p:cNvSpPr>
            <a:spLocks noGrp="1"/>
          </p:cNvSpPr>
          <p:nvPr>
            <p:ph type="body" sz="half" idx="2"/>
          </p:nvPr>
        </p:nvSpPr>
        <p:spPr>
          <a:xfrm>
            <a:off x="629840" y="1543050"/>
            <a:ext cx="3123900" cy="2858691"/>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1049122" name="日期占位符 4"/>
          <p:cNvSpPr>
            <a:spLocks noGrp="1"/>
          </p:cNvSpPr>
          <p:nvPr>
            <p:ph type="dt" sz="half" idx="10"/>
          </p:nvPr>
        </p:nvSpPr>
        <p:spPr/>
        <p:txBody>
          <a:bodyPr/>
          <a:lstStyle/>
          <a:p>
            <a:fld id="{9EFD9D74-47D9-4702-A33C-335B63B48DBF}" type="datetime1">
              <a:rPr lang="zh-CN" altLang="en-US" smtClean="0"/>
            </a:fld>
            <a:endParaRPr lang="zh-CN" altLang="en-US" dirty="0"/>
          </a:p>
        </p:txBody>
      </p:sp>
      <p:sp>
        <p:nvSpPr>
          <p:cNvPr id="1049123" name="页脚占位符 5"/>
          <p:cNvSpPr>
            <a:spLocks noGrp="1"/>
          </p:cNvSpPr>
          <p:nvPr>
            <p:ph type="ftr" sz="quarter" idx="11"/>
          </p:nvPr>
        </p:nvSpPr>
        <p:spPr/>
        <p:txBody>
          <a:bodyPr/>
          <a:lstStyle/>
          <a:p>
            <a:endParaRPr lang="zh-CN" altLang="en-US" dirty="0"/>
          </a:p>
        </p:txBody>
      </p:sp>
      <p:sp>
        <p:nvSpPr>
          <p:cNvPr id="1049124"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9089" name="竖排标题 1"/>
          <p:cNvSpPr>
            <a:spLocks noGrp="1"/>
          </p:cNvSpPr>
          <p:nvPr>
            <p:ph type="title" orient="vert"/>
          </p:nvPr>
        </p:nvSpPr>
        <p:spPr>
          <a:xfrm>
            <a:off x="7917873" y="273844"/>
            <a:ext cx="597477" cy="4358879"/>
          </a:xfrm>
        </p:spPr>
        <p:txBody>
          <a:bodyPr vert="eaVert">
            <a:normAutofit fontScale="90000"/>
          </a:bodyPr>
          <a:lstStyle>
            <a:lvl1pPr>
              <a:defRPr sz="2700"/>
            </a:lvl1pPr>
          </a:lstStyle>
          <a:p>
            <a:r>
              <a:rPr lang="zh-CN" altLang="en-US" dirty="0"/>
              <a:t>单击此处编辑母版标题样式</a:t>
            </a:r>
            <a:endParaRPr lang="zh-CN" altLang="en-US" dirty="0"/>
          </a:p>
        </p:txBody>
      </p:sp>
      <p:sp>
        <p:nvSpPr>
          <p:cNvPr id="1049090" name="竖排文字占位符 2"/>
          <p:cNvSpPr>
            <a:spLocks noGrp="1"/>
          </p:cNvSpPr>
          <p:nvPr>
            <p:ph type="body" orient="vert" idx="1"/>
          </p:nvPr>
        </p:nvSpPr>
        <p:spPr>
          <a:xfrm>
            <a:off x="628649" y="273844"/>
            <a:ext cx="718323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091" name="日期占位符 3"/>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092" name="页脚占位符 4"/>
          <p:cNvSpPr>
            <a:spLocks noGrp="1"/>
          </p:cNvSpPr>
          <p:nvPr>
            <p:ph type="ftr" sz="quarter" idx="11"/>
          </p:nvPr>
        </p:nvSpPr>
        <p:spPr/>
        <p:txBody>
          <a:bodyPr/>
          <a:lstStyle/>
          <a:p>
            <a:endParaRPr lang="zh-CN" altLang="en-US"/>
          </a:p>
        </p:txBody>
      </p:sp>
      <p:sp>
        <p:nvSpPr>
          <p:cNvPr id="1049093" name="灯片编号占位符 5"/>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9094" name="日期占位符 2"/>
          <p:cNvSpPr>
            <a:spLocks noGrp="1"/>
          </p:cNvSpPr>
          <p:nvPr>
            <p:ph type="dt" sz="half" idx="10"/>
          </p:nvPr>
        </p:nvSpPr>
        <p:spPr/>
        <p:txBody>
          <a:bodyPr/>
          <a:lstStyle/>
          <a:p>
            <a:fld id="{760FBDFE-C587-4B4C-A407-44438C67B59E}" type="datetime1">
              <a:rPr lang="zh-CN" altLang="en-US" smtClean="0"/>
            </a:fld>
            <a:endParaRPr lang="zh-CN" altLang="en-US"/>
          </a:p>
        </p:txBody>
      </p:sp>
      <p:sp>
        <p:nvSpPr>
          <p:cNvPr id="1049095" name="页脚占位符 3"/>
          <p:cNvSpPr>
            <a:spLocks noGrp="1"/>
          </p:cNvSpPr>
          <p:nvPr>
            <p:ph type="ftr" sz="quarter" idx="11"/>
          </p:nvPr>
        </p:nvSpPr>
        <p:spPr/>
        <p:txBody>
          <a:bodyPr/>
          <a:lstStyle/>
          <a:p>
            <a:endParaRPr lang="zh-CN" altLang="en-US"/>
          </a:p>
        </p:txBody>
      </p:sp>
      <p:sp>
        <p:nvSpPr>
          <p:cNvPr id="1049096"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4909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ebie">
    <p:spTree>
      <p:nvGrpSpPr>
        <p:cNvPr id="1" name=""/>
        <p:cNvGrpSpPr/>
        <p:nvPr/>
      </p:nvGrpSpPr>
      <p:grpSpPr>
        <a:xfrm>
          <a:off x="0" y="0"/>
          <a:ext cx="0" cy="0"/>
          <a:chOff x="0" y="0"/>
          <a:chExt cx="0" cy="0"/>
        </a:xfrm>
      </p:grpSpPr>
      <p:sp>
        <p:nvSpPr>
          <p:cNvPr id="12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rgbClr val="1C2144"/>
                </a:solidFill>
              </a:defRPr>
            </a:lvl1p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lvl1pPr>
              <a:defRPr>
                <a:solidFill>
                  <a:srgbClr val="1C2144"/>
                </a:solidFill>
              </a:defRPr>
            </a:lvl1pPr>
          </a:lstStyle>
          <a:p>
            <a:endParaRPr kumimoji="1" lang="zh-CN" altLang="en-US"/>
          </a:p>
        </p:txBody>
      </p:sp>
      <p:sp>
        <p:nvSpPr>
          <p:cNvPr id="6" name="幻灯片编号占位符 5"/>
          <p:cNvSpPr>
            <a:spLocks noGrp="1"/>
          </p:cNvSpPr>
          <p:nvPr>
            <p:ph type="sldNum" sz="quarter" idx="12"/>
          </p:nvPr>
        </p:nvSpPr>
        <p:spPr/>
        <p:txBody>
          <a:bodyPr/>
          <a:lstStyle>
            <a:lvl1pPr>
              <a:defRPr>
                <a:solidFill>
                  <a:srgbClr val="1C2144"/>
                </a:solidFill>
              </a:defRPr>
            </a:lvl1pPr>
          </a:lstStyle>
          <a:p>
            <a:fld id="{D26DFCC5-356E-3A4D-837C-260938956F7F}" type="slidenum">
              <a:rPr kumimoji="1" lang="zh-CN" altLang="en-US" smtClean="0"/>
            </a:fld>
            <a:endParaRPr kumimoji="1" lang="zh-CN" altLang="en-US"/>
          </a:p>
        </p:txBody>
      </p:sp>
      <p:sp>
        <p:nvSpPr>
          <p:cNvPr id="12" name="标题 1"/>
          <p:cNvSpPr>
            <a:spLocks noGrp="1"/>
          </p:cNvSpPr>
          <p:nvPr>
            <p:ph type="ctrTitle" hasCustomPrompt="1"/>
          </p:nvPr>
        </p:nvSpPr>
        <p:spPr>
          <a:xfrm>
            <a:off x="3231908" y="1552316"/>
            <a:ext cx="5766285" cy="953946"/>
          </a:xfrm>
        </p:spPr>
        <p:txBody>
          <a:bodyPr anchor="b"/>
          <a:lstStyle>
            <a:lvl1pPr algn="ctr">
              <a:defRPr sz="4950">
                <a:solidFill>
                  <a:srgbClr val="1C2144"/>
                </a:solidFill>
                <a:latin typeface="微软雅黑" panose="020B0503020204020204" charset="-122"/>
                <a:ea typeface="微软雅黑" panose="020B0503020204020204" charset="-122"/>
              </a:defRPr>
            </a:lvl1pPr>
          </a:lstStyle>
          <a:p>
            <a:r>
              <a:rPr kumimoji="1" lang="zh-CN" altLang="en-US" dirty="0"/>
              <a:t>在此输入标题</a:t>
            </a:r>
            <a:endParaRPr kumimoji="1" lang="en-US" altLang="zh-CN" dirty="0"/>
          </a:p>
        </p:txBody>
      </p:sp>
      <p:sp>
        <p:nvSpPr>
          <p:cNvPr id="13" name="副标题 2"/>
          <p:cNvSpPr>
            <a:spLocks noGrp="1"/>
          </p:cNvSpPr>
          <p:nvPr>
            <p:ph type="subTitle" idx="1" hasCustomPrompt="1"/>
          </p:nvPr>
        </p:nvSpPr>
        <p:spPr>
          <a:xfrm>
            <a:off x="3231908" y="2510374"/>
            <a:ext cx="5766285" cy="539753"/>
          </a:xfrm>
        </p:spPr>
        <p:txBody>
          <a:bodyPr>
            <a:normAutofit/>
          </a:bodyPr>
          <a:lstStyle>
            <a:lvl1pPr marL="0" indent="0" algn="ctr">
              <a:buNone/>
              <a:defRPr sz="2100">
                <a:solidFill>
                  <a:srgbClr val="1C2144"/>
                </a:solidFill>
                <a:latin typeface="微软雅黑" panose="020B0503020204020204" charset="-122"/>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dirty="0"/>
              <a:t>副标题</a:t>
            </a:r>
            <a:endParaRPr kumimoji="1" lang="en-US" altLang="zh-CN" dirty="0"/>
          </a:p>
        </p:txBody>
      </p:sp>
      <p:pic>
        <p:nvPicPr>
          <p:cNvPr id="2" name="Picture 1"/>
          <p:cNvPicPr>
            <a:picLocks noChangeAspect="1"/>
          </p:cNvPicPr>
          <p:nvPr userDrawn="1"/>
        </p:nvPicPr>
        <p:blipFill>
          <a:blip r:embed="rId2" cstate="email"/>
          <a:stretch>
            <a:fillRect/>
          </a:stretch>
        </p:blipFill>
        <p:spPr>
          <a:xfrm>
            <a:off x="-793" y="3107082"/>
            <a:ext cx="9144793" cy="17558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397" y="3050126"/>
            <a:ext cx="9144793" cy="17558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p:txBody>
          <a:bodyPr/>
          <a:lstStyle>
            <a:lvl1pPr>
              <a:defRPr>
                <a:latin typeface="微软雅黑" panose="020B0503020204020204" charset="-122"/>
                <a:ea typeface="微软雅黑" panose="020B0503020204020204" charset="-122"/>
              </a:defRPr>
            </a:lvl1p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lvl1pPr>
              <a:defRPr>
                <a:latin typeface="微软雅黑" panose="020B0503020204020204" charset="-122"/>
                <a:ea typeface="微软雅黑" panose="020B0503020204020204" charset="-122"/>
              </a:defRPr>
            </a:lvl1p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lvl1pPr>
              <a:defRPr>
                <a:latin typeface="微软雅黑" panose="020B0503020204020204" charset="-122"/>
                <a:ea typeface="微软雅黑" panose="020B0503020204020204" charset="-122"/>
              </a:defRPr>
            </a:lvl1pPr>
          </a:lstStyle>
          <a:p>
            <a:endParaRPr kumimoji="1"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charset="-122"/>
                <a:ea typeface="微软雅黑" panose="020B0503020204020204" charset="-122"/>
              </a:defRPr>
            </a:lvl1pPr>
          </a:lstStyle>
          <a:p>
            <a:fld id="{D26DFCC5-356E-3A4D-837C-260938956F7F}" type="slidenum">
              <a:rPr kumimoji="1" lang="zh-CN" altLang="en-US" smtClean="0"/>
            </a:fld>
            <a:endParaRPr kumimoji="1" lang="zh-CN" altLang="en-US"/>
          </a:p>
        </p:txBody>
      </p:sp>
      <p:sp>
        <p:nvSpPr>
          <p:cNvPr id="11" name="TextBox 10"/>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2"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a:xfrm>
            <a:off x="623888" y="1282304"/>
            <a:ext cx="7886700" cy="2139553"/>
          </a:xfrm>
        </p:spPr>
        <p:txBody>
          <a:bodyPr anchor="b"/>
          <a:lstStyle>
            <a:lvl1pPr>
              <a:defRPr sz="4500">
                <a:latin typeface="微软雅黑" panose="020B0503020204020204" charset="-122"/>
                <a:ea typeface="微软雅黑" panose="020B0503020204020204" charset="-122"/>
              </a:defRPr>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latin typeface="微软雅黑" panose="020B0503020204020204" charset="-122"/>
                <a:ea typeface="微软雅黑" panose="020B0503020204020204"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lvl1pPr>
              <a:defRPr>
                <a:latin typeface="微软雅黑" panose="020B0503020204020204" charset="-122"/>
                <a:ea typeface="微软雅黑" panose="020B0503020204020204" charset="-122"/>
              </a:defRPr>
            </a:lvl1p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lvl1pPr>
              <a:defRPr>
                <a:latin typeface="微软雅黑" panose="020B0503020204020204" charset="-122"/>
                <a:ea typeface="微软雅黑" panose="020B0503020204020204" charset="-122"/>
              </a:defRPr>
            </a:lvl1pPr>
          </a:lstStyle>
          <a:p>
            <a:endParaRPr kumimoji="1"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charset="-122"/>
                <a:ea typeface="微软雅黑" panose="020B0503020204020204" charset="-122"/>
              </a:defRPr>
            </a:lvl1pPr>
          </a:lstStyle>
          <a:p>
            <a:fld id="{D26DFCC5-356E-3A4D-837C-260938956F7F}" type="slidenum">
              <a:rPr kumimoji="1" lang="zh-CN" altLang="en-US" smtClean="0"/>
            </a:fld>
            <a:endParaRPr kumimoji="1" lang="zh-CN" altLang="en-US"/>
          </a:p>
        </p:txBody>
      </p:sp>
      <p:sp>
        <p:nvSpPr>
          <p:cNvPr id="9" name="TextBox 8"/>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1"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p:txBody>
          <a:bodyPr/>
          <a:lstStyle>
            <a:lvl1pPr>
              <a:defRPr>
                <a:latin typeface="微软雅黑" panose="020B0503020204020204" charset="-122"/>
                <a:ea typeface="微软雅黑" panose="020B0503020204020204" charset="-122"/>
              </a:defRPr>
            </a:lvl1p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628650" y="1369219"/>
            <a:ext cx="3886200" cy="3263504"/>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29150" y="1369219"/>
            <a:ext cx="3886200" cy="3263504"/>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lvl1pPr>
              <a:defRPr>
                <a:latin typeface="微软雅黑" panose="020B0503020204020204" charset="-122"/>
                <a:ea typeface="微软雅黑" panose="020B0503020204020204" charset="-122"/>
              </a:defRPr>
            </a:lvl1pPr>
          </a:lstStyle>
          <a:p>
            <a:fld id="{11033831-3218-E141-BC6F-238BE597DCA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lvl1pPr>
              <a:defRPr>
                <a:latin typeface="微软雅黑" panose="020B0503020204020204" charset="-122"/>
                <a:ea typeface="微软雅黑" panose="020B0503020204020204" charset="-122"/>
              </a:defRPr>
            </a:lvl1pPr>
          </a:lstStyle>
          <a:p>
            <a:endParaRPr kumimoji="1" lang="zh-CN" altLang="en-US"/>
          </a:p>
        </p:txBody>
      </p:sp>
      <p:sp>
        <p:nvSpPr>
          <p:cNvPr id="7" name="幻灯片编号占位符 6"/>
          <p:cNvSpPr>
            <a:spLocks noGrp="1"/>
          </p:cNvSpPr>
          <p:nvPr>
            <p:ph type="sldNum" sz="quarter" idx="12"/>
          </p:nvPr>
        </p:nvSpPr>
        <p:spPr/>
        <p:txBody>
          <a:bodyPr/>
          <a:lstStyle>
            <a:lvl1pPr>
              <a:defRPr>
                <a:latin typeface="微软雅黑" panose="020B0503020204020204" charset="-122"/>
                <a:ea typeface="微软雅黑" panose="020B0503020204020204" charset="-122"/>
              </a:defRPr>
            </a:lvl1pPr>
          </a:lstStyle>
          <a:p>
            <a:fld id="{D26DFCC5-356E-3A4D-837C-260938956F7F}" type="slidenum">
              <a:rPr kumimoji="1" lang="zh-CN" altLang="en-US" smtClean="0"/>
            </a:fld>
            <a:endParaRPr kumimoji="1" lang="zh-CN" altLang="en-US"/>
          </a:p>
        </p:txBody>
      </p:sp>
      <p:sp>
        <p:nvSpPr>
          <p:cNvPr id="10" name="TextBox 9"/>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2"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49098" name="日期占位符 1"/>
          <p:cNvSpPr>
            <a:spLocks noGrp="1"/>
          </p:cNvSpPr>
          <p:nvPr>
            <p:ph type="dt" sz="half" idx="10"/>
          </p:nvPr>
        </p:nvSpPr>
        <p:spPr/>
        <p:txBody>
          <a:bodyPr/>
          <a:lstStyle/>
          <a:p>
            <a:fld id="{20DD7636-5BE1-44BC-BB5F-15739D9E18E1}" type="datetime1">
              <a:rPr lang="zh-CN" altLang="en-US" smtClean="0"/>
            </a:fld>
            <a:endParaRPr lang="zh-CN" altLang="en-US"/>
          </a:p>
        </p:txBody>
      </p:sp>
      <p:sp>
        <p:nvSpPr>
          <p:cNvPr id="1049099" name="页脚占位符 2"/>
          <p:cNvSpPr>
            <a:spLocks noGrp="1"/>
          </p:cNvSpPr>
          <p:nvPr>
            <p:ph type="ftr" sz="quarter" idx="11"/>
          </p:nvPr>
        </p:nvSpPr>
        <p:spPr/>
        <p:txBody>
          <a:bodyPr/>
          <a:lstStyle/>
          <a:p>
            <a:endParaRPr lang="zh-CN" altLang="en-US"/>
          </a:p>
        </p:txBody>
      </p:sp>
      <p:sp>
        <p:nvSpPr>
          <p:cNvPr id="1049100"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101" name="标题 4"/>
          <p:cNvSpPr>
            <a:spLocks noGrp="1"/>
          </p:cNvSpPr>
          <p:nvPr>
            <p:ph type="title" hasCustomPrompt="1"/>
          </p:nvPr>
        </p:nvSpPr>
        <p:spPr>
          <a:xfrm>
            <a:off x="628650" y="1640582"/>
            <a:ext cx="7886700" cy="1862336"/>
          </a:xfrm>
        </p:spPr>
        <p:txBody>
          <a:bodyPr>
            <a:normAutofit/>
          </a:bodyPr>
          <a:lstStyle>
            <a:lvl1pPr algn="ctr">
              <a:defRPr sz="5400" b="1"/>
            </a:lvl1pPr>
          </a:lstStyle>
          <a:p>
            <a:r>
              <a:rPr lang="zh-CN" altLang="en-US" dirty="0"/>
              <a:t>单击此处编辑标题</a:t>
            </a:r>
            <a:endParaRPr lang="zh-CN" altLang="en-US" dirty="0"/>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a:xfrm>
            <a:off x="629841" y="273844"/>
            <a:ext cx="7886700" cy="994172"/>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629841" y="1878806"/>
            <a:ext cx="3868340" cy="2763441"/>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29150" y="1878806"/>
            <a:ext cx="3887391" cy="2763441"/>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12" name="TextBox 11"/>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4"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8" name="TextBox 7"/>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0"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日期占位符 1"/>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7" name="TextBox 6"/>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9"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10" name="TextBox 9"/>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2"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10" name="TextBox 9"/>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2"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9" name="TextBox 8"/>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1"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stretch>
            <a:fillRect/>
          </a:stretch>
        </p:blipFill>
        <p:spPr>
          <a:xfrm>
            <a:off x="0" y="253"/>
            <a:ext cx="9144000" cy="5142994"/>
          </a:xfrm>
          <a:prstGeom prst="rect">
            <a:avLst/>
          </a:prstGeom>
        </p:spPr>
      </p:pic>
      <p:sp>
        <p:nvSpPr>
          <p:cNvPr id="2" name="竖排标题 1"/>
          <p:cNvSpPr>
            <a:spLocks noGrp="1"/>
          </p:cNvSpPr>
          <p:nvPr>
            <p:ph type="title" orient="vert"/>
          </p:nvPr>
        </p:nvSpPr>
        <p:spPr>
          <a:xfrm>
            <a:off x="6543675" y="273844"/>
            <a:ext cx="1971675" cy="4358879"/>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628650" y="273844"/>
            <a:ext cx="5800725" cy="4358879"/>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26DFCC5-356E-3A4D-837C-260938956F7F}" type="slidenum">
              <a:rPr kumimoji="1" lang="zh-CN" altLang="en-US" smtClean="0"/>
            </a:fld>
            <a:endParaRPr kumimoji="1" lang="zh-CN" altLang="en-US"/>
          </a:p>
        </p:txBody>
      </p:sp>
      <p:sp>
        <p:nvSpPr>
          <p:cNvPr id="9" name="TextBox 8"/>
          <p:cNvSpPr txBox="1"/>
          <p:nvPr userDrawn="1"/>
        </p:nvSpPr>
        <p:spPr>
          <a:xfrm>
            <a:off x="7080544" y="268791"/>
            <a:ext cx="1842075" cy="368300"/>
          </a:xfrm>
          <a:prstGeom prst="rect">
            <a:avLst/>
          </a:prstGeom>
          <a:noFill/>
        </p:spPr>
        <p:txBody>
          <a:bodyPr wrap="square" rtlCol="0">
            <a:spAutoFit/>
          </a:bodyPr>
          <a:lstStyle/>
          <a:p>
            <a:pPr algn="ctr"/>
            <a:r>
              <a:rPr lang="zh-CN" altLang="en-US" sz="900" dirty="0">
                <a:solidFill>
                  <a:srgbClr val="1D2144"/>
                </a:solidFill>
                <a:latin typeface="微软雅黑" panose="020B0503020204020204" charset="-122"/>
                <a:ea typeface="微软雅黑" panose="020B0503020204020204" charset="-122"/>
              </a:rPr>
              <a:t>打造区块链</a:t>
            </a:r>
            <a:r>
              <a:rPr lang="en-US" altLang="zh-CN" sz="900" dirty="0">
                <a:solidFill>
                  <a:srgbClr val="1D2144"/>
                </a:solidFill>
                <a:latin typeface="微软雅黑" panose="020B0503020204020204" charset="-122"/>
                <a:ea typeface="微软雅黑" panose="020B0503020204020204" charset="-122"/>
              </a:rPr>
              <a:t>+</a:t>
            </a:r>
            <a:r>
              <a:rPr lang="zh-CN" altLang="en-US" sz="900" dirty="0">
                <a:solidFill>
                  <a:srgbClr val="1D2144"/>
                </a:solidFill>
                <a:latin typeface="微软雅黑" panose="020B0503020204020204" charset="-122"/>
                <a:ea typeface="微软雅黑" panose="020B0503020204020204" charset="-122"/>
              </a:rPr>
              <a:t>产业服务一站式平台</a:t>
            </a:r>
            <a:endParaRPr lang="zh-CN" altLang="en-US" sz="900" dirty="0">
              <a:solidFill>
                <a:srgbClr val="1D2144"/>
              </a:solidFill>
              <a:latin typeface="微软雅黑" panose="020B0503020204020204" charset="-122"/>
              <a:ea typeface="微软雅黑" panose="020B0503020204020204" charset="-122"/>
            </a:endParaRPr>
          </a:p>
        </p:txBody>
      </p:sp>
      <p:pic>
        <p:nvPicPr>
          <p:cNvPr id="11" name="图片 11"/>
          <p:cNvPicPr>
            <a:picLocks noChangeAspect="1"/>
          </p:cNvPicPr>
          <p:nvPr userDrawn="1"/>
        </p:nvPicPr>
        <p:blipFill rotWithShape="1">
          <a:blip r:embed="rId3" cstate="email">
            <a:clrChange>
              <a:clrFrom>
                <a:srgbClr val="FFFFFF"/>
              </a:clrFrom>
              <a:clrTo>
                <a:srgbClr val="FFFFFF">
                  <a:alpha val="0"/>
                </a:srgbClr>
              </a:clrTo>
            </a:clrChange>
          </a:blip>
          <a:srcRect/>
          <a:stretch>
            <a:fillRect/>
          </a:stretch>
        </p:blipFill>
        <p:spPr>
          <a:xfrm>
            <a:off x="149993" y="139304"/>
            <a:ext cx="1724025" cy="46672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advTm="300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53" name="标题 1"/>
          <p:cNvSpPr>
            <a:spLocks noGrp="1"/>
          </p:cNvSpPr>
          <p:nvPr>
            <p:ph type="title"/>
          </p:nvPr>
        </p:nvSpPr>
        <p:spPr>
          <a:xfrm>
            <a:off x="628652" y="273845"/>
            <a:ext cx="7886700" cy="994172"/>
          </a:xfrm>
          <a:prstGeom prst="rect">
            <a:avLst/>
          </a:prstGeom>
        </p:spPr>
        <p:txBody>
          <a:bodyPr/>
          <a:lstStyle/>
          <a:p>
            <a:r>
              <a:rPr lang="zh-CN" altLang="en-US"/>
              <a:t>单击此处编辑母版标题样式</a:t>
            </a:r>
            <a:endParaRPr lang="zh-CN" altLang="en-US"/>
          </a:p>
        </p:txBody>
      </p:sp>
      <p:sp>
        <p:nvSpPr>
          <p:cNvPr id="1048954" name="内容占位符 2"/>
          <p:cNvSpPr>
            <a:spLocks noGrp="1"/>
          </p:cNvSpPr>
          <p:nvPr>
            <p:ph idx="1"/>
          </p:nvPr>
        </p:nvSpPr>
        <p:spPr>
          <a:xfrm>
            <a:off x="628652" y="1369219"/>
            <a:ext cx="7886700"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55" name="日期占位符 3"/>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56" name="页脚占位符 4"/>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57" name="灯片编号占位符 5"/>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02" name="标题 1"/>
          <p:cNvSpPr>
            <a:spLocks noGrp="1"/>
          </p:cNvSpPr>
          <p:nvPr>
            <p:ph type="title"/>
          </p:nvPr>
        </p:nvSpPr>
        <p:spPr/>
        <p:txBody>
          <a:bodyPr/>
          <a:lstStyle/>
          <a:p>
            <a:r>
              <a:rPr lang="zh-CN" altLang="en-US"/>
              <a:t>单击此处编辑母版标题样式</a:t>
            </a:r>
            <a:endParaRPr lang="zh-CN" altLang="en-US"/>
          </a:p>
        </p:txBody>
      </p:sp>
      <p:sp>
        <p:nvSpPr>
          <p:cNvPr id="104910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0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05" name="日期占位符 4"/>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06" name="页脚占位符 5"/>
          <p:cNvSpPr>
            <a:spLocks noGrp="1"/>
          </p:cNvSpPr>
          <p:nvPr>
            <p:ph type="ftr" sz="quarter" idx="11"/>
          </p:nvPr>
        </p:nvSpPr>
        <p:spPr/>
        <p:txBody>
          <a:bodyPr/>
          <a:lstStyle/>
          <a:p>
            <a:endParaRPr lang="zh-CN" altLang="en-US"/>
          </a:p>
        </p:txBody>
      </p:sp>
      <p:sp>
        <p:nvSpPr>
          <p:cNvPr id="1049107" name="灯片编号占位符 6"/>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940" name="标题 1"/>
          <p:cNvSpPr>
            <a:spLocks noGrp="1"/>
          </p:cNvSpPr>
          <p:nvPr>
            <p:ph type="title"/>
          </p:nvPr>
        </p:nvSpPr>
        <p:spPr>
          <a:xfrm>
            <a:off x="623888" y="1282305"/>
            <a:ext cx="7886700" cy="2139553"/>
          </a:xfrm>
          <a:prstGeom prst="rect">
            <a:avLst/>
          </a:prstGeom>
        </p:spPr>
        <p:txBody>
          <a:bodyPr anchor="b"/>
          <a:lstStyle>
            <a:lvl1pPr>
              <a:defRPr sz="4500"/>
            </a:lvl1pPr>
          </a:lstStyle>
          <a:p>
            <a:r>
              <a:rPr lang="zh-CN" altLang="en-US"/>
              <a:t>单击此处编辑母版标题样式</a:t>
            </a:r>
            <a:endParaRPr lang="zh-CN" altLang="en-US"/>
          </a:p>
        </p:txBody>
      </p:sp>
      <p:sp>
        <p:nvSpPr>
          <p:cNvPr id="1048941" name="文本占位符 2"/>
          <p:cNvSpPr>
            <a:spLocks noGrp="1"/>
          </p:cNvSpPr>
          <p:nvPr>
            <p:ph type="body" idx="1"/>
          </p:nvPr>
        </p:nvSpPr>
        <p:spPr>
          <a:xfrm>
            <a:off x="623888" y="3442100"/>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1048942" name="日期占位符 3"/>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43" name="页脚占位符 4"/>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44" name="灯片编号占位符 5"/>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63" name="标题 1"/>
          <p:cNvSpPr>
            <a:spLocks noGrp="1"/>
          </p:cNvSpPr>
          <p:nvPr>
            <p:ph type="title"/>
          </p:nvPr>
        </p:nvSpPr>
        <p:spPr>
          <a:xfrm>
            <a:off x="628652" y="273845"/>
            <a:ext cx="7886700" cy="994172"/>
          </a:xfrm>
          <a:prstGeom prst="rect">
            <a:avLst/>
          </a:prstGeom>
        </p:spPr>
        <p:txBody>
          <a:bodyPr/>
          <a:lstStyle/>
          <a:p>
            <a:r>
              <a:rPr lang="zh-CN" altLang="en-US"/>
              <a:t>单击此处编辑母版标题样式</a:t>
            </a:r>
            <a:endParaRPr lang="zh-CN" altLang="en-US"/>
          </a:p>
        </p:txBody>
      </p:sp>
      <p:sp>
        <p:nvSpPr>
          <p:cNvPr id="1048964" name="内容占位符 2"/>
          <p:cNvSpPr>
            <a:spLocks noGrp="1"/>
          </p:cNvSpPr>
          <p:nvPr>
            <p:ph sz="half" idx="1"/>
          </p:nvPr>
        </p:nvSpPr>
        <p:spPr>
          <a:xfrm>
            <a:off x="628651" y="1369219"/>
            <a:ext cx="3886201"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65" name="内容占位符 3"/>
          <p:cNvSpPr>
            <a:spLocks noGrp="1"/>
          </p:cNvSpPr>
          <p:nvPr>
            <p:ph sz="half" idx="2"/>
          </p:nvPr>
        </p:nvSpPr>
        <p:spPr>
          <a:xfrm>
            <a:off x="4629151" y="1369219"/>
            <a:ext cx="3886201" cy="326350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66" name="日期占位符 4"/>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67" name="页脚占位符 5"/>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68" name="灯片编号占位符 6"/>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945" name="标题 1"/>
          <p:cNvSpPr>
            <a:spLocks noGrp="1"/>
          </p:cNvSpPr>
          <p:nvPr>
            <p:ph type="title"/>
          </p:nvPr>
        </p:nvSpPr>
        <p:spPr>
          <a:xfrm>
            <a:off x="629842" y="273845"/>
            <a:ext cx="7886700" cy="994172"/>
          </a:xfrm>
          <a:prstGeom prst="rect">
            <a:avLst/>
          </a:prstGeom>
        </p:spPr>
        <p:txBody>
          <a:bodyPr/>
          <a:lstStyle/>
          <a:p>
            <a:r>
              <a:rPr lang="zh-CN" altLang="en-US"/>
              <a:t>单击此处编辑母版标题样式</a:t>
            </a:r>
            <a:endParaRPr lang="zh-CN" altLang="en-US"/>
          </a:p>
        </p:txBody>
      </p:sp>
      <p:sp>
        <p:nvSpPr>
          <p:cNvPr id="1048946" name="文本占位符 2"/>
          <p:cNvSpPr>
            <a:spLocks noGrp="1"/>
          </p:cNvSpPr>
          <p:nvPr>
            <p:ph type="body" idx="1"/>
          </p:nvPr>
        </p:nvSpPr>
        <p:spPr>
          <a:xfrm>
            <a:off x="629841"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947" name="内容占位符 3"/>
          <p:cNvSpPr>
            <a:spLocks noGrp="1"/>
          </p:cNvSpPr>
          <p:nvPr>
            <p:ph sz="half" idx="2"/>
          </p:nvPr>
        </p:nvSpPr>
        <p:spPr>
          <a:xfrm>
            <a:off x="629841" y="1878806"/>
            <a:ext cx="3868340"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48" name="文本占位符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949" name="内容占位符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50" name="日期占位符 6"/>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51" name="页脚占位符 7"/>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52" name="灯片编号占位符 8"/>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25" name="标题 1"/>
          <p:cNvSpPr>
            <a:spLocks noGrp="1"/>
          </p:cNvSpPr>
          <p:nvPr>
            <p:ph type="title"/>
          </p:nvPr>
        </p:nvSpPr>
        <p:spPr>
          <a:xfrm>
            <a:off x="628652" y="273845"/>
            <a:ext cx="7886700" cy="994172"/>
          </a:xfrm>
          <a:prstGeom prst="rect">
            <a:avLst/>
          </a:prstGeom>
        </p:spPr>
        <p:txBody>
          <a:bodyPr/>
          <a:lstStyle/>
          <a:p>
            <a:r>
              <a:rPr lang="zh-CN" altLang="en-US"/>
              <a:t>单击此处编辑母版标题样式</a:t>
            </a:r>
            <a:endParaRPr lang="zh-CN" altLang="en-US"/>
          </a:p>
        </p:txBody>
      </p:sp>
      <p:sp>
        <p:nvSpPr>
          <p:cNvPr id="1048926" name="日期占位符 2"/>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27" name="页脚占位符 3"/>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28" name="灯片编号占位符 4"/>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9" name="日期占位符 1"/>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590" name="页脚占位符 2"/>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591" name="灯片编号占位符 3"/>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969" name="标题 1"/>
          <p:cNvSpPr>
            <a:spLocks noGrp="1"/>
          </p:cNvSpPr>
          <p:nvPr>
            <p:ph type="title"/>
          </p:nvPr>
        </p:nvSpPr>
        <p:spPr>
          <a:xfrm>
            <a:off x="629842" y="342900"/>
            <a:ext cx="2949179"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1048970" name="内容占位符 2"/>
          <p:cNvSpPr>
            <a:spLocks noGrp="1"/>
          </p:cNvSpPr>
          <p:nvPr>
            <p:ph idx="1"/>
          </p:nvPr>
        </p:nvSpPr>
        <p:spPr>
          <a:xfrm>
            <a:off x="3887392" y="740571"/>
            <a:ext cx="4629151"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71" name="文本占位符 3"/>
          <p:cNvSpPr>
            <a:spLocks noGrp="1"/>
          </p:cNvSpPr>
          <p:nvPr>
            <p:ph type="body" sz="half" idx="2"/>
          </p:nvPr>
        </p:nvSpPr>
        <p:spPr>
          <a:xfrm>
            <a:off x="629842" y="1543050"/>
            <a:ext cx="2949179"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972" name="日期占位符 4"/>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73" name="页脚占位符 5"/>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74" name="灯片编号占位符 6"/>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34" name="标题 1"/>
          <p:cNvSpPr>
            <a:spLocks noGrp="1"/>
          </p:cNvSpPr>
          <p:nvPr>
            <p:ph type="title"/>
          </p:nvPr>
        </p:nvSpPr>
        <p:spPr>
          <a:xfrm>
            <a:off x="629842" y="342900"/>
            <a:ext cx="2949179"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1048935" name="图片占位符 2"/>
          <p:cNvSpPr>
            <a:spLocks noGrp="1"/>
          </p:cNvSpPr>
          <p:nvPr>
            <p:ph type="pic" idx="1"/>
          </p:nvPr>
        </p:nvSpPr>
        <p:spPr>
          <a:xfrm>
            <a:off x="3887392" y="740571"/>
            <a:ext cx="4629151"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048936" name="文本占位符 3"/>
          <p:cNvSpPr>
            <a:spLocks noGrp="1"/>
          </p:cNvSpPr>
          <p:nvPr>
            <p:ph type="body" sz="half" idx="2"/>
          </p:nvPr>
        </p:nvSpPr>
        <p:spPr>
          <a:xfrm>
            <a:off x="629842" y="1543050"/>
            <a:ext cx="2949179"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937" name="日期占位符 4"/>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38" name="页脚占位符 5"/>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39" name="灯片编号占位符 6"/>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58" name="标题 1"/>
          <p:cNvSpPr>
            <a:spLocks noGrp="1"/>
          </p:cNvSpPr>
          <p:nvPr>
            <p:ph type="title"/>
          </p:nvPr>
        </p:nvSpPr>
        <p:spPr>
          <a:xfrm>
            <a:off x="628652" y="273845"/>
            <a:ext cx="7886700" cy="994172"/>
          </a:xfrm>
          <a:prstGeom prst="rect">
            <a:avLst/>
          </a:prstGeom>
        </p:spPr>
        <p:txBody>
          <a:bodyPr/>
          <a:lstStyle/>
          <a:p>
            <a:r>
              <a:rPr lang="zh-CN" altLang="en-US"/>
              <a:t>单击此处编辑母版标题样式</a:t>
            </a:r>
            <a:endParaRPr lang="zh-CN" altLang="en-US"/>
          </a:p>
        </p:txBody>
      </p:sp>
      <p:sp>
        <p:nvSpPr>
          <p:cNvPr id="1048959" name="竖排文字占位符 2"/>
          <p:cNvSpPr>
            <a:spLocks noGrp="1"/>
          </p:cNvSpPr>
          <p:nvPr>
            <p:ph type="body" orient="vert" idx="1"/>
          </p:nvPr>
        </p:nvSpPr>
        <p:spPr>
          <a:xfrm>
            <a:off x="628652"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60" name="日期占位符 3"/>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61" name="页脚占位符 4"/>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62" name="灯片编号占位符 5"/>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929" name="竖排标题 1"/>
          <p:cNvSpPr>
            <a:spLocks noGrp="1"/>
          </p:cNvSpPr>
          <p:nvPr>
            <p:ph type="title" orient="vert"/>
          </p:nvPr>
        </p:nvSpPr>
        <p:spPr>
          <a:xfrm>
            <a:off x="6543675" y="273845"/>
            <a:ext cx="1971675" cy="4358879"/>
          </a:xfrm>
          <a:prstGeom prst="rect">
            <a:avLst/>
          </a:prstGeom>
        </p:spPr>
        <p:txBody>
          <a:bodyPr vert="eaVert"/>
          <a:lstStyle/>
          <a:p>
            <a:r>
              <a:rPr lang="zh-CN" altLang="en-US"/>
              <a:t>单击此处编辑母版标题样式</a:t>
            </a:r>
            <a:endParaRPr lang="zh-CN" altLang="en-US"/>
          </a:p>
        </p:txBody>
      </p:sp>
      <p:sp>
        <p:nvSpPr>
          <p:cNvPr id="1048930" name="竖排文字占位符 2"/>
          <p:cNvSpPr>
            <a:spLocks noGrp="1"/>
          </p:cNvSpPr>
          <p:nvPr>
            <p:ph type="body" orient="vert" idx="1"/>
          </p:nvPr>
        </p:nvSpPr>
        <p:spPr>
          <a:xfrm>
            <a:off x="628650" y="273845"/>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31" name="日期占位符 3"/>
          <p:cNvSpPr>
            <a:spLocks noGrp="1"/>
          </p:cNvSpPr>
          <p:nvPr>
            <p:ph type="dt" sz="half" idx="10"/>
          </p:nvPr>
        </p:nvSpPr>
        <p:spPr>
          <a:xfrm>
            <a:off x="628651" y="4767265"/>
            <a:ext cx="2057400" cy="273844"/>
          </a:xfrm>
          <a:prstGeom prst="rect">
            <a:avLst/>
          </a:prstGeom>
        </p:spPr>
        <p:txBody>
          <a:bodyPr/>
          <a:lstStyle/>
          <a:p>
            <a:fld id="{C95DCFA1-B67B-490A-AE0C-1DB4F07C8386}" type="datetimeFigureOut">
              <a:rPr lang="zh-CN" altLang="en-US" smtClean="0">
                <a:solidFill>
                  <a:prstClr val="black"/>
                </a:solidFill>
              </a:rPr>
            </a:fld>
            <a:endParaRPr lang="zh-CN" altLang="en-US">
              <a:solidFill>
                <a:prstClr val="black"/>
              </a:solidFill>
            </a:endParaRPr>
          </a:p>
        </p:txBody>
      </p:sp>
      <p:sp>
        <p:nvSpPr>
          <p:cNvPr id="1048932" name="页脚占位符 4"/>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933" name="灯片编号占位符 5"/>
          <p:cNvSpPr>
            <a:spLocks noGrp="1"/>
          </p:cNvSpPr>
          <p:nvPr>
            <p:ph type="sldNum" sz="quarter" idx="12"/>
          </p:nvPr>
        </p:nvSpPr>
        <p:spPr>
          <a:xfrm>
            <a:off x="6457951" y="4767265"/>
            <a:ext cx="2057400" cy="273844"/>
          </a:xfrm>
          <a:prstGeom prst="rect">
            <a:avLst/>
          </a:prstGeom>
        </p:spPr>
        <p:txBody>
          <a:bodyPr/>
          <a:lstStyle/>
          <a:p>
            <a:fld id="{EDB5A355-0E09-4661-A550-5761C7F117D4}"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48576" name="标题 1"/>
          <p:cNvSpPr>
            <a:spLocks noGrp="1"/>
          </p:cNvSpPr>
          <p:nvPr>
            <p:ph type="ctrTitle"/>
          </p:nvPr>
        </p:nvSpPr>
        <p:spPr>
          <a:xfrm>
            <a:off x="1143001" y="841772"/>
            <a:ext cx="6858000" cy="1790700"/>
          </a:xfrm>
          <a:prstGeom prst="rect">
            <a:avLst/>
          </a:prstGeom>
        </p:spPr>
        <p:txBody>
          <a:bodyPr anchor="b"/>
          <a:lstStyle>
            <a:lvl1pPr algn="ctr">
              <a:defRPr sz="4500"/>
            </a:lvl1pPr>
          </a:lstStyle>
          <a:p>
            <a:r>
              <a:rPr lang="zh-CN" altLang="en-US"/>
              <a:t>单击此处编辑母版标题样式</a:t>
            </a:r>
            <a:endParaRPr lang="zh-CN" altLang="en-US"/>
          </a:p>
        </p:txBody>
      </p:sp>
      <p:sp>
        <p:nvSpPr>
          <p:cNvPr id="1048577" name="副标题 2"/>
          <p:cNvSpPr>
            <a:spLocks noGrp="1"/>
          </p:cNvSpPr>
          <p:nvPr>
            <p:ph type="subTitle" idx="1"/>
          </p:nvPr>
        </p:nvSpPr>
        <p:spPr>
          <a:xfrm>
            <a:off x="1143001" y="2701529"/>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1048578" name="日期占位符 3"/>
          <p:cNvSpPr>
            <a:spLocks noGrp="1"/>
          </p:cNvSpPr>
          <p:nvPr>
            <p:ph type="dt" sz="half" idx="10"/>
          </p:nvPr>
        </p:nvSpPr>
        <p:spPr>
          <a:xfrm>
            <a:off x="628651" y="4767265"/>
            <a:ext cx="2057400" cy="273844"/>
          </a:xfrm>
          <a:prstGeom prst="rect">
            <a:avLst/>
          </a:prstGeom>
        </p:spPr>
        <p:txBody>
          <a:bodyPr/>
          <a:lstStyle/>
          <a:p>
            <a:fld id="{AA4B9EA5-AD12-4C4C-B06C-302881421F2F}" type="datetimeFigureOut">
              <a:rPr lang="zh-CN" altLang="en-US" smtClean="0">
                <a:solidFill>
                  <a:prstClr val="black"/>
                </a:solidFill>
              </a:rPr>
            </a:fld>
            <a:endParaRPr lang="zh-CN" altLang="en-US">
              <a:solidFill>
                <a:prstClr val="black"/>
              </a:solidFill>
            </a:endParaRPr>
          </a:p>
        </p:txBody>
      </p:sp>
      <p:sp>
        <p:nvSpPr>
          <p:cNvPr id="1048579" name="页脚占位符 4"/>
          <p:cNvSpPr>
            <a:spLocks noGrp="1"/>
          </p:cNvSpPr>
          <p:nvPr>
            <p:ph type="ftr" sz="quarter" idx="11"/>
          </p:nvPr>
        </p:nvSpPr>
        <p:spPr>
          <a:xfrm>
            <a:off x="3028952" y="4767265"/>
            <a:ext cx="3086100" cy="273844"/>
          </a:xfrm>
          <a:prstGeom prst="rect">
            <a:avLst/>
          </a:prstGeom>
        </p:spPr>
        <p:txBody>
          <a:bodyPr/>
          <a:lstStyle/>
          <a:p>
            <a:endParaRPr lang="zh-CN" altLang="en-US">
              <a:solidFill>
                <a:prstClr val="black"/>
              </a:solidFill>
            </a:endParaRPr>
          </a:p>
        </p:txBody>
      </p:sp>
      <p:sp>
        <p:nvSpPr>
          <p:cNvPr id="1048580" name="灯片编号占位符 5"/>
          <p:cNvSpPr>
            <a:spLocks noGrp="1"/>
          </p:cNvSpPr>
          <p:nvPr>
            <p:ph type="sldNum" sz="quarter" idx="12"/>
          </p:nvPr>
        </p:nvSpPr>
        <p:spPr>
          <a:xfrm>
            <a:off x="6457951" y="4767265"/>
            <a:ext cx="2057400" cy="273844"/>
          </a:xfrm>
          <a:prstGeom prst="rect">
            <a:avLst/>
          </a:prstGeom>
        </p:spPr>
        <p:txBody>
          <a:bodyPr/>
          <a:lstStyle/>
          <a:p>
            <a:fld id="{A74E951A-5C44-4AA7-9056-AC8A4BE90C23}" type="slidenum">
              <a:rPr lang="zh-CN" altLang="en-US" smtClean="0">
                <a:solidFill>
                  <a:prstClr val="black"/>
                </a:solidFill>
              </a:rPr>
            </a:fld>
            <a:endParaRPr lang="zh-CN" altLang="en-US">
              <a:solidFill>
                <a:prstClr val="black"/>
              </a:solidFill>
            </a:endParaRPr>
          </a:p>
        </p:txBody>
      </p:sp>
    </p:spTree>
  </p:cSld>
  <p:clrMapOvr>
    <a:masterClrMapping/>
  </p:clrMapOvr>
  <p:transition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08" name="标题 1"/>
          <p:cNvSpPr>
            <a:spLocks noGrp="1"/>
          </p:cNvSpPr>
          <p:nvPr>
            <p:ph type="title"/>
          </p:nvPr>
        </p:nvSpPr>
        <p:spPr>
          <a:xfrm>
            <a:off x="629841" y="186557"/>
            <a:ext cx="7886700" cy="994172"/>
          </a:xfrm>
        </p:spPr>
        <p:txBody>
          <a:bodyPr/>
          <a:lstStyle/>
          <a:p>
            <a:r>
              <a:rPr lang="zh-CN" altLang="en-US" dirty="0"/>
              <a:t>单击此处编辑母版标题样式</a:t>
            </a:r>
            <a:endParaRPr lang="zh-CN" altLang="en-US" dirty="0"/>
          </a:p>
        </p:txBody>
      </p:sp>
      <p:sp>
        <p:nvSpPr>
          <p:cNvPr id="1049109" name="文本占位符 2"/>
          <p:cNvSpPr>
            <a:spLocks noGrp="1"/>
          </p:cNvSpPr>
          <p:nvPr>
            <p:ph type="body" idx="1"/>
          </p:nvPr>
        </p:nvSpPr>
        <p:spPr>
          <a:xfrm>
            <a:off x="629841" y="1229699"/>
            <a:ext cx="3868340" cy="617934"/>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1049110" name="内容占位符 3"/>
          <p:cNvSpPr>
            <a:spLocks noGrp="1"/>
          </p:cNvSpPr>
          <p:nvPr>
            <p:ph sz="half" idx="2"/>
          </p:nvPr>
        </p:nvSpPr>
        <p:spPr>
          <a:xfrm>
            <a:off x="629841" y="1878806"/>
            <a:ext cx="3868340" cy="27634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111" name="文本占位符 4"/>
          <p:cNvSpPr>
            <a:spLocks noGrp="1"/>
          </p:cNvSpPr>
          <p:nvPr>
            <p:ph type="body" sz="quarter" idx="3"/>
          </p:nvPr>
        </p:nvSpPr>
        <p:spPr>
          <a:xfrm>
            <a:off x="4629150" y="1229699"/>
            <a:ext cx="3887391" cy="617934"/>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9112"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113" name="日期占位符 6"/>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14" name="页脚占位符 7"/>
          <p:cNvSpPr>
            <a:spLocks noGrp="1"/>
          </p:cNvSpPr>
          <p:nvPr>
            <p:ph type="ftr" sz="quarter" idx="11"/>
          </p:nvPr>
        </p:nvSpPr>
        <p:spPr/>
        <p:txBody>
          <a:bodyPr/>
          <a:lstStyle/>
          <a:p>
            <a:endParaRPr lang="zh-CN" altLang="en-US"/>
          </a:p>
        </p:txBody>
      </p:sp>
      <p:sp>
        <p:nvSpPr>
          <p:cNvPr id="1049115" name="灯片编号占位符 8"/>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ain Title+ SubTitle+Number ">
    <p:spTree>
      <p:nvGrpSpPr>
        <p:cNvPr id="1" name=""/>
        <p:cNvGrpSpPr/>
        <p:nvPr/>
      </p:nvGrpSpPr>
      <p:grpSpPr>
        <a:xfrm>
          <a:off x="0" y="0"/>
          <a:ext cx="0" cy="0"/>
          <a:chOff x="0" y="0"/>
          <a:chExt cx="0" cy="0"/>
        </a:xfrm>
      </p:grpSpPr>
    </p:spTree>
  </p:cSld>
  <p:clrMapOvr>
    <a:masterClrMapping/>
  </p:clrMapOvr>
  <p:transition spd="slow" advClick="0" advTm="3000">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8640" name="Slide Number"/>
          <p:cNvSpPr txBox="1">
            <a:spLocks noGrp="1"/>
          </p:cNvSpPr>
          <p:nvPr>
            <p:ph type="sldNum" sz="quarter" idx="2"/>
          </p:nvPr>
        </p:nvSpPr>
        <p:spPr>
          <a:xfrm>
            <a:off x="4482790" y="4902398"/>
            <a:ext cx="174851" cy="179127"/>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9084" name="标题 1"/>
          <p:cNvSpPr>
            <a:spLocks noGrp="1"/>
          </p:cNvSpPr>
          <p:nvPr>
            <p:ph type="title" hasCustomPrompt="1"/>
          </p:nvPr>
        </p:nvSpPr>
        <p:spPr>
          <a:xfrm>
            <a:off x="2428875" y="1619250"/>
            <a:ext cx="4286250" cy="1036838"/>
          </a:xfrm>
        </p:spPr>
        <p:txBody>
          <a:bodyPr bIns="0" anchor="b" anchorCtr="0">
            <a:normAutofit fontScale="90000"/>
          </a:bodyPr>
          <a:lstStyle>
            <a:lvl1pPr algn="ctr">
              <a:defRPr sz="6000" b="1">
                <a:solidFill>
                  <a:schemeClr val="bg1"/>
                </a:solidFill>
              </a:defRPr>
            </a:lvl1pPr>
          </a:lstStyle>
          <a:p>
            <a:r>
              <a:rPr lang="zh-CN" altLang="en-US" dirty="0"/>
              <a:t>编辑标题</a:t>
            </a:r>
            <a:endParaRPr lang="zh-CN" altLang="en-US" dirty="0"/>
          </a:p>
        </p:txBody>
      </p:sp>
      <p:sp>
        <p:nvSpPr>
          <p:cNvPr id="1049085" name="日期占位符 2"/>
          <p:cNvSpPr>
            <a:spLocks noGrp="1"/>
          </p:cNvSpPr>
          <p:nvPr>
            <p:ph type="dt" sz="half" idx="10"/>
          </p:nvPr>
        </p:nvSpPr>
        <p:spPr/>
        <p:txBody>
          <a:bodyPr/>
          <a:lstStyle/>
          <a:p>
            <a:fld id="{20DD7636-5BE1-44BC-BB5F-15739D9E18E1}" type="datetime1">
              <a:rPr lang="zh-CN" altLang="en-US" smtClean="0"/>
            </a:fld>
            <a:endParaRPr lang="zh-CN" altLang="en-US"/>
          </a:p>
        </p:txBody>
      </p:sp>
      <p:sp>
        <p:nvSpPr>
          <p:cNvPr id="1049086" name="页脚占位符 3"/>
          <p:cNvSpPr>
            <a:spLocks noGrp="1"/>
          </p:cNvSpPr>
          <p:nvPr>
            <p:ph type="ftr" sz="quarter" idx="11"/>
          </p:nvPr>
        </p:nvSpPr>
        <p:spPr/>
        <p:txBody>
          <a:bodyPr/>
          <a:lstStyle/>
          <a:p>
            <a:endParaRPr lang="zh-CN" altLang="en-US"/>
          </a:p>
        </p:txBody>
      </p:sp>
      <p:sp>
        <p:nvSpPr>
          <p:cNvPr id="1049087"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088" name="内容占位符 36"/>
          <p:cNvSpPr>
            <a:spLocks noGrp="1"/>
          </p:cNvSpPr>
          <p:nvPr>
            <p:ph sz="quarter" idx="13" hasCustomPrompt="1"/>
          </p:nvPr>
        </p:nvSpPr>
        <p:spPr>
          <a:xfrm>
            <a:off x="2428875" y="2799901"/>
            <a:ext cx="4286250" cy="889453"/>
          </a:xfrm>
        </p:spPr>
        <p:txBody>
          <a:bodyPr tIns="0">
            <a:normAutofit/>
          </a:bodyPr>
          <a:lstStyle>
            <a:lvl1pPr marL="0" indent="0" algn="ctr">
              <a:buNone/>
              <a:defRPr sz="2400">
                <a:solidFill>
                  <a:schemeClr val="bg1"/>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116" name="日期占位符 1"/>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117" name="页脚占位符 2"/>
          <p:cNvSpPr>
            <a:spLocks noGrp="1"/>
          </p:cNvSpPr>
          <p:nvPr>
            <p:ph type="ftr" sz="quarter" idx="11"/>
          </p:nvPr>
        </p:nvSpPr>
        <p:spPr/>
        <p:txBody>
          <a:bodyPr/>
          <a:lstStyle/>
          <a:p>
            <a:endParaRPr lang="zh-CN" altLang="en-US"/>
          </a:p>
        </p:txBody>
      </p:sp>
      <p:sp>
        <p:nvSpPr>
          <p:cNvPr id="1049118" name="灯片编号占位符 3"/>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19" name="标题 1"/>
          <p:cNvSpPr>
            <a:spLocks noGrp="1"/>
          </p:cNvSpPr>
          <p:nvPr>
            <p:ph type="title"/>
          </p:nvPr>
        </p:nvSpPr>
        <p:spPr>
          <a:xfrm>
            <a:off x="629840" y="342900"/>
            <a:ext cx="3123900" cy="1200150"/>
          </a:xfrm>
        </p:spPr>
        <p:txBody>
          <a:bodyPr anchor="t" anchorCtr="0">
            <a:normAutofit/>
          </a:bodyPr>
          <a:lstStyle>
            <a:lvl1pPr>
              <a:defRPr sz="2700"/>
            </a:lvl1pPr>
          </a:lstStyle>
          <a:p>
            <a:r>
              <a:rPr lang="zh-CN" altLang="en-US" dirty="0"/>
              <a:t>单击此处编辑母版标题样式</a:t>
            </a:r>
            <a:endParaRPr lang="zh-CN" altLang="en-US" dirty="0"/>
          </a:p>
        </p:txBody>
      </p:sp>
      <p:sp>
        <p:nvSpPr>
          <p:cNvPr id="1049120" name="图片占位符 2"/>
          <p:cNvSpPr>
            <a:spLocks noGrp="1" noChangeAspect="1"/>
          </p:cNvSpPr>
          <p:nvPr>
            <p:ph type="pic" idx="1"/>
          </p:nvPr>
        </p:nvSpPr>
        <p:spPr>
          <a:xfrm>
            <a:off x="3888000" y="342900"/>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1049121" name="文本占位符 3"/>
          <p:cNvSpPr>
            <a:spLocks noGrp="1"/>
          </p:cNvSpPr>
          <p:nvPr>
            <p:ph type="body" sz="half" idx="2"/>
          </p:nvPr>
        </p:nvSpPr>
        <p:spPr>
          <a:xfrm>
            <a:off x="629840" y="1543050"/>
            <a:ext cx="3123900" cy="2858691"/>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1049122" name="日期占位符 4"/>
          <p:cNvSpPr>
            <a:spLocks noGrp="1"/>
          </p:cNvSpPr>
          <p:nvPr>
            <p:ph type="dt" sz="half" idx="10"/>
          </p:nvPr>
        </p:nvSpPr>
        <p:spPr/>
        <p:txBody>
          <a:bodyPr/>
          <a:lstStyle/>
          <a:p>
            <a:fld id="{9EFD9D74-47D9-4702-A33C-335B63B48DBF}" type="datetime1">
              <a:rPr lang="zh-CN" altLang="en-US" smtClean="0"/>
            </a:fld>
            <a:endParaRPr lang="zh-CN" altLang="en-US" dirty="0"/>
          </a:p>
        </p:txBody>
      </p:sp>
      <p:sp>
        <p:nvSpPr>
          <p:cNvPr id="1049123" name="页脚占位符 5"/>
          <p:cNvSpPr>
            <a:spLocks noGrp="1"/>
          </p:cNvSpPr>
          <p:nvPr>
            <p:ph type="ftr" sz="quarter" idx="11"/>
          </p:nvPr>
        </p:nvSpPr>
        <p:spPr/>
        <p:txBody>
          <a:bodyPr/>
          <a:lstStyle/>
          <a:p>
            <a:endParaRPr lang="zh-CN" altLang="en-US" dirty="0"/>
          </a:p>
        </p:txBody>
      </p:sp>
      <p:sp>
        <p:nvSpPr>
          <p:cNvPr id="1049124"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9089" name="竖排标题 1"/>
          <p:cNvSpPr>
            <a:spLocks noGrp="1"/>
          </p:cNvSpPr>
          <p:nvPr>
            <p:ph type="title" orient="vert"/>
          </p:nvPr>
        </p:nvSpPr>
        <p:spPr>
          <a:xfrm>
            <a:off x="7917873" y="273844"/>
            <a:ext cx="597477" cy="4358879"/>
          </a:xfrm>
        </p:spPr>
        <p:txBody>
          <a:bodyPr vert="eaVert">
            <a:normAutofit fontScale="90000"/>
          </a:bodyPr>
          <a:lstStyle>
            <a:lvl1pPr>
              <a:defRPr sz="2700"/>
            </a:lvl1pPr>
          </a:lstStyle>
          <a:p>
            <a:r>
              <a:rPr lang="zh-CN" altLang="en-US" dirty="0"/>
              <a:t>单击此处编辑母版标题样式</a:t>
            </a:r>
            <a:endParaRPr lang="zh-CN" altLang="en-US" dirty="0"/>
          </a:p>
        </p:txBody>
      </p:sp>
      <p:sp>
        <p:nvSpPr>
          <p:cNvPr id="1049090" name="竖排文字占位符 2"/>
          <p:cNvSpPr>
            <a:spLocks noGrp="1"/>
          </p:cNvSpPr>
          <p:nvPr>
            <p:ph type="body" orient="vert" idx="1"/>
          </p:nvPr>
        </p:nvSpPr>
        <p:spPr>
          <a:xfrm>
            <a:off x="628649" y="273844"/>
            <a:ext cx="718323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091" name="日期占位符 3"/>
          <p:cNvSpPr>
            <a:spLocks noGrp="1"/>
          </p:cNvSpPr>
          <p:nvPr>
            <p:ph type="dt" sz="half" idx="10"/>
          </p:nvPr>
        </p:nvSpPr>
        <p:spPr/>
        <p:txBody>
          <a:bodyPr/>
          <a:lstStyle/>
          <a:p>
            <a:fld id="{15620B05-BB94-4E76-832F-17B8E035505E}" type="datetime1">
              <a:rPr lang="zh-CN" altLang="en-US" smtClean="0"/>
            </a:fld>
            <a:endParaRPr lang="zh-CN" altLang="en-US"/>
          </a:p>
        </p:txBody>
      </p:sp>
      <p:sp>
        <p:nvSpPr>
          <p:cNvPr id="1049092" name="页脚占位符 4"/>
          <p:cNvSpPr>
            <a:spLocks noGrp="1"/>
          </p:cNvSpPr>
          <p:nvPr>
            <p:ph type="ftr" sz="quarter" idx="11"/>
          </p:nvPr>
        </p:nvSpPr>
        <p:spPr/>
        <p:txBody>
          <a:bodyPr/>
          <a:lstStyle/>
          <a:p>
            <a:endParaRPr lang="zh-CN" altLang="en-US"/>
          </a:p>
        </p:txBody>
      </p:sp>
      <p:sp>
        <p:nvSpPr>
          <p:cNvPr id="1049093" name="灯片编号占位符 5"/>
          <p:cNvSpPr>
            <a:spLocks noGrp="1"/>
          </p:cNvSpPr>
          <p:nvPr>
            <p:ph type="sldNum" sz="quarter" idx="12"/>
          </p:nvPr>
        </p:nvSpPr>
        <p:spPr/>
        <p:txBody>
          <a:bodyPr/>
          <a:lstStyle/>
          <a:p>
            <a:fld id="{E98C9F21-E84F-4990-A3DE-32FA4FF3CF05}"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tags" Target="../tags/tag3.xml"/><Relationship Id="rId14" Type="http://schemas.openxmlformats.org/officeDocument/2006/relationships/tags" Target="../tags/tag2.xml"/><Relationship Id="rId13" Type="http://schemas.openxmlformats.org/officeDocument/2006/relationships/tags" Target="../tags/tag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image" Target="../media/image1.png"/><Relationship Id="rId15" Type="http://schemas.openxmlformats.org/officeDocument/2006/relationships/tags" Target="../tags/tag6.xml"/><Relationship Id="rId14" Type="http://schemas.openxmlformats.org/officeDocument/2006/relationships/tags" Target="../tags/tag5.xml"/><Relationship Id="rId13" Type="http://schemas.openxmlformats.org/officeDocument/2006/relationships/tags" Target="../tags/tag4.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5" Type="http://schemas.openxmlformats.org/officeDocument/2006/relationships/theme" Target="../theme/theme4.xml"/><Relationship Id="rId14" Type="http://schemas.openxmlformats.org/officeDocument/2006/relationships/slideLayout" Target="../slideLayouts/slideLayout51.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13"/>
            </p:custDataLst>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048577" name="文本占位符 2"/>
          <p:cNvSpPr>
            <a:spLocks noGrp="1"/>
          </p:cNvSpPr>
          <p:nvPr>
            <p:ph type="body" idx="1"/>
            <p:custDataLst>
              <p:tags r:id="rId14"/>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normAutofit/>
          </a:bodyPr>
          <a:lstStyle>
            <a:lvl1pPr algn="l">
              <a:lnSpc>
                <a:spcPct val="120000"/>
              </a:lnSpc>
              <a:defRPr sz="900">
                <a:solidFill>
                  <a:schemeClr val="bg1"/>
                </a:solidFill>
              </a:defRPr>
            </a:lvl1pPr>
          </a:lstStyle>
          <a:p>
            <a:fld id="{15620B05-BB94-4E76-832F-17B8E035505E}" type="datetime1">
              <a:rPr lang="zh-CN" altLang="en-US" smtClean="0"/>
            </a:fld>
            <a:endParaRPr lang="zh-CN" altLang="en-US"/>
          </a:p>
        </p:txBody>
      </p:sp>
      <p:sp>
        <p:nvSpPr>
          <p:cNvPr id="1048579"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normAutofit/>
          </a:bodyPr>
          <a:lstStyle>
            <a:lvl1pPr algn="ctr">
              <a:lnSpc>
                <a:spcPct val="120000"/>
              </a:lnSpc>
              <a:defRPr sz="900">
                <a:solidFill>
                  <a:schemeClr val="bg1"/>
                </a:solidFill>
              </a:defRPr>
            </a:lvl1pPr>
          </a:lstStyle>
          <a:p>
            <a:endParaRPr lang="zh-CN" altLang="en-US"/>
          </a:p>
        </p:txBody>
      </p:sp>
      <p:sp>
        <p:nvSpPr>
          <p:cNvPr id="1048580"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normAutofit/>
          </a:bodyPr>
          <a:lstStyle>
            <a:lvl1pPr algn="r">
              <a:lnSpc>
                <a:spcPct val="120000"/>
              </a:lnSpc>
              <a:defRPr sz="900">
                <a:solidFill>
                  <a:schemeClr val="bg1"/>
                </a:solidFill>
              </a:defRPr>
            </a:lvl1pPr>
          </a:lstStyle>
          <a:p>
            <a:fld id="{E98C9F21-E84F-4990-A3DE-32FA4FF3CF05}" type="slidenum">
              <a:rPr lang="zh-CN" altLang="en-US" smtClean="0"/>
            </a:fld>
            <a:endParaRPr lang="zh-CN" altLang="en-US"/>
          </a:p>
        </p:txBody>
      </p:sp>
      <p:sp>
        <p:nvSpPr>
          <p:cNvPr id="1048581"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5"/>
          </a:p>
        </p:txBody>
      </p:sp>
      <p:pic>
        <p:nvPicPr>
          <p:cNvPr id="2" name="图片 1" descr="火币大学竖版反白"/>
          <p:cNvPicPr>
            <a:picLocks noChangeAspect="1"/>
          </p:cNvPicPr>
          <p:nvPr userDrawn="1"/>
        </p:nvPicPr>
        <p:blipFill>
          <a:blip r:embed="rId16"/>
          <a:srcRect b="-11117"/>
          <a:stretch>
            <a:fillRect/>
          </a:stretch>
        </p:blipFill>
        <p:spPr>
          <a:xfrm>
            <a:off x="7995285" y="118745"/>
            <a:ext cx="1031875" cy="14027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120000"/>
        </a:lnSpc>
        <a:spcBef>
          <a:spcPct val="0"/>
        </a:spcBef>
        <a:buNone/>
        <a:defRPr sz="3300" kern="1200">
          <a:solidFill>
            <a:schemeClr val="bg1"/>
          </a:solidFill>
          <a:latin typeface="+mj-lt"/>
          <a:ea typeface="+mj-ea"/>
          <a:cs typeface="+mj-cs"/>
        </a:defRPr>
      </a:lvl1pPr>
    </p:titleStyle>
    <p:bodyStyle>
      <a:lvl1pPr marL="171450" indent="-170815" algn="l" defTabSz="685800" rtl="0" eaLnBrk="1" latinLnBrk="0" hangingPunct="1">
        <a:lnSpc>
          <a:spcPct val="120000"/>
        </a:lnSpc>
        <a:spcBef>
          <a:spcPts val="750"/>
        </a:spcBef>
        <a:buFont typeface="Arial" panose="020B0604020202020204" pitchFamily="34" charset="0"/>
        <a:buChar char="•"/>
        <a:defRPr sz="1800" kern="1200">
          <a:solidFill>
            <a:schemeClr val="bg1"/>
          </a:solidFill>
          <a:latin typeface="+mn-lt"/>
          <a:ea typeface="+mn-ea"/>
          <a:cs typeface="+mn-cs"/>
        </a:defRPr>
      </a:lvl1pPr>
      <a:lvl2pPr marL="514350" indent="-170815" algn="l" defTabSz="685800" rtl="0" eaLnBrk="1" latinLnBrk="0" hangingPunct="1">
        <a:lnSpc>
          <a:spcPct val="12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13"/>
            </p:custDataLst>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048577" name="文本占位符 2"/>
          <p:cNvSpPr>
            <a:spLocks noGrp="1"/>
          </p:cNvSpPr>
          <p:nvPr>
            <p:ph type="body" idx="1"/>
            <p:custDataLst>
              <p:tags r:id="rId14"/>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normAutofit/>
          </a:bodyPr>
          <a:lstStyle>
            <a:lvl1pPr algn="l">
              <a:lnSpc>
                <a:spcPct val="120000"/>
              </a:lnSpc>
              <a:defRPr sz="900">
                <a:solidFill>
                  <a:schemeClr val="bg1"/>
                </a:solidFill>
              </a:defRPr>
            </a:lvl1pPr>
          </a:lstStyle>
          <a:p>
            <a:fld id="{15620B05-BB94-4E76-832F-17B8E035505E}" type="datetime1">
              <a:rPr lang="zh-CN" altLang="en-US" smtClean="0"/>
            </a:fld>
            <a:endParaRPr lang="zh-CN" altLang="en-US"/>
          </a:p>
        </p:txBody>
      </p:sp>
      <p:sp>
        <p:nvSpPr>
          <p:cNvPr id="1048579"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normAutofit/>
          </a:bodyPr>
          <a:lstStyle>
            <a:lvl1pPr algn="ctr">
              <a:lnSpc>
                <a:spcPct val="120000"/>
              </a:lnSpc>
              <a:defRPr sz="900">
                <a:solidFill>
                  <a:schemeClr val="bg1"/>
                </a:solidFill>
              </a:defRPr>
            </a:lvl1pPr>
          </a:lstStyle>
          <a:p>
            <a:endParaRPr lang="zh-CN" altLang="en-US"/>
          </a:p>
        </p:txBody>
      </p:sp>
      <p:sp>
        <p:nvSpPr>
          <p:cNvPr id="1048580"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normAutofit/>
          </a:bodyPr>
          <a:lstStyle>
            <a:lvl1pPr algn="r">
              <a:lnSpc>
                <a:spcPct val="120000"/>
              </a:lnSpc>
              <a:defRPr sz="900">
                <a:solidFill>
                  <a:schemeClr val="bg1"/>
                </a:solidFill>
              </a:defRPr>
            </a:lvl1pPr>
          </a:lstStyle>
          <a:p>
            <a:fld id="{E98C9F21-E84F-4990-A3DE-32FA4FF3CF05}" type="slidenum">
              <a:rPr lang="zh-CN" altLang="en-US" smtClean="0"/>
            </a:fld>
            <a:endParaRPr lang="zh-CN" altLang="en-US"/>
          </a:p>
        </p:txBody>
      </p:sp>
      <p:sp>
        <p:nvSpPr>
          <p:cNvPr id="1048581"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5"/>
          </a:p>
        </p:txBody>
      </p:sp>
      <p:pic>
        <p:nvPicPr>
          <p:cNvPr id="2" name="图片 1" descr="火币大学竖版反白"/>
          <p:cNvPicPr>
            <a:picLocks noChangeAspect="1"/>
          </p:cNvPicPr>
          <p:nvPr userDrawn="1"/>
        </p:nvPicPr>
        <p:blipFill>
          <a:blip r:embed="rId16"/>
          <a:srcRect b="-11117"/>
          <a:stretch>
            <a:fillRect/>
          </a:stretch>
        </p:blipFill>
        <p:spPr>
          <a:xfrm>
            <a:off x="7995285" y="118745"/>
            <a:ext cx="1031875" cy="1402715"/>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685800" rtl="0" eaLnBrk="1" latinLnBrk="0" hangingPunct="1">
        <a:lnSpc>
          <a:spcPct val="120000"/>
        </a:lnSpc>
        <a:spcBef>
          <a:spcPct val="0"/>
        </a:spcBef>
        <a:buNone/>
        <a:defRPr sz="3300" kern="1200">
          <a:solidFill>
            <a:schemeClr val="bg1"/>
          </a:solidFill>
          <a:latin typeface="+mj-lt"/>
          <a:ea typeface="+mj-ea"/>
          <a:cs typeface="+mj-cs"/>
        </a:defRPr>
      </a:lvl1pPr>
    </p:titleStyle>
    <p:bodyStyle>
      <a:lvl1pPr marL="171450" indent="-170815" algn="l" defTabSz="685800" rtl="0" eaLnBrk="1" latinLnBrk="0" hangingPunct="1">
        <a:lnSpc>
          <a:spcPct val="120000"/>
        </a:lnSpc>
        <a:spcBef>
          <a:spcPts val="750"/>
        </a:spcBef>
        <a:buFont typeface="Arial" panose="020B0604020202020204" pitchFamily="34" charset="0"/>
        <a:buChar char="•"/>
        <a:defRPr sz="1800" kern="1200">
          <a:solidFill>
            <a:schemeClr val="bg1"/>
          </a:solidFill>
          <a:latin typeface="+mn-lt"/>
          <a:ea typeface="+mn-ea"/>
          <a:cs typeface="+mn-cs"/>
        </a:defRPr>
      </a:lvl1pPr>
      <a:lvl2pPr marL="514350" indent="-170815" algn="l" defTabSz="685800" rtl="0" eaLnBrk="1" latinLnBrk="0" hangingPunct="1">
        <a:lnSpc>
          <a:spcPct val="12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0815"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033831-3218-E141-BC6F-238BE597DCAF}" type="datetimeFigureOut">
              <a:rPr kumimoji="1" lang="zh-CN" altLang="en-US" smtClean="0"/>
            </a:fld>
            <a:endParaRPr kumimoji="1"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26DFCC5-356E-3A4D-837C-260938956F7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ransition advTm="300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5" Type="http://schemas.openxmlformats.org/officeDocument/2006/relationships/slideLayout" Target="../slideLayouts/slideLayout11.xml"/><Relationship Id="rId44" Type="http://schemas.openxmlformats.org/officeDocument/2006/relationships/themeOverride" Target="../theme/themeOverride1.xml"/><Relationship Id="rId43" Type="http://schemas.openxmlformats.org/officeDocument/2006/relationships/tags" Target="../tags/tag72.xml"/><Relationship Id="rId42" Type="http://schemas.openxmlformats.org/officeDocument/2006/relationships/tags" Target="../tags/tag71.xml"/><Relationship Id="rId41" Type="http://schemas.openxmlformats.org/officeDocument/2006/relationships/tags" Target="../tags/tag70.xml"/><Relationship Id="rId40" Type="http://schemas.openxmlformats.org/officeDocument/2006/relationships/tags" Target="../tags/tag69.xml"/><Relationship Id="rId4" Type="http://schemas.openxmlformats.org/officeDocument/2006/relationships/tags" Target="../tags/tag33.xml"/><Relationship Id="rId39" Type="http://schemas.openxmlformats.org/officeDocument/2006/relationships/tags" Target="../tags/tag68.xml"/><Relationship Id="rId38" Type="http://schemas.openxmlformats.org/officeDocument/2006/relationships/tags" Target="../tags/tag67.xml"/><Relationship Id="rId37" Type="http://schemas.openxmlformats.org/officeDocument/2006/relationships/tags" Target="../tags/tag66.xml"/><Relationship Id="rId36" Type="http://schemas.openxmlformats.org/officeDocument/2006/relationships/tags" Target="../tags/tag65.xml"/><Relationship Id="rId35" Type="http://schemas.openxmlformats.org/officeDocument/2006/relationships/tags" Target="../tags/tag64.xml"/><Relationship Id="rId34" Type="http://schemas.openxmlformats.org/officeDocument/2006/relationships/tags" Target="../tags/tag63.xml"/><Relationship Id="rId33" Type="http://schemas.openxmlformats.org/officeDocument/2006/relationships/tags" Target="../tags/tag62.xml"/><Relationship Id="rId32" Type="http://schemas.openxmlformats.org/officeDocument/2006/relationships/tags" Target="../tags/tag61.xml"/><Relationship Id="rId31" Type="http://schemas.openxmlformats.org/officeDocument/2006/relationships/tags" Target="../tags/tag60.xml"/><Relationship Id="rId30" Type="http://schemas.openxmlformats.org/officeDocument/2006/relationships/tags" Target="../tags/tag59.xml"/><Relationship Id="rId3" Type="http://schemas.openxmlformats.org/officeDocument/2006/relationships/tags" Target="../tags/tag32.xml"/><Relationship Id="rId29" Type="http://schemas.openxmlformats.org/officeDocument/2006/relationships/tags" Target="../tags/tag58.xml"/><Relationship Id="rId28" Type="http://schemas.openxmlformats.org/officeDocument/2006/relationships/tags" Target="../tags/tag57.xml"/><Relationship Id="rId27" Type="http://schemas.openxmlformats.org/officeDocument/2006/relationships/tags" Target="../tags/tag56.xml"/><Relationship Id="rId26" Type="http://schemas.openxmlformats.org/officeDocument/2006/relationships/tags" Target="../tags/tag55.xml"/><Relationship Id="rId25" Type="http://schemas.openxmlformats.org/officeDocument/2006/relationships/tags" Target="../tags/tag54.xml"/><Relationship Id="rId24" Type="http://schemas.openxmlformats.org/officeDocument/2006/relationships/tags" Target="../tags/tag53.xml"/><Relationship Id="rId23" Type="http://schemas.openxmlformats.org/officeDocument/2006/relationships/tags" Target="../tags/tag52.xml"/><Relationship Id="rId22" Type="http://schemas.openxmlformats.org/officeDocument/2006/relationships/tags" Target="../tags/tag51.xml"/><Relationship Id="rId21" Type="http://schemas.openxmlformats.org/officeDocument/2006/relationships/tags" Target="../tags/tag50.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3" Type="http://schemas.openxmlformats.org/officeDocument/2006/relationships/slideLayout" Target="../slideLayouts/slideLayout11.xml"/><Relationship Id="rId32" Type="http://schemas.openxmlformats.org/officeDocument/2006/relationships/themeOverride" Target="../theme/themeOverride2.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5.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5" Type="http://schemas.openxmlformats.org/officeDocument/2006/relationships/notesSlide" Target="../notesSlides/notesSlide3.xml"/><Relationship Id="rId14" Type="http://schemas.openxmlformats.org/officeDocument/2006/relationships/slideLayout" Target="../slideLayouts/slideLayout2.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1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8" Type="http://schemas.openxmlformats.org/officeDocument/2006/relationships/notesSlide" Target="../notesSlides/notesSlide4.xml"/><Relationship Id="rId27" Type="http://schemas.openxmlformats.org/officeDocument/2006/relationships/slideLayout" Target="../slideLayouts/slideLayout11.xml"/><Relationship Id="rId26" Type="http://schemas.openxmlformats.org/officeDocument/2006/relationships/tags" Target="../tags/tag142.xml"/><Relationship Id="rId25" Type="http://schemas.openxmlformats.org/officeDocument/2006/relationships/tags" Target="../tags/tag141.xml"/><Relationship Id="rId24" Type="http://schemas.openxmlformats.org/officeDocument/2006/relationships/tags" Target="../tags/tag140.xml"/><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tags" Target="../tags/tag118.xml"/><Relationship Id="rId19" Type="http://schemas.openxmlformats.org/officeDocument/2006/relationships/tags" Target="../tags/tag13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3" Type="http://schemas.openxmlformats.org/officeDocument/2006/relationships/notesSlide" Target="../notesSlides/notesSlide2.xml"/><Relationship Id="rId22" Type="http://schemas.openxmlformats.org/officeDocument/2006/relationships/slideLayout" Target="../slideLayouts/slideLayout2.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4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4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6.xml"/><Relationship Id="rId1" Type="http://schemas.openxmlformats.org/officeDocument/2006/relationships/tags" Target="../tags/tag14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8.xml"/><Relationship Id="rId1" Type="http://schemas.openxmlformats.org/officeDocument/2006/relationships/tags" Target="../tags/tag14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4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5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5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5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5.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6.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1" Type="http://schemas.openxmlformats.org/officeDocument/2006/relationships/slideLayout" Target="../slideLayouts/slideLayout11.xml"/><Relationship Id="rId10" Type="http://schemas.openxmlformats.org/officeDocument/2006/relationships/tags" Target="../tags/tag162.xml"/><Relationship Id="rId1" Type="http://schemas.openxmlformats.org/officeDocument/2006/relationships/tags" Target="../tags/tag15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5.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slideLayout" Target="../slideLayouts/slideLayout11.xml"/><Relationship Id="rId11" Type="http://schemas.openxmlformats.org/officeDocument/2006/relationships/tags" Target="../tags/tag166.xml"/><Relationship Id="rId10" Type="http://schemas.openxmlformats.org/officeDocument/2006/relationships/image" Target="../media/image39.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slideLayout" Target="../slideLayouts/slideLayout11.xml"/><Relationship Id="rId11" Type="http://schemas.openxmlformats.org/officeDocument/2006/relationships/tags" Target="../tags/tag167.xml"/><Relationship Id="rId10" Type="http://schemas.openxmlformats.org/officeDocument/2006/relationships/image" Target="../media/image39.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29.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7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hemeOverride" Target="../theme/themeOverride9.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6.xml"/><Relationship Id="rId11" Type="http://schemas.openxmlformats.org/officeDocument/2006/relationships/slideLayout" Target="../slideLayouts/slideLayout11.xml"/><Relationship Id="rId10" Type="http://schemas.microsoft.com/office/2007/relationships/diagramDrawing" Target="../diagrams/drawing2.xml"/><Relationship Id="rId1"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2" Type="http://schemas.openxmlformats.org/officeDocument/2006/relationships/notesSlide" Target="../notesSlides/notesSlide7.xml"/><Relationship Id="rId11" Type="http://schemas.openxmlformats.org/officeDocument/2006/relationships/slideLayout" Target="../slideLayouts/slideLayout11.xml"/><Relationship Id="rId10" Type="http://schemas.microsoft.com/office/2007/relationships/diagramDrawing" Target="../diagrams/drawing4.xml"/><Relationship Id="rId1" Type="http://schemas.openxmlformats.org/officeDocument/2006/relationships/diagramData" Target="../diagrams/data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42.pn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42.pn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7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4.png"/><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5.jpe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7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73.xml"/></Relationships>
</file>

<file path=ppt/slides/_rels/slide62.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jpeg"/><Relationship Id="rId7" Type="http://schemas.openxmlformats.org/officeDocument/2006/relationships/image" Target="../media/image55.png"/><Relationship Id="rId6" Type="http://schemas.microsoft.com/office/2007/relationships/hdphoto" Target="../media/hdphoto3.wdp"/><Relationship Id="rId5" Type="http://schemas.openxmlformats.org/officeDocument/2006/relationships/image" Target="../media/image54.png"/><Relationship Id="rId4" Type="http://schemas.microsoft.com/office/2007/relationships/hdphoto" Target="../media/hdphoto2.wdp"/><Relationship Id="rId3" Type="http://schemas.openxmlformats.org/officeDocument/2006/relationships/image" Target="../media/image53.png"/><Relationship Id="rId2" Type="http://schemas.microsoft.com/office/2007/relationships/hdphoto" Target="../media/hdphoto1.wdp"/><Relationship Id="rId11" Type="http://schemas.openxmlformats.org/officeDocument/2006/relationships/slideLayout" Target="../slideLayouts/slideLayout11.xml"/><Relationship Id="rId10" Type="http://schemas.openxmlformats.org/officeDocument/2006/relationships/image" Target="../media/image58.jpeg"/><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hdphoto" Target="../media/hdphoto4.wdp"/><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microsoft.com/office/2007/relationships/hdphoto" Target="../media/hdphoto7.wdp"/><Relationship Id="rId6" Type="http://schemas.openxmlformats.org/officeDocument/2006/relationships/image" Target="../media/image64.png"/><Relationship Id="rId5" Type="http://schemas.microsoft.com/office/2007/relationships/hdphoto" Target="../media/hdphoto6.wdp"/><Relationship Id="rId4" Type="http://schemas.openxmlformats.org/officeDocument/2006/relationships/image" Target="../media/image63.png"/><Relationship Id="rId3" Type="http://schemas.openxmlformats.org/officeDocument/2006/relationships/image" Target="../media/image62.jpeg"/><Relationship Id="rId2" Type="http://schemas.microsoft.com/office/2007/relationships/hdphoto" Target="../media/hdphoto5.wdp"/><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hdphoto" Target="../media/hdphoto8.wdp"/><Relationship Id="rId1" Type="http://schemas.openxmlformats.org/officeDocument/2006/relationships/image" Target="../media/image65.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0" Type="http://schemas.openxmlformats.org/officeDocument/2006/relationships/slideLayout" Target="../slideLayouts/slideLayout11.xml"/><Relationship Id="rId2" Type="http://schemas.openxmlformats.org/officeDocument/2006/relationships/tags" Target="../tags/tag176.xml"/><Relationship Id="rId19" Type="http://schemas.openxmlformats.org/officeDocument/2006/relationships/themeOverride" Target="../theme/themeOverride10.xml"/><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69.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1" Type="http://schemas.openxmlformats.org/officeDocument/2006/relationships/slideLayout" Target="../slideLayouts/slideLayout11.xml"/><Relationship Id="rId20" Type="http://schemas.openxmlformats.org/officeDocument/2006/relationships/tags" Target="../tags/tag212.xml"/><Relationship Id="rId2" Type="http://schemas.openxmlformats.org/officeDocument/2006/relationships/tags" Target="../tags/tag194.xml"/><Relationship Id="rId19" Type="http://schemas.openxmlformats.org/officeDocument/2006/relationships/tags" Target="../tags/tag211.xml"/><Relationship Id="rId18" Type="http://schemas.openxmlformats.org/officeDocument/2006/relationships/tags" Target="../tags/tag210.xml"/><Relationship Id="rId17" Type="http://schemas.openxmlformats.org/officeDocument/2006/relationships/tags" Target="../tags/tag209.xml"/><Relationship Id="rId16" Type="http://schemas.openxmlformats.org/officeDocument/2006/relationships/tags" Target="../tags/tag20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0.pn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8" Type="http://schemas.openxmlformats.org/officeDocument/2006/relationships/slideLayout" Target="../slideLayouts/slideLayout11.xml"/><Relationship Id="rId17" Type="http://schemas.openxmlformats.org/officeDocument/2006/relationships/tags" Target="../tags/tag229.xml"/><Relationship Id="rId16" Type="http://schemas.openxmlformats.org/officeDocument/2006/relationships/tags" Target="../tags/tag228.xml"/><Relationship Id="rId15" Type="http://schemas.openxmlformats.org/officeDocument/2006/relationships/tags" Target="../tags/tag227.xml"/><Relationship Id="rId14" Type="http://schemas.openxmlformats.org/officeDocument/2006/relationships/tags" Target="../tags/tag226.xml"/><Relationship Id="rId13" Type="http://schemas.openxmlformats.org/officeDocument/2006/relationships/tags" Target="../tags/tag225.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71.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0" Type="http://schemas.openxmlformats.org/officeDocument/2006/relationships/slideLayout" Target="../slideLayouts/slideLayout11.xml"/><Relationship Id="rId5" Type="http://schemas.openxmlformats.org/officeDocument/2006/relationships/tags" Target="../tags/tag234.xml"/><Relationship Id="rId49" Type="http://schemas.openxmlformats.org/officeDocument/2006/relationships/tags" Target="../tags/tag278.xml"/><Relationship Id="rId48" Type="http://schemas.openxmlformats.org/officeDocument/2006/relationships/tags" Target="../tags/tag277.xml"/><Relationship Id="rId47" Type="http://schemas.openxmlformats.org/officeDocument/2006/relationships/tags" Target="../tags/tag276.xml"/><Relationship Id="rId46" Type="http://schemas.openxmlformats.org/officeDocument/2006/relationships/tags" Target="../tags/tag275.xml"/><Relationship Id="rId45" Type="http://schemas.openxmlformats.org/officeDocument/2006/relationships/tags" Target="../tags/tag274.xml"/><Relationship Id="rId44" Type="http://schemas.openxmlformats.org/officeDocument/2006/relationships/tags" Target="../tags/tag273.xml"/><Relationship Id="rId43" Type="http://schemas.openxmlformats.org/officeDocument/2006/relationships/tags" Target="../tags/tag272.xml"/><Relationship Id="rId42" Type="http://schemas.openxmlformats.org/officeDocument/2006/relationships/tags" Target="../tags/tag271.xml"/><Relationship Id="rId41" Type="http://schemas.openxmlformats.org/officeDocument/2006/relationships/tags" Target="../tags/tag270.xml"/><Relationship Id="rId40" Type="http://schemas.openxmlformats.org/officeDocument/2006/relationships/tags" Target="../tags/tag269.xml"/><Relationship Id="rId4" Type="http://schemas.openxmlformats.org/officeDocument/2006/relationships/tags" Target="../tags/tag233.xml"/><Relationship Id="rId39" Type="http://schemas.openxmlformats.org/officeDocument/2006/relationships/tags" Target="../tags/tag268.xml"/><Relationship Id="rId38" Type="http://schemas.openxmlformats.org/officeDocument/2006/relationships/tags" Target="../tags/tag267.xml"/><Relationship Id="rId37" Type="http://schemas.openxmlformats.org/officeDocument/2006/relationships/tags" Target="../tags/tag266.xml"/><Relationship Id="rId36" Type="http://schemas.openxmlformats.org/officeDocument/2006/relationships/tags" Target="../tags/tag265.xml"/><Relationship Id="rId35" Type="http://schemas.openxmlformats.org/officeDocument/2006/relationships/tags" Target="../tags/tag264.xml"/><Relationship Id="rId34" Type="http://schemas.openxmlformats.org/officeDocument/2006/relationships/tags" Target="../tags/tag263.xml"/><Relationship Id="rId33" Type="http://schemas.openxmlformats.org/officeDocument/2006/relationships/tags" Target="../tags/tag262.xml"/><Relationship Id="rId32" Type="http://schemas.openxmlformats.org/officeDocument/2006/relationships/tags" Target="../tags/tag261.xml"/><Relationship Id="rId31" Type="http://schemas.openxmlformats.org/officeDocument/2006/relationships/tags" Target="../tags/tag260.xml"/><Relationship Id="rId30" Type="http://schemas.openxmlformats.org/officeDocument/2006/relationships/tags" Target="../tags/tag259.xml"/><Relationship Id="rId3" Type="http://schemas.openxmlformats.org/officeDocument/2006/relationships/tags" Target="../tags/tag232.xml"/><Relationship Id="rId29" Type="http://schemas.openxmlformats.org/officeDocument/2006/relationships/tags" Target="../tags/tag258.xml"/><Relationship Id="rId28" Type="http://schemas.openxmlformats.org/officeDocument/2006/relationships/tags" Target="../tags/tag257.xml"/><Relationship Id="rId27" Type="http://schemas.openxmlformats.org/officeDocument/2006/relationships/tags" Target="../tags/tag256.xml"/><Relationship Id="rId26" Type="http://schemas.openxmlformats.org/officeDocument/2006/relationships/tags" Target="../tags/tag255.xml"/><Relationship Id="rId25" Type="http://schemas.openxmlformats.org/officeDocument/2006/relationships/tags" Target="../tags/tag254.xml"/><Relationship Id="rId24" Type="http://schemas.openxmlformats.org/officeDocument/2006/relationships/tags" Target="../tags/tag253.xml"/><Relationship Id="rId23" Type="http://schemas.openxmlformats.org/officeDocument/2006/relationships/tags" Target="../tags/tag252.xml"/><Relationship Id="rId22" Type="http://schemas.openxmlformats.org/officeDocument/2006/relationships/tags" Target="../tags/tag251.xml"/><Relationship Id="rId21" Type="http://schemas.openxmlformats.org/officeDocument/2006/relationships/tags" Target="../tags/tag250.xml"/><Relationship Id="rId20" Type="http://schemas.openxmlformats.org/officeDocument/2006/relationships/tags" Target="../tags/tag249.xml"/><Relationship Id="rId2" Type="http://schemas.openxmlformats.org/officeDocument/2006/relationships/tags" Target="../tags/tag231.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tags" Target="../tags/tag245.xml"/><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tags" Target="../tags/tag230.xml"/></Relationships>
</file>

<file path=ppt/slides/_rels/slide72.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0" Type="http://schemas.openxmlformats.org/officeDocument/2006/relationships/slideLayout" Target="../slideLayouts/slideLayout11.xml"/><Relationship Id="rId5" Type="http://schemas.openxmlformats.org/officeDocument/2006/relationships/tags" Target="../tags/tag283.xml"/><Relationship Id="rId49" Type="http://schemas.openxmlformats.org/officeDocument/2006/relationships/tags" Target="../tags/tag327.xml"/><Relationship Id="rId48" Type="http://schemas.openxmlformats.org/officeDocument/2006/relationships/tags" Target="../tags/tag326.xml"/><Relationship Id="rId47" Type="http://schemas.openxmlformats.org/officeDocument/2006/relationships/tags" Target="../tags/tag325.xml"/><Relationship Id="rId46" Type="http://schemas.openxmlformats.org/officeDocument/2006/relationships/tags" Target="../tags/tag324.xml"/><Relationship Id="rId45" Type="http://schemas.openxmlformats.org/officeDocument/2006/relationships/tags" Target="../tags/tag323.xml"/><Relationship Id="rId44" Type="http://schemas.openxmlformats.org/officeDocument/2006/relationships/tags" Target="../tags/tag322.xml"/><Relationship Id="rId43" Type="http://schemas.openxmlformats.org/officeDocument/2006/relationships/tags" Target="../tags/tag321.xml"/><Relationship Id="rId42" Type="http://schemas.openxmlformats.org/officeDocument/2006/relationships/tags" Target="../tags/tag320.xml"/><Relationship Id="rId41" Type="http://schemas.openxmlformats.org/officeDocument/2006/relationships/tags" Target="../tags/tag319.xml"/><Relationship Id="rId40" Type="http://schemas.openxmlformats.org/officeDocument/2006/relationships/tags" Target="../tags/tag318.xml"/><Relationship Id="rId4" Type="http://schemas.openxmlformats.org/officeDocument/2006/relationships/tags" Target="../tags/tag282.xml"/><Relationship Id="rId39" Type="http://schemas.openxmlformats.org/officeDocument/2006/relationships/tags" Target="../tags/tag317.xml"/><Relationship Id="rId38" Type="http://schemas.openxmlformats.org/officeDocument/2006/relationships/tags" Target="../tags/tag316.xml"/><Relationship Id="rId37" Type="http://schemas.openxmlformats.org/officeDocument/2006/relationships/tags" Target="../tags/tag315.xml"/><Relationship Id="rId36" Type="http://schemas.openxmlformats.org/officeDocument/2006/relationships/tags" Target="../tags/tag314.xml"/><Relationship Id="rId35" Type="http://schemas.openxmlformats.org/officeDocument/2006/relationships/tags" Target="../tags/tag313.xml"/><Relationship Id="rId34" Type="http://schemas.openxmlformats.org/officeDocument/2006/relationships/tags" Target="../tags/tag312.xml"/><Relationship Id="rId33" Type="http://schemas.openxmlformats.org/officeDocument/2006/relationships/tags" Target="../tags/tag311.xml"/><Relationship Id="rId32" Type="http://schemas.openxmlformats.org/officeDocument/2006/relationships/tags" Target="../tags/tag310.xml"/><Relationship Id="rId31" Type="http://schemas.openxmlformats.org/officeDocument/2006/relationships/tags" Target="../tags/tag309.xml"/><Relationship Id="rId30" Type="http://schemas.openxmlformats.org/officeDocument/2006/relationships/tags" Target="../tags/tag308.xml"/><Relationship Id="rId3" Type="http://schemas.openxmlformats.org/officeDocument/2006/relationships/tags" Target="../tags/tag281.xml"/><Relationship Id="rId29" Type="http://schemas.openxmlformats.org/officeDocument/2006/relationships/tags" Target="../tags/tag307.xml"/><Relationship Id="rId28" Type="http://schemas.openxmlformats.org/officeDocument/2006/relationships/tags" Target="../tags/tag306.xml"/><Relationship Id="rId27" Type="http://schemas.openxmlformats.org/officeDocument/2006/relationships/tags" Target="../tags/tag305.xml"/><Relationship Id="rId26" Type="http://schemas.openxmlformats.org/officeDocument/2006/relationships/tags" Target="../tags/tag304.xml"/><Relationship Id="rId25" Type="http://schemas.openxmlformats.org/officeDocument/2006/relationships/tags" Target="../tags/tag303.xml"/><Relationship Id="rId24" Type="http://schemas.openxmlformats.org/officeDocument/2006/relationships/tags" Target="../tags/tag302.xml"/><Relationship Id="rId23" Type="http://schemas.openxmlformats.org/officeDocument/2006/relationships/tags" Target="../tags/tag301.xml"/><Relationship Id="rId22" Type="http://schemas.openxmlformats.org/officeDocument/2006/relationships/tags" Target="../tags/tag300.xml"/><Relationship Id="rId21" Type="http://schemas.openxmlformats.org/officeDocument/2006/relationships/tags" Target="../tags/tag299.xml"/><Relationship Id="rId20" Type="http://schemas.openxmlformats.org/officeDocument/2006/relationships/tags" Target="../tags/tag298.xml"/><Relationship Id="rId2" Type="http://schemas.openxmlformats.org/officeDocument/2006/relationships/tags" Target="../tags/tag280.xml"/><Relationship Id="rId19" Type="http://schemas.openxmlformats.org/officeDocument/2006/relationships/tags" Target="../tags/tag297.xml"/><Relationship Id="rId18" Type="http://schemas.openxmlformats.org/officeDocument/2006/relationships/tags" Target="../tags/tag296.xml"/><Relationship Id="rId17" Type="http://schemas.openxmlformats.org/officeDocument/2006/relationships/tags" Target="../tags/tag295.xml"/><Relationship Id="rId16" Type="http://schemas.openxmlformats.org/officeDocument/2006/relationships/tags" Target="../tags/tag294.xml"/><Relationship Id="rId15" Type="http://schemas.openxmlformats.org/officeDocument/2006/relationships/tags" Target="../tags/tag293.xml"/><Relationship Id="rId14" Type="http://schemas.openxmlformats.org/officeDocument/2006/relationships/tags" Target="../tags/tag292.xml"/><Relationship Id="rId13" Type="http://schemas.openxmlformats.org/officeDocument/2006/relationships/tags" Target="../tags/tag291.xml"/><Relationship Id="rId12" Type="http://schemas.openxmlformats.org/officeDocument/2006/relationships/tags" Target="../tags/tag290.xml"/><Relationship Id="rId11" Type="http://schemas.openxmlformats.org/officeDocument/2006/relationships/tags" Target="../tags/tag289.xml"/><Relationship Id="rId10" Type="http://schemas.openxmlformats.org/officeDocument/2006/relationships/tags" Target="../tags/tag288.xml"/><Relationship Id="rId1" Type="http://schemas.openxmlformats.org/officeDocument/2006/relationships/tags" Target="../tags/tag27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6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9" Type="http://schemas.openxmlformats.org/officeDocument/2006/relationships/image" Target="../media/image73.jpeg"/><Relationship Id="rId8" Type="http://schemas.openxmlformats.org/officeDocument/2006/relationships/image" Target="../media/image72.jpeg"/><Relationship Id="rId7" Type="http://schemas.openxmlformats.org/officeDocument/2006/relationships/image" Target="../media/image71.jpeg"/><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3.tiff"/><Relationship Id="rId3" Type="http://schemas.openxmlformats.org/officeDocument/2006/relationships/image" Target="../media/image2.tiff"/><Relationship Id="rId29" Type="http://schemas.openxmlformats.org/officeDocument/2006/relationships/slideLayout" Target="../slideLayouts/slideLayout12.xml"/><Relationship Id="rId28" Type="http://schemas.openxmlformats.org/officeDocument/2006/relationships/image" Target="../media/image92.jpeg"/><Relationship Id="rId27" Type="http://schemas.openxmlformats.org/officeDocument/2006/relationships/image" Target="../media/image91.jpeg"/><Relationship Id="rId26" Type="http://schemas.openxmlformats.org/officeDocument/2006/relationships/image" Target="../media/image90.jpeg"/><Relationship Id="rId25" Type="http://schemas.openxmlformats.org/officeDocument/2006/relationships/image" Target="../media/image89.jpeg"/><Relationship Id="rId24" Type="http://schemas.openxmlformats.org/officeDocument/2006/relationships/image" Target="../media/image88.jpeg"/><Relationship Id="rId23" Type="http://schemas.openxmlformats.org/officeDocument/2006/relationships/image" Target="../media/image87.jpeg"/><Relationship Id="rId22" Type="http://schemas.openxmlformats.org/officeDocument/2006/relationships/image" Target="../media/image86.jpeg"/><Relationship Id="rId21" Type="http://schemas.openxmlformats.org/officeDocument/2006/relationships/image" Target="../media/image85.jpeg"/><Relationship Id="rId20" Type="http://schemas.openxmlformats.org/officeDocument/2006/relationships/image" Target="../media/image84.jpeg"/><Relationship Id="rId2" Type="http://schemas.openxmlformats.org/officeDocument/2006/relationships/image" Target="../media/image1.tiff"/><Relationship Id="rId19" Type="http://schemas.openxmlformats.org/officeDocument/2006/relationships/image" Target="../media/image83.jpeg"/><Relationship Id="rId18" Type="http://schemas.openxmlformats.org/officeDocument/2006/relationships/image" Target="../media/image82.jpeg"/><Relationship Id="rId17" Type="http://schemas.openxmlformats.org/officeDocument/2006/relationships/image" Target="../media/image81.jpeg"/><Relationship Id="rId16" Type="http://schemas.openxmlformats.org/officeDocument/2006/relationships/image" Target="../media/image80.jpeg"/><Relationship Id="rId15" Type="http://schemas.openxmlformats.org/officeDocument/2006/relationships/image" Target="../media/image79.jpeg"/><Relationship Id="rId14" Type="http://schemas.openxmlformats.org/officeDocument/2006/relationships/image" Target="../media/image78.jpeg"/><Relationship Id="rId13" Type="http://schemas.openxmlformats.org/officeDocument/2006/relationships/image" Target="../media/image77.jpeg"/><Relationship Id="rId12" Type="http://schemas.openxmlformats.org/officeDocument/2006/relationships/image" Target="../media/image76.jpeg"/><Relationship Id="rId11" Type="http://schemas.openxmlformats.org/officeDocument/2006/relationships/image" Target="../media/image75.jpeg"/><Relationship Id="rId10" Type="http://schemas.openxmlformats.org/officeDocument/2006/relationships/image" Target="../media/image74.jpeg"/><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9" Type="http://schemas.openxmlformats.org/officeDocument/2006/relationships/image" Target="../media/image73.jpeg"/><Relationship Id="rId8" Type="http://schemas.openxmlformats.org/officeDocument/2006/relationships/image" Target="../media/image72.jpeg"/><Relationship Id="rId7" Type="http://schemas.openxmlformats.org/officeDocument/2006/relationships/image" Target="../media/image71.jpeg"/><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3.tiff"/><Relationship Id="rId3" Type="http://schemas.openxmlformats.org/officeDocument/2006/relationships/image" Target="../media/image2.tiff"/><Relationship Id="rId29" Type="http://schemas.openxmlformats.org/officeDocument/2006/relationships/slideLayout" Target="../slideLayouts/slideLayout12.xml"/><Relationship Id="rId28" Type="http://schemas.openxmlformats.org/officeDocument/2006/relationships/image" Target="../media/image92.jpeg"/><Relationship Id="rId27" Type="http://schemas.openxmlformats.org/officeDocument/2006/relationships/image" Target="../media/image91.jpeg"/><Relationship Id="rId26" Type="http://schemas.openxmlformats.org/officeDocument/2006/relationships/image" Target="../media/image90.jpeg"/><Relationship Id="rId25" Type="http://schemas.openxmlformats.org/officeDocument/2006/relationships/image" Target="../media/image89.jpeg"/><Relationship Id="rId24" Type="http://schemas.openxmlformats.org/officeDocument/2006/relationships/image" Target="../media/image88.jpeg"/><Relationship Id="rId23" Type="http://schemas.openxmlformats.org/officeDocument/2006/relationships/image" Target="../media/image87.jpeg"/><Relationship Id="rId22" Type="http://schemas.openxmlformats.org/officeDocument/2006/relationships/image" Target="../media/image86.jpeg"/><Relationship Id="rId21" Type="http://schemas.openxmlformats.org/officeDocument/2006/relationships/image" Target="../media/image85.jpeg"/><Relationship Id="rId20" Type="http://schemas.openxmlformats.org/officeDocument/2006/relationships/image" Target="../media/image84.jpeg"/><Relationship Id="rId2" Type="http://schemas.openxmlformats.org/officeDocument/2006/relationships/image" Target="../media/image1.tiff"/><Relationship Id="rId19" Type="http://schemas.openxmlformats.org/officeDocument/2006/relationships/image" Target="../media/image83.jpeg"/><Relationship Id="rId18" Type="http://schemas.openxmlformats.org/officeDocument/2006/relationships/image" Target="../media/image82.jpeg"/><Relationship Id="rId17" Type="http://schemas.openxmlformats.org/officeDocument/2006/relationships/image" Target="../media/image81.jpeg"/><Relationship Id="rId16" Type="http://schemas.openxmlformats.org/officeDocument/2006/relationships/image" Target="../media/image80.jpeg"/><Relationship Id="rId15" Type="http://schemas.openxmlformats.org/officeDocument/2006/relationships/image" Target="../media/image79.jpeg"/><Relationship Id="rId14" Type="http://schemas.openxmlformats.org/officeDocument/2006/relationships/image" Target="../media/image78.jpeg"/><Relationship Id="rId13" Type="http://schemas.openxmlformats.org/officeDocument/2006/relationships/image" Target="../media/image77.jpeg"/><Relationship Id="rId12" Type="http://schemas.openxmlformats.org/officeDocument/2006/relationships/image" Target="../media/image76.jpeg"/><Relationship Id="rId11" Type="http://schemas.openxmlformats.org/officeDocument/2006/relationships/image" Target="../media/image75.jpeg"/><Relationship Id="rId10" Type="http://schemas.openxmlformats.org/officeDocument/2006/relationships/image" Target="../media/image74.jpeg"/><Relationship Id="rId1"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9.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9.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9.xml"/><Relationship Id="rId1"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9.xml"/><Relationship Id="rId1" Type="http://schemas.openxmlformats.org/officeDocument/2006/relationships/image" Target="../media/image94.png"/></Relationships>
</file>

<file path=ppt/slides/_rels/slide89.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jpeg"/><Relationship Id="rId6" Type="http://schemas.openxmlformats.org/officeDocument/2006/relationships/hyperlink" Target="mailto:contact@huobi.cn" TargetMode="External"/><Relationship Id="rId5" Type="http://schemas.openxmlformats.org/officeDocument/2006/relationships/hyperlink" Target="https://www.huobi.cn/" TargetMode="Externa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8" Type="http://schemas.openxmlformats.org/officeDocument/2006/relationships/notesSlide" Target="../notesSlides/notesSlide20.xml"/><Relationship Id="rId17" Type="http://schemas.openxmlformats.org/officeDocument/2006/relationships/slideLayout" Target="../slideLayouts/slideLayout33.xml"/><Relationship Id="rId16" Type="http://schemas.openxmlformats.org/officeDocument/2006/relationships/image" Target="../media/image108.png"/><Relationship Id="rId15" Type="http://schemas.openxmlformats.org/officeDocument/2006/relationships/image" Target="../media/image107.png"/><Relationship Id="rId14" Type="http://schemas.openxmlformats.org/officeDocument/2006/relationships/image" Target="../media/image106.png"/><Relationship Id="rId13" Type="http://schemas.openxmlformats.org/officeDocument/2006/relationships/image" Target="../media/image105.png"/><Relationship Id="rId12" Type="http://schemas.openxmlformats.org/officeDocument/2006/relationships/image" Target="../media/image104.png"/><Relationship Id="rId11" Type="http://schemas.openxmlformats.org/officeDocument/2006/relationships/image" Target="../media/image103.png"/><Relationship Id="rId10" Type="http://schemas.openxmlformats.org/officeDocument/2006/relationships/image" Target="../media/image102.png"/><Relationship Id="rId1" Type="http://schemas.openxmlformats.org/officeDocument/2006/relationships/image" Target="../media/image95.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0.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108.png"/><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6" Type="http://schemas.openxmlformats.org/officeDocument/2006/relationships/notesSlide" Target="../notesSlides/notesSlide21.xml"/><Relationship Id="rId15" Type="http://schemas.openxmlformats.org/officeDocument/2006/relationships/slideLayout" Target="../slideLayouts/slideLayout33.xml"/><Relationship Id="rId14" Type="http://schemas.openxmlformats.org/officeDocument/2006/relationships/image" Target="../media/image100.png"/><Relationship Id="rId13" Type="http://schemas.openxmlformats.org/officeDocument/2006/relationships/image" Target="../media/image99.jpeg"/><Relationship Id="rId12" Type="http://schemas.openxmlformats.org/officeDocument/2006/relationships/hyperlink" Target="mailto:contact@huobi.cn" TargetMode="External"/><Relationship Id="rId11" Type="http://schemas.openxmlformats.org/officeDocument/2006/relationships/hyperlink" Target="https://www.huobi.cn/" TargetMode="External"/><Relationship Id="rId10" Type="http://schemas.openxmlformats.org/officeDocument/2006/relationships/image" Target="../media/image98.png"/><Relationship Id="rId1"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image" Target="../media/image10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4.xml"/><Relationship Id="rId1"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文本框 2"/>
          <p:cNvSpPr txBox="1"/>
          <p:nvPr/>
        </p:nvSpPr>
        <p:spPr>
          <a:xfrm>
            <a:off x="380365" y="3107690"/>
            <a:ext cx="8382635" cy="1691640"/>
          </a:xfrm>
          <a:prstGeom prst="rect">
            <a:avLst/>
          </a:prstGeom>
          <a:noFill/>
        </p:spPr>
        <p:txBody>
          <a:bodyPr wrap="square" rtlCol="0">
            <a:spAutoFit/>
          </a:bodyPr>
          <a:lstStyle/>
          <a:p>
            <a:pPr algn="ctr"/>
            <a:r>
              <a:rPr lang="zh-CN" altLang="en-US" sz="1600" dirty="0">
                <a:solidFill>
                  <a:schemeClr val="bg1"/>
                </a:solidFill>
                <a:latin typeface="Arial" panose="020B0604020202020204" pitchFamily="34" charset="0"/>
                <a:ea typeface="微软雅黑" panose="020B0503020204020204" charset="-122"/>
                <a:cs typeface="微软雅黑" panose="020B0503020204020204" charset="-122"/>
              </a:rPr>
              <a:t>于佳宁 </a:t>
            </a:r>
            <a:r>
              <a:rPr lang="zh-CN" altLang="en-US" sz="1600" dirty="0" smtClean="0">
                <a:solidFill>
                  <a:schemeClr val="bg1"/>
                </a:solidFill>
                <a:latin typeface="Arial" panose="020B0604020202020204" pitchFamily="34" charset="0"/>
                <a:ea typeface="微软雅黑" panose="020B0503020204020204" charset="-122"/>
                <a:cs typeface="微软雅黑" panose="020B0503020204020204" charset="-122"/>
              </a:rPr>
              <a:t>博士</a:t>
            </a:r>
            <a:endParaRPr lang="en-US" altLang="zh-CN" sz="16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600" dirty="0" err="1" smtClean="0">
                <a:solidFill>
                  <a:schemeClr val="bg1"/>
                </a:solidFill>
                <a:latin typeface="Arial" panose="020B0604020202020204" pitchFamily="34" charset="0"/>
                <a:ea typeface="微软雅黑" panose="020B0503020204020204" charset="-122"/>
                <a:cs typeface="微软雅黑" panose="020B0503020204020204" charset="-122"/>
              </a:rPr>
              <a:t>Dr.Yu Jianing</a:t>
            </a:r>
            <a:endParaRPr lang="en-US" altLang="zh-CN" sz="1600" dirty="0">
              <a:solidFill>
                <a:schemeClr val="bg1"/>
              </a:solidFill>
              <a:latin typeface="Arial" panose="020B0604020202020204" pitchFamily="34" charset="0"/>
              <a:ea typeface="微软雅黑" panose="020B0503020204020204" charset="-122"/>
              <a:cs typeface="微软雅黑" panose="020B0503020204020204" charset="-122"/>
            </a:endParaRPr>
          </a:p>
          <a:p>
            <a:pPr algn="ctr"/>
            <a:endParaRPr lang="zh-CN" altLang="zh-CN" sz="1200" dirty="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zh-CN" altLang="zh-CN" sz="1200" dirty="0">
                <a:solidFill>
                  <a:schemeClr val="bg1"/>
                </a:solidFill>
                <a:latin typeface="Arial" panose="020B0604020202020204" pitchFamily="34" charset="0"/>
                <a:ea typeface="微软雅黑" panose="020B0503020204020204" charset="-122"/>
                <a:cs typeface="微软雅黑" panose="020B0503020204020204" charset="-122"/>
              </a:rPr>
              <a:t>火币大学</a:t>
            </a:r>
            <a:r>
              <a:rPr lang="zh-CN"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校长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President of Huobi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University</a:t>
            </a:r>
            <a:endParaRPr lang="en-US" altLang="zh-CN" sz="1200" dirty="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 </a:t>
            </a:r>
            <a:r>
              <a:rPr lang="zh-CN" altLang="zh-CN" sz="1200" dirty="0">
                <a:solidFill>
                  <a:schemeClr val="bg1"/>
                </a:solidFill>
                <a:latin typeface="Arial" panose="020B0604020202020204" pitchFamily="34" charset="0"/>
                <a:ea typeface="微软雅黑" panose="020B0503020204020204" charset="-122"/>
                <a:cs typeface="微软雅黑" panose="020B0503020204020204" charset="-122"/>
              </a:rPr>
              <a:t>中国通信工业协会区块链专委会副主任</a:t>
            </a:r>
            <a:r>
              <a:rPr lang="zh-CN"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委员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Deputy Director of  the CCIAPCB</a:t>
            </a:r>
            <a:endParaRPr lang="zh-CN" altLang="zh-CN" sz="1200" dirty="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中国国际经济技术合作促进会区块链技术与应用工委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副秘书长</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Deputy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Secretary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General of the </a:t>
            </a: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 Technology and Application Working Committee of CAPC</a:t>
            </a:r>
            <a:endParaRPr lang="en-US" altLang="zh-CN" sz="1200" dirty="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《2018</a:t>
            </a: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rPr>
              <a:t>中国区块链产业白皮书</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rPr>
              <a:t>编委会</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主任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"2018 China </a:t>
            </a: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 Industry White Paper" Editorial Board Director</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3" name="文本框 5"/>
          <p:cNvSpPr txBox="1"/>
          <p:nvPr/>
        </p:nvSpPr>
        <p:spPr>
          <a:xfrm>
            <a:off x="628650" y="1362710"/>
            <a:ext cx="7887335" cy="1198880"/>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400" b="1" dirty="0">
                <a:solidFill>
                  <a:schemeClr val="bg1"/>
                </a:solidFill>
                <a:latin typeface="Arial" panose="020B0604020202020204" pitchFamily="34" charset="0"/>
                <a:ea typeface="微软雅黑" panose="020B0503020204020204" charset="-122"/>
                <a:cs typeface="微软雅黑" panose="020B0503020204020204" charset="-122"/>
                <a:sym typeface="+mn-ea"/>
              </a:rPr>
              <a:t>产业区块链</a:t>
            </a:r>
            <a:r>
              <a:rPr lang="en-US" altLang="zh-CN" sz="24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400" b="1" dirty="0">
                <a:solidFill>
                  <a:schemeClr val="bg1"/>
                </a:solidFill>
                <a:latin typeface="Arial" panose="020B0604020202020204" pitchFamily="34" charset="0"/>
                <a:ea typeface="微软雅黑" panose="020B0503020204020204" charset="-122"/>
                <a:cs typeface="微软雅黑" panose="020B0503020204020204" charset="-122"/>
              </a:rPr>
              <a:t>新时代实体经济转型升级的</a:t>
            </a:r>
            <a:r>
              <a:rPr lang="zh-CN" altLang="en-US" sz="2400" b="1" dirty="0" smtClean="0">
                <a:solidFill>
                  <a:schemeClr val="bg1"/>
                </a:solidFill>
                <a:latin typeface="Arial" panose="020B0604020202020204" pitchFamily="34" charset="0"/>
                <a:ea typeface="微软雅黑" panose="020B0503020204020204" charset="-122"/>
                <a:cs typeface="微软雅黑" panose="020B0503020204020204" charset="-122"/>
              </a:rPr>
              <a:t>助推器</a:t>
            </a:r>
            <a:endParaRPr lang="zh-CN" altLang="en-US" sz="24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2400" b="1" dirty="0">
                <a:solidFill>
                  <a:schemeClr val="bg1"/>
                </a:solidFill>
                <a:latin typeface="Arial" panose="020B0604020202020204" pitchFamily="34" charset="0"/>
                <a:ea typeface="微软雅黑" panose="020B0503020204020204" charset="-122"/>
                <a:cs typeface="微软雅黑" panose="020B0503020204020204" charset="-122"/>
                <a:sym typeface="+mn-ea"/>
              </a:rPr>
              <a:t>Industrial B</a:t>
            </a:r>
            <a:r>
              <a:rPr lang="en-US" altLang="zh-CN" sz="24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lockchain</a:t>
            </a:r>
            <a:endParaRPr lang="en-US" altLang="zh-CN" sz="24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2400" b="1" dirty="0">
                <a:solidFill>
                  <a:schemeClr val="bg1"/>
                </a:solidFill>
                <a:latin typeface="Arial" panose="020B0604020202020204" pitchFamily="34" charset="0"/>
                <a:ea typeface="微软雅黑" panose="020B0503020204020204" charset="-122"/>
                <a:cs typeface="微软雅黑" panose="020B0503020204020204" charset="-122"/>
              </a:rPr>
              <a:t>Booster for the Upgrading of the Real Economy </a:t>
            </a:r>
            <a:endParaRPr lang="zh-CN" altLang="en-US" sz="24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
    </p:custData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文本框 20"/>
          <p:cNvSpPr txBox="1"/>
          <p:nvPr/>
        </p:nvSpPr>
        <p:spPr>
          <a:xfrm>
            <a:off x="1297914" y="126787"/>
            <a:ext cx="7239473" cy="829945"/>
          </a:xfrm>
          <a:prstGeom prst="rect">
            <a:avLst/>
          </a:prstGeom>
          <a:noFill/>
        </p:spPr>
        <p:txBody>
          <a:bodyPr wrap="square" rtlCol="0">
            <a:spAutoFit/>
          </a:bodyPr>
          <a:lstStyle/>
          <a:p>
            <a:r>
              <a:rPr lang="zh-CN" altLang="en-US" sz="1600" dirty="0" smtClean="0">
                <a:solidFill>
                  <a:schemeClr val="bg1"/>
                </a:solidFill>
                <a:latin typeface="Arial" panose="020B0604020202020204" pitchFamily="34" charset="0"/>
                <a:ea typeface="微软雅黑" panose="020B0503020204020204" charset="-122"/>
                <a:cs typeface="微软雅黑" panose="020B0503020204020204" charset="-122"/>
              </a:rPr>
              <a:t>账页中包含哪些信息？如何验证记账的真实性？</a:t>
            </a:r>
            <a:endParaRPr lang="en-US" altLang="zh-CN" sz="16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600" dirty="0">
                <a:solidFill>
                  <a:schemeClr val="bg1"/>
                </a:solidFill>
                <a:latin typeface="Arial" panose="020B0604020202020204" pitchFamily="34" charset="0"/>
                <a:ea typeface="微软雅黑" panose="020B0503020204020204" charset="-122"/>
                <a:cs typeface="微软雅黑" panose="020B0503020204020204" charset="-122"/>
              </a:rPr>
              <a:t>What information is included in the account page? </a:t>
            </a:r>
            <a:endParaRPr lang="en-US" altLang="zh-CN" sz="1600" dirty="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600" dirty="0">
                <a:solidFill>
                  <a:schemeClr val="bg1"/>
                </a:solidFill>
                <a:latin typeface="Arial" panose="020B0604020202020204" pitchFamily="34" charset="0"/>
                <a:ea typeface="微软雅黑" panose="020B0503020204020204" charset="-122"/>
                <a:cs typeface="微软雅黑" panose="020B0503020204020204" charset="-122"/>
              </a:rPr>
              <a:t>How to verify the authenticity of accounting?</a:t>
            </a:r>
            <a:endParaRPr lang="en-US" altLang="zh-CN" sz="16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2" name="组合 24"/>
          <p:cNvGrpSpPr/>
          <p:nvPr/>
        </p:nvGrpSpPr>
        <p:grpSpPr>
          <a:xfrm>
            <a:off x="6840588" y="1439678"/>
            <a:ext cx="2041744" cy="1641475"/>
            <a:chOff x="478741" y="2919766"/>
            <a:chExt cx="2033255" cy="3005898"/>
          </a:xfrm>
        </p:grpSpPr>
        <p:sp>
          <p:nvSpPr>
            <p:cNvPr id="1048640" name="矩形 25"/>
            <p:cNvSpPr/>
            <p:nvPr/>
          </p:nvSpPr>
          <p:spPr>
            <a:xfrm>
              <a:off x="478741" y="2919766"/>
              <a:ext cx="2033255" cy="2895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41" name="文本框 26"/>
            <p:cNvSpPr txBox="1"/>
            <p:nvPr/>
          </p:nvSpPr>
          <p:spPr>
            <a:xfrm>
              <a:off x="535021" y="2996512"/>
              <a:ext cx="1976757" cy="2929152"/>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每一</a:t>
              </a:r>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账页的</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密码与</a:t>
              </a:r>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上一账页的密码</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相关</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password for each account page is related to the password for the previous account page.</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cxnSp>
        <p:nvCxnSpPr>
          <p:cNvPr id="3145757" name="直接箭头连接符 34"/>
          <p:cNvCxnSpPr/>
          <p:nvPr/>
        </p:nvCxnSpPr>
        <p:spPr>
          <a:xfrm flipV="1">
            <a:off x="7790815" y="3027045"/>
            <a:ext cx="0" cy="33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42" name="矩形 37"/>
          <p:cNvSpPr/>
          <p:nvPr/>
        </p:nvSpPr>
        <p:spPr>
          <a:xfrm>
            <a:off x="6780829" y="3417333"/>
            <a:ext cx="2272736" cy="1378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43" name="文本框 38"/>
          <p:cNvSpPr txBox="1"/>
          <p:nvPr/>
        </p:nvSpPr>
        <p:spPr>
          <a:xfrm>
            <a:off x="6770370" y="3470141"/>
            <a:ext cx="2363171" cy="1383665"/>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其他村民通过查看密码验证账页内容真实性</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Other villagers verify the authenticity of the contents of the account page by checking the password.</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3" name="组合 23"/>
          <p:cNvGrpSpPr/>
          <p:nvPr/>
        </p:nvGrpSpPr>
        <p:grpSpPr>
          <a:xfrm>
            <a:off x="320243" y="1753159"/>
            <a:ext cx="2364963" cy="3190644"/>
            <a:chOff x="624478" y="2640852"/>
            <a:chExt cx="1974128" cy="3190644"/>
          </a:xfrm>
        </p:grpSpPr>
        <p:sp>
          <p:nvSpPr>
            <p:cNvPr id="1048644" name="矩形 47"/>
            <p:cNvSpPr/>
            <p:nvPr/>
          </p:nvSpPr>
          <p:spPr>
            <a:xfrm>
              <a:off x="624478" y="2640852"/>
              <a:ext cx="1932664" cy="3190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45" name="文本框 50"/>
            <p:cNvSpPr txBox="1"/>
            <p:nvPr/>
          </p:nvSpPr>
          <p:spPr>
            <a:xfrm>
              <a:off x="633660" y="2702214"/>
              <a:ext cx="1964946" cy="3107690"/>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若有村民篡改账页信息，其他村民会发现其账页中的密码和其余所有账页中密码不同，拒绝承认其账页有效性</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If a villager tampers with the account information, other villagers will find that the password on their account page is different from the passwords on all other accounts, and refuses to acknowledge the validity of their account pages.</a:t>
              </a:r>
              <a:endParaRPr lang="zh-CN" altLang="en-US"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nvGrpSpPr>
          <p:cNvPr id="54" name="组合 41"/>
          <p:cNvGrpSpPr/>
          <p:nvPr/>
        </p:nvGrpSpPr>
        <p:grpSpPr>
          <a:xfrm>
            <a:off x="2903974" y="1180431"/>
            <a:ext cx="2934284" cy="3763372"/>
            <a:chOff x="3005458" y="1060469"/>
            <a:chExt cx="2832800" cy="3883334"/>
          </a:xfrm>
        </p:grpSpPr>
        <p:sp>
          <p:nvSpPr>
            <p:cNvPr id="1048646" name="矩形 1"/>
            <p:cNvSpPr/>
            <p:nvPr/>
          </p:nvSpPr>
          <p:spPr>
            <a:xfrm>
              <a:off x="3005458" y="1060469"/>
              <a:ext cx="2832800" cy="3883334"/>
            </a:xfrm>
            <a:prstGeom prst="rect">
              <a:avLst/>
            </a:prstGeom>
            <a:solidFill>
              <a:schemeClr val="accent5">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47" name="矩形 27"/>
            <p:cNvSpPr/>
            <p:nvPr/>
          </p:nvSpPr>
          <p:spPr>
            <a:xfrm>
              <a:off x="3165834" y="1274422"/>
              <a:ext cx="2512048" cy="1304620"/>
            </a:xfrm>
            <a:prstGeom prst="rect">
              <a:avLst/>
            </a:prstGeom>
            <a:solidFill>
              <a:schemeClr val="accent5">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48" name="文本框 36"/>
            <p:cNvSpPr txBox="1"/>
            <p:nvPr/>
          </p:nvSpPr>
          <p:spPr>
            <a:xfrm>
              <a:off x="4046189" y="1274422"/>
              <a:ext cx="1141254" cy="316482"/>
            </a:xfrm>
            <a:prstGeom prst="rect">
              <a:avLst/>
            </a:prstGeom>
            <a:noFill/>
          </p:spPr>
          <p:txBody>
            <a:bodyPr wrap="square" rtlCol="0">
              <a:spAutoFit/>
            </a:bodyPr>
            <a:lstStyle/>
            <a:p>
              <a:r>
                <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rPr>
                <a:t>区块头</a:t>
              </a:r>
              <a:endPar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endParaRPr>
            </a:p>
          </p:txBody>
        </p:sp>
        <p:grpSp>
          <p:nvGrpSpPr>
            <p:cNvPr id="55" name="组合 40"/>
            <p:cNvGrpSpPr/>
            <p:nvPr/>
          </p:nvGrpSpPr>
          <p:grpSpPr>
            <a:xfrm>
              <a:off x="3360132" y="1652706"/>
              <a:ext cx="2371318" cy="790144"/>
              <a:chOff x="3360132" y="1652706"/>
              <a:chExt cx="2371318" cy="790144"/>
            </a:xfrm>
          </p:grpSpPr>
          <p:sp>
            <p:nvSpPr>
              <p:cNvPr id="1048649" name="矩形 29"/>
              <p:cNvSpPr/>
              <p:nvPr/>
            </p:nvSpPr>
            <p:spPr>
              <a:xfrm>
                <a:off x="3441244" y="1652706"/>
                <a:ext cx="899516" cy="340097"/>
              </a:xfrm>
              <a:prstGeom prst="rect">
                <a:avLst/>
              </a:prstGeom>
              <a:no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50" name="文本框 39"/>
              <p:cNvSpPr txBox="1"/>
              <p:nvPr/>
            </p:nvSpPr>
            <p:spPr>
              <a:xfrm>
                <a:off x="3360132" y="2163243"/>
                <a:ext cx="1141254"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上一账页密码</a:t>
                </a:r>
                <a:endPar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endParaRPr>
              </a:p>
            </p:txBody>
          </p:sp>
          <p:sp>
            <p:nvSpPr>
              <p:cNvPr id="1048651" name="矩形 87"/>
              <p:cNvSpPr/>
              <p:nvPr/>
            </p:nvSpPr>
            <p:spPr>
              <a:xfrm>
                <a:off x="4447896" y="1652706"/>
                <a:ext cx="899516" cy="340097"/>
              </a:xfrm>
              <a:prstGeom prst="rect">
                <a:avLst/>
              </a:prstGeom>
              <a:no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52" name="文本框 88"/>
              <p:cNvSpPr txBox="1"/>
              <p:nvPr/>
            </p:nvSpPr>
            <p:spPr>
              <a:xfrm>
                <a:off x="4501386" y="2150929"/>
                <a:ext cx="1141254"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本页密码</a:t>
                </a:r>
                <a:endPar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endParaRPr>
              </a:p>
            </p:txBody>
          </p:sp>
          <p:sp>
            <p:nvSpPr>
              <p:cNvPr id="1048653" name="矩形 89"/>
              <p:cNvSpPr/>
              <p:nvPr/>
            </p:nvSpPr>
            <p:spPr>
              <a:xfrm>
                <a:off x="3443354" y="2101366"/>
                <a:ext cx="899516" cy="340097"/>
              </a:xfrm>
              <a:prstGeom prst="rect">
                <a:avLst/>
              </a:prstGeom>
              <a:no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54" name="矩形 92"/>
              <p:cNvSpPr/>
              <p:nvPr/>
            </p:nvSpPr>
            <p:spPr>
              <a:xfrm>
                <a:off x="4447896" y="2102753"/>
                <a:ext cx="899516" cy="340097"/>
              </a:xfrm>
              <a:prstGeom prst="rect">
                <a:avLst/>
              </a:prstGeom>
              <a:no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55" name="文本框 93"/>
              <p:cNvSpPr txBox="1"/>
              <p:nvPr/>
            </p:nvSpPr>
            <p:spPr>
              <a:xfrm>
                <a:off x="3556807" y="1712921"/>
                <a:ext cx="1141254"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版本号</a:t>
                </a:r>
                <a:endPar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endParaRPr>
              </a:p>
            </p:txBody>
          </p:sp>
          <p:sp>
            <p:nvSpPr>
              <p:cNvPr id="1048656" name="文本框 94"/>
              <p:cNvSpPr txBox="1"/>
              <p:nvPr/>
            </p:nvSpPr>
            <p:spPr>
              <a:xfrm>
                <a:off x="4590196" y="1721237"/>
                <a:ext cx="1141254"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时间戳</a:t>
                </a:r>
                <a:endPar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endParaRPr>
              </a:p>
            </p:txBody>
          </p:sp>
        </p:grpSp>
        <p:sp>
          <p:nvSpPr>
            <p:cNvPr id="1048657" name="矩形 95"/>
            <p:cNvSpPr/>
            <p:nvPr/>
          </p:nvSpPr>
          <p:spPr>
            <a:xfrm>
              <a:off x="3165834" y="2687605"/>
              <a:ext cx="2512048" cy="313070"/>
            </a:xfrm>
            <a:prstGeom prst="rect">
              <a:avLst/>
            </a:prstGeom>
            <a:solidFill>
              <a:schemeClr val="accent5">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58" name="文本框 97"/>
            <p:cNvSpPr txBox="1"/>
            <p:nvPr/>
          </p:nvSpPr>
          <p:spPr>
            <a:xfrm>
              <a:off x="3945153" y="2690251"/>
              <a:ext cx="1141254" cy="316482"/>
            </a:xfrm>
            <a:prstGeom prst="rect">
              <a:avLst/>
            </a:prstGeom>
            <a:noFill/>
          </p:spPr>
          <p:txBody>
            <a:bodyPr wrap="square" rtlCol="0">
              <a:spAutoFit/>
            </a:bodyPr>
            <a:lstStyle/>
            <a:p>
              <a:r>
                <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rPr>
                <a:t>交易数量</a:t>
              </a:r>
              <a:endPar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endParaRPr>
            </a:p>
          </p:txBody>
        </p:sp>
        <p:sp>
          <p:nvSpPr>
            <p:cNvPr id="1048659" name="矩形 96"/>
            <p:cNvSpPr/>
            <p:nvPr/>
          </p:nvSpPr>
          <p:spPr>
            <a:xfrm>
              <a:off x="3148977" y="3109238"/>
              <a:ext cx="2512048" cy="1637246"/>
            </a:xfrm>
            <a:prstGeom prst="rect">
              <a:avLst/>
            </a:prstGeom>
            <a:solidFill>
              <a:schemeClr val="accent5">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60" name="文本框 10"/>
            <p:cNvSpPr txBox="1"/>
            <p:nvPr/>
          </p:nvSpPr>
          <p:spPr>
            <a:xfrm>
              <a:off x="3324839" y="3530472"/>
              <a:ext cx="1534085"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交易</a:t>
              </a:r>
              <a:r>
                <a:rPr lang="en-US" altLang="zh-CN" sz="1100" dirty="0" smtClean="0">
                  <a:solidFill>
                    <a:schemeClr val="bg2"/>
                  </a:solidFill>
                  <a:latin typeface="Arial" panose="020B0604020202020204" pitchFamily="34" charset="0"/>
                  <a:ea typeface="微软雅黑" panose="020B0503020204020204" charset="-122"/>
                  <a:cs typeface="微软雅黑" panose="020B0503020204020204" charset="-122"/>
                </a:rPr>
                <a:t>1</a:t>
              </a:r>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a:t>
              </a:r>
              <a:r>
                <a:rPr lang="en-US" altLang="zh-CN" sz="1100" dirty="0" err="1" smtClean="0">
                  <a:solidFill>
                    <a:schemeClr val="bg2"/>
                  </a:solidFill>
                  <a:latin typeface="Arial" panose="020B0604020202020204" pitchFamily="34" charset="0"/>
                  <a:ea typeface="微软雅黑" panose="020B0503020204020204" charset="-122"/>
                  <a:cs typeface="微软雅黑" panose="020B0503020204020204" charset="-122"/>
                </a:rPr>
                <a:t>XXXXXX</a:t>
              </a:r>
              <a:endParaRPr lang="zh-CN" altLang="en-US" sz="1100" dirty="0">
                <a:solidFill>
                  <a:schemeClr val="bg2"/>
                </a:solidFill>
                <a:latin typeface="Arial" panose="020B0604020202020204" pitchFamily="34" charset="0"/>
                <a:ea typeface="微软雅黑" panose="020B0503020204020204" charset="-122"/>
                <a:cs typeface="微软雅黑" panose="020B0503020204020204" charset="-122"/>
              </a:endParaRPr>
            </a:p>
          </p:txBody>
        </p:sp>
        <p:cxnSp>
          <p:nvCxnSpPr>
            <p:cNvPr id="3145758" name="直接连接符 4"/>
            <p:cNvCxnSpPr/>
            <p:nvPr/>
          </p:nvCxnSpPr>
          <p:spPr>
            <a:xfrm>
              <a:off x="3378725" y="3767980"/>
              <a:ext cx="2100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48661" name="文本框 108"/>
            <p:cNvSpPr txBox="1"/>
            <p:nvPr/>
          </p:nvSpPr>
          <p:spPr>
            <a:xfrm>
              <a:off x="3324839" y="3757219"/>
              <a:ext cx="1534085"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交易</a:t>
              </a:r>
              <a:r>
                <a:rPr lang="en-US" altLang="zh-CN" sz="1100" dirty="0" smtClean="0">
                  <a:solidFill>
                    <a:schemeClr val="bg2"/>
                  </a:solidFill>
                  <a:latin typeface="Arial" panose="020B0604020202020204" pitchFamily="34" charset="0"/>
                  <a:ea typeface="微软雅黑" panose="020B0503020204020204" charset="-122"/>
                  <a:cs typeface="微软雅黑" panose="020B0503020204020204" charset="-122"/>
                </a:rPr>
                <a:t>2</a:t>
              </a:r>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a:t>
              </a:r>
              <a:r>
                <a:rPr lang="en-US" altLang="zh-CN" sz="1100" dirty="0" err="1" smtClean="0">
                  <a:solidFill>
                    <a:schemeClr val="bg2"/>
                  </a:solidFill>
                  <a:latin typeface="Arial" panose="020B0604020202020204" pitchFamily="34" charset="0"/>
                  <a:ea typeface="微软雅黑" panose="020B0503020204020204" charset="-122"/>
                  <a:cs typeface="微软雅黑" panose="020B0503020204020204" charset="-122"/>
                </a:rPr>
                <a:t>XXXXXX</a:t>
              </a:r>
              <a:endParaRPr lang="zh-CN" altLang="en-US" sz="1100" dirty="0">
                <a:solidFill>
                  <a:schemeClr val="bg2"/>
                </a:solidFill>
                <a:latin typeface="Arial" panose="020B0604020202020204" pitchFamily="34" charset="0"/>
                <a:ea typeface="微软雅黑" panose="020B0503020204020204" charset="-122"/>
                <a:cs typeface="微软雅黑" panose="020B0503020204020204" charset="-122"/>
              </a:endParaRPr>
            </a:p>
          </p:txBody>
        </p:sp>
        <p:cxnSp>
          <p:nvCxnSpPr>
            <p:cNvPr id="3145759" name="直接连接符 109"/>
            <p:cNvCxnSpPr/>
            <p:nvPr/>
          </p:nvCxnSpPr>
          <p:spPr>
            <a:xfrm>
              <a:off x="3378725" y="3994727"/>
              <a:ext cx="2100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48662" name="文本框 110"/>
            <p:cNvSpPr txBox="1"/>
            <p:nvPr/>
          </p:nvSpPr>
          <p:spPr>
            <a:xfrm>
              <a:off x="3316343" y="3983966"/>
              <a:ext cx="1534085"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交易</a:t>
              </a:r>
              <a:r>
                <a:rPr lang="en-US" altLang="zh-CN" sz="1100" dirty="0" smtClean="0">
                  <a:solidFill>
                    <a:schemeClr val="bg2"/>
                  </a:solidFill>
                  <a:latin typeface="Arial" panose="020B0604020202020204" pitchFamily="34" charset="0"/>
                  <a:ea typeface="微软雅黑" panose="020B0503020204020204" charset="-122"/>
                  <a:cs typeface="微软雅黑" panose="020B0503020204020204" charset="-122"/>
                </a:rPr>
                <a:t>3</a:t>
              </a:r>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a:t>
              </a:r>
              <a:r>
                <a:rPr lang="en-US" altLang="zh-CN" sz="1100" dirty="0" err="1" smtClean="0">
                  <a:solidFill>
                    <a:schemeClr val="bg2"/>
                  </a:solidFill>
                  <a:latin typeface="Arial" panose="020B0604020202020204" pitchFamily="34" charset="0"/>
                  <a:ea typeface="微软雅黑" panose="020B0503020204020204" charset="-122"/>
                  <a:cs typeface="微软雅黑" panose="020B0503020204020204" charset="-122"/>
                </a:rPr>
                <a:t>XXXXXX</a:t>
              </a:r>
              <a:endParaRPr lang="zh-CN" altLang="en-US" sz="1100" dirty="0">
                <a:solidFill>
                  <a:schemeClr val="bg2"/>
                </a:solidFill>
                <a:latin typeface="Arial" panose="020B0604020202020204" pitchFamily="34" charset="0"/>
                <a:ea typeface="微软雅黑" panose="020B0503020204020204" charset="-122"/>
                <a:cs typeface="微软雅黑" panose="020B0503020204020204" charset="-122"/>
              </a:endParaRPr>
            </a:p>
          </p:txBody>
        </p:sp>
        <p:cxnSp>
          <p:nvCxnSpPr>
            <p:cNvPr id="3145760" name="直接连接符 111"/>
            <p:cNvCxnSpPr/>
            <p:nvPr/>
          </p:nvCxnSpPr>
          <p:spPr>
            <a:xfrm>
              <a:off x="3370229" y="4221474"/>
              <a:ext cx="2100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48663" name="文本框 114"/>
            <p:cNvSpPr txBox="1"/>
            <p:nvPr/>
          </p:nvSpPr>
          <p:spPr>
            <a:xfrm>
              <a:off x="3307948" y="4222256"/>
              <a:ext cx="1534085" cy="284375"/>
            </a:xfrm>
            <a:prstGeom prst="rect">
              <a:avLst/>
            </a:prstGeom>
            <a:noFill/>
          </p:spPr>
          <p:txBody>
            <a:bodyPr wrap="square" rtlCol="0">
              <a:spAutoFit/>
            </a:bodyPr>
            <a:lstStyle/>
            <a:p>
              <a:r>
                <a:rPr lang="en-US" altLang="zh-CN" sz="1200" dirty="0" smtClean="0">
                  <a:solidFill>
                    <a:schemeClr val="bg2"/>
                  </a:solidFill>
                  <a:latin typeface="Arial" panose="020B0604020202020204" pitchFamily="34" charset="0"/>
                  <a:ea typeface="微软雅黑" panose="020B0503020204020204" charset="-122"/>
                  <a:cs typeface="微软雅黑" panose="020B0503020204020204" charset="-122"/>
                </a:rPr>
                <a:t>…</a:t>
              </a:r>
              <a:endParaRPr lang="en-US" altLang="zh-CN" sz="1200" dirty="0" smtClean="0">
                <a:solidFill>
                  <a:schemeClr val="bg2"/>
                </a:solidFill>
                <a:latin typeface="Arial" panose="020B0604020202020204" pitchFamily="34" charset="0"/>
                <a:ea typeface="微软雅黑" panose="020B0503020204020204" charset="-122"/>
                <a:cs typeface="微软雅黑" panose="020B0503020204020204" charset="-122"/>
              </a:endParaRPr>
            </a:p>
          </p:txBody>
        </p:sp>
        <p:cxnSp>
          <p:nvCxnSpPr>
            <p:cNvPr id="3145761" name="直接连接符 115"/>
            <p:cNvCxnSpPr/>
            <p:nvPr/>
          </p:nvCxnSpPr>
          <p:spPr>
            <a:xfrm>
              <a:off x="3361834" y="4459764"/>
              <a:ext cx="2100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48664" name="文本框 116"/>
            <p:cNvSpPr txBox="1"/>
            <p:nvPr/>
          </p:nvSpPr>
          <p:spPr>
            <a:xfrm>
              <a:off x="3310087" y="4446094"/>
              <a:ext cx="1534085" cy="268649"/>
            </a:xfrm>
            <a:prstGeom prst="rect">
              <a:avLst/>
            </a:prstGeom>
            <a:noFill/>
          </p:spPr>
          <p:txBody>
            <a:bodyPr wrap="square" rtlCol="0">
              <a:spAutoFit/>
            </a:bodyPr>
            <a:lstStyle/>
            <a:p>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交易</a:t>
              </a:r>
              <a:r>
                <a:rPr lang="en-US" altLang="zh-CN" sz="1100" dirty="0" smtClean="0">
                  <a:solidFill>
                    <a:schemeClr val="bg2"/>
                  </a:solidFill>
                  <a:latin typeface="Arial" panose="020B0604020202020204" pitchFamily="34" charset="0"/>
                  <a:ea typeface="微软雅黑" panose="020B0503020204020204" charset="-122"/>
                  <a:cs typeface="微软雅黑" panose="020B0503020204020204" charset="-122"/>
                </a:rPr>
                <a:t>n</a:t>
              </a:r>
              <a:r>
                <a:rPr lang="zh-CN" altLang="en-US" sz="1100" dirty="0" smtClean="0">
                  <a:solidFill>
                    <a:schemeClr val="bg2"/>
                  </a:solidFill>
                  <a:latin typeface="Arial" panose="020B0604020202020204" pitchFamily="34" charset="0"/>
                  <a:ea typeface="微软雅黑" panose="020B0503020204020204" charset="-122"/>
                  <a:cs typeface="微软雅黑" panose="020B0503020204020204" charset="-122"/>
                </a:rPr>
                <a:t>：</a:t>
              </a:r>
              <a:r>
                <a:rPr lang="en-US" altLang="zh-CN" sz="1100" dirty="0" err="1" smtClean="0">
                  <a:solidFill>
                    <a:schemeClr val="bg2"/>
                  </a:solidFill>
                  <a:latin typeface="Arial" panose="020B0604020202020204" pitchFamily="34" charset="0"/>
                  <a:ea typeface="微软雅黑" panose="020B0503020204020204" charset="-122"/>
                  <a:cs typeface="微软雅黑" panose="020B0503020204020204" charset="-122"/>
                </a:rPr>
                <a:t>XXXXXX</a:t>
              </a:r>
              <a:endParaRPr lang="zh-CN" altLang="en-US" sz="1100" dirty="0">
                <a:solidFill>
                  <a:schemeClr val="bg2"/>
                </a:solidFill>
                <a:latin typeface="Arial" panose="020B0604020202020204" pitchFamily="34" charset="0"/>
                <a:ea typeface="微软雅黑" panose="020B0503020204020204" charset="-122"/>
                <a:cs typeface="微软雅黑" panose="020B0503020204020204" charset="-122"/>
              </a:endParaRPr>
            </a:p>
          </p:txBody>
        </p:sp>
        <p:cxnSp>
          <p:nvCxnSpPr>
            <p:cNvPr id="3145762" name="直接连接符 117"/>
            <p:cNvCxnSpPr/>
            <p:nvPr/>
          </p:nvCxnSpPr>
          <p:spPr>
            <a:xfrm>
              <a:off x="3363973" y="4683602"/>
              <a:ext cx="2100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48665" name="文本框 118"/>
            <p:cNvSpPr txBox="1"/>
            <p:nvPr/>
          </p:nvSpPr>
          <p:spPr>
            <a:xfrm>
              <a:off x="3945153" y="3147231"/>
              <a:ext cx="1141254" cy="316482"/>
            </a:xfrm>
            <a:prstGeom prst="rect">
              <a:avLst/>
            </a:prstGeom>
            <a:noFill/>
          </p:spPr>
          <p:txBody>
            <a:bodyPr wrap="square" rtlCol="0">
              <a:spAutoFit/>
            </a:bodyPr>
            <a:lstStyle/>
            <a:p>
              <a:r>
                <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rPr>
                <a:t>交易列表</a:t>
              </a:r>
              <a:endParaRPr lang="zh-CN" altLang="en-US" sz="1400" dirty="0" smtClean="0">
                <a:solidFill>
                  <a:srgbClr val="D70010"/>
                </a:solidFill>
                <a:latin typeface="Arial" panose="020B0604020202020204" pitchFamily="34" charset="0"/>
                <a:ea typeface="微软雅黑" panose="020B0503020204020204" charset="-122"/>
                <a:cs typeface="微软雅黑" panose="020B0503020204020204" charset="-122"/>
              </a:endParaRPr>
            </a:p>
          </p:txBody>
        </p:sp>
      </p:grpSp>
      <p:cxnSp>
        <p:nvCxnSpPr>
          <p:cNvPr id="3145763" name="直接箭头连接符 46"/>
          <p:cNvCxnSpPr/>
          <p:nvPr/>
        </p:nvCxnSpPr>
        <p:spPr>
          <a:xfrm flipH="1">
            <a:off x="2307701" y="2304742"/>
            <a:ext cx="2305014" cy="603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64" name="直接箭头连接符 15"/>
          <p:cNvCxnSpPr>
            <a:endCxn id="1048640" idx="1"/>
          </p:cNvCxnSpPr>
          <p:nvPr/>
        </p:nvCxnSpPr>
        <p:spPr>
          <a:xfrm>
            <a:off x="5642084" y="1938138"/>
            <a:ext cx="1198504" cy="29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607" name="文本框 2"/>
          <p:cNvSpPr txBox="1"/>
          <p:nvPr/>
        </p:nvSpPr>
        <p:spPr>
          <a:xfrm>
            <a:off x="1343660" y="3355340"/>
            <a:ext cx="6438900" cy="1076325"/>
          </a:xfrm>
          <a:prstGeom prst="rect">
            <a:avLst/>
          </a:prstGeom>
          <a:noFill/>
        </p:spPr>
        <p:txBody>
          <a:bodyPr wrap="square" rtlCol="0">
            <a:spAutoFit/>
          </a:bodyPr>
          <a:p>
            <a:r>
              <a:rPr lang="zh-CN" altLang="en-US" sz="1600" dirty="0">
                <a:solidFill>
                  <a:schemeClr val="bg2"/>
                </a:solidFill>
                <a:latin typeface="Arial" panose="020B0604020202020204" pitchFamily="34" charset="0"/>
                <a:ea typeface="微软雅黑" panose="020B0503020204020204" charset="-122"/>
                <a:cs typeface="微软雅黑" panose="020B0503020204020204" charset="-122"/>
              </a:rPr>
              <a:t>先对账，后入账，账目信息实时</a:t>
            </a:r>
            <a:r>
              <a:rPr lang="zh-CN" altLang="en-US" sz="1600" dirty="0" smtClean="0">
                <a:solidFill>
                  <a:schemeClr val="bg2"/>
                </a:solidFill>
                <a:latin typeface="Arial" panose="020B0604020202020204" pitchFamily="34" charset="0"/>
                <a:ea typeface="微软雅黑" panose="020B0503020204020204" charset="-122"/>
                <a:cs typeface="微软雅黑" panose="020B0503020204020204" charset="-122"/>
              </a:rPr>
              <a:t>入账，</a:t>
            </a:r>
            <a:r>
              <a:rPr lang="zh-CN" altLang="en-US" sz="1600" dirty="0">
                <a:solidFill>
                  <a:schemeClr val="bg2"/>
                </a:solidFill>
                <a:latin typeface="Arial" panose="020B0604020202020204" pitchFamily="34" charset="0"/>
                <a:ea typeface="微软雅黑" panose="020B0503020204020204" charset="-122"/>
                <a:cs typeface="微软雅黑" panose="020B0503020204020204" charset="-122"/>
              </a:rPr>
              <a:t>对账后即</a:t>
            </a:r>
            <a:r>
              <a:rPr lang="zh-CN" altLang="en-US" sz="1600" dirty="0" smtClean="0">
                <a:solidFill>
                  <a:schemeClr val="bg2"/>
                </a:solidFill>
                <a:latin typeface="Arial" panose="020B0604020202020204" pitchFamily="34" charset="0"/>
                <a:ea typeface="微软雅黑" panose="020B0503020204020204" charset="-122"/>
                <a:cs typeface="微软雅黑" panose="020B0503020204020204" charset="-122"/>
              </a:rPr>
              <a:t>可保证账本信息一致</a:t>
            </a:r>
            <a:endParaRPr lang="en-US" altLang="zh-CN" sz="1600" dirty="0" smtClean="0">
              <a:solidFill>
                <a:schemeClr val="bg2"/>
              </a:solidFill>
              <a:latin typeface="Arial" panose="020B0604020202020204" pitchFamily="34" charset="0"/>
              <a:ea typeface="微软雅黑" panose="020B0503020204020204" charset="-122"/>
              <a:cs typeface="微软雅黑" panose="020B0503020204020204" charset="-122"/>
            </a:endParaRPr>
          </a:p>
          <a:p>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Reconcile first, then </a:t>
            </a:r>
            <a:r>
              <a:rPr lang="en-US" altLang="zh-CN" sz="1600" dirty="0" err="1">
                <a:solidFill>
                  <a:schemeClr val="bg2"/>
                </a:solidFill>
                <a:latin typeface="Arial" panose="020B0604020202020204" pitchFamily="34" charset="0"/>
                <a:ea typeface="微软雅黑" panose="020B0503020204020204" charset="-122"/>
                <a:cs typeface="微软雅黑" panose="020B0503020204020204" charset="-122"/>
              </a:rPr>
              <a:t>account, Account</a:t>
            </a:r>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 information is recorded in real </a:t>
            </a:r>
            <a:r>
              <a:rPr lang="en-US" altLang="zh-CN" sz="1600" dirty="0" err="1">
                <a:solidFill>
                  <a:schemeClr val="bg2"/>
                </a:solidFill>
                <a:latin typeface="Arial" panose="020B0604020202020204" pitchFamily="34" charset="0"/>
                <a:ea typeface="微软雅黑" panose="020B0503020204020204" charset="-122"/>
                <a:cs typeface="微软雅黑" panose="020B0503020204020204" charset="-122"/>
              </a:rPr>
              <a:t>time, After</a:t>
            </a:r>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 the reconciliation, the account information can be guaranteed</a:t>
            </a:r>
            <a:endParaRPr lang="en-US" altLang="zh-CN" sz="1600" dirty="0">
              <a:solidFill>
                <a:schemeClr val="bg2"/>
              </a:solidFill>
              <a:latin typeface="Arial" panose="020B0604020202020204" pitchFamily="34" charset="0"/>
              <a:ea typeface="微软雅黑" panose="020B0503020204020204" charset="-122"/>
              <a:cs typeface="微软雅黑" panose="020B0503020204020204" charset="-122"/>
            </a:endParaRPr>
          </a:p>
        </p:txBody>
      </p:sp>
      <p:grpSp>
        <p:nvGrpSpPr>
          <p:cNvPr id="5" name="组合 4"/>
          <p:cNvGrpSpPr/>
          <p:nvPr/>
        </p:nvGrpSpPr>
        <p:grpSpPr>
          <a:xfrm>
            <a:off x="2967990" y="1567180"/>
            <a:ext cx="3171825" cy="1571625"/>
            <a:chOff x="2474" y="2375"/>
            <a:chExt cx="4995" cy="2475"/>
          </a:xfrm>
        </p:grpSpPr>
        <p:pic>
          <p:nvPicPr>
            <p:cNvPr id="2097174" name="图片 71"/>
            <p:cNvPicPr>
              <a:picLocks noChangeAspect="1"/>
            </p:cNvPicPr>
            <p:nvPr/>
          </p:nvPicPr>
          <p:blipFill>
            <a:blip r:embed="rId1" cstate="print"/>
            <a:stretch>
              <a:fillRect/>
            </a:stretch>
          </p:blipFill>
          <p:spPr>
            <a:xfrm>
              <a:off x="2838" y="3900"/>
              <a:ext cx="869" cy="951"/>
            </a:xfrm>
            <a:prstGeom prst="rect">
              <a:avLst/>
            </a:prstGeom>
          </p:spPr>
        </p:pic>
        <p:pic>
          <p:nvPicPr>
            <p:cNvPr id="2097175" name="图片 72"/>
            <p:cNvPicPr>
              <a:picLocks noChangeAspect="1"/>
            </p:cNvPicPr>
            <p:nvPr/>
          </p:nvPicPr>
          <p:blipFill>
            <a:blip r:embed="rId2" cstate="print"/>
            <a:stretch>
              <a:fillRect/>
            </a:stretch>
          </p:blipFill>
          <p:spPr>
            <a:xfrm>
              <a:off x="2474" y="2375"/>
              <a:ext cx="1611" cy="1525"/>
            </a:xfrm>
            <a:prstGeom prst="rect">
              <a:avLst/>
            </a:prstGeom>
          </p:spPr>
        </p:pic>
        <p:pic>
          <p:nvPicPr>
            <p:cNvPr id="2097176" name="图片 69"/>
            <p:cNvPicPr>
              <a:picLocks noChangeAspect="1"/>
            </p:cNvPicPr>
            <p:nvPr/>
          </p:nvPicPr>
          <p:blipFill>
            <a:blip r:embed="rId1" cstate="print"/>
            <a:stretch>
              <a:fillRect/>
            </a:stretch>
          </p:blipFill>
          <p:spPr>
            <a:xfrm>
              <a:off x="3968" y="3900"/>
              <a:ext cx="869" cy="951"/>
            </a:xfrm>
            <a:prstGeom prst="rect">
              <a:avLst/>
            </a:prstGeom>
          </p:spPr>
        </p:pic>
        <p:pic>
          <p:nvPicPr>
            <p:cNvPr id="2097177" name="图片 70"/>
            <p:cNvPicPr>
              <a:picLocks noChangeAspect="1"/>
            </p:cNvPicPr>
            <p:nvPr/>
          </p:nvPicPr>
          <p:blipFill>
            <a:blip r:embed="rId2" cstate="print"/>
            <a:stretch>
              <a:fillRect/>
            </a:stretch>
          </p:blipFill>
          <p:spPr>
            <a:xfrm>
              <a:off x="3604" y="2375"/>
              <a:ext cx="1611" cy="1525"/>
            </a:xfrm>
            <a:prstGeom prst="rect">
              <a:avLst/>
            </a:prstGeom>
          </p:spPr>
        </p:pic>
        <p:pic>
          <p:nvPicPr>
            <p:cNvPr id="2097178" name="图片 67"/>
            <p:cNvPicPr>
              <a:picLocks noChangeAspect="1"/>
            </p:cNvPicPr>
            <p:nvPr/>
          </p:nvPicPr>
          <p:blipFill>
            <a:blip r:embed="rId1" cstate="print"/>
            <a:stretch>
              <a:fillRect/>
            </a:stretch>
          </p:blipFill>
          <p:spPr>
            <a:xfrm>
              <a:off x="5062" y="3900"/>
              <a:ext cx="869" cy="951"/>
            </a:xfrm>
            <a:prstGeom prst="rect">
              <a:avLst/>
            </a:prstGeom>
          </p:spPr>
        </p:pic>
        <p:pic>
          <p:nvPicPr>
            <p:cNvPr id="2097179" name="图片 68"/>
            <p:cNvPicPr>
              <a:picLocks noChangeAspect="1"/>
            </p:cNvPicPr>
            <p:nvPr/>
          </p:nvPicPr>
          <p:blipFill>
            <a:blip r:embed="rId2" cstate="print"/>
            <a:stretch>
              <a:fillRect/>
            </a:stretch>
          </p:blipFill>
          <p:spPr>
            <a:xfrm>
              <a:off x="4698" y="2375"/>
              <a:ext cx="1611" cy="1525"/>
            </a:xfrm>
            <a:prstGeom prst="rect">
              <a:avLst/>
            </a:prstGeom>
          </p:spPr>
        </p:pic>
        <p:pic>
          <p:nvPicPr>
            <p:cNvPr id="2097180" name="图片 65"/>
            <p:cNvPicPr>
              <a:picLocks noChangeAspect="1"/>
            </p:cNvPicPr>
            <p:nvPr/>
          </p:nvPicPr>
          <p:blipFill>
            <a:blip r:embed="rId1" cstate="print"/>
            <a:stretch>
              <a:fillRect/>
            </a:stretch>
          </p:blipFill>
          <p:spPr>
            <a:xfrm>
              <a:off x="6223" y="3900"/>
              <a:ext cx="869" cy="951"/>
            </a:xfrm>
            <a:prstGeom prst="rect">
              <a:avLst/>
            </a:prstGeom>
          </p:spPr>
        </p:pic>
        <p:pic>
          <p:nvPicPr>
            <p:cNvPr id="2097181" name="图片 66"/>
            <p:cNvPicPr>
              <a:picLocks noChangeAspect="1"/>
            </p:cNvPicPr>
            <p:nvPr/>
          </p:nvPicPr>
          <p:blipFill>
            <a:blip r:embed="rId2" cstate="print"/>
            <a:stretch>
              <a:fillRect/>
            </a:stretch>
          </p:blipFill>
          <p:spPr>
            <a:xfrm>
              <a:off x="5859" y="2375"/>
              <a:ext cx="1611" cy="1525"/>
            </a:xfrm>
            <a:prstGeom prst="rect">
              <a:avLst/>
            </a:prstGeom>
          </p:spPr>
        </p:pic>
        <p:cxnSp>
          <p:nvCxnSpPr>
            <p:cNvPr id="3145747" name="直接连接符 62"/>
            <p:cNvCxnSpPr/>
            <p:nvPr/>
          </p:nvCxnSpPr>
          <p:spPr>
            <a:xfrm>
              <a:off x="3625" y="4306"/>
              <a:ext cx="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8" name="直接连接符 63"/>
            <p:cNvCxnSpPr/>
            <p:nvPr/>
          </p:nvCxnSpPr>
          <p:spPr>
            <a:xfrm>
              <a:off x="3625" y="4448"/>
              <a:ext cx="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9" name="直接连接符 59"/>
            <p:cNvCxnSpPr/>
            <p:nvPr/>
          </p:nvCxnSpPr>
          <p:spPr>
            <a:xfrm>
              <a:off x="4773" y="4306"/>
              <a:ext cx="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50" name="直接连接符 60"/>
            <p:cNvCxnSpPr/>
            <p:nvPr/>
          </p:nvCxnSpPr>
          <p:spPr>
            <a:xfrm>
              <a:off x="4773" y="4448"/>
              <a:ext cx="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51" name="直接连接符 56"/>
            <p:cNvCxnSpPr/>
            <p:nvPr/>
          </p:nvCxnSpPr>
          <p:spPr>
            <a:xfrm>
              <a:off x="5890" y="4270"/>
              <a:ext cx="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52" name="直接连接符 57"/>
            <p:cNvCxnSpPr/>
            <p:nvPr/>
          </p:nvCxnSpPr>
          <p:spPr>
            <a:xfrm>
              <a:off x="5890" y="4412"/>
              <a:ext cx="37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610" name="矩形 73"/>
          <p:cNvSpPr/>
          <p:nvPr/>
        </p:nvSpPr>
        <p:spPr>
          <a:xfrm>
            <a:off x="2190750" y="837565"/>
            <a:ext cx="4711700"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latin typeface="Arial" panose="020B0604020202020204" pitchFamily="34" charset="0"/>
                <a:ea typeface="微软雅黑" panose="020B0503020204020204" charset="-122"/>
                <a:cs typeface="微软雅黑" panose="020B0503020204020204" charset="-122"/>
              </a:rPr>
              <a:t>升级版分布式记账（区块链）</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en-US" altLang="zh-CN" sz="1400" dirty="0" err="1" smtClean="0">
                <a:latin typeface="Arial" panose="020B0604020202020204" pitchFamily="34" charset="0"/>
                <a:ea typeface="微软雅黑" panose="020B0503020204020204" charset="-122"/>
                <a:cs typeface="微软雅黑" panose="020B0503020204020204" charset="-122"/>
              </a:rPr>
              <a:t>BlockChain</a:t>
            </a:r>
            <a:endParaRPr lang="zh-CN" altLang="en-US" sz="1400" dirty="0">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8616" name="标题 1"/>
          <p:cNvSpPr txBox="1"/>
          <p:nvPr/>
        </p:nvSpPr>
        <p:spPr>
          <a:xfrm>
            <a:off x="620147" y="550250"/>
            <a:ext cx="5191771" cy="592116"/>
          </a:xfrm>
          <a:prstGeom prst="rect">
            <a:avLst/>
          </a:prstGeom>
        </p:spPr>
        <p:txBody>
          <a:bodyPr vert="horz" lIns="30477" tIns="15238" rIns="30477" bIns="15238"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认识区块</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链</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Knowing the B</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cxnSp>
        <p:nvCxnSpPr>
          <p:cNvPr id="3145728" name="肘形连接符 20"/>
          <p:cNvCxnSpPr/>
          <p:nvPr>
            <p:custDataLst>
              <p:tags r:id="rId1"/>
            </p:custDataLst>
          </p:nvPr>
        </p:nvCxnSpPr>
        <p:spPr>
          <a:xfrm rot="10800000" flipV="1">
            <a:off x="3260261" y="2585987"/>
            <a:ext cx="1008086" cy="984448"/>
          </a:xfrm>
          <a:prstGeom prst="bentConnector3">
            <a:avLst>
              <a:gd name="adj1" fmla="val 50000"/>
            </a:avLst>
          </a:prstGeom>
          <a:ln w="41275">
            <a:solidFill>
              <a:srgbClr val="C83225"/>
            </a:solidFill>
            <a:tailEnd type="triangle"/>
          </a:ln>
        </p:spPr>
        <p:style>
          <a:lnRef idx="1">
            <a:srgbClr val="207CBC"/>
          </a:lnRef>
          <a:fillRef idx="0">
            <a:srgbClr val="207CBC"/>
          </a:fillRef>
          <a:effectRef idx="0">
            <a:srgbClr val="207CBC"/>
          </a:effectRef>
          <a:fontRef idx="minor">
            <a:sysClr val="windowText" lastClr="000000"/>
          </a:fontRef>
        </p:style>
      </p:cxnSp>
      <p:cxnSp>
        <p:nvCxnSpPr>
          <p:cNvPr id="3145729" name="肘形连接符 21"/>
          <p:cNvCxnSpPr>
            <a:endCxn id="1048623" idx="2"/>
          </p:cNvCxnSpPr>
          <p:nvPr>
            <p:custDataLst>
              <p:tags r:id="rId2"/>
            </p:custDataLst>
          </p:nvPr>
        </p:nvCxnSpPr>
        <p:spPr>
          <a:xfrm>
            <a:off x="5091959" y="2574746"/>
            <a:ext cx="1354119" cy="1126907"/>
          </a:xfrm>
          <a:prstGeom prst="bentConnector3">
            <a:avLst>
              <a:gd name="adj1" fmla="val 50000"/>
            </a:avLst>
          </a:prstGeom>
          <a:ln w="41275">
            <a:solidFill>
              <a:srgbClr val="A7A7A7"/>
            </a:solidFill>
            <a:tailEnd type="triangle"/>
          </a:ln>
        </p:spPr>
        <p:style>
          <a:lnRef idx="1">
            <a:srgbClr val="207CBC"/>
          </a:lnRef>
          <a:fillRef idx="0">
            <a:srgbClr val="207CBC"/>
          </a:fillRef>
          <a:effectRef idx="0">
            <a:srgbClr val="207CBC"/>
          </a:effectRef>
          <a:fontRef idx="minor">
            <a:sysClr val="windowText" lastClr="000000"/>
          </a:fontRef>
        </p:style>
      </p:cxnSp>
      <p:cxnSp>
        <p:nvCxnSpPr>
          <p:cNvPr id="3145730" name="肘形连接符 22"/>
          <p:cNvCxnSpPr/>
          <p:nvPr>
            <p:custDataLst>
              <p:tags r:id="rId3"/>
            </p:custDataLst>
          </p:nvPr>
        </p:nvCxnSpPr>
        <p:spPr>
          <a:xfrm>
            <a:off x="5078607" y="2278451"/>
            <a:ext cx="2093894" cy="307536"/>
          </a:xfrm>
          <a:prstGeom prst="bentConnector3">
            <a:avLst>
              <a:gd name="adj1" fmla="val 50000"/>
            </a:avLst>
          </a:prstGeom>
          <a:ln w="41275">
            <a:solidFill>
              <a:srgbClr val="207CBC"/>
            </a:solidFill>
            <a:tailEnd type="triangle"/>
          </a:ln>
        </p:spPr>
        <p:style>
          <a:lnRef idx="1">
            <a:srgbClr val="207CBC"/>
          </a:lnRef>
          <a:fillRef idx="0">
            <a:srgbClr val="207CBC"/>
          </a:fillRef>
          <a:effectRef idx="0">
            <a:srgbClr val="207CBC"/>
          </a:effectRef>
          <a:fontRef idx="minor">
            <a:sysClr val="windowText" lastClr="000000"/>
          </a:fontRef>
        </p:style>
      </p:cxnSp>
      <p:cxnSp>
        <p:nvCxnSpPr>
          <p:cNvPr id="3145731" name="肘形连接符 23"/>
          <p:cNvCxnSpPr/>
          <p:nvPr>
            <p:custDataLst>
              <p:tags r:id="rId4"/>
            </p:custDataLst>
          </p:nvPr>
        </p:nvCxnSpPr>
        <p:spPr>
          <a:xfrm rot="10800000">
            <a:off x="1970388" y="2523046"/>
            <a:ext cx="2215057" cy="427112"/>
          </a:xfrm>
          <a:prstGeom prst="bentConnector3">
            <a:avLst>
              <a:gd name="adj1" fmla="val 50000"/>
            </a:avLst>
          </a:prstGeom>
          <a:ln w="41275">
            <a:solidFill>
              <a:srgbClr val="F49213"/>
            </a:solidFill>
            <a:tailEnd type="triangle"/>
          </a:ln>
        </p:spPr>
        <p:style>
          <a:lnRef idx="1">
            <a:srgbClr val="207CBC"/>
          </a:lnRef>
          <a:fillRef idx="0">
            <a:srgbClr val="207CBC"/>
          </a:fillRef>
          <a:effectRef idx="0">
            <a:srgbClr val="207CBC"/>
          </a:effectRef>
          <a:fontRef idx="minor">
            <a:sysClr val="windowText" lastClr="000000"/>
          </a:fontRef>
        </p:style>
      </p:cxnSp>
      <p:cxnSp>
        <p:nvCxnSpPr>
          <p:cNvPr id="3145732" name="肘形连接符 25"/>
          <p:cNvCxnSpPr/>
          <p:nvPr>
            <p:custDataLst>
              <p:tags r:id="rId5"/>
            </p:custDataLst>
          </p:nvPr>
        </p:nvCxnSpPr>
        <p:spPr>
          <a:xfrm rot="10800000">
            <a:off x="2837490" y="1424823"/>
            <a:ext cx="1347954" cy="879192"/>
          </a:xfrm>
          <a:prstGeom prst="bentConnector3">
            <a:avLst>
              <a:gd name="adj1" fmla="val 50000"/>
            </a:avLst>
          </a:prstGeom>
          <a:ln w="41275">
            <a:solidFill>
              <a:srgbClr val="0EA490"/>
            </a:solidFill>
            <a:tailEnd type="triangle"/>
          </a:ln>
        </p:spPr>
        <p:style>
          <a:lnRef idx="1">
            <a:srgbClr val="207CBC"/>
          </a:lnRef>
          <a:fillRef idx="0">
            <a:srgbClr val="207CBC"/>
          </a:fillRef>
          <a:effectRef idx="0">
            <a:srgbClr val="207CBC"/>
          </a:effectRef>
          <a:fontRef idx="minor">
            <a:sysClr val="windowText" lastClr="000000"/>
          </a:fontRef>
        </p:style>
      </p:cxnSp>
      <p:cxnSp>
        <p:nvCxnSpPr>
          <p:cNvPr id="3145733" name="肘形连接符 27"/>
          <p:cNvCxnSpPr/>
          <p:nvPr>
            <p:custDataLst>
              <p:tags r:id="rId6"/>
            </p:custDataLst>
          </p:nvPr>
        </p:nvCxnSpPr>
        <p:spPr>
          <a:xfrm flipV="1">
            <a:off x="5230694" y="1458080"/>
            <a:ext cx="1457525" cy="1360958"/>
          </a:xfrm>
          <a:prstGeom prst="bentConnector3">
            <a:avLst>
              <a:gd name="adj1" fmla="val 50000"/>
            </a:avLst>
          </a:prstGeom>
          <a:ln w="41275">
            <a:solidFill>
              <a:srgbClr val="9EBD05"/>
            </a:solidFill>
            <a:tailEnd type="triangle"/>
          </a:ln>
        </p:spPr>
        <p:style>
          <a:lnRef idx="1">
            <a:srgbClr val="207CBC"/>
          </a:lnRef>
          <a:fillRef idx="0">
            <a:srgbClr val="207CBC"/>
          </a:fillRef>
          <a:effectRef idx="0">
            <a:srgbClr val="207CBC"/>
          </a:effectRef>
          <a:fontRef idx="minor">
            <a:sysClr val="windowText" lastClr="000000"/>
          </a:fontRef>
        </p:style>
      </p:cxnSp>
      <p:sp>
        <p:nvSpPr>
          <p:cNvPr id="1048617" name="椭圆 29"/>
          <p:cNvSpPr/>
          <p:nvPr>
            <p:custDataLst>
              <p:tags r:id="rId7"/>
            </p:custDataLst>
          </p:nvPr>
        </p:nvSpPr>
        <p:spPr>
          <a:xfrm>
            <a:off x="4006479" y="1939845"/>
            <a:ext cx="1264444" cy="1264444"/>
          </a:xfrm>
          <a:prstGeom prst="ellipse">
            <a:avLst/>
          </a:prstGeom>
          <a:solidFill>
            <a:srgbClr val="A7A7A7"/>
          </a:solidFill>
          <a:ln w="28575">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r>
              <a:rPr lang="zh-CN" altLang="en-US" sz="1500" dirty="0" smtClean="0">
                <a:latin typeface="Arial" panose="020B0604020202020204" pitchFamily="34" charset="0"/>
                <a:ea typeface="微软雅黑" panose="020B0503020204020204" charset="-122"/>
                <a:cs typeface="微软雅黑" panose="020B0503020204020204" charset="-122"/>
                <a:sym typeface="Arial" panose="020B0604020202020204" pitchFamily="34" charset="0"/>
              </a:rPr>
              <a:t>特点</a:t>
            </a:r>
            <a:endParaRPr lang="en-US" altLang="zh-CN" sz="1500" dirty="0" smtClean="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500" dirty="0" smtClean="0">
                <a:latin typeface="Arial" panose="020B0604020202020204" pitchFamily="34" charset="0"/>
                <a:ea typeface="微软雅黑" panose="020B0503020204020204" charset="-122"/>
                <a:cs typeface="微软雅黑" panose="020B0503020204020204" charset="-122"/>
                <a:sym typeface="Arial" panose="020B0604020202020204" pitchFamily="34" charset="0"/>
              </a:rPr>
              <a:t>features</a:t>
            </a:r>
            <a:endParaRPr lang="zh-CN" altLang="en-US" sz="1500" dirty="0" err="1">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18" name="椭圆 31"/>
          <p:cNvSpPr/>
          <p:nvPr>
            <p:custDataLst>
              <p:tags r:id="rId8"/>
            </p:custDataLst>
          </p:nvPr>
        </p:nvSpPr>
        <p:spPr>
          <a:xfrm>
            <a:off x="2353208" y="1170693"/>
            <a:ext cx="484282" cy="484282"/>
          </a:xfrm>
          <a:prstGeom prst="ellipse">
            <a:avLst/>
          </a:prstGeom>
          <a:solidFill>
            <a:srgbClr val="0EA490"/>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19" name="椭圆 32"/>
          <p:cNvSpPr/>
          <p:nvPr>
            <p:custDataLst>
              <p:tags r:id="rId9"/>
            </p:custDataLst>
          </p:nvPr>
        </p:nvSpPr>
        <p:spPr>
          <a:xfrm>
            <a:off x="2769812" y="3333948"/>
            <a:ext cx="484282" cy="484282"/>
          </a:xfrm>
          <a:prstGeom prst="ellipse">
            <a:avLst/>
          </a:prstGeom>
          <a:solidFill>
            <a:srgbClr val="C83225"/>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0" name="椭圆 47"/>
          <p:cNvSpPr/>
          <p:nvPr>
            <p:custDataLst>
              <p:tags r:id="rId10"/>
            </p:custDataLst>
          </p:nvPr>
        </p:nvSpPr>
        <p:spPr>
          <a:xfrm>
            <a:off x="1507907" y="2304016"/>
            <a:ext cx="484282" cy="484282"/>
          </a:xfrm>
          <a:prstGeom prst="ellipse">
            <a:avLst/>
          </a:prstGeom>
          <a:solidFill>
            <a:srgbClr val="F49213"/>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1" name="椭圆 50"/>
          <p:cNvSpPr/>
          <p:nvPr>
            <p:custDataLst>
              <p:tags r:id="rId11"/>
            </p:custDataLst>
          </p:nvPr>
        </p:nvSpPr>
        <p:spPr>
          <a:xfrm>
            <a:off x="6688219" y="1201236"/>
            <a:ext cx="484282" cy="484282"/>
          </a:xfrm>
          <a:prstGeom prst="ellipse">
            <a:avLst/>
          </a:prstGeom>
          <a:solidFill>
            <a:srgbClr val="9EBD05"/>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2" name="椭圆 54"/>
          <p:cNvSpPr/>
          <p:nvPr>
            <p:custDataLst>
              <p:tags r:id="rId12"/>
            </p:custDataLst>
          </p:nvPr>
        </p:nvSpPr>
        <p:spPr>
          <a:xfrm>
            <a:off x="7197305" y="2333733"/>
            <a:ext cx="484282" cy="484282"/>
          </a:xfrm>
          <a:prstGeom prst="ellipse">
            <a:avLst/>
          </a:prstGeom>
          <a:solidFill>
            <a:srgbClr val="207CBC"/>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3" name="椭圆 56"/>
          <p:cNvSpPr/>
          <p:nvPr>
            <p:custDataLst>
              <p:tags r:id="rId13"/>
            </p:custDataLst>
          </p:nvPr>
        </p:nvSpPr>
        <p:spPr>
          <a:xfrm>
            <a:off x="6446078" y="3459511"/>
            <a:ext cx="484282" cy="484282"/>
          </a:xfrm>
          <a:prstGeom prst="ellipse">
            <a:avLst/>
          </a:prstGeom>
          <a:solidFill>
            <a:srgbClr val="A7A7A7"/>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4" name="KSO_Shape"/>
          <p:cNvSpPr/>
          <p:nvPr>
            <p:custDataLst>
              <p:tags r:id="rId14"/>
            </p:custDataLst>
          </p:nvPr>
        </p:nvSpPr>
        <p:spPr bwMode="auto">
          <a:xfrm>
            <a:off x="2458389" y="1327989"/>
            <a:ext cx="257165" cy="193668"/>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rgbClr val="FFFFFF"/>
          </a:solidFill>
          <a:ln>
            <a:noFill/>
          </a:ln>
        </p:spPr>
        <p:txBody>
          <a:bodyPr anchor="ctr" anchorCtr="1">
            <a:normAutofit fontScale="95000" lnSpcReduction="10000"/>
          </a:bodyPr>
          <a:lstStyle/>
          <a:p>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5" name="KSO_Shape"/>
          <p:cNvSpPr/>
          <p:nvPr>
            <p:custDataLst>
              <p:tags r:id="rId15"/>
            </p:custDataLst>
          </p:nvPr>
        </p:nvSpPr>
        <p:spPr bwMode="auto">
          <a:xfrm>
            <a:off x="1641505" y="2408190"/>
            <a:ext cx="243450" cy="229711"/>
          </a:xfrm>
          <a:custGeom>
            <a:avLst/>
            <a:gdLst>
              <a:gd name="T0" fmla="*/ 1299223 w 11947525"/>
              <a:gd name="T1" fmla="*/ 1305443 h 11268075"/>
              <a:gd name="T2" fmla="*/ 1461656 w 11947525"/>
              <a:gd name="T3" fmla="*/ 1305443 h 11268075"/>
              <a:gd name="T4" fmla="*/ 1461656 w 11947525"/>
              <a:gd name="T5" fmla="*/ 1467876 h 11268075"/>
              <a:gd name="T6" fmla="*/ 1299223 w 11947525"/>
              <a:gd name="T7" fmla="*/ 1467876 h 11268075"/>
              <a:gd name="T8" fmla="*/ 1028901 w 11947525"/>
              <a:gd name="T9" fmla="*/ 1305443 h 11268075"/>
              <a:gd name="T10" fmla="*/ 1191334 w 11947525"/>
              <a:gd name="T11" fmla="*/ 1305443 h 11268075"/>
              <a:gd name="T12" fmla="*/ 1191334 w 11947525"/>
              <a:gd name="T13" fmla="*/ 1467876 h 11268075"/>
              <a:gd name="T14" fmla="*/ 1028901 w 11947525"/>
              <a:gd name="T15" fmla="*/ 1467876 h 11268075"/>
              <a:gd name="T16" fmla="*/ 757860 w 11947525"/>
              <a:gd name="T17" fmla="*/ 1305443 h 11268075"/>
              <a:gd name="T18" fmla="*/ 920293 w 11947525"/>
              <a:gd name="T19" fmla="*/ 1305443 h 11268075"/>
              <a:gd name="T20" fmla="*/ 920293 w 11947525"/>
              <a:gd name="T21" fmla="*/ 1467876 h 11268075"/>
              <a:gd name="T22" fmla="*/ 757860 w 11947525"/>
              <a:gd name="T23" fmla="*/ 1467876 h 11268075"/>
              <a:gd name="T24" fmla="*/ 108129 w 11947525"/>
              <a:gd name="T25" fmla="*/ 1183439 h 11268075"/>
              <a:gd name="T26" fmla="*/ 108129 w 11947525"/>
              <a:gd name="T27" fmla="*/ 1590119 h 11268075"/>
              <a:gd name="T28" fmla="*/ 1583900 w 11947525"/>
              <a:gd name="T29" fmla="*/ 1590119 h 11268075"/>
              <a:gd name="T30" fmla="*/ 1583900 w 11947525"/>
              <a:gd name="T31" fmla="*/ 1183439 h 11268075"/>
              <a:gd name="T32" fmla="*/ 791830 w 11947525"/>
              <a:gd name="T33" fmla="*/ 184920 h 11268075"/>
              <a:gd name="T34" fmla="*/ 434909 w 11947525"/>
              <a:gd name="T35" fmla="*/ 541363 h 11268075"/>
              <a:gd name="T36" fmla="*/ 791830 w 11947525"/>
              <a:gd name="T37" fmla="*/ 541363 h 11268075"/>
              <a:gd name="T38" fmla="*/ 899959 w 11947525"/>
              <a:gd name="T39" fmla="*/ 107890 h 11268075"/>
              <a:gd name="T40" fmla="*/ 899959 w 11947525"/>
              <a:gd name="T41" fmla="*/ 649970 h 11268075"/>
              <a:gd name="T42" fmla="*/ 358596 w 11947525"/>
              <a:gd name="T43" fmla="*/ 649970 h 11268075"/>
              <a:gd name="T44" fmla="*/ 358596 w 11947525"/>
              <a:gd name="T45" fmla="*/ 1075310 h 11268075"/>
              <a:gd name="T46" fmla="*/ 1333193 w 11947525"/>
              <a:gd name="T47" fmla="*/ 1075310 h 11268075"/>
              <a:gd name="T48" fmla="*/ 1333193 w 11947525"/>
              <a:gd name="T49" fmla="*/ 107890 h 11268075"/>
              <a:gd name="T50" fmla="*/ 823647 w 11947525"/>
              <a:gd name="T51" fmla="*/ 0 h 11268075"/>
              <a:gd name="T52" fmla="*/ 1441322 w 11947525"/>
              <a:gd name="T53" fmla="*/ 0 h 11268075"/>
              <a:gd name="T54" fmla="*/ 1441322 w 11947525"/>
              <a:gd name="T55" fmla="*/ 1075310 h 11268075"/>
              <a:gd name="T56" fmla="*/ 1691789 w 11947525"/>
              <a:gd name="T57" fmla="*/ 1075310 h 11268075"/>
              <a:gd name="T58" fmla="*/ 1691789 w 11947525"/>
              <a:gd name="T59" fmla="*/ 1183439 h 11268075"/>
              <a:gd name="T60" fmla="*/ 1800397 w 11947525"/>
              <a:gd name="T61" fmla="*/ 1183439 h 11268075"/>
              <a:gd name="T62" fmla="*/ 1800397 w 11947525"/>
              <a:gd name="T63" fmla="*/ 1590119 h 11268075"/>
              <a:gd name="T64" fmla="*/ 1691789 w 11947525"/>
              <a:gd name="T65" fmla="*/ 1590119 h 11268075"/>
              <a:gd name="T66" fmla="*/ 1691789 w 11947525"/>
              <a:gd name="T67" fmla="*/ 1698009 h 11268075"/>
              <a:gd name="T68" fmla="*/ 0 w 11947525"/>
              <a:gd name="T69" fmla="*/ 1698009 h 11268075"/>
              <a:gd name="T70" fmla="*/ 0 w 11947525"/>
              <a:gd name="T71" fmla="*/ 1698009 h 11268075"/>
              <a:gd name="T72" fmla="*/ 0 w 11947525"/>
              <a:gd name="T73" fmla="*/ 1075310 h 11268075"/>
              <a:gd name="T74" fmla="*/ 0 w 11947525"/>
              <a:gd name="T75" fmla="*/ 1075310 h 11268075"/>
              <a:gd name="T76" fmla="*/ 250467 w 11947525"/>
              <a:gd name="T77" fmla="*/ 1075310 h 11268075"/>
              <a:gd name="T78" fmla="*/ 250467 w 11947525"/>
              <a:gd name="T79" fmla="*/ 572940 h 112680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947525" h="11268075">
                <a:moveTo>
                  <a:pt x="8621712" y="8662987"/>
                </a:moveTo>
                <a:lnTo>
                  <a:pt x="9699625" y="8662987"/>
                </a:lnTo>
                <a:lnTo>
                  <a:pt x="9699625" y="9740900"/>
                </a:lnTo>
                <a:lnTo>
                  <a:pt x="8621712" y="9740900"/>
                </a:lnTo>
                <a:lnTo>
                  <a:pt x="8621712" y="8662987"/>
                </a:lnTo>
                <a:close/>
                <a:moveTo>
                  <a:pt x="6827837" y="8662987"/>
                </a:moveTo>
                <a:lnTo>
                  <a:pt x="7905750" y="8662987"/>
                </a:lnTo>
                <a:lnTo>
                  <a:pt x="7905750" y="9740900"/>
                </a:lnTo>
                <a:lnTo>
                  <a:pt x="6827837" y="9740900"/>
                </a:lnTo>
                <a:lnTo>
                  <a:pt x="6827837" y="8662987"/>
                </a:lnTo>
                <a:close/>
                <a:moveTo>
                  <a:pt x="5029199" y="8662987"/>
                </a:moveTo>
                <a:lnTo>
                  <a:pt x="6107112" y="8662987"/>
                </a:lnTo>
                <a:lnTo>
                  <a:pt x="6107112" y="9740900"/>
                </a:lnTo>
                <a:lnTo>
                  <a:pt x="5029199" y="9740900"/>
                </a:lnTo>
                <a:lnTo>
                  <a:pt x="5029199" y="8662987"/>
                </a:lnTo>
                <a:close/>
                <a:moveTo>
                  <a:pt x="717550" y="7853362"/>
                </a:moveTo>
                <a:lnTo>
                  <a:pt x="717550" y="10552112"/>
                </a:lnTo>
                <a:lnTo>
                  <a:pt x="10510837" y="10552112"/>
                </a:lnTo>
                <a:lnTo>
                  <a:pt x="10510837" y="7853362"/>
                </a:lnTo>
                <a:lnTo>
                  <a:pt x="717550" y="7853362"/>
                </a:lnTo>
                <a:close/>
                <a:moveTo>
                  <a:pt x="5254625" y="1227137"/>
                </a:moveTo>
                <a:lnTo>
                  <a:pt x="2886075" y="3592512"/>
                </a:lnTo>
                <a:lnTo>
                  <a:pt x="5254625" y="3592512"/>
                </a:lnTo>
                <a:lnTo>
                  <a:pt x="5254625" y="1227137"/>
                </a:lnTo>
                <a:close/>
                <a:moveTo>
                  <a:pt x="5972175" y="715962"/>
                </a:moveTo>
                <a:lnTo>
                  <a:pt x="5972175" y="4313237"/>
                </a:lnTo>
                <a:lnTo>
                  <a:pt x="2379662" y="4313237"/>
                </a:lnTo>
                <a:lnTo>
                  <a:pt x="2379662" y="7135812"/>
                </a:lnTo>
                <a:lnTo>
                  <a:pt x="8847137" y="7135812"/>
                </a:lnTo>
                <a:lnTo>
                  <a:pt x="8847137" y="715962"/>
                </a:lnTo>
                <a:lnTo>
                  <a:pt x="5972175" y="715962"/>
                </a:lnTo>
                <a:close/>
                <a:moveTo>
                  <a:pt x="5465762" y="0"/>
                </a:moveTo>
                <a:lnTo>
                  <a:pt x="9564687" y="0"/>
                </a:lnTo>
                <a:lnTo>
                  <a:pt x="9564687" y="7135812"/>
                </a:lnTo>
                <a:lnTo>
                  <a:pt x="11226800" y="7135812"/>
                </a:lnTo>
                <a:lnTo>
                  <a:pt x="11226800" y="7853362"/>
                </a:lnTo>
                <a:lnTo>
                  <a:pt x="11947525" y="7853362"/>
                </a:lnTo>
                <a:lnTo>
                  <a:pt x="11947525" y="10552112"/>
                </a:lnTo>
                <a:lnTo>
                  <a:pt x="11226800" y="10552112"/>
                </a:lnTo>
                <a:lnTo>
                  <a:pt x="11226800" y="11268075"/>
                </a:lnTo>
                <a:lnTo>
                  <a:pt x="0" y="11268075"/>
                </a:lnTo>
                <a:lnTo>
                  <a:pt x="0" y="7135812"/>
                </a:lnTo>
                <a:lnTo>
                  <a:pt x="1662112" y="7135812"/>
                </a:lnTo>
                <a:lnTo>
                  <a:pt x="1662112" y="3802062"/>
                </a:lnTo>
                <a:lnTo>
                  <a:pt x="5465762" y="0"/>
                </a:lnTo>
                <a:close/>
              </a:path>
            </a:pathLst>
          </a:custGeom>
          <a:solidFill>
            <a:srgbClr val="FFFFFF"/>
          </a:solidFill>
          <a:ln>
            <a:noFill/>
          </a:ln>
        </p:spPr>
        <p:txBody>
          <a:bodyPr anchor="ctr" anchorCtr="1">
            <a:normAutofit/>
          </a:bodyPr>
          <a:lstStyle/>
          <a:p>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6" name="KSO_Shape"/>
          <p:cNvSpPr/>
          <p:nvPr>
            <p:custDataLst>
              <p:tags r:id="rId16"/>
            </p:custDataLst>
          </p:nvPr>
        </p:nvSpPr>
        <p:spPr bwMode="auto">
          <a:xfrm>
            <a:off x="2935800" y="3465724"/>
            <a:ext cx="152303" cy="220730"/>
          </a:xfrm>
          <a:custGeom>
            <a:avLst/>
            <a:gdLst>
              <a:gd name="T0" fmla="*/ 999172 w 1866900"/>
              <a:gd name="T1" fmla="*/ 2473907 h 2703513"/>
              <a:gd name="T2" fmla="*/ 1296035 w 1866900"/>
              <a:gd name="T3" fmla="*/ 2442149 h 2703513"/>
              <a:gd name="T4" fmla="*/ 185738 w 1866900"/>
              <a:gd name="T5" fmla="*/ 2217306 h 2703513"/>
              <a:gd name="T6" fmla="*/ 196215 w 1866900"/>
              <a:gd name="T7" fmla="*/ 2492644 h 2703513"/>
              <a:gd name="T8" fmla="*/ 876300 w 1866900"/>
              <a:gd name="T9" fmla="*/ 2246523 h 2703513"/>
              <a:gd name="T10" fmla="*/ 1408430 w 1866900"/>
              <a:gd name="T11" fmla="*/ 1896556 h 2703513"/>
              <a:gd name="T12" fmla="*/ 1664970 w 1866900"/>
              <a:gd name="T13" fmla="*/ 2494231 h 2703513"/>
              <a:gd name="T14" fmla="*/ 1685925 w 1866900"/>
              <a:gd name="T15" fmla="*/ 1875596 h 2703513"/>
              <a:gd name="T16" fmla="*/ 985838 w 1866900"/>
              <a:gd name="T17" fmla="*/ 2091864 h 2703513"/>
              <a:gd name="T18" fmla="*/ 1278890 w 1866900"/>
              <a:gd name="T19" fmla="*/ 2133467 h 2703513"/>
              <a:gd name="T20" fmla="*/ 1237298 w 1866900"/>
              <a:gd name="T21" fmla="*/ 1865434 h 2703513"/>
              <a:gd name="T22" fmla="*/ 580072 w 1866900"/>
              <a:gd name="T23" fmla="*/ 2124892 h 2703513"/>
              <a:gd name="T24" fmla="*/ 879792 w 1866900"/>
              <a:gd name="T25" fmla="*/ 2103615 h 2703513"/>
              <a:gd name="T26" fmla="*/ 190818 w 1866900"/>
              <a:gd name="T27" fmla="*/ 1870197 h 2703513"/>
              <a:gd name="T28" fmla="*/ 190818 w 1866900"/>
              <a:gd name="T29" fmla="*/ 2146170 h 2703513"/>
              <a:gd name="T30" fmla="*/ 462915 w 1866900"/>
              <a:gd name="T31" fmla="*/ 1907036 h 2703513"/>
              <a:gd name="T32" fmla="*/ 1411288 w 1866900"/>
              <a:gd name="T33" fmla="*/ 1546906 h 2703513"/>
              <a:gd name="T34" fmla="*/ 1659255 w 1866900"/>
              <a:gd name="T35" fmla="*/ 1805730 h 2703513"/>
              <a:gd name="T36" fmla="*/ 1690688 w 1866900"/>
              <a:gd name="T37" fmla="*/ 1534838 h 2703513"/>
              <a:gd name="T38" fmla="*/ 985838 w 1866900"/>
              <a:gd name="T39" fmla="*/ 1579934 h 2703513"/>
              <a:gd name="T40" fmla="*/ 1275080 w 1866900"/>
              <a:gd name="T41" fmla="*/ 1792709 h 2703513"/>
              <a:gd name="T42" fmla="*/ 1243330 w 1866900"/>
              <a:gd name="T43" fmla="*/ 1521500 h 2703513"/>
              <a:gd name="T44" fmla="*/ 577215 w 1866900"/>
              <a:gd name="T45" fmla="*/ 1775242 h 2703513"/>
              <a:gd name="T46" fmla="*/ 878522 w 1866900"/>
              <a:gd name="T47" fmla="*/ 1764762 h 2703513"/>
              <a:gd name="T48" fmla="*/ 196215 w 1866900"/>
              <a:gd name="T49" fmla="*/ 1523723 h 2703513"/>
              <a:gd name="T50" fmla="*/ 185738 w 1866900"/>
              <a:gd name="T51" fmla="*/ 1799061 h 2703513"/>
              <a:gd name="T52" fmla="*/ 464185 w 1866900"/>
              <a:gd name="T53" fmla="*/ 1568184 h 2703513"/>
              <a:gd name="T54" fmla="*/ 1415098 w 1866900"/>
              <a:gd name="T55" fmla="*/ 1197892 h 2703513"/>
              <a:gd name="T56" fmla="*/ 1653222 w 1866900"/>
              <a:gd name="T57" fmla="*/ 1461796 h 2703513"/>
              <a:gd name="T58" fmla="*/ 1694815 w 1866900"/>
              <a:gd name="T59" fmla="*/ 1194081 h 2703513"/>
              <a:gd name="T60" fmla="*/ 985838 w 1866900"/>
              <a:gd name="T61" fmla="*/ 1229649 h 2703513"/>
              <a:gd name="T62" fmla="*/ 1270635 w 1866900"/>
              <a:gd name="T63" fmla="*/ 1451634 h 2703513"/>
              <a:gd name="T64" fmla="*/ 1249362 w 1866900"/>
              <a:gd name="T65" fmla="*/ 1177567 h 2703513"/>
              <a:gd name="T66" fmla="*/ 574675 w 1866900"/>
              <a:gd name="T67" fmla="*/ 1425593 h 2703513"/>
              <a:gd name="T68" fmla="*/ 876300 w 1866900"/>
              <a:gd name="T69" fmla="*/ 1425593 h 2703513"/>
              <a:gd name="T70" fmla="*/ 201612 w 1866900"/>
              <a:gd name="T71" fmla="*/ 1177567 h 2703513"/>
              <a:gd name="T72" fmla="*/ 180975 w 1866900"/>
              <a:gd name="T73" fmla="*/ 1451634 h 2703513"/>
              <a:gd name="T74" fmla="*/ 465138 w 1866900"/>
              <a:gd name="T75" fmla="*/ 1229649 h 2703513"/>
              <a:gd name="T76" fmla="*/ 1432765 w 1866900"/>
              <a:gd name="T77" fmla="*/ 681355 h 2703513"/>
              <a:gd name="T78" fmla="*/ 1452742 w 1866900"/>
              <a:gd name="T79" fmla="*/ 840740 h 2703513"/>
              <a:gd name="T80" fmla="*/ 1520285 w 1866900"/>
              <a:gd name="T81" fmla="*/ 704850 h 2703513"/>
              <a:gd name="T82" fmla="*/ 1556117 w 1866900"/>
              <a:gd name="T83" fmla="*/ 623887 h 2703513"/>
              <a:gd name="T84" fmla="*/ 1584974 w 1866900"/>
              <a:gd name="T85" fmla="*/ 850900 h 2703513"/>
              <a:gd name="T86" fmla="*/ 1431813 w 1866900"/>
              <a:gd name="T87" fmla="*/ 905510 h 2703513"/>
              <a:gd name="T88" fmla="*/ 1343025 w 1866900"/>
              <a:gd name="T89" fmla="*/ 803910 h 2703513"/>
              <a:gd name="T90" fmla="*/ 1413739 w 1866900"/>
              <a:gd name="T91" fmla="*/ 608647 h 2703513"/>
              <a:gd name="T92" fmla="*/ 1049937 w 1866900"/>
              <a:gd name="T93" fmla="*/ 365683 h 2703513"/>
              <a:gd name="T94" fmla="*/ 1134391 w 1866900"/>
              <a:gd name="T95" fmla="*/ 486262 h 2703513"/>
              <a:gd name="T96" fmla="*/ 1125468 w 1866900"/>
              <a:gd name="T97" fmla="*/ 319234 h 2703513"/>
              <a:gd name="T98" fmla="*/ 1217889 w 1866900"/>
              <a:gd name="T99" fmla="*/ 310326 h 2703513"/>
              <a:gd name="T100" fmla="*/ 1189844 w 1866900"/>
              <a:gd name="T101" fmla="*/ 534621 h 2703513"/>
              <a:gd name="T102" fmla="*/ 1019661 w 1866900"/>
              <a:gd name="T103" fmla="*/ 537802 h 2703513"/>
              <a:gd name="T104" fmla="*/ 979824 w 1866900"/>
              <a:gd name="T105" fmla="*/ 331005 h 2703513"/>
              <a:gd name="T106" fmla="*/ 1098379 w 1866900"/>
              <a:gd name="T107" fmla="*/ 247650 h 2703513"/>
              <a:gd name="T108" fmla="*/ 1149668 w 1866900"/>
              <a:gd name="T109" fmla="*/ 909638 h 2703513"/>
              <a:gd name="T110" fmla="*/ 1427798 w 1866900"/>
              <a:gd name="T111" fmla="*/ 244793 h 2703513"/>
              <a:gd name="T112" fmla="*/ 168275 w 1866900"/>
              <a:gd name="T113" fmla="*/ 960663 h 2703513"/>
              <a:gd name="T114" fmla="*/ 1711960 w 1866900"/>
              <a:gd name="T115" fmla="*/ 929224 h 2703513"/>
              <a:gd name="T116" fmla="*/ 1811338 w 1866900"/>
              <a:gd name="T117" fmla="*/ 3493 h 2703513"/>
              <a:gd name="T118" fmla="*/ 1825625 w 1866900"/>
              <a:gd name="T119" fmla="*/ 2693986 h 2703513"/>
              <a:gd name="T120" fmla="*/ 1905 w 1866900"/>
              <a:gd name="T121" fmla="*/ 62562 h 270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6900" h="2703513">
                <a:moveTo>
                  <a:pt x="1044575" y="2210002"/>
                </a:moveTo>
                <a:lnTo>
                  <a:pt x="1038542" y="2210320"/>
                </a:lnTo>
                <a:lnTo>
                  <a:pt x="1032828" y="2211590"/>
                </a:lnTo>
                <a:lnTo>
                  <a:pt x="1027112" y="2212860"/>
                </a:lnTo>
                <a:lnTo>
                  <a:pt x="1022032" y="2214766"/>
                </a:lnTo>
                <a:lnTo>
                  <a:pt x="1016635" y="2217306"/>
                </a:lnTo>
                <a:lnTo>
                  <a:pt x="1011872" y="2220482"/>
                </a:lnTo>
                <a:lnTo>
                  <a:pt x="1007110" y="2223658"/>
                </a:lnTo>
                <a:lnTo>
                  <a:pt x="1002982" y="2227469"/>
                </a:lnTo>
                <a:lnTo>
                  <a:pt x="999172" y="2231597"/>
                </a:lnTo>
                <a:lnTo>
                  <a:pt x="995998" y="2236361"/>
                </a:lnTo>
                <a:lnTo>
                  <a:pt x="992822" y="2241124"/>
                </a:lnTo>
                <a:lnTo>
                  <a:pt x="990282" y="2246523"/>
                </a:lnTo>
                <a:lnTo>
                  <a:pt x="988378" y="2251604"/>
                </a:lnTo>
                <a:lnTo>
                  <a:pt x="987108" y="2257321"/>
                </a:lnTo>
                <a:lnTo>
                  <a:pt x="985838" y="2263037"/>
                </a:lnTo>
                <a:lnTo>
                  <a:pt x="985838" y="2269071"/>
                </a:lnTo>
                <a:lnTo>
                  <a:pt x="985838" y="2436433"/>
                </a:lnTo>
                <a:lnTo>
                  <a:pt x="985838" y="2442149"/>
                </a:lnTo>
                <a:lnTo>
                  <a:pt x="987108" y="2448183"/>
                </a:lnTo>
                <a:lnTo>
                  <a:pt x="988378" y="2453899"/>
                </a:lnTo>
                <a:lnTo>
                  <a:pt x="990282" y="2459298"/>
                </a:lnTo>
                <a:lnTo>
                  <a:pt x="992822" y="2464697"/>
                </a:lnTo>
                <a:lnTo>
                  <a:pt x="995998" y="2469461"/>
                </a:lnTo>
                <a:lnTo>
                  <a:pt x="999172" y="2473907"/>
                </a:lnTo>
                <a:lnTo>
                  <a:pt x="1002982" y="2478035"/>
                </a:lnTo>
                <a:lnTo>
                  <a:pt x="1007110" y="2481528"/>
                </a:lnTo>
                <a:lnTo>
                  <a:pt x="1011872" y="2485339"/>
                </a:lnTo>
                <a:lnTo>
                  <a:pt x="1016635" y="2488198"/>
                </a:lnTo>
                <a:lnTo>
                  <a:pt x="1022032" y="2490421"/>
                </a:lnTo>
                <a:lnTo>
                  <a:pt x="1027112" y="2492644"/>
                </a:lnTo>
                <a:lnTo>
                  <a:pt x="1032828" y="2494231"/>
                </a:lnTo>
                <a:lnTo>
                  <a:pt x="1038542" y="2495184"/>
                </a:lnTo>
                <a:lnTo>
                  <a:pt x="1044575" y="2495502"/>
                </a:lnTo>
                <a:lnTo>
                  <a:pt x="1237298" y="2495502"/>
                </a:lnTo>
                <a:lnTo>
                  <a:pt x="1243330" y="2495184"/>
                </a:lnTo>
                <a:lnTo>
                  <a:pt x="1249362" y="2494231"/>
                </a:lnTo>
                <a:lnTo>
                  <a:pt x="1254760" y="2492644"/>
                </a:lnTo>
                <a:lnTo>
                  <a:pt x="1260475" y="2490421"/>
                </a:lnTo>
                <a:lnTo>
                  <a:pt x="1265555" y="2488198"/>
                </a:lnTo>
                <a:lnTo>
                  <a:pt x="1270635" y="2485339"/>
                </a:lnTo>
                <a:lnTo>
                  <a:pt x="1275080" y="2481528"/>
                </a:lnTo>
                <a:lnTo>
                  <a:pt x="1278890" y="2478035"/>
                </a:lnTo>
                <a:lnTo>
                  <a:pt x="1283018" y="2473907"/>
                </a:lnTo>
                <a:lnTo>
                  <a:pt x="1286510" y="2469461"/>
                </a:lnTo>
                <a:lnTo>
                  <a:pt x="1289368" y="2464697"/>
                </a:lnTo>
                <a:lnTo>
                  <a:pt x="1291908" y="2459298"/>
                </a:lnTo>
                <a:lnTo>
                  <a:pt x="1293812" y="2453899"/>
                </a:lnTo>
                <a:lnTo>
                  <a:pt x="1295400" y="2448183"/>
                </a:lnTo>
                <a:lnTo>
                  <a:pt x="1296035" y="2442149"/>
                </a:lnTo>
                <a:lnTo>
                  <a:pt x="1296352" y="2436433"/>
                </a:lnTo>
                <a:lnTo>
                  <a:pt x="1296352" y="2269071"/>
                </a:lnTo>
                <a:lnTo>
                  <a:pt x="1296035" y="2263037"/>
                </a:lnTo>
                <a:lnTo>
                  <a:pt x="1295400" y="2257321"/>
                </a:lnTo>
                <a:lnTo>
                  <a:pt x="1293812" y="2251604"/>
                </a:lnTo>
                <a:lnTo>
                  <a:pt x="1291908" y="2246523"/>
                </a:lnTo>
                <a:lnTo>
                  <a:pt x="1289368" y="2241124"/>
                </a:lnTo>
                <a:lnTo>
                  <a:pt x="1286510" y="2236361"/>
                </a:lnTo>
                <a:lnTo>
                  <a:pt x="1283018" y="2231597"/>
                </a:lnTo>
                <a:lnTo>
                  <a:pt x="1278890" y="2227469"/>
                </a:lnTo>
                <a:lnTo>
                  <a:pt x="1275080" y="2223658"/>
                </a:lnTo>
                <a:lnTo>
                  <a:pt x="1270635" y="2220482"/>
                </a:lnTo>
                <a:lnTo>
                  <a:pt x="1265555" y="2217306"/>
                </a:lnTo>
                <a:lnTo>
                  <a:pt x="1260475" y="2214766"/>
                </a:lnTo>
                <a:lnTo>
                  <a:pt x="1254760" y="2212860"/>
                </a:lnTo>
                <a:lnTo>
                  <a:pt x="1249362" y="2211590"/>
                </a:lnTo>
                <a:lnTo>
                  <a:pt x="1243330" y="2210320"/>
                </a:lnTo>
                <a:lnTo>
                  <a:pt x="1237298" y="2210002"/>
                </a:lnTo>
                <a:lnTo>
                  <a:pt x="1044575" y="2210002"/>
                </a:lnTo>
                <a:close/>
                <a:moveTo>
                  <a:pt x="213678" y="2210002"/>
                </a:moveTo>
                <a:lnTo>
                  <a:pt x="207645" y="2210320"/>
                </a:lnTo>
                <a:lnTo>
                  <a:pt x="201612" y="2211590"/>
                </a:lnTo>
                <a:lnTo>
                  <a:pt x="196215" y="2212860"/>
                </a:lnTo>
                <a:lnTo>
                  <a:pt x="190818" y="2214766"/>
                </a:lnTo>
                <a:lnTo>
                  <a:pt x="185738" y="2217306"/>
                </a:lnTo>
                <a:lnTo>
                  <a:pt x="180975" y="2220482"/>
                </a:lnTo>
                <a:lnTo>
                  <a:pt x="175895" y="2223658"/>
                </a:lnTo>
                <a:lnTo>
                  <a:pt x="171768" y="2227469"/>
                </a:lnTo>
                <a:lnTo>
                  <a:pt x="168275" y="2231597"/>
                </a:lnTo>
                <a:lnTo>
                  <a:pt x="164782" y="2236361"/>
                </a:lnTo>
                <a:lnTo>
                  <a:pt x="161925" y="2241124"/>
                </a:lnTo>
                <a:lnTo>
                  <a:pt x="159385" y="2246523"/>
                </a:lnTo>
                <a:lnTo>
                  <a:pt x="157480" y="2251604"/>
                </a:lnTo>
                <a:lnTo>
                  <a:pt x="155892" y="2257321"/>
                </a:lnTo>
                <a:lnTo>
                  <a:pt x="154940" y="2263037"/>
                </a:lnTo>
                <a:lnTo>
                  <a:pt x="154305" y="2269071"/>
                </a:lnTo>
                <a:lnTo>
                  <a:pt x="154305" y="2436433"/>
                </a:lnTo>
                <a:lnTo>
                  <a:pt x="154940" y="2442149"/>
                </a:lnTo>
                <a:lnTo>
                  <a:pt x="155892" y="2448183"/>
                </a:lnTo>
                <a:lnTo>
                  <a:pt x="157480" y="2453899"/>
                </a:lnTo>
                <a:lnTo>
                  <a:pt x="159385" y="2459298"/>
                </a:lnTo>
                <a:lnTo>
                  <a:pt x="161925" y="2464697"/>
                </a:lnTo>
                <a:lnTo>
                  <a:pt x="164782" y="2469461"/>
                </a:lnTo>
                <a:lnTo>
                  <a:pt x="168275" y="2473907"/>
                </a:lnTo>
                <a:lnTo>
                  <a:pt x="171768" y="2478035"/>
                </a:lnTo>
                <a:lnTo>
                  <a:pt x="175895" y="2481528"/>
                </a:lnTo>
                <a:lnTo>
                  <a:pt x="180975" y="2485339"/>
                </a:lnTo>
                <a:lnTo>
                  <a:pt x="185738" y="2488198"/>
                </a:lnTo>
                <a:lnTo>
                  <a:pt x="190818" y="2490421"/>
                </a:lnTo>
                <a:lnTo>
                  <a:pt x="196215" y="2492644"/>
                </a:lnTo>
                <a:lnTo>
                  <a:pt x="201612" y="2494231"/>
                </a:lnTo>
                <a:lnTo>
                  <a:pt x="207645" y="2495184"/>
                </a:lnTo>
                <a:lnTo>
                  <a:pt x="213678" y="2495502"/>
                </a:lnTo>
                <a:lnTo>
                  <a:pt x="822008" y="2495502"/>
                </a:lnTo>
                <a:lnTo>
                  <a:pt x="828040" y="2495184"/>
                </a:lnTo>
                <a:lnTo>
                  <a:pt x="834072" y="2494231"/>
                </a:lnTo>
                <a:lnTo>
                  <a:pt x="839470" y="2492644"/>
                </a:lnTo>
                <a:lnTo>
                  <a:pt x="844868" y="2490421"/>
                </a:lnTo>
                <a:lnTo>
                  <a:pt x="849948" y="2488198"/>
                </a:lnTo>
                <a:lnTo>
                  <a:pt x="854710" y="2485339"/>
                </a:lnTo>
                <a:lnTo>
                  <a:pt x="859472" y="2481528"/>
                </a:lnTo>
                <a:lnTo>
                  <a:pt x="863600" y="2478035"/>
                </a:lnTo>
                <a:lnTo>
                  <a:pt x="867410" y="2473907"/>
                </a:lnTo>
                <a:lnTo>
                  <a:pt x="870585" y="2469461"/>
                </a:lnTo>
                <a:lnTo>
                  <a:pt x="873760" y="2464697"/>
                </a:lnTo>
                <a:lnTo>
                  <a:pt x="876300" y="2459298"/>
                </a:lnTo>
                <a:lnTo>
                  <a:pt x="878522" y="2453899"/>
                </a:lnTo>
                <a:lnTo>
                  <a:pt x="879792" y="2448183"/>
                </a:lnTo>
                <a:lnTo>
                  <a:pt x="880745" y="2442149"/>
                </a:lnTo>
                <a:lnTo>
                  <a:pt x="881062" y="2436433"/>
                </a:lnTo>
                <a:lnTo>
                  <a:pt x="881062" y="2269071"/>
                </a:lnTo>
                <a:lnTo>
                  <a:pt x="880745" y="2263037"/>
                </a:lnTo>
                <a:lnTo>
                  <a:pt x="879792" y="2257321"/>
                </a:lnTo>
                <a:lnTo>
                  <a:pt x="878522" y="2251604"/>
                </a:lnTo>
                <a:lnTo>
                  <a:pt x="876300" y="2246523"/>
                </a:lnTo>
                <a:lnTo>
                  <a:pt x="873760" y="2241124"/>
                </a:lnTo>
                <a:lnTo>
                  <a:pt x="870585" y="2236361"/>
                </a:lnTo>
                <a:lnTo>
                  <a:pt x="867410" y="2231597"/>
                </a:lnTo>
                <a:lnTo>
                  <a:pt x="863600" y="2227469"/>
                </a:lnTo>
                <a:lnTo>
                  <a:pt x="859472" y="2223658"/>
                </a:lnTo>
                <a:lnTo>
                  <a:pt x="854710" y="2220482"/>
                </a:lnTo>
                <a:lnTo>
                  <a:pt x="849948" y="2217306"/>
                </a:lnTo>
                <a:lnTo>
                  <a:pt x="844868" y="2214766"/>
                </a:lnTo>
                <a:lnTo>
                  <a:pt x="839470" y="2212860"/>
                </a:lnTo>
                <a:lnTo>
                  <a:pt x="834072" y="2211590"/>
                </a:lnTo>
                <a:lnTo>
                  <a:pt x="828040" y="2210320"/>
                </a:lnTo>
                <a:lnTo>
                  <a:pt x="822008" y="2210002"/>
                </a:lnTo>
                <a:lnTo>
                  <a:pt x="213678" y="2210002"/>
                </a:lnTo>
                <a:close/>
                <a:moveTo>
                  <a:pt x="1460500" y="1865434"/>
                </a:moveTo>
                <a:lnTo>
                  <a:pt x="1454468" y="1865751"/>
                </a:lnTo>
                <a:lnTo>
                  <a:pt x="1448435" y="1866704"/>
                </a:lnTo>
                <a:lnTo>
                  <a:pt x="1443038" y="1867974"/>
                </a:lnTo>
                <a:lnTo>
                  <a:pt x="1437322" y="1870197"/>
                </a:lnTo>
                <a:lnTo>
                  <a:pt x="1432242" y="1872420"/>
                </a:lnTo>
                <a:lnTo>
                  <a:pt x="1427162" y="1875596"/>
                </a:lnTo>
                <a:lnTo>
                  <a:pt x="1422718" y="1879089"/>
                </a:lnTo>
                <a:lnTo>
                  <a:pt x="1418590" y="1882900"/>
                </a:lnTo>
                <a:lnTo>
                  <a:pt x="1415098" y="1887029"/>
                </a:lnTo>
                <a:lnTo>
                  <a:pt x="1411288" y="1891475"/>
                </a:lnTo>
                <a:lnTo>
                  <a:pt x="1408430" y="1896556"/>
                </a:lnTo>
                <a:lnTo>
                  <a:pt x="1406208" y="1901637"/>
                </a:lnTo>
                <a:lnTo>
                  <a:pt x="1403985" y="1907036"/>
                </a:lnTo>
                <a:lnTo>
                  <a:pt x="1402398" y="1912752"/>
                </a:lnTo>
                <a:lnTo>
                  <a:pt x="1401762" y="1918469"/>
                </a:lnTo>
                <a:lnTo>
                  <a:pt x="1401128" y="1924503"/>
                </a:lnTo>
                <a:lnTo>
                  <a:pt x="1401128" y="2436433"/>
                </a:lnTo>
                <a:lnTo>
                  <a:pt x="1401762" y="2442149"/>
                </a:lnTo>
                <a:lnTo>
                  <a:pt x="1402398" y="2448183"/>
                </a:lnTo>
                <a:lnTo>
                  <a:pt x="1403985" y="2453899"/>
                </a:lnTo>
                <a:lnTo>
                  <a:pt x="1406208" y="2459298"/>
                </a:lnTo>
                <a:lnTo>
                  <a:pt x="1408430" y="2464697"/>
                </a:lnTo>
                <a:lnTo>
                  <a:pt x="1411288" y="2469461"/>
                </a:lnTo>
                <a:lnTo>
                  <a:pt x="1415098" y="2473907"/>
                </a:lnTo>
                <a:lnTo>
                  <a:pt x="1418590" y="2478035"/>
                </a:lnTo>
                <a:lnTo>
                  <a:pt x="1422718" y="2481528"/>
                </a:lnTo>
                <a:lnTo>
                  <a:pt x="1427162" y="2485339"/>
                </a:lnTo>
                <a:lnTo>
                  <a:pt x="1432242" y="2488198"/>
                </a:lnTo>
                <a:lnTo>
                  <a:pt x="1437322" y="2490421"/>
                </a:lnTo>
                <a:lnTo>
                  <a:pt x="1443038" y="2492644"/>
                </a:lnTo>
                <a:lnTo>
                  <a:pt x="1448435" y="2494231"/>
                </a:lnTo>
                <a:lnTo>
                  <a:pt x="1454468" y="2495184"/>
                </a:lnTo>
                <a:lnTo>
                  <a:pt x="1460500" y="2495502"/>
                </a:lnTo>
                <a:lnTo>
                  <a:pt x="1653222" y="2495502"/>
                </a:lnTo>
                <a:lnTo>
                  <a:pt x="1659255" y="2495184"/>
                </a:lnTo>
                <a:lnTo>
                  <a:pt x="1664970" y="2494231"/>
                </a:lnTo>
                <a:lnTo>
                  <a:pt x="1670685" y="2492644"/>
                </a:lnTo>
                <a:lnTo>
                  <a:pt x="1676082" y="2490421"/>
                </a:lnTo>
                <a:lnTo>
                  <a:pt x="1681162" y="2488198"/>
                </a:lnTo>
                <a:lnTo>
                  <a:pt x="1685925" y="2485339"/>
                </a:lnTo>
                <a:lnTo>
                  <a:pt x="1690688" y="2481528"/>
                </a:lnTo>
                <a:lnTo>
                  <a:pt x="1694815" y="2478035"/>
                </a:lnTo>
                <a:lnTo>
                  <a:pt x="1698625" y="2473907"/>
                </a:lnTo>
                <a:lnTo>
                  <a:pt x="1701800" y="2469461"/>
                </a:lnTo>
                <a:lnTo>
                  <a:pt x="1704658" y="2464697"/>
                </a:lnTo>
                <a:lnTo>
                  <a:pt x="1707515" y="2459298"/>
                </a:lnTo>
                <a:lnTo>
                  <a:pt x="1709420" y="2453899"/>
                </a:lnTo>
                <a:lnTo>
                  <a:pt x="1710690" y="2448183"/>
                </a:lnTo>
                <a:lnTo>
                  <a:pt x="1711960" y="2442149"/>
                </a:lnTo>
                <a:lnTo>
                  <a:pt x="1712278" y="2436433"/>
                </a:lnTo>
                <a:lnTo>
                  <a:pt x="1712278" y="1924503"/>
                </a:lnTo>
                <a:lnTo>
                  <a:pt x="1711960" y="1918469"/>
                </a:lnTo>
                <a:lnTo>
                  <a:pt x="1710690" y="1912752"/>
                </a:lnTo>
                <a:lnTo>
                  <a:pt x="1709420" y="1907036"/>
                </a:lnTo>
                <a:lnTo>
                  <a:pt x="1707515" y="1901637"/>
                </a:lnTo>
                <a:lnTo>
                  <a:pt x="1704658" y="1896556"/>
                </a:lnTo>
                <a:lnTo>
                  <a:pt x="1701800" y="1891475"/>
                </a:lnTo>
                <a:lnTo>
                  <a:pt x="1698625" y="1887029"/>
                </a:lnTo>
                <a:lnTo>
                  <a:pt x="1694815" y="1882900"/>
                </a:lnTo>
                <a:lnTo>
                  <a:pt x="1690688" y="1879089"/>
                </a:lnTo>
                <a:lnTo>
                  <a:pt x="1685925" y="1875596"/>
                </a:lnTo>
                <a:lnTo>
                  <a:pt x="1681162" y="1872420"/>
                </a:lnTo>
                <a:lnTo>
                  <a:pt x="1676082" y="1870197"/>
                </a:lnTo>
                <a:lnTo>
                  <a:pt x="1670685" y="1867974"/>
                </a:lnTo>
                <a:lnTo>
                  <a:pt x="1664970" y="1866704"/>
                </a:lnTo>
                <a:lnTo>
                  <a:pt x="1659255" y="1865751"/>
                </a:lnTo>
                <a:lnTo>
                  <a:pt x="1653222" y="1865434"/>
                </a:lnTo>
                <a:lnTo>
                  <a:pt x="1460500" y="1865434"/>
                </a:lnTo>
                <a:close/>
                <a:moveTo>
                  <a:pt x="1044575" y="1865434"/>
                </a:moveTo>
                <a:lnTo>
                  <a:pt x="1038542" y="1865751"/>
                </a:lnTo>
                <a:lnTo>
                  <a:pt x="1032828" y="1866704"/>
                </a:lnTo>
                <a:lnTo>
                  <a:pt x="1027112" y="1867974"/>
                </a:lnTo>
                <a:lnTo>
                  <a:pt x="1022032" y="1870197"/>
                </a:lnTo>
                <a:lnTo>
                  <a:pt x="1016635" y="1872420"/>
                </a:lnTo>
                <a:lnTo>
                  <a:pt x="1011872" y="1875596"/>
                </a:lnTo>
                <a:lnTo>
                  <a:pt x="1007110" y="1879089"/>
                </a:lnTo>
                <a:lnTo>
                  <a:pt x="1002982" y="1882900"/>
                </a:lnTo>
                <a:lnTo>
                  <a:pt x="999172" y="1887029"/>
                </a:lnTo>
                <a:lnTo>
                  <a:pt x="995998" y="1891475"/>
                </a:lnTo>
                <a:lnTo>
                  <a:pt x="992822" y="1896556"/>
                </a:lnTo>
                <a:lnTo>
                  <a:pt x="990282" y="1901637"/>
                </a:lnTo>
                <a:lnTo>
                  <a:pt x="988378" y="1907036"/>
                </a:lnTo>
                <a:lnTo>
                  <a:pt x="987108" y="1912752"/>
                </a:lnTo>
                <a:lnTo>
                  <a:pt x="985838" y="1918469"/>
                </a:lnTo>
                <a:lnTo>
                  <a:pt x="985838" y="1924503"/>
                </a:lnTo>
                <a:lnTo>
                  <a:pt x="985838" y="2091864"/>
                </a:lnTo>
                <a:lnTo>
                  <a:pt x="985838" y="2097898"/>
                </a:lnTo>
                <a:lnTo>
                  <a:pt x="987108" y="2103615"/>
                </a:lnTo>
                <a:lnTo>
                  <a:pt x="988378" y="2109331"/>
                </a:lnTo>
                <a:lnTo>
                  <a:pt x="990282" y="2114730"/>
                </a:lnTo>
                <a:lnTo>
                  <a:pt x="992822" y="2119811"/>
                </a:lnTo>
                <a:lnTo>
                  <a:pt x="995998" y="2124892"/>
                </a:lnTo>
                <a:lnTo>
                  <a:pt x="999172" y="2129338"/>
                </a:lnTo>
                <a:lnTo>
                  <a:pt x="1002982" y="2133467"/>
                </a:lnTo>
                <a:lnTo>
                  <a:pt x="1007110" y="2137278"/>
                </a:lnTo>
                <a:lnTo>
                  <a:pt x="1011872" y="2140453"/>
                </a:lnTo>
                <a:lnTo>
                  <a:pt x="1016635" y="2143311"/>
                </a:lnTo>
                <a:lnTo>
                  <a:pt x="1022032" y="2146170"/>
                </a:lnTo>
                <a:lnTo>
                  <a:pt x="1027112" y="2148393"/>
                </a:lnTo>
                <a:lnTo>
                  <a:pt x="1032828" y="2149345"/>
                </a:lnTo>
                <a:lnTo>
                  <a:pt x="1038542" y="2150616"/>
                </a:lnTo>
                <a:lnTo>
                  <a:pt x="1044575" y="2150933"/>
                </a:lnTo>
                <a:lnTo>
                  <a:pt x="1237298" y="2150933"/>
                </a:lnTo>
                <a:lnTo>
                  <a:pt x="1243330" y="2150616"/>
                </a:lnTo>
                <a:lnTo>
                  <a:pt x="1249362" y="2149345"/>
                </a:lnTo>
                <a:lnTo>
                  <a:pt x="1254760" y="2148393"/>
                </a:lnTo>
                <a:lnTo>
                  <a:pt x="1260475" y="2146170"/>
                </a:lnTo>
                <a:lnTo>
                  <a:pt x="1265555" y="2143311"/>
                </a:lnTo>
                <a:lnTo>
                  <a:pt x="1270635" y="2140453"/>
                </a:lnTo>
                <a:lnTo>
                  <a:pt x="1275080" y="2137278"/>
                </a:lnTo>
                <a:lnTo>
                  <a:pt x="1278890" y="2133467"/>
                </a:lnTo>
                <a:lnTo>
                  <a:pt x="1283018" y="2129338"/>
                </a:lnTo>
                <a:lnTo>
                  <a:pt x="1286510" y="2124892"/>
                </a:lnTo>
                <a:lnTo>
                  <a:pt x="1289368" y="2119811"/>
                </a:lnTo>
                <a:lnTo>
                  <a:pt x="1291908" y="2114730"/>
                </a:lnTo>
                <a:lnTo>
                  <a:pt x="1293812" y="2109331"/>
                </a:lnTo>
                <a:lnTo>
                  <a:pt x="1295400" y="2103615"/>
                </a:lnTo>
                <a:lnTo>
                  <a:pt x="1296035" y="2097898"/>
                </a:lnTo>
                <a:lnTo>
                  <a:pt x="1296352" y="2091864"/>
                </a:lnTo>
                <a:lnTo>
                  <a:pt x="1296352" y="1924503"/>
                </a:lnTo>
                <a:lnTo>
                  <a:pt x="1296035" y="1918469"/>
                </a:lnTo>
                <a:lnTo>
                  <a:pt x="1295400" y="1912752"/>
                </a:lnTo>
                <a:lnTo>
                  <a:pt x="1293812" y="1907036"/>
                </a:lnTo>
                <a:lnTo>
                  <a:pt x="1291908" y="1901637"/>
                </a:lnTo>
                <a:lnTo>
                  <a:pt x="1289368" y="1896556"/>
                </a:lnTo>
                <a:lnTo>
                  <a:pt x="1286510" y="1891475"/>
                </a:lnTo>
                <a:lnTo>
                  <a:pt x="1283018" y="1887029"/>
                </a:lnTo>
                <a:lnTo>
                  <a:pt x="1278890" y="1882900"/>
                </a:lnTo>
                <a:lnTo>
                  <a:pt x="1275080" y="1879089"/>
                </a:lnTo>
                <a:lnTo>
                  <a:pt x="1270635" y="1875596"/>
                </a:lnTo>
                <a:lnTo>
                  <a:pt x="1265555" y="1872420"/>
                </a:lnTo>
                <a:lnTo>
                  <a:pt x="1260475" y="1870197"/>
                </a:lnTo>
                <a:lnTo>
                  <a:pt x="1254760" y="1867974"/>
                </a:lnTo>
                <a:lnTo>
                  <a:pt x="1249362" y="1866704"/>
                </a:lnTo>
                <a:lnTo>
                  <a:pt x="1243330" y="1865751"/>
                </a:lnTo>
                <a:lnTo>
                  <a:pt x="1237298" y="1865434"/>
                </a:lnTo>
                <a:lnTo>
                  <a:pt x="1044575" y="1865434"/>
                </a:lnTo>
                <a:close/>
                <a:moveTo>
                  <a:pt x="629285" y="1865434"/>
                </a:moveTo>
                <a:lnTo>
                  <a:pt x="623252" y="1865751"/>
                </a:lnTo>
                <a:lnTo>
                  <a:pt x="617220" y="1866704"/>
                </a:lnTo>
                <a:lnTo>
                  <a:pt x="611822" y="1867974"/>
                </a:lnTo>
                <a:lnTo>
                  <a:pt x="606108" y="1870197"/>
                </a:lnTo>
                <a:lnTo>
                  <a:pt x="601028" y="1872420"/>
                </a:lnTo>
                <a:lnTo>
                  <a:pt x="596265" y="1875596"/>
                </a:lnTo>
                <a:lnTo>
                  <a:pt x="591820" y="1879089"/>
                </a:lnTo>
                <a:lnTo>
                  <a:pt x="587692" y="1882900"/>
                </a:lnTo>
                <a:lnTo>
                  <a:pt x="583565" y="1887029"/>
                </a:lnTo>
                <a:lnTo>
                  <a:pt x="580072" y="1891475"/>
                </a:lnTo>
                <a:lnTo>
                  <a:pt x="577215" y="1896556"/>
                </a:lnTo>
                <a:lnTo>
                  <a:pt x="574675" y="1901637"/>
                </a:lnTo>
                <a:lnTo>
                  <a:pt x="572770" y="1907036"/>
                </a:lnTo>
                <a:lnTo>
                  <a:pt x="571182" y="1912752"/>
                </a:lnTo>
                <a:lnTo>
                  <a:pt x="570548" y="1918469"/>
                </a:lnTo>
                <a:lnTo>
                  <a:pt x="570230" y="1924503"/>
                </a:lnTo>
                <a:lnTo>
                  <a:pt x="570230" y="2091864"/>
                </a:lnTo>
                <a:lnTo>
                  <a:pt x="570548" y="2097898"/>
                </a:lnTo>
                <a:lnTo>
                  <a:pt x="571182" y="2103615"/>
                </a:lnTo>
                <a:lnTo>
                  <a:pt x="572770" y="2109331"/>
                </a:lnTo>
                <a:lnTo>
                  <a:pt x="574675" y="2114730"/>
                </a:lnTo>
                <a:lnTo>
                  <a:pt x="577215" y="2119811"/>
                </a:lnTo>
                <a:lnTo>
                  <a:pt x="580072" y="2124892"/>
                </a:lnTo>
                <a:lnTo>
                  <a:pt x="583565" y="2129338"/>
                </a:lnTo>
                <a:lnTo>
                  <a:pt x="587692" y="2133467"/>
                </a:lnTo>
                <a:lnTo>
                  <a:pt x="591820" y="2137278"/>
                </a:lnTo>
                <a:lnTo>
                  <a:pt x="596265" y="2140453"/>
                </a:lnTo>
                <a:lnTo>
                  <a:pt x="601028" y="2143311"/>
                </a:lnTo>
                <a:lnTo>
                  <a:pt x="606108" y="2146170"/>
                </a:lnTo>
                <a:lnTo>
                  <a:pt x="611822" y="2148393"/>
                </a:lnTo>
                <a:lnTo>
                  <a:pt x="617220" y="2149345"/>
                </a:lnTo>
                <a:lnTo>
                  <a:pt x="623252" y="2150616"/>
                </a:lnTo>
                <a:lnTo>
                  <a:pt x="629285" y="2150933"/>
                </a:lnTo>
                <a:lnTo>
                  <a:pt x="822008" y="2150933"/>
                </a:lnTo>
                <a:lnTo>
                  <a:pt x="828040" y="2150616"/>
                </a:lnTo>
                <a:lnTo>
                  <a:pt x="834072" y="2149345"/>
                </a:lnTo>
                <a:lnTo>
                  <a:pt x="839470" y="2148393"/>
                </a:lnTo>
                <a:lnTo>
                  <a:pt x="844868" y="2146170"/>
                </a:lnTo>
                <a:lnTo>
                  <a:pt x="849948" y="2143311"/>
                </a:lnTo>
                <a:lnTo>
                  <a:pt x="854710" y="2140453"/>
                </a:lnTo>
                <a:lnTo>
                  <a:pt x="859472" y="2137278"/>
                </a:lnTo>
                <a:lnTo>
                  <a:pt x="863600" y="2133467"/>
                </a:lnTo>
                <a:lnTo>
                  <a:pt x="867410" y="2129338"/>
                </a:lnTo>
                <a:lnTo>
                  <a:pt x="870585" y="2124892"/>
                </a:lnTo>
                <a:lnTo>
                  <a:pt x="873760" y="2119811"/>
                </a:lnTo>
                <a:lnTo>
                  <a:pt x="876300" y="2114730"/>
                </a:lnTo>
                <a:lnTo>
                  <a:pt x="878522" y="2109331"/>
                </a:lnTo>
                <a:lnTo>
                  <a:pt x="879792" y="2103615"/>
                </a:lnTo>
                <a:lnTo>
                  <a:pt x="880745" y="2097898"/>
                </a:lnTo>
                <a:lnTo>
                  <a:pt x="881062" y="2091864"/>
                </a:lnTo>
                <a:lnTo>
                  <a:pt x="881062" y="1924503"/>
                </a:lnTo>
                <a:lnTo>
                  <a:pt x="880745" y="1918469"/>
                </a:lnTo>
                <a:lnTo>
                  <a:pt x="879792" y="1912752"/>
                </a:lnTo>
                <a:lnTo>
                  <a:pt x="878522" y="1907036"/>
                </a:lnTo>
                <a:lnTo>
                  <a:pt x="876300" y="1901637"/>
                </a:lnTo>
                <a:lnTo>
                  <a:pt x="873760" y="1896556"/>
                </a:lnTo>
                <a:lnTo>
                  <a:pt x="870585" y="1891475"/>
                </a:lnTo>
                <a:lnTo>
                  <a:pt x="867410" y="1887029"/>
                </a:lnTo>
                <a:lnTo>
                  <a:pt x="863600" y="1882900"/>
                </a:lnTo>
                <a:lnTo>
                  <a:pt x="859472" y="1879089"/>
                </a:lnTo>
                <a:lnTo>
                  <a:pt x="854710" y="1875596"/>
                </a:lnTo>
                <a:lnTo>
                  <a:pt x="849948" y="1872420"/>
                </a:lnTo>
                <a:lnTo>
                  <a:pt x="844868" y="1870197"/>
                </a:lnTo>
                <a:lnTo>
                  <a:pt x="839470" y="1867974"/>
                </a:lnTo>
                <a:lnTo>
                  <a:pt x="834072" y="1866704"/>
                </a:lnTo>
                <a:lnTo>
                  <a:pt x="828040" y="1865751"/>
                </a:lnTo>
                <a:lnTo>
                  <a:pt x="822008" y="1865434"/>
                </a:lnTo>
                <a:lnTo>
                  <a:pt x="629285" y="1865434"/>
                </a:lnTo>
                <a:close/>
                <a:moveTo>
                  <a:pt x="213678" y="1865434"/>
                </a:moveTo>
                <a:lnTo>
                  <a:pt x="207645" y="1865751"/>
                </a:lnTo>
                <a:lnTo>
                  <a:pt x="201612" y="1866704"/>
                </a:lnTo>
                <a:lnTo>
                  <a:pt x="196215" y="1867974"/>
                </a:lnTo>
                <a:lnTo>
                  <a:pt x="190818" y="1870197"/>
                </a:lnTo>
                <a:lnTo>
                  <a:pt x="185738" y="1872420"/>
                </a:lnTo>
                <a:lnTo>
                  <a:pt x="180975" y="1875596"/>
                </a:lnTo>
                <a:lnTo>
                  <a:pt x="175895" y="1879089"/>
                </a:lnTo>
                <a:lnTo>
                  <a:pt x="171768" y="1882900"/>
                </a:lnTo>
                <a:lnTo>
                  <a:pt x="168275" y="1887029"/>
                </a:lnTo>
                <a:lnTo>
                  <a:pt x="164782" y="1891475"/>
                </a:lnTo>
                <a:lnTo>
                  <a:pt x="161925" y="1896556"/>
                </a:lnTo>
                <a:lnTo>
                  <a:pt x="159385" y="1901637"/>
                </a:lnTo>
                <a:lnTo>
                  <a:pt x="157480" y="1907036"/>
                </a:lnTo>
                <a:lnTo>
                  <a:pt x="155892" y="1912752"/>
                </a:lnTo>
                <a:lnTo>
                  <a:pt x="154940" y="1918469"/>
                </a:lnTo>
                <a:lnTo>
                  <a:pt x="154305" y="1924503"/>
                </a:lnTo>
                <a:lnTo>
                  <a:pt x="154305" y="2091864"/>
                </a:lnTo>
                <a:lnTo>
                  <a:pt x="154940" y="2097898"/>
                </a:lnTo>
                <a:lnTo>
                  <a:pt x="155892" y="2103615"/>
                </a:lnTo>
                <a:lnTo>
                  <a:pt x="157480" y="2109331"/>
                </a:lnTo>
                <a:lnTo>
                  <a:pt x="159385" y="2114730"/>
                </a:lnTo>
                <a:lnTo>
                  <a:pt x="161925" y="2119811"/>
                </a:lnTo>
                <a:lnTo>
                  <a:pt x="164782" y="2124892"/>
                </a:lnTo>
                <a:lnTo>
                  <a:pt x="168275" y="2129338"/>
                </a:lnTo>
                <a:lnTo>
                  <a:pt x="171768" y="2133467"/>
                </a:lnTo>
                <a:lnTo>
                  <a:pt x="175895" y="2137278"/>
                </a:lnTo>
                <a:lnTo>
                  <a:pt x="180975" y="2140453"/>
                </a:lnTo>
                <a:lnTo>
                  <a:pt x="185738" y="2143311"/>
                </a:lnTo>
                <a:lnTo>
                  <a:pt x="190818" y="2146170"/>
                </a:lnTo>
                <a:lnTo>
                  <a:pt x="196215" y="2148393"/>
                </a:lnTo>
                <a:lnTo>
                  <a:pt x="201612" y="2149345"/>
                </a:lnTo>
                <a:lnTo>
                  <a:pt x="207645" y="2150616"/>
                </a:lnTo>
                <a:lnTo>
                  <a:pt x="213678" y="2150933"/>
                </a:lnTo>
                <a:lnTo>
                  <a:pt x="406400" y="2150933"/>
                </a:lnTo>
                <a:lnTo>
                  <a:pt x="412432" y="2150616"/>
                </a:lnTo>
                <a:lnTo>
                  <a:pt x="418148" y="2149345"/>
                </a:lnTo>
                <a:lnTo>
                  <a:pt x="423862" y="2148393"/>
                </a:lnTo>
                <a:lnTo>
                  <a:pt x="429260" y="2146170"/>
                </a:lnTo>
                <a:lnTo>
                  <a:pt x="434658" y="2143311"/>
                </a:lnTo>
                <a:lnTo>
                  <a:pt x="439420" y="2140453"/>
                </a:lnTo>
                <a:lnTo>
                  <a:pt x="443865" y="2137278"/>
                </a:lnTo>
                <a:lnTo>
                  <a:pt x="447992" y="2133467"/>
                </a:lnTo>
                <a:lnTo>
                  <a:pt x="452120" y="2129338"/>
                </a:lnTo>
                <a:lnTo>
                  <a:pt x="455295" y="2124892"/>
                </a:lnTo>
                <a:lnTo>
                  <a:pt x="458470" y="2119811"/>
                </a:lnTo>
                <a:lnTo>
                  <a:pt x="460692" y="2114730"/>
                </a:lnTo>
                <a:lnTo>
                  <a:pt x="462915" y="2109331"/>
                </a:lnTo>
                <a:lnTo>
                  <a:pt x="464185" y="2103615"/>
                </a:lnTo>
                <a:lnTo>
                  <a:pt x="465138" y="2097898"/>
                </a:lnTo>
                <a:lnTo>
                  <a:pt x="465455" y="2091864"/>
                </a:lnTo>
                <a:lnTo>
                  <a:pt x="465455" y="1924503"/>
                </a:lnTo>
                <a:lnTo>
                  <a:pt x="465138" y="1918469"/>
                </a:lnTo>
                <a:lnTo>
                  <a:pt x="464185" y="1912752"/>
                </a:lnTo>
                <a:lnTo>
                  <a:pt x="462915" y="1907036"/>
                </a:lnTo>
                <a:lnTo>
                  <a:pt x="460692" y="1901637"/>
                </a:lnTo>
                <a:lnTo>
                  <a:pt x="458470" y="1896556"/>
                </a:lnTo>
                <a:lnTo>
                  <a:pt x="455295" y="1891475"/>
                </a:lnTo>
                <a:lnTo>
                  <a:pt x="452120" y="1887029"/>
                </a:lnTo>
                <a:lnTo>
                  <a:pt x="447992" y="1882900"/>
                </a:lnTo>
                <a:lnTo>
                  <a:pt x="443865" y="1879089"/>
                </a:lnTo>
                <a:lnTo>
                  <a:pt x="439420" y="1875596"/>
                </a:lnTo>
                <a:lnTo>
                  <a:pt x="434658" y="1872420"/>
                </a:lnTo>
                <a:lnTo>
                  <a:pt x="429260" y="1870197"/>
                </a:lnTo>
                <a:lnTo>
                  <a:pt x="423862" y="1867974"/>
                </a:lnTo>
                <a:lnTo>
                  <a:pt x="418148" y="1866704"/>
                </a:lnTo>
                <a:lnTo>
                  <a:pt x="412432" y="1865751"/>
                </a:lnTo>
                <a:lnTo>
                  <a:pt x="406400" y="1865434"/>
                </a:lnTo>
                <a:lnTo>
                  <a:pt x="213678" y="1865434"/>
                </a:lnTo>
                <a:close/>
                <a:moveTo>
                  <a:pt x="1460500" y="1520865"/>
                </a:moveTo>
                <a:lnTo>
                  <a:pt x="1454468" y="1521500"/>
                </a:lnTo>
                <a:lnTo>
                  <a:pt x="1448435" y="1522135"/>
                </a:lnTo>
                <a:lnTo>
                  <a:pt x="1443038" y="1523723"/>
                </a:lnTo>
                <a:lnTo>
                  <a:pt x="1437322" y="1525946"/>
                </a:lnTo>
                <a:lnTo>
                  <a:pt x="1432242" y="1528169"/>
                </a:lnTo>
                <a:lnTo>
                  <a:pt x="1427162" y="1531027"/>
                </a:lnTo>
                <a:lnTo>
                  <a:pt x="1422718" y="1534838"/>
                </a:lnTo>
                <a:lnTo>
                  <a:pt x="1418590" y="1538332"/>
                </a:lnTo>
                <a:lnTo>
                  <a:pt x="1415098" y="1542460"/>
                </a:lnTo>
                <a:lnTo>
                  <a:pt x="1411288" y="1546906"/>
                </a:lnTo>
                <a:lnTo>
                  <a:pt x="1408430" y="1551670"/>
                </a:lnTo>
                <a:lnTo>
                  <a:pt x="1406208" y="1557069"/>
                </a:lnTo>
                <a:lnTo>
                  <a:pt x="1403985" y="1562467"/>
                </a:lnTo>
                <a:lnTo>
                  <a:pt x="1402398" y="1568184"/>
                </a:lnTo>
                <a:lnTo>
                  <a:pt x="1401762" y="1574218"/>
                </a:lnTo>
                <a:lnTo>
                  <a:pt x="1401128" y="1579934"/>
                </a:lnTo>
                <a:lnTo>
                  <a:pt x="1401128" y="1747296"/>
                </a:lnTo>
                <a:lnTo>
                  <a:pt x="1401762" y="1753330"/>
                </a:lnTo>
                <a:lnTo>
                  <a:pt x="1402398" y="1759046"/>
                </a:lnTo>
                <a:lnTo>
                  <a:pt x="1403985" y="1764762"/>
                </a:lnTo>
                <a:lnTo>
                  <a:pt x="1406208" y="1770479"/>
                </a:lnTo>
                <a:lnTo>
                  <a:pt x="1408430" y="1775242"/>
                </a:lnTo>
                <a:lnTo>
                  <a:pt x="1411288" y="1780006"/>
                </a:lnTo>
                <a:lnTo>
                  <a:pt x="1415098" y="1784770"/>
                </a:lnTo>
                <a:lnTo>
                  <a:pt x="1418590" y="1788898"/>
                </a:lnTo>
                <a:lnTo>
                  <a:pt x="1422718" y="1792709"/>
                </a:lnTo>
                <a:lnTo>
                  <a:pt x="1427162" y="1795885"/>
                </a:lnTo>
                <a:lnTo>
                  <a:pt x="1432242" y="1799061"/>
                </a:lnTo>
                <a:lnTo>
                  <a:pt x="1437322" y="1801601"/>
                </a:lnTo>
                <a:lnTo>
                  <a:pt x="1443038" y="1803507"/>
                </a:lnTo>
                <a:lnTo>
                  <a:pt x="1448435" y="1804777"/>
                </a:lnTo>
                <a:lnTo>
                  <a:pt x="1454468" y="1805730"/>
                </a:lnTo>
                <a:lnTo>
                  <a:pt x="1460500" y="1806047"/>
                </a:lnTo>
                <a:lnTo>
                  <a:pt x="1653222" y="1806047"/>
                </a:lnTo>
                <a:lnTo>
                  <a:pt x="1659255" y="1805730"/>
                </a:lnTo>
                <a:lnTo>
                  <a:pt x="1664970" y="1804777"/>
                </a:lnTo>
                <a:lnTo>
                  <a:pt x="1670685" y="1803507"/>
                </a:lnTo>
                <a:lnTo>
                  <a:pt x="1676082" y="1801601"/>
                </a:lnTo>
                <a:lnTo>
                  <a:pt x="1681162" y="1799061"/>
                </a:lnTo>
                <a:lnTo>
                  <a:pt x="1685925" y="1795885"/>
                </a:lnTo>
                <a:lnTo>
                  <a:pt x="1690688" y="1792709"/>
                </a:lnTo>
                <a:lnTo>
                  <a:pt x="1694815" y="1788898"/>
                </a:lnTo>
                <a:lnTo>
                  <a:pt x="1698625" y="1784770"/>
                </a:lnTo>
                <a:lnTo>
                  <a:pt x="1701800" y="1780006"/>
                </a:lnTo>
                <a:lnTo>
                  <a:pt x="1704658" y="1775242"/>
                </a:lnTo>
                <a:lnTo>
                  <a:pt x="1707515" y="1770479"/>
                </a:lnTo>
                <a:lnTo>
                  <a:pt x="1709420" y="1764762"/>
                </a:lnTo>
                <a:lnTo>
                  <a:pt x="1710690" y="1759046"/>
                </a:lnTo>
                <a:lnTo>
                  <a:pt x="1711960" y="1753330"/>
                </a:lnTo>
                <a:lnTo>
                  <a:pt x="1712278" y="1747296"/>
                </a:lnTo>
                <a:lnTo>
                  <a:pt x="1712278" y="1579934"/>
                </a:lnTo>
                <a:lnTo>
                  <a:pt x="1711960" y="1574218"/>
                </a:lnTo>
                <a:lnTo>
                  <a:pt x="1710690" y="1568184"/>
                </a:lnTo>
                <a:lnTo>
                  <a:pt x="1709420" y="1562467"/>
                </a:lnTo>
                <a:lnTo>
                  <a:pt x="1707515" y="1557069"/>
                </a:lnTo>
                <a:lnTo>
                  <a:pt x="1704658" y="1551670"/>
                </a:lnTo>
                <a:lnTo>
                  <a:pt x="1701800" y="1546906"/>
                </a:lnTo>
                <a:lnTo>
                  <a:pt x="1698625" y="1542460"/>
                </a:lnTo>
                <a:lnTo>
                  <a:pt x="1694815" y="1538332"/>
                </a:lnTo>
                <a:lnTo>
                  <a:pt x="1690688" y="1534838"/>
                </a:lnTo>
                <a:lnTo>
                  <a:pt x="1685925" y="1531027"/>
                </a:lnTo>
                <a:lnTo>
                  <a:pt x="1681162" y="1528169"/>
                </a:lnTo>
                <a:lnTo>
                  <a:pt x="1676082" y="1525946"/>
                </a:lnTo>
                <a:lnTo>
                  <a:pt x="1670685" y="1523723"/>
                </a:lnTo>
                <a:lnTo>
                  <a:pt x="1664970" y="1522135"/>
                </a:lnTo>
                <a:lnTo>
                  <a:pt x="1659255" y="1521500"/>
                </a:lnTo>
                <a:lnTo>
                  <a:pt x="1653222" y="1520865"/>
                </a:lnTo>
                <a:lnTo>
                  <a:pt x="1460500" y="1520865"/>
                </a:lnTo>
                <a:close/>
                <a:moveTo>
                  <a:pt x="1044575" y="1520865"/>
                </a:moveTo>
                <a:lnTo>
                  <a:pt x="1038542" y="1521500"/>
                </a:lnTo>
                <a:lnTo>
                  <a:pt x="1032828" y="1522135"/>
                </a:lnTo>
                <a:lnTo>
                  <a:pt x="1027112" y="1523723"/>
                </a:lnTo>
                <a:lnTo>
                  <a:pt x="1022032" y="1525946"/>
                </a:lnTo>
                <a:lnTo>
                  <a:pt x="1016635" y="1528169"/>
                </a:lnTo>
                <a:lnTo>
                  <a:pt x="1011872" y="1531027"/>
                </a:lnTo>
                <a:lnTo>
                  <a:pt x="1007110" y="1534838"/>
                </a:lnTo>
                <a:lnTo>
                  <a:pt x="1002982" y="1538332"/>
                </a:lnTo>
                <a:lnTo>
                  <a:pt x="999172" y="1542460"/>
                </a:lnTo>
                <a:lnTo>
                  <a:pt x="995998" y="1546906"/>
                </a:lnTo>
                <a:lnTo>
                  <a:pt x="992822" y="1551670"/>
                </a:lnTo>
                <a:lnTo>
                  <a:pt x="990282" y="1557069"/>
                </a:lnTo>
                <a:lnTo>
                  <a:pt x="988378" y="1562467"/>
                </a:lnTo>
                <a:lnTo>
                  <a:pt x="987108" y="1568184"/>
                </a:lnTo>
                <a:lnTo>
                  <a:pt x="985838" y="1574218"/>
                </a:lnTo>
                <a:lnTo>
                  <a:pt x="985838" y="1579934"/>
                </a:lnTo>
                <a:lnTo>
                  <a:pt x="985838" y="1747296"/>
                </a:lnTo>
                <a:lnTo>
                  <a:pt x="985838" y="1753330"/>
                </a:lnTo>
                <a:lnTo>
                  <a:pt x="987108" y="1759046"/>
                </a:lnTo>
                <a:lnTo>
                  <a:pt x="988378" y="1764762"/>
                </a:lnTo>
                <a:lnTo>
                  <a:pt x="990282" y="1770479"/>
                </a:lnTo>
                <a:lnTo>
                  <a:pt x="992822" y="1775242"/>
                </a:lnTo>
                <a:lnTo>
                  <a:pt x="995998" y="1780006"/>
                </a:lnTo>
                <a:lnTo>
                  <a:pt x="999172" y="1784770"/>
                </a:lnTo>
                <a:lnTo>
                  <a:pt x="1002982" y="1788898"/>
                </a:lnTo>
                <a:lnTo>
                  <a:pt x="1007110" y="1792709"/>
                </a:lnTo>
                <a:lnTo>
                  <a:pt x="1011872" y="1795885"/>
                </a:lnTo>
                <a:lnTo>
                  <a:pt x="1016635" y="1799061"/>
                </a:lnTo>
                <a:lnTo>
                  <a:pt x="1022032" y="1801601"/>
                </a:lnTo>
                <a:lnTo>
                  <a:pt x="1027112" y="1803507"/>
                </a:lnTo>
                <a:lnTo>
                  <a:pt x="1032828" y="1804777"/>
                </a:lnTo>
                <a:lnTo>
                  <a:pt x="1038542" y="1805730"/>
                </a:lnTo>
                <a:lnTo>
                  <a:pt x="1044575" y="1806047"/>
                </a:lnTo>
                <a:lnTo>
                  <a:pt x="1237298" y="1806047"/>
                </a:lnTo>
                <a:lnTo>
                  <a:pt x="1243330" y="1805730"/>
                </a:lnTo>
                <a:lnTo>
                  <a:pt x="1249362" y="1804777"/>
                </a:lnTo>
                <a:lnTo>
                  <a:pt x="1254760" y="1803507"/>
                </a:lnTo>
                <a:lnTo>
                  <a:pt x="1260475" y="1801601"/>
                </a:lnTo>
                <a:lnTo>
                  <a:pt x="1265555" y="1799061"/>
                </a:lnTo>
                <a:lnTo>
                  <a:pt x="1270635" y="1795885"/>
                </a:lnTo>
                <a:lnTo>
                  <a:pt x="1275080" y="1792709"/>
                </a:lnTo>
                <a:lnTo>
                  <a:pt x="1278890" y="1788898"/>
                </a:lnTo>
                <a:lnTo>
                  <a:pt x="1283018" y="1784770"/>
                </a:lnTo>
                <a:lnTo>
                  <a:pt x="1286510" y="1780006"/>
                </a:lnTo>
                <a:lnTo>
                  <a:pt x="1289368" y="1775242"/>
                </a:lnTo>
                <a:lnTo>
                  <a:pt x="1291908" y="1770479"/>
                </a:lnTo>
                <a:lnTo>
                  <a:pt x="1293812" y="1764762"/>
                </a:lnTo>
                <a:lnTo>
                  <a:pt x="1295400" y="1759046"/>
                </a:lnTo>
                <a:lnTo>
                  <a:pt x="1296035" y="1753330"/>
                </a:lnTo>
                <a:lnTo>
                  <a:pt x="1296352" y="1747296"/>
                </a:lnTo>
                <a:lnTo>
                  <a:pt x="1296352" y="1579934"/>
                </a:lnTo>
                <a:lnTo>
                  <a:pt x="1296035" y="1574218"/>
                </a:lnTo>
                <a:lnTo>
                  <a:pt x="1295400" y="1568184"/>
                </a:lnTo>
                <a:lnTo>
                  <a:pt x="1293812" y="1562467"/>
                </a:lnTo>
                <a:lnTo>
                  <a:pt x="1291908" y="1557069"/>
                </a:lnTo>
                <a:lnTo>
                  <a:pt x="1289368" y="1551670"/>
                </a:lnTo>
                <a:lnTo>
                  <a:pt x="1286510" y="1546906"/>
                </a:lnTo>
                <a:lnTo>
                  <a:pt x="1283018" y="1542460"/>
                </a:lnTo>
                <a:lnTo>
                  <a:pt x="1278890" y="1538332"/>
                </a:lnTo>
                <a:lnTo>
                  <a:pt x="1275080" y="1534838"/>
                </a:lnTo>
                <a:lnTo>
                  <a:pt x="1270635" y="1531027"/>
                </a:lnTo>
                <a:lnTo>
                  <a:pt x="1265555" y="1528169"/>
                </a:lnTo>
                <a:lnTo>
                  <a:pt x="1260475" y="1525946"/>
                </a:lnTo>
                <a:lnTo>
                  <a:pt x="1254760" y="1523723"/>
                </a:lnTo>
                <a:lnTo>
                  <a:pt x="1249362" y="1522135"/>
                </a:lnTo>
                <a:lnTo>
                  <a:pt x="1243330" y="1521500"/>
                </a:lnTo>
                <a:lnTo>
                  <a:pt x="1237298" y="1520865"/>
                </a:lnTo>
                <a:lnTo>
                  <a:pt x="1044575" y="1520865"/>
                </a:lnTo>
                <a:close/>
                <a:moveTo>
                  <a:pt x="629285" y="1520865"/>
                </a:moveTo>
                <a:lnTo>
                  <a:pt x="623252" y="1521500"/>
                </a:lnTo>
                <a:lnTo>
                  <a:pt x="617220" y="1522135"/>
                </a:lnTo>
                <a:lnTo>
                  <a:pt x="611822" y="1523723"/>
                </a:lnTo>
                <a:lnTo>
                  <a:pt x="606108" y="1525946"/>
                </a:lnTo>
                <a:lnTo>
                  <a:pt x="601028" y="1528169"/>
                </a:lnTo>
                <a:lnTo>
                  <a:pt x="596265" y="1531027"/>
                </a:lnTo>
                <a:lnTo>
                  <a:pt x="591820" y="1534838"/>
                </a:lnTo>
                <a:lnTo>
                  <a:pt x="587692" y="1538332"/>
                </a:lnTo>
                <a:lnTo>
                  <a:pt x="583565" y="1542460"/>
                </a:lnTo>
                <a:lnTo>
                  <a:pt x="580072" y="1546906"/>
                </a:lnTo>
                <a:lnTo>
                  <a:pt x="577215" y="1551670"/>
                </a:lnTo>
                <a:lnTo>
                  <a:pt x="574675" y="1557069"/>
                </a:lnTo>
                <a:lnTo>
                  <a:pt x="572770" y="1562467"/>
                </a:lnTo>
                <a:lnTo>
                  <a:pt x="571182" y="1568184"/>
                </a:lnTo>
                <a:lnTo>
                  <a:pt x="570548" y="1574218"/>
                </a:lnTo>
                <a:lnTo>
                  <a:pt x="570230" y="1579934"/>
                </a:lnTo>
                <a:lnTo>
                  <a:pt x="570230" y="1747296"/>
                </a:lnTo>
                <a:lnTo>
                  <a:pt x="570548" y="1753330"/>
                </a:lnTo>
                <a:lnTo>
                  <a:pt x="571182" y="1759046"/>
                </a:lnTo>
                <a:lnTo>
                  <a:pt x="572770" y="1764762"/>
                </a:lnTo>
                <a:lnTo>
                  <a:pt x="574675" y="1770479"/>
                </a:lnTo>
                <a:lnTo>
                  <a:pt x="577215" y="1775242"/>
                </a:lnTo>
                <a:lnTo>
                  <a:pt x="580072" y="1780006"/>
                </a:lnTo>
                <a:lnTo>
                  <a:pt x="583565" y="1784770"/>
                </a:lnTo>
                <a:lnTo>
                  <a:pt x="587692" y="1788898"/>
                </a:lnTo>
                <a:lnTo>
                  <a:pt x="591820" y="1792709"/>
                </a:lnTo>
                <a:lnTo>
                  <a:pt x="596265" y="1795885"/>
                </a:lnTo>
                <a:lnTo>
                  <a:pt x="601028" y="1799061"/>
                </a:lnTo>
                <a:lnTo>
                  <a:pt x="606108" y="1801601"/>
                </a:lnTo>
                <a:lnTo>
                  <a:pt x="611822" y="1803507"/>
                </a:lnTo>
                <a:lnTo>
                  <a:pt x="617220" y="1804777"/>
                </a:lnTo>
                <a:lnTo>
                  <a:pt x="623252" y="1805730"/>
                </a:lnTo>
                <a:lnTo>
                  <a:pt x="629285" y="1806047"/>
                </a:lnTo>
                <a:lnTo>
                  <a:pt x="822008" y="1806047"/>
                </a:lnTo>
                <a:lnTo>
                  <a:pt x="828040" y="1805730"/>
                </a:lnTo>
                <a:lnTo>
                  <a:pt x="834072" y="1804777"/>
                </a:lnTo>
                <a:lnTo>
                  <a:pt x="839470" y="1803507"/>
                </a:lnTo>
                <a:lnTo>
                  <a:pt x="844868" y="1801601"/>
                </a:lnTo>
                <a:lnTo>
                  <a:pt x="849948" y="1799061"/>
                </a:lnTo>
                <a:lnTo>
                  <a:pt x="854710" y="1795885"/>
                </a:lnTo>
                <a:lnTo>
                  <a:pt x="859472" y="1792709"/>
                </a:lnTo>
                <a:lnTo>
                  <a:pt x="863600" y="1788898"/>
                </a:lnTo>
                <a:lnTo>
                  <a:pt x="867410" y="1784770"/>
                </a:lnTo>
                <a:lnTo>
                  <a:pt x="870585" y="1780006"/>
                </a:lnTo>
                <a:lnTo>
                  <a:pt x="873760" y="1775242"/>
                </a:lnTo>
                <a:lnTo>
                  <a:pt x="876300" y="1770479"/>
                </a:lnTo>
                <a:lnTo>
                  <a:pt x="878522" y="1764762"/>
                </a:lnTo>
                <a:lnTo>
                  <a:pt x="879792" y="1759046"/>
                </a:lnTo>
                <a:lnTo>
                  <a:pt x="880745" y="1753330"/>
                </a:lnTo>
                <a:lnTo>
                  <a:pt x="881062" y="1747296"/>
                </a:lnTo>
                <a:lnTo>
                  <a:pt x="881062" y="1579934"/>
                </a:lnTo>
                <a:lnTo>
                  <a:pt x="880745" y="1574218"/>
                </a:lnTo>
                <a:lnTo>
                  <a:pt x="879792" y="1568184"/>
                </a:lnTo>
                <a:lnTo>
                  <a:pt x="878522" y="1562467"/>
                </a:lnTo>
                <a:lnTo>
                  <a:pt x="876300" y="1557069"/>
                </a:lnTo>
                <a:lnTo>
                  <a:pt x="873760" y="1551670"/>
                </a:lnTo>
                <a:lnTo>
                  <a:pt x="870585" y="1546906"/>
                </a:lnTo>
                <a:lnTo>
                  <a:pt x="867410" y="1542460"/>
                </a:lnTo>
                <a:lnTo>
                  <a:pt x="863600" y="1538332"/>
                </a:lnTo>
                <a:lnTo>
                  <a:pt x="859472" y="1534838"/>
                </a:lnTo>
                <a:lnTo>
                  <a:pt x="854710" y="1531027"/>
                </a:lnTo>
                <a:lnTo>
                  <a:pt x="849948" y="1528169"/>
                </a:lnTo>
                <a:lnTo>
                  <a:pt x="844868" y="1525946"/>
                </a:lnTo>
                <a:lnTo>
                  <a:pt x="839470" y="1523723"/>
                </a:lnTo>
                <a:lnTo>
                  <a:pt x="834072" y="1522135"/>
                </a:lnTo>
                <a:lnTo>
                  <a:pt x="828040" y="1521500"/>
                </a:lnTo>
                <a:lnTo>
                  <a:pt x="822008" y="1520865"/>
                </a:lnTo>
                <a:lnTo>
                  <a:pt x="629285" y="1520865"/>
                </a:lnTo>
                <a:close/>
                <a:moveTo>
                  <a:pt x="213678" y="1520865"/>
                </a:moveTo>
                <a:lnTo>
                  <a:pt x="207645" y="1521500"/>
                </a:lnTo>
                <a:lnTo>
                  <a:pt x="201612" y="1522135"/>
                </a:lnTo>
                <a:lnTo>
                  <a:pt x="196215" y="1523723"/>
                </a:lnTo>
                <a:lnTo>
                  <a:pt x="190818" y="1525946"/>
                </a:lnTo>
                <a:lnTo>
                  <a:pt x="185738" y="1528169"/>
                </a:lnTo>
                <a:lnTo>
                  <a:pt x="180975" y="1531027"/>
                </a:lnTo>
                <a:lnTo>
                  <a:pt x="175895" y="1534838"/>
                </a:lnTo>
                <a:lnTo>
                  <a:pt x="171768" y="1538332"/>
                </a:lnTo>
                <a:lnTo>
                  <a:pt x="168275" y="1542460"/>
                </a:lnTo>
                <a:lnTo>
                  <a:pt x="164782" y="1546906"/>
                </a:lnTo>
                <a:lnTo>
                  <a:pt x="161925" y="1551670"/>
                </a:lnTo>
                <a:lnTo>
                  <a:pt x="159385" y="1557069"/>
                </a:lnTo>
                <a:lnTo>
                  <a:pt x="157480" y="1562467"/>
                </a:lnTo>
                <a:lnTo>
                  <a:pt x="155892" y="1568184"/>
                </a:lnTo>
                <a:lnTo>
                  <a:pt x="154940" y="1574218"/>
                </a:lnTo>
                <a:lnTo>
                  <a:pt x="154305" y="1579934"/>
                </a:lnTo>
                <a:lnTo>
                  <a:pt x="154305" y="1747296"/>
                </a:lnTo>
                <a:lnTo>
                  <a:pt x="154940" y="1753330"/>
                </a:lnTo>
                <a:lnTo>
                  <a:pt x="155892" y="1759046"/>
                </a:lnTo>
                <a:lnTo>
                  <a:pt x="157480" y="1764762"/>
                </a:lnTo>
                <a:lnTo>
                  <a:pt x="159385" y="1770479"/>
                </a:lnTo>
                <a:lnTo>
                  <a:pt x="161925" y="1775242"/>
                </a:lnTo>
                <a:lnTo>
                  <a:pt x="164782" y="1780006"/>
                </a:lnTo>
                <a:lnTo>
                  <a:pt x="168275" y="1784770"/>
                </a:lnTo>
                <a:lnTo>
                  <a:pt x="171768" y="1788898"/>
                </a:lnTo>
                <a:lnTo>
                  <a:pt x="175895" y="1792709"/>
                </a:lnTo>
                <a:lnTo>
                  <a:pt x="180975" y="1795885"/>
                </a:lnTo>
                <a:lnTo>
                  <a:pt x="185738" y="1799061"/>
                </a:lnTo>
                <a:lnTo>
                  <a:pt x="190818" y="1801601"/>
                </a:lnTo>
                <a:lnTo>
                  <a:pt x="196215" y="1803507"/>
                </a:lnTo>
                <a:lnTo>
                  <a:pt x="201612" y="1804777"/>
                </a:lnTo>
                <a:lnTo>
                  <a:pt x="207645" y="1805730"/>
                </a:lnTo>
                <a:lnTo>
                  <a:pt x="213678" y="1806047"/>
                </a:lnTo>
                <a:lnTo>
                  <a:pt x="406400" y="1806047"/>
                </a:lnTo>
                <a:lnTo>
                  <a:pt x="412432" y="1805730"/>
                </a:lnTo>
                <a:lnTo>
                  <a:pt x="418148" y="1804777"/>
                </a:lnTo>
                <a:lnTo>
                  <a:pt x="423862" y="1803507"/>
                </a:lnTo>
                <a:lnTo>
                  <a:pt x="429260" y="1801601"/>
                </a:lnTo>
                <a:lnTo>
                  <a:pt x="434658" y="1799061"/>
                </a:lnTo>
                <a:lnTo>
                  <a:pt x="439420" y="1795885"/>
                </a:lnTo>
                <a:lnTo>
                  <a:pt x="443865" y="1792709"/>
                </a:lnTo>
                <a:lnTo>
                  <a:pt x="447992" y="1788898"/>
                </a:lnTo>
                <a:lnTo>
                  <a:pt x="452120" y="1784770"/>
                </a:lnTo>
                <a:lnTo>
                  <a:pt x="455295" y="1780006"/>
                </a:lnTo>
                <a:lnTo>
                  <a:pt x="458470" y="1775242"/>
                </a:lnTo>
                <a:lnTo>
                  <a:pt x="460692" y="1770479"/>
                </a:lnTo>
                <a:lnTo>
                  <a:pt x="462915" y="1764762"/>
                </a:lnTo>
                <a:lnTo>
                  <a:pt x="464185" y="1759046"/>
                </a:lnTo>
                <a:lnTo>
                  <a:pt x="465138" y="1753330"/>
                </a:lnTo>
                <a:lnTo>
                  <a:pt x="465455" y="1747296"/>
                </a:lnTo>
                <a:lnTo>
                  <a:pt x="465455" y="1579934"/>
                </a:lnTo>
                <a:lnTo>
                  <a:pt x="465138" y="1574218"/>
                </a:lnTo>
                <a:lnTo>
                  <a:pt x="464185" y="1568184"/>
                </a:lnTo>
                <a:lnTo>
                  <a:pt x="462915" y="1562467"/>
                </a:lnTo>
                <a:lnTo>
                  <a:pt x="460692" y="1557069"/>
                </a:lnTo>
                <a:lnTo>
                  <a:pt x="458470" y="1551670"/>
                </a:lnTo>
                <a:lnTo>
                  <a:pt x="455295" y="1546906"/>
                </a:lnTo>
                <a:lnTo>
                  <a:pt x="452120" y="1542460"/>
                </a:lnTo>
                <a:lnTo>
                  <a:pt x="447992" y="1538332"/>
                </a:lnTo>
                <a:lnTo>
                  <a:pt x="443865" y="1534838"/>
                </a:lnTo>
                <a:lnTo>
                  <a:pt x="439420" y="1531027"/>
                </a:lnTo>
                <a:lnTo>
                  <a:pt x="434658" y="1528169"/>
                </a:lnTo>
                <a:lnTo>
                  <a:pt x="429260" y="1525946"/>
                </a:lnTo>
                <a:lnTo>
                  <a:pt x="423862" y="1523723"/>
                </a:lnTo>
                <a:lnTo>
                  <a:pt x="418148" y="1522135"/>
                </a:lnTo>
                <a:lnTo>
                  <a:pt x="412432" y="1521500"/>
                </a:lnTo>
                <a:lnTo>
                  <a:pt x="406400" y="1520865"/>
                </a:lnTo>
                <a:lnTo>
                  <a:pt x="213678" y="1520865"/>
                </a:lnTo>
                <a:close/>
                <a:moveTo>
                  <a:pt x="1460500" y="1176614"/>
                </a:moveTo>
                <a:lnTo>
                  <a:pt x="1454468" y="1176932"/>
                </a:lnTo>
                <a:lnTo>
                  <a:pt x="1448435" y="1177567"/>
                </a:lnTo>
                <a:lnTo>
                  <a:pt x="1443038" y="1179155"/>
                </a:lnTo>
                <a:lnTo>
                  <a:pt x="1437322" y="1181060"/>
                </a:lnTo>
                <a:lnTo>
                  <a:pt x="1432242" y="1183601"/>
                </a:lnTo>
                <a:lnTo>
                  <a:pt x="1427162" y="1186459"/>
                </a:lnTo>
                <a:lnTo>
                  <a:pt x="1422718" y="1189952"/>
                </a:lnTo>
                <a:lnTo>
                  <a:pt x="1418590" y="1194081"/>
                </a:lnTo>
                <a:lnTo>
                  <a:pt x="1415098" y="1197892"/>
                </a:lnTo>
                <a:lnTo>
                  <a:pt x="1411288" y="1202338"/>
                </a:lnTo>
                <a:lnTo>
                  <a:pt x="1408430" y="1207419"/>
                </a:lnTo>
                <a:lnTo>
                  <a:pt x="1406208" y="1212500"/>
                </a:lnTo>
                <a:lnTo>
                  <a:pt x="1403985" y="1218216"/>
                </a:lnTo>
                <a:lnTo>
                  <a:pt x="1402398" y="1223615"/>
                </a:lnTo>
                <a:lnTo>
                  <a:pt x="1401762" y="1229649"/>
                </a:lnTo>
                <a:lnTo>
                  <a:pt x="1401128" y="1235683"/>
                </a:lnTo>
                <a:lnTo>
                  <a:pt x="1401128" y="1402727"/>
                </a:lnTo>
                <a:lnTo>
                  <a:pt x="1401762" y="1408761"/>
                </a:lnTo>
                <a:lnTo>
                  <a:pt x="1402398" y="1414160"/>
                </a:lnTo>
                <a:lnTo>
                  <a:pt x="1403985" y="1420194"/>
                </a:lnTo>
                <a:lnTo>
                  <a:pt x="1406208" y="1425593"/>
                </a:lnTo>
                <a:lnTo>
                  <a:pt x="1408430" y="1430674"/>
                </a:lnTo>
                <a:lnTo>
                  <a:pt x="1411288" y="1435437"/>
                </a:lnTo>
                <a:lnTo>
                  <a:pt x="1415098" y="1439884"/>
                </a:lnTo>
                <a:lnTo>
                  <a:pt x="1418590" y="1444330"/>
                </a:lnTo>
                <a:lnTo>
                  <a:pt x="1422718" y="1448140"/>
                </a:lnTo>
                <a:lnTo>
                  <a:pt x="1427162" y="1451634"/>
                </a:lnTo>
                <a:lnTo>
                  <a:pt x="1432242" y="1454492"/>
                </a:lnTo>
                <a:lnTo>
                  <a:pt x="1437322" y="1457033"/>
                </a:lnTo>
                <a:lnTo>
                  <a:pt x="1443038" y="1458938"/>
                </a:lnTo>
                <a:lnTo>
                  <a:pt x="1448435" y="1460526"/>
                </a:lnTo>
                <a:lnTo>
                  <a:pt x="1454468" y="1461479"/>
                </a:lnTo>
                <a:lnTo>
                  <a:pt x="1460500" y="1461796"/>
                </a:lnTo>
                <a:lnTo>
                  <a:pt x="1653222" y="1461796"/>
                </a:lnTo>
                <a:lnTo>
                  <a:pt x="1659255" y="1461479"/>
                </a:lnTo>
                <a:lnTo>
                  <a:pt x="1664970" y="1460526"/>
                </a:lnTo>
                <a:lnTo>
                  <a:pt x="1670685" y="1458938"/>
                </a:lnTo>
                <a:lnTo>
                  <a:pt x="1676082" y="1457033"/>
                </a:lnTo>
                <a:lnTo>
                  <a:pt x="1681162" y="1454492"/>
                </a:lnTo>
                <a:lnTo>
                  <a:pt x="1685925" y="1451634"/>
                </a:lnTo>
                <a:lnTo>
                  <a:pt x="1690688" y="1448140"/>
                </a:lnTo>
                <a:lnTo>
                  <a:pt x="1694815" y="1444330"/>
                </a:lnTo>
                <a:lnTo>
                  <a:pt x="1698625" y="1439884"/>
                </a:lnTo>
                <a:lnTo>
                  <a:pt x="1701800" y="1435437"/>
                </a:lnTo>
                <a:lnTo>
                  <a:pt x="1704658" y="1430674"/>
                </a:lnTo>
                <a:lnTo>
                  <a:pt x="1707515" y="1425593"/>
                </a:lnTo>
                <a:lnTo>
                  <a:pt x="1709420" y="1420194"/>
                </a:lnTo>
                <a:lnTo>
                  <a:pt x="1710690" y="1414160"/>
                </a:lnTo>
                <a:lnTo>
                  <a:pt x="1711960" y="1408761"/>
                </a:lnTo>
                <a:lnTo>
                  <a:pt x="1712278" y="1402727"/>
                </a:lnTo>
                <a:lnTo>
                  <a:pt x="1712278" y="1235683"/>
                </a:lnTo>
                <a:lnTo>
                  <a:pt x="1711960" y="1229649"/>
                </a:lnTo>
                <a:lnTo>
                  <a:pt x="1710690" y="1223615"/>
                </a:lnTo>
                <a:lnTo>
                  <a:pt x="1709420" y="1218216"/>
                </a:lnTo>
                <a:lnTo>
                  <a:pt x="1707515" y="1212500"/>
                </a:lnTo>
                <a:lnTo>
                  <a:pt x="1704658" y="1207419"/>
                </a:lnTo>
                <a:lnTo>
                  <a:pt x="1701800" y="1202338"/>
                </a:lnTo>
                <a:lnTo>
                  <a:pt x="1698625" y="1197892"/>
                </a:lnTo>
                <a:lnTo>
                  <a:pt x="1694815" y="1194081"/>
                </a:lnTo>
                <a:lnTo>
                  <a:pt x="1690688" y="1189952"/>
                </a:lnTo>
                <a:lnTo>
                  <a:pt x="1685925" y="1186459"/>
                </a:lnTo>
                <a:lnTo>
                  <a:pt x="1681162" y="1183601"/>
                </a:lnTo>
                <a:lnTo>
                  <a:pt x="1676082" y="1181060"/>
                </a:lnTo>
                <a:lnTo>
                  <a:pt x="1670685" y="1179155"/>
                </a:lnTo>
                <a:lnTo>
                  <a:pt x="1664970" y="1177567"/>
                </a:lnTo>
                <a:lnTo>
                  <a:pt x="1659255" y="1176932"/>
                </a:lnTo>
                <a:lnTo>
                  <a:pt x="1653222" y="1176614"/>
                </a:lnTo>
                <a:lnTo>
                  <a:pt x="1460500" y="1176614"/>
                </a:lnTo>
                <a:close/>
                <a:moveTo>
                  <a:pt x="1044575" y="1176614"/>
                </a:moveTo>
                <a:lnTo>
                  <a:pt x="1038542" y="1176932"/>
                </a:lnTo>
                <a:lnTo>
                  <a:pt x="1032828" y="1177567"/>
                </a:lnTo>
                <a:lnTo>
                  <a:pt x="1027112" y="1179155"/>
                </a:lnTo>
                <a:lnTo>
                  <a:pt x="1022032" y="1181060"/>
                </a:lnTo>
                <a:lnTo>
                  <a:pt x="1016635" y="1183601"/>
                </a:lnTo>
                <a:lnTo>
                  <a:pt x="1011872" y="1186459"/>
                </a:lnTo>
                <a:lnTo>
                  <a:pt x="1007110" y="1189952"/>
                </a:lnTo>
                <a:lnTo>
                  <a:pt x="1002982" y="1194081"/>
                </a:lnTo>
                <a:lnTo>
                  <a:pt x="999172" y="1197892"/>
                </a:lnTo>
                <a:lnTo>
                  <a:pt x="995998" y="1202338"/>
                </a:lnTo>
                <a:lnTo>
                  <a:pt x="992822" y="1207419"/>
                </a:lnTo>
                <a:lnTo>
                  <a:pt x="990282" y="1212500"/>
                </a:lnTo>
                <a:lnTo>
                  <a:pt x="988378" y="1218216"/>
                </a:lnTo>
                <a:lnTo>
                  <a:pt x="987108" y="1223615"/>
                </a:lnTo>
                <a:lnTo>
                  <a:pt x="985838" y="1229649"/>
                </a:lnTo>
                <a:lnTo>
                  <a:pt x="985838" y="1235683"/>
                </a:lnTo>
                <a:lnTo>
                  <a:pt x="985838" y="1402727"/>
                </a:lnTo>
                <a:lnTo>
                  <a:pt x="985838" y="1408761"/>
                </a:lnTo>
                <a:lnTo>
                  <a:pt x="987108" y="1414160"/>
                </a:lnTo>
                <a:lnTo>
                  <a:pt x="988378" y="1420194"/>
                </a:lnTo>
                <a:lnTo>
                  <a:pt x="990282" y="1425593"/>
                </a:lnTo>
                <a:lnTo>
                  <a:pt x="992822" y="1430674"/>
                </a:lnTo>
                <a:lnTo>
                  <a:pt x="995998" y="1435437"/>
                </a:lnTo>
                <a:lnTo>
                  <a:pt x="999172" y="1439884"/>
                </a:lnTo>
                <a:lnTo>
                  <a:pt x="1002982" y="1444330"/>
                </a:lnTo>
                <a:lnTo>
                  <a:pt x="1007110" y="1448140"/>
                </a:lnTo>
                <a:lnTo>
                  <a:pt x="1011872" y="1451634"/>
                </a:lnTo>
                <a:lnTo>
                  <a:pt x="1016635" y="1454492"/>
                </a:lnTo>
                <a:lnTo>
                  <a:pt x="1022032" y="1457033"/>
                </a:lnTo>
                <a:lnTo>
                  <a:pt x="1027112" y="1458938"/>
                </a:lnTo>
                <a:lnTo>
                  <a:pt x="1032828" y="1460526"/>
                </a:lnTo>
                <a:lnTo>
                  <a:pt x="1038542" y="1461479"/>
                </a:lnTo>
                <a:lnTo>
                  <a:pt x="1044575" y="1461796"/>
                </a:lnTo>
                <a:lnTo>
                  <a:pt x="1237298" y="1461796"/>
                </a:lnTo>
                <a:lnTo>
                  <a:pt x="1243330" y="1461479"/>
                </a:lnTo>
                <a:lnTo>
                  <a:pt x="1249362" y="1460526"/>
                </a:lnTo>
                <a:lnTo>
                  <a:pt x="1254760" y="1458938"/>
                </a:lnTo>
                <a:lnTo>
                  <a:pt x="1260475" y="1457033"/>
                </a:lnTo>
                <a:lnTo>
                  <a:pt x="1265555" y="1454492"/>
                </a:lnTo>
                <a:lnTo>
                  <a:pt x="1270635" y="1451634"/>
                </a:lnTo>
                <a:lnTo>
                  <a:pt x="1275080" y="1448140"/>
                </a:lnTo>
                <a:lnTo>
                  <a:pt x="1278890" y="1444330"/>
                </a:lnTo>
                <a:lnTo>
                  <a:pt x="1283018" y="1439884"/>
                </a:lnTo>
                <a:lnTo>
                  <a:pt x="1286510" y="1435437"/>
                </a:lnTo>
                <a:lnTo>
                  <a:pt x="1289368" y="1430674"/>
                </a:lnTo>
                <a:lnTo>
                  <a:pt x="1291908" y="1425593"/>
                </a:lnTo>
                <a:lnTo>
                  <a:pt x="1293812" y="1420194"/>
                </a:lnTo>
                <a:lnTo>
                  <a:pt x="1295400" y="1414160"/>
                </a:lnTo>
                <a:lnTo>
                  <a:pt x="1296035" y="1408761"/>
                </a:lnTo>
                <a:lnTo>
                  <a:pt x="1296352" y="1402727"/>
                </a:lnTo>
                <a:lnTo>
                  <a:pt x="1296352" y="1235683"/>
                </a:lnTo>
                <a:lnTo>
                  <a:pt x="1296035" y="1229649"/>
                </a:lnTo>
                <a:lnTo>
                  <a:pt x="1295400" y="1223615"/>
                </a:lnTo>
                <a:lnTo>
                  <a:pt x="1293812" y="1218216"/>
                </a:lnTo>
                <a:lnTo>
                  <a:pt x="1291908" y="1212500"/>
                </a:lnTo>
                <a:lnTo>
                  <a:pt x="1289368" y="1207419"/>
                </a:lnTo>
                <a:lnTo>
                  <a:pt x="1286510" y="1202338"/>
                </a:lnTo>
                <a:lnTo>
                  <a:pt x="1283018" y="1197892"/>
                </a:lnTo>
                <a:lnTo>
                  <a:pt x="1278890" y="1194081"/>
                </a:lnTo>
                <a:lnTo>
                  <a:pt x="1275080" y="1189952"/>
                </a:lnTo>
                <a:lnTo>
                  <a:pt x="1270635" y="1186459"/>
                </a:lnTo>
                <a:lnTo>
                  <a:pt x="1265555" y="1183601"/>
                </a:lnTo>
                <a:lnTo>
                  <a:pt x="1260475" y="1181060"/>
                </a:lnTo>
                <a:lnTo>
                  <a:pt x="1254760" y="1179155"/>
                </a:lnTo>
                <a:lnTo>
                  <a:pt x="1249362" y="1177567"/>
                </a:lnTo>
                <a:lnTo>
                  <a:pt x="1243330" y="1176932"/>
                </a:lnTo>
                <a:lnTo>
                  <a:pt x="1237298" y="1176614"/>
                </a:lnTo>
                <a:lnTo>
                  <a:pt x="1044575" y="1176614"/>
                </a:lnTo>
                <a:close/>
                <a:moveTo>
                  <a:pt x="629285" y="1176614"/>
                </a:moveTo>
                <a:lnTo>
                  <a:pt x="623252" y="1176932"/>
                </a:lnTo>
                <a:lnTo>
                  <a:pt x="617220" y="1177567"/>
                </a:lnTo>
                <a:lnTo>
                  <a:pt x="611822" y="1179155"/>
                </a:lnTo>
                <a:lnTo>
                  <a:pt x="606108" y="1181060"/>
                </a:lnTo>
                <a:lnTo>
                  <a:pt x="601028" y="1183601"/>
                </a:lnTo>
                <a:lnTo>
                  <a:pt x="596265" y="1186459"/>
                </a:lnTo>
                <a:lnTo>
                  <a:pt x="591820" y="1189952"/>
                </a:lnTo>
                <a:lnTo>
                  <a:pt x="587692" y="1194081"/>
                </a:lnTo>
                <a:lnTo>
                  <a:pt x="583565" y="1197892"/>
                </a:lnTo>
                <a:lnTo>
                  <a:pt x="580072" y="1202338"/>
                </a:lnTo>
                <a:lnTo>
                  <a:pt x="577215" y="1207419"/>
                </a:lnTo>
                <a:lnTo>
                  <a:pt x="574675" y="1212500"/>
                </a:lnTo>
                <a:lnTo>
                  <a:pt x="572770" y="1218216"/>
                </a:lnTo>
                <a:lnTo>
                  <a:pt x="571182" y="1223615"/>
                </a:lnTo>
                <a:lnTo>
                  <a:pt x="570548" y="1229649"/>
                </a:lnTo>
                <a:lnTo>
                  <a:pt x="570230" y="1235683"/>
                </a:lnTo>
                <a:lnTo>
                  <a:pt x="570230" y="1402727"/>
                </a:lnTo>
                <a:lnTo>
                  <a:pt x="570548" y="1408761"/>
                </a:lnTo>
                <a:lnTo>
                  <a:pt x="571182" y="1414160"/>
                </a:lnTo>
                <a:lnTo>
                  <a:pt x="572770" y="1420194"/>
                </a:lnTo>
                <a:lnTo>
                  <a:pt x="574675" y="1425593"/>
                </a:lnTo>
                <a:lnTo>
                  <a:pt x="577215" y="1430674"/>
                </a:lnTo>
                <a:lnTo>
                  <a:pt x="580072" y="1435437"/>
                </a:lnTo>
                <a:lnTo>
                  <a:pt x="583565" y="1439884"/>
                </a:lnTo>
                <a:lnTo>
                  <a:pt x="587692" y="1444330"/>
                </a:lnTo>
                <a:lnTo>
                  <a:pt x="591820" y="1448140"/>
                </a:lnTo>
                <a:lnTo>
                  <a:pt x="596265" y="1451634"/>
                </a:lnTo>
                <a:lnTo>
                  <a:pt x="601028" y="1454492"/>
                </a:lnTo>
                <a:lnTo>
                  <a:pt x="606108" y="1457033"/>
                </a:lnTo>
                <a:lnTo>
                  <a:pt x="611822" y="1458938"/>
                </a:lnTo>
                <a:lnTo>
                  <a:pt x="617220" y="1460526"/>
                </a:lnTo>
                <a:lnTo>
                  <a:pt x="623252" y="1461479"/>
                </a:lnTo>
                <a:lnTo>
                  <a:pt x="629285" y="1461796"/>
                </a:lnTo>
                <a:lnTo>
                  <a:pt x="822008" y="1461796"/>
                </a:lnTo>
                <a:lnTo>
                  <a:pt x="828040" y="1461479"/>
                </a:lnTo>
                <a:lnTo>
                  <a:pt x="834072" y="1460526"/>
                </a:lnTo>
                <a:lnTo>
                  <a:pt x="839470" y="1458938"/>
                </a:lnTo>
                <a:lnTo>
                  <a:pt x="844868" y="1457033"/>
                </a:lnTo>
                <a:lnTo>
                  <a:pt x="849948" y="1454492"/>
                </a:lnTo>
                <a:lnTo>
                  <a:pt x="854710" y="1451634"/>
                </a:lnTo>
                <a:lnTo>
                  <a:pt x="859472" y="1448140"/>
                </a:lnTo>
                <a:lnTo>
                  <a:pt x="863600" y="1444330"/>
                </a:lnTo>
                <a:lnTo>
                  <a:pt x="867410" y="1439884"/>
                </a:lnTo>
                <a:lnTo>
                  <a:pt x="870585" y="1435437"/>
                </a:lnTo>
                <a:lnTo>
                  <a:pt x="873760" y="1430674"/>
                </a:lnTo>
                <a:lnTo>
                  <a:pt x="876300" y="1425593"/>
                </a:lnTo>
                <a:lnTo>
                  <a:pt x="878522" y="1420194"/>
                </a:lnTo>
                <a:lnTo>
                  <a:pt x="879792" y="1414160"/>
                </a:lnTo>
                <a:lnTo>
                  <a:pt x="880745" y="1408761"/>
                </a:lnTo>
                <a:lnTo>
                  <a:pt x="881062" y="1402727"/>
                </a:lnTo>
                <a:lnTo>
                  <a:pt x="881062" y="1235683"/>
                </a:lnTo>
                <a:lnTo>
                  <a:pt x="880745" y="1229649"/>
                </a:lnTo>
                <a:lnTo>
                  <a:pt x="879792" y="1223615"/>
                </a:lnTo>
                <a:lnTo>
                  <a:pt x="878522" y="1218216"/>
                </a:lnTo>
                <a:lnTo>
                  <a:pt x="876300" y="1212500"/>
                </a:lnTo>
                <a:lnTo>
                  <a:pt x="873760" y="1207419"/>
                </a:lnTo>
                <a:lnTo>
                  <a:pt x="870585" y="1202338"/>
                </a:lnTo>
                <a:lnTo>
                  <a:pt x="867410" y="1197892"/>
                </a:lnTo>
                <a:lnTo>
                  <a:pt x="863600" y="1194081"/>
                </a:lnTo>
                <a:lnTo>
                  <a:pt x="859472" y="1189952"/>
                </a:lnTo>
                <a:lnTo>
                  <a:pt x="854710" y="1186459"/>
                </a:lnTo>
                <a:lnTo>
                  <a:pt x="849948" y="1183601"/>
                </a:lnTo>
                <a:lnTo>
                  <a:pt x="844868" y="1181060"/>
                </a:lnTo>
                <a:lnTo>
                  <a:pt x="839470" y="1179155"/>
                </a:lnTo>
                <a:lnTo>
                  <a:pt x="834072" y="1177567"/>
                </a:lnTo>
                <a:lnTo>
                  <a:pt x="828040" y="1176932"/>
                </a:lnTo>
                <a:lnTo>
                  <a:pt x="822008" y="1176614"/>
                </a:lnTo>
                <a:lnTo>
                  <a:pt x="629285" y="1176614"/>
                </a:lnTo>
                <a:close/>
                <a:moveTo>
                  <a:pt x="213678" y="1176614"/>
                </a:moveTo>
                <a:lnTo>
                  <a:pt x="207645" y="1176932"/>
                </a:lnTo>
                <a:lnTo>
                  <a:pt x="201612" y="1177567"/>
                </a:lnTo>
                <a:lnTo>
                  <a:pt x="196215" y="1179155"/>
                </a:lnTo>
                <a:lnTo>
                  <a:pt x="190818" y="1181060"/>
                </a:lnTo>
                <a:lnTo>
                  <a:pt x="185738" y="1183601"/>
                </a:lnTo>
                <a:lnTo>
                  <a:pt x="180975" y="1186459"/>
                </a:lnTo>
                <a:lnTo>
                  <a:pt x="175895" y="1189952"/>
                </a:lnTo>
                <a:lnTo>
                  <a:pt x="171768" y="1194081"/>
                </a:lnTo>
                <a:lnTo>
                  <a:pt x="168275" y="1197892"/>
                </a:lnTo>
                <a:lnTo>
                  <a:pt x="164782" y="1202338"/>
                </a:lnTo>
                <a:lnTo>
                  <a:pt x="161925" y="1207419"/>
                </a:lnTo>
                <a:lnTo>
                  <a:pt x="159385" y="1212500"/>
                </a:lnTo>
                <a:lnTo>
                  <a:pt x="157480" y="1218216"/>
                </a:lnTo>
                <a:lnTo>
                  <a:pt x="155892" y="1223615"/>
                </a:lnTo>
                <a:lnTo>
                  <a:pt x="154940" y="1229649"/>
                </a:lnTo>
                <a:lnTo>
                  <a:pt x="154305" y="1235683"/>
                </a:lnTo>
                <a:lnTo>
                  <a:pt x="154305" y="1402727"/>
                </a:lnTo>
                <a:lnTo>
                  <a:pt x="154940" y="1408761"/>
                </a:lnTo>
                <a:lnTo>
                  <a:pt x="155892" y="1414160"/>
                </a:lnTo>
                <a:lnTo>
                  <a:pt x="157480" y="1420194"/>
                </a:lnTo>
                <a:lnTo>
                  <a:pt x="159385" y="1425593"/>
                </a:lnTo>
                <a:lnTo>
                  <a:pt x="161925" y="1430674"/>
                </a:lnTo>
                <a:lnTo>
                  <a:pt x="164782" y="1435437"/>
                </a:lnTo>
                <a:lnTo>
                  <a:pt x="168275" y="1439884"/>
                </a:lnTo>
                <a:lnTo>
                  <a:pt x="171768" y="1444330"/>
                </a:lnTo>
                <a:lnTo>
                  <a:pt x="175895" y="1448140"/>
                </a:lnTo>
                <a:lnTo>
                  <a:pt x="180975" y="1451634"/>
                </a:lnTo>
                <a:lnTo>
                  <a:pt x="185738" y="1454492"/>
                </a:lnTo>
                <a:lnTo>
                  <a:pt x="190818" y="1457033"/>
                </a:lnTo>
                <a:lnTo>
                  <a:pt x="196215" y="1458938"/>
                </a:lnTo>
                <a:lnTo>
                  <a:pt x="201612" y="1460526"/>
                </a:lnTo>
                <a:lnTo>
                  <a:pt x="207645" y="1461479"/>
                </a:lnTo>
                <a:lnTo>
                  <a:pt x="213678" y="1461796"/>
                </a:lnTo>
                <a:lnTo>
                  <a:pt x="406400" y="1461796"/>
                </a:lnTo>
                <a:lnTo>
                  <a:pt x="412432" y="1461479"/>
                </a:lnTo>
                <a:lnTo>
                  <a:pt x="418148" y="1460526"/>
                </a:lnTo>
                <a:lnTo>
                  <a:pt x="423862" y="1458938"/>
                </a:lnTo>
                <a:lnTo>
                  <a:pt x="429260" y="1457033"/>
                </a:lnTo>
                <a:lnTo>
                  <a:pt x="434658" y="1454492"/>
                </a:lnTo>
                <a:lnTo>
                  <a:pt x="439420" y="1451634"/>
                </a:lnTo>
                <a:lnTo>
                  <a:pt x="443865" y="1448140"/>
                </a:lnTo>
                <a:lnTo>
                  <a:pt x="447992" y="1444330"/>
                </a:lnTo>
                <a:lnTo>
                  <a:pt x="452120" y="1439884"/>
                </a:lnTo>
                <a:lnTo>
                  <a:pt x="455295" y="1435437"/>
                </a:lnTo>
                <a:lnTo>
                  <a:pt x="458470" y="1430674"/>
                </a:lnTo>
                <a:lnTo>
                  <a:pt x="460692" y="1425593"/>
                </a:lnTo>
                <a:lnTo>
                  <a:pt x="462915" y="1420194"/>
                </a:lnTo>
                <a:lnTo>
                  <a:pt x="464185" y="1414160"/>
                </a:lnTo>
                <a:lnTo>
                  <a:pt x="465138" y="1408761"/>
                </a:lnTo>
                <a:lnTo>
                  <a:pt x="465455" y="1402727"/>
                </a:lnTo>
                <a:lnTo>
                  <a:pt x="465455" y="1235683"/>
                </a:lnTo>
                <a:lnTo>
                  <a:pt x="465138" y="1229649"/>
                </a:lnTo>
                <a:lnTo>
                  <a:pt x="464185" y="1223615"/>
                </a:lnTo>
                <a:lnTo>
                  <a:pt x="462915" y="1218216"/>
                </a:lnTo>
                <a:lnTo>
                  <a:pt x="460692" y="1212500"/>
                </a:lnTo>
                <a:lnTo>
                  <a:pt x="458470" y="1207419"/>
                </a:lnTo>
                <a:lnTo>
                  <a:pt x="455295" y="1202338"/>
                </a:lnTo>
                <a:lnTo>
                  <a:pt x="452120" y="1197892"/>
                </a:lnTo>
                <a:lnTo>
                  <a:pt x="447992" y="1194081"/>
                </a:lnTo>
                <a:lnTo>
                  <a:pt x="443865" y="1189952"/>
                </a:lnTo>
                <a:lnTo>
                  <a:pt x="439420" y="1186459"/>
                </a:lnTo>
                <a:lnTo>
                  <a:pt x="434658" y="1183601"/>
                </a:lnTo>
                <a:lnTo>
                  <a:pt x="429260" y="1181060"/>
                </a:lnTo>
                <a:lnTo>
                  <a:pt x="423862" y="1179155"/>
                </a:lnTo>
                <a:lnTo>
                  <a:pt x="418148" y="1177567"/>
                </a:lnTo>
                <a:lnTo>
                  <a:pt x="412432" y="1176932"/>
                </a:lnTo>
                <a:lnTo>
                  <a:pt x="406400" y="1176614"/>
                </a:lnTo>
                <a:lnTo>
                  <a:pt x="213678" y="1176614"/>
                </a:lnTo>
                <a:close/>
                <a:moveTo>
                  <a:pt x="1474305" y="668337"/>
                </a:moveTo>
                <a:lnTo>
                  <a:pt x="1465743" y="668972"/>
                </a:lnTo>
                <a:lnTo>
                  <a:pt x="1458450" y="669607"/>
                </a:lnTo>
                <a:lnTo>
                  <a:pt x="1451157" y="671195"/>
                </a:lnTo>
                <a:lnTo>
                  <a:pt x="1444815" y="673417"/>
                </a:lnTo>
                <a:lnTo>
                  <a:pt x="1439741" y="675957"/>
                </a:lnTo>
                <a:lnTo>
                  <a:pt x="1437204" y="677862"/>
                </a:lnTo>
                <a:lnTo>
                  <a:pt x="1434985" y="679450"/>
                </a:lnTo>
                <a:lnTo>
                  <a:pt x="1432765" y="681355"/>
                </a:lnTo>
                <a:lnTo>
                  <a:pt x="1430862" y="683260"/>
                </a:lnTo>
                <a:lnTo>
                  <a:pt x="1429277" y="685482"/>
                </a:lnTo>
                <a:lnTo>
                  <a:pt x="1427374" y="688022"/>
                </a:lnTo>
                <a:lnTo>
                  <a:pt x="1424837" y="693102"/>
                </a:lnTo>
                <a:lnTo>
                  <a:pt x="1422300" y="698500"/>
                </a:lnTo>
                <a:lnTo>
                  <a:pt x="1420398" y="704532"/>
                </a:lnTo>
                <a:lnTo>
                  <a:pt x="1418495" y="710882"/>
                </a:lnTo>
                <a:lnTo>
                  <a:pt x="1417544" y="717232"/>
                </a:lnTo>
                <a:lnTo>
                  <a:pt x="1416276" y="724217"/>
                </a:lnTo>
                <a:lnTo>
                  <a:pt x="1415958" y="731520"/>
                </a:lnTo>
                <a:lnTo>
                  <a:pt x="1415641" y="739140"/>
                </a:lnTo>
                <a:lnTo>
                  <a:pt x="1415641" y="789305"/>
                </a:lnTo>
                <a:lnTo>
                  <a:pt x="1415958" y="794385"/>
                </a:lnTo>
                <a:lnTo>
                  <a:pt x="1416593" y="800100"/>
                </a:lnTo>
                <a:lnTo>
                  <a:pt x="1417861" y="804862"/>
                </a:lnTo>
                <a:lnTo>
                  <a:pt x="1419447" y="809942"/>
                </a:lnTo>
                <a:lnTo>
                  <a:pt x="1421032" y="814387"/>
                </a:lnTo>
                <a:lnTo>
                  <a:pt x="1423886" y="818832"/>
                </a:lnTo>
                <a:lnTo>
                  <a:pt x="1426423" y="823277"/>
                </a:lnTo>
                <a:lnTo>
                  <a:pt x="1429594" y="827405"/>
                </a:lnTo>
                <a:lnTo>
                  <a:pt x="1433399" y="830897"/>
                </a:lnTo>
                <a:lnTo>
                  <a:pt x="1437838" y="834072"/>
                </a:lnTo>
                <a:lnTo>
                  <a:pt x="1442278" y="836612"/>
                </a:lnTo>
                <a:lnTo>
                  <a:pt x="1447669" y="838835"/>
                </a:lnTo>
                <a:lnTo>
                  <a:pt x="1452742" y="840740"/>
                </a:lnTo>
                <a:lnTo>
                  <a:pt x="1458767" y="842010"/>
                </a:lnTo>
                <a:lnTo>
                  <a:pt x="1465109" y="842645"/>
                </a:lnTo>
                <a:lnTo>
                  <a:pt x="1472085" y="842962"/>
                </a:lnTo>
                <a:lnTo>
                  <a:pt x="1479062" y="842645"/>
                </a:lnTo>
                <a:lnTo>
                  <a:pt x="1485404" y="842010"/>
                </a:lnTo>
                <a:lnTo>
                  <a:pt x="1491429" y="840740"/>
                </a:lnTo>
                <a:lnTo>
                  <a:pt x="1496819" y="838835"/>
                </a:lnTo>
                <a:lnTo>
                  <a:pt x="1501576" y="836295"/>
                </a:lnTo>
                <a:lnTo>
                  <a:pt x="1506015" y="833437"/>
                </a:lnTo>
                <a:lnTo>
                  <a:pt x="1509821" y="829945"/>
                </a:lnTo>
                <a:lnTo>
                  <a:pt x="1512992" y="826135"/>
                </a:lnTo>
                <a:lnTo>
                  <a:pt x="1515845" y="822007"/>
                </a:lnTo>
                <a:lnTo>
                  <a:pt x="1518065" y="817880"/>
                </a:lnTo>
                <a:lnTo>
                  <a:pt x="1520285" y="813435"/>
                </a:lnTo>
                <a:lnTo>
                  <a:pt x="1521870" y="808990"/>
                </a:lnTo>
                <a:lnTo>
                  <a:pt x="1523139" y="804862"/>
                </a:lnTo>
                <a:lnTo>
                  <a:pt x="1524090" y="800417"/>
                </a:lnTo>
                <a:lnTo>
                  <a:pt x="1524724" y="795972"/>
                </a:lnTo>
                <a:lnTo>
                  <a:pt x="1524724" y="791527"/>
                </a:lnTo>
                <a:lnTo>
                  <a:pt x="1524724" y="735965"/>
                </a:lnTo>
                <a:lnTo>
                  <a:pt x="1524724" y="729297"/>
                </a:lnTo>
                <a:lnTo>
                  <a:pt x="1524090" y="722630"/>
                </a:lnTo>
                <a:lnTo>
                  <a:pt x="1523139" y="716597"/>
                </a:lnTo>
                <a:lnTo>
                  <a:pt x="1522188" y="710565"/>
                </a:lnTo>
                <a:lnTo>
                  <a:pt x="1520285" y="704850"/>
                </a:lnTo>
                <a:lnTo>
                  <a:pt x="1518382" y="699135"/>
                </a:lnTo>
                <a:lnTo>
                  <a:pt x="1516163" y="693737"/>
                </a:lnTo>
                <a:lnTo>
                  <a:pt x="1513626" y="688657"/>
                </a:lnTo>
                <a:lnTo>
                  <a:pt x="1510455" y="683577"/>
                </a:lnTo>
                <a:lnTo>
                  <a:pt x="1506967" y="679450"/>
                </a:lnTo>
                <a:lnTo>
                  <a:pt x="1502844" y="676275"/>
                </a:lnTo>
                <a:lnTo>
                  <a:pt x="1498088" y="673417"/>
                </a:lnTo>
                <a:lnTo>
                  <a:pt x="1492697" y="671195"/>
                </a:lnTo>
                <a:lnTo>
                  <a:pt x="1487306" y="669607"/>
                </a:lnTo>
                <a:lnTo>
                  <a:pt x="1480964" y="668972"/>
                </a:lnTo>
                <a:lnTo>
                  <a:pt x="1474305" y="668337"/>
                </a:lnTo>
                <a:close/>
                <a:moveTo>
                  <a:pt x="1465743" y="598487"/>
                </a:moveTo>
                <a:lnTo>
                  <a:pt x="1473037" y="598487"/>
                </a:lnTo>
                <a:lnTo>
                  <a:pt x="1483818" y="599122"/>
                </a:lnTo>
                <a:lnTo>
                  <a:pt x="1494600" y="600075"/>
                </a:lnTo>
                <a:lnTo>
                  <a:pt x="1505381" y="601980"/>
                </a:lnTo>
                <a:lnTo>
                  <a:pt x="1516480" y="604202"/>
                </a:lnTo>
                <a:lnTo>
                  <a:pt x="1521870" y="605790"/>
                </a:lnTo>
                <a:lnTo>
                  <a:pt x="1526944" y="607377"/>
                </a:lnTo>
                <a:lnTo>
                  <a:pt x="1532018" y="609600"/>
                </a:lnTo>
                <a:lnTo>
                  <a:pt x="1537408" y="611822"/>
                </a:lnTo>
                <a:lnTo>
                  <a:pt x="1542165" y="614680"/>
                </a:lnTo>
                <a:lnTo>
                  <a:pt x="1546921" y="617537"/>
                </a:lnTo>
                <a:lnTo>
                  <a:pt x="1551678" y="620395"/>
                </a:lnTo>
                <a:lnTo>
                  <a:pt x="1556117" y="623887"/>
                </a:lnTo>
                <a:lnTo>
                  <a:pt x="1560557" y="627697"/>
                </a:lnTo>
                <a:lnTo>
                  <a:pt x="1564679" y="631507"/>
                </a:lnTo>
                <a:lnTo>
                  <a:pt x="1568484" y="635635"/>
                </a:lnTo>
                <a:lnTo>
                  <a:pt x="1572290" y="640080"/>
                </a:lnTo>
                <a:lnTo>
                  <a:pt x="1575778" y="645160"/>
                </a:lnTo>
                <a:lnTo>
                  <a:pt x="1578949" y="650240"/>
                </a:lnTo>
                <a:lnTo>
                  <a:pt x="1582120" y="655320"/>
                </a:lnTo>
                <a:lnTo>
                  <a:pt x="1584974" y="661035"/>
                </a:lnTo>
                <a:lnTo>
                  <a:pt x="1587510" y="667067"/>
                </a:lnTo>
                <a:lnTo>
                  <a:pt x="1589730" y="673417"/>
                </a:lnTo>
                <a:lnTo>
                  <a:pt x="1591633" y="680085"/>
                </a:lnTo>
                <a:lnTo>
                  <a:pt x="1592901" y="687070"/>
                </a:lnTo>
                <a:lnTo>
                  <a:pt x="1594170" y="694372"/>
                </a:lnTo>
                <a:lnTo>
                  <a:pt x="1594804" y="702310"/>
                </a:lnTo>
                <a:lnTo>
                  <a:pt x="1595121" y="710565"/>
                </a:lnTo>
                <a:lnTo>
                  <a:pt x="1595438" y="718820"/>
                </a:lnTo>
                <a:lnTo>
                  <a:pt x="1595438" y="796925"/>
                </a:lnTo>
                <a:lnTo>
                  <a:pt x="1595121" y="804862"/>
                </a:lnTo>
                <a:lnTo>
                  <a:pt x="1594804" y="812482"/>
                </a:lnTo>
                <a:lnTo>
                  <a:pt x="1594170" y="819785"/>
                </a:lnTo>
                <a:lnTo>
                  <a:pt x="1592901" y="826770"/>
                </a:lnTo>
                <a:lnTo>
                  <a:pt x="1591633" y="833437"/>
                </a:lnTo>
                <a:lnTo>
                  <a:pt x="1589730" y="839787"/>
                </a:lnTo>
                <a:lnTo>
                  <a:pt x="1587510" y="845185"/>
                </a:lnTo>
                <a:lnTo>
                  <a:pt x="1584974" y="850900"/>
                </a:lnTo>
                <a:lnTo>
                  <a:pt x="1582120" y="855980"/>
                </a:lnTo>
                <a:lnTo>
                  <a:pt x="1579266" y="861377"/>
                </a:lnTo>
                <a:lnTo>
                  <a:pt x="1575778" y="865822"/>
                </a:lnTo>
                <a:lnTo>
                  <a:pt x="1572607" y="870267"/>
                </a:lnTo>
                <a:lnTo>
                  <a:pt x="1568801" y="874395"/>
                </a:lnTo>
                <a:lnTo>
                  <a:pt x="1565313" y="878522"/>
                </a:lnTo>
                <a:lnTo>
                  <a:pt x="1561191" y="881697"/>
                </a:lnTo>
                <a:lnTo>
                  <a:pt x="1556752" y="885190"/>
                </a:lnTo>
                <a:lnTo>
                  <a:pt x="1552629" y="888365"/>
                </a:lnTo>
                <a:lnTo>
                  <a:pt x="1547873" y="891222"/>
                </a:lnTo>
                <a:lnTo>
                  <a:pt x="1543116" y="894080"/>
                </a:lnTo>
                <a:lnTo>
                  <a:pt x="1538360" y="896302"/>
                </a:lnTo>
                <a:lnTo>
                  <a:pt x="1533286" y="898525"/>
                </a:lnTo>
                <a:lnTo>
                  <a:pt x="1527895" y="900747"/>
                </a:lnTo>
                <a:lnTo>
                  <a:pt x="1522822" y="902017"/>
                </a:lnTo>
                <a:lnTo>
                  <a:pt x="1517431" y="903922"/>
                </a:lnTo>
                <a:lnTo>
                  <a:pt x="1506650" y="906145"/>
                </a:lnTo>
                <a:lnTo>
                  <a:pt x="1495551" y="908050"/>
                </a:lnTo>
                <a:lnTo>
                  <a:pt x="1484135" y="909320"/>
                </a:lnTo>
                <a:lnTo>
                  <a:pt x="1473037" y="909637"/>
                </a:lnTo>
                <a:lnTo>
                  <a:pt x="1458767" y="908685"/>
                </a:lnTo>
                <a:lnTo>
                  <a:pt x="1451474" y="908367"/>
                </a:lnTo>
                <a:lnTo>
                  <a:pt x="1444815" y="907732"/>
                </a:lnTo>
                <a:lnTo>
                  <a:pt x="1438156" y="906462"/>
                </a:lnTo>
                <a:lnTo>
                  <a:pt x="1431813" y="905510"/>
                </a:lnTo>
                <a:lnTo>
                  <a:pt x="1425789" y="903922"/>
                </a:lnTo>
                <a:lnTo>
                  <a:pt x="1419764" y="902652"/>
                </a:lnTo>
                <a:lnTo>
                  <a:pt x="1413739" y="900747"/>
                </a:lnTo>
                <a:lnTo>
                  <a:pt x="1408348" y="898842"/>
                </a:lnTo>
                <a:lnTo>
                  <a:pt x="1402640" y="896620"/>
                </a:lnTo>
                <a:lnTo>
                  <a:pt x="1397567" y="894080"/>
                </a:lnTo>
                <a:lnTo>
                  <a:pt x="1392176" y="891222"/>
                </a:lnTo>
                <a:lnTo>
                  <a:pt x="1387419" y="888365"/>
                </a:lnTo>
                <a:lnTo>
                  <a:pt x="1382663" y="885190"/>
                </a:lnTo>
                <a:lnTo>
                  <a:pt x="1378223" y="881697"/>
                </a:lnTo>
                <a:lnTo>
                  <a:pt x="1373784" y="878522"/>
                </a:lnTo>
                <a:lnTo>
                  <a:pt x="1369979" y="874712"/>
                </a:lnTo>
                <a:lnTo>
                  <a:pt x="1366173" y="870585"/>
                </a:lnTo>
                <a:lnTo>
                  <a:pt x="1362685" y="866140"/>
                </a:lnTo>
                <a:lnTo>
                  <a:pt x="1359514" y="861695"/>
                </a:lnTo>
                <a:lnTo>
                  <a:pt x="1356660" y="856932"/>
                </a:lnTo>
                <a:lnTo>
                  <a:pt x="1354124" y="851852"/>
                </a:lnTo>
                <a:lnTo>
                  <a:pt x="1351904" y="846772"/>
                </a:lnTo>
                <a:lnTo>
                  <a:pt x="1349684" y="841692"/>
                </a:lnTo>
                <a:lnTo>
                  <a:pt x="1347782" y="835660"/>
                </a:lnTo>
                <a:lnTo>
                  <a:pt x="1346196" y="829627"/>
                </a:lnTo>
                <a:lnTo>
                  <a:pt x="1345245" y="823595"/>
                </a:lnTo>
                <a:lnTo>
                  <a:pt x="1343976" y="817562"/>
                </a:lnTo>
                <a:lnTo>
                  <a:pt x="1343342" y="810895"/>
                </a:lnTo>
                <a:lnTo>
                  <a:pt x="1343025" y="803910"/>
                </a:lnTo>
                <a:lnTo>
                  <a:pt x="1343025" y="796925"/>
                </a:lnTo>
                <a:lnTo>
                  <a:pt x="1343025" y="725805"/>
                </a:lnTo>
                <a:lnTo>
                  <a:pt x="1343025" y="717867"/>
                </a:lnTo>
                <a:lnTo>
                  <a:pt x="1343342" y="709930"/>
                </a:lnTo>
                <a:lnTo>
                  <a:pt x="1343976" y="702945"/>
                </a:lnTo>
                <a:lnTo>
                  <a:pt x="1345245" y="695642"/>
                </a:lnTo>
                <a:lnTo>
                  <a:pt x="1346196" y="688975"/>
                </a:lnTo>
                <a:lnTo>
                  <a:pt x="1347782" y="682307"/>
                </a:lnTo>
                <a:lnTo>
                  <a:pt x="1349684" y="675957"/>
                </a:lnTo>
                <a:lnTo>
                  <a:pt x="1351904" y="669925"/>
                </a:lnTo>
                <a:lnTo>
                  <a:pt x="1354124" y="663892"/>
                </a:lnTo>
                <a:lnTo>
                  <a:pt x="1356660" y="658495"/>
                </a:lnTo>
                <a:lnTo>
                  <a:pt x="1359514" y="652780"/>
                </a:lnTo>
                <a:lnTo>
                  <a:pt x="1362685" y="648017"/>
                </a:lnTo>
                <a:lnTo>
                  <a:pt x="1366173" y="643255"/>
                </a:lnTo>
                <a:lnTo>
                  <a:pt x="1369979" y="638492"/>
                </a:lnTo>
                <a:lnTo>
                  <a:pt x="1373784" y="634365"/>
                </a:lnTo>
                <a:lnTo>
                  <a:pt x="1378223" y="630237"/>
                </a:lnTo>
                <a:lnTo>
                  <a:pt x="1382663" y="626427"/>
                </a:lnTo>
                <a:lnTo>
                  <a:pt x="1387419" y="622617"/>
                </a:lnTo>
                <a:lnTo>
                  <a:pt x="1392176" y="619442"/>
                </a:lnTo>
                <a:lnTo>
                  <a:pt x="1397567" y="616585"/>
                </a:lnTo>
                <a:lnTo>
                  <a:pt x="1402640" y="613410"/>
                </a:lnTo>
                <a:lnTo>
                  <a:pt x="1408348" y="610870"/>
                </a:lnTo>
                <a:lnTo>
                  <a:pt x="1413739" y="608647"/>
                </a:lnTo>
                <a:lnTo>
                  <a:pt x="1419764" y="606425"/>
                </a:lnTo>
                <a:lnTo>
                  <a:pt x="1425789" y="604520"/>
                </a:lnTo>
                <a:lnTo>
                  <a:pt x="1431813" y="602932"/>
                </a:lnTo>
                <a:lnTo>
                  <a:pt x="1438156" y="601662"/>
                </a:lnTo>
                <a:lnTo>
                  <a:pt x="1444815" y="600392"/>
                </a:lnTo>
                <a:lnTo>
                  <a:pt x="1451474" y="599757"/>
                </a:lnTo>
                <a:lnTo>
                  <a:pt x="1458767" y="599122"/>
                </a:lnTo>
                <a:lnTo>
                  <a:pt x="1465743" y="598487"/>
                </a:lnTo>
                <a:close/>
                <a:moveTo>
                  <a:pt x="1106983" y="316052"/>
                </a:moveTo>
                <a:lnTo>
                  <a:pt x="1098697" y="316688"/>
                </a:lnTo>
                <a:lnTo>
                  <a:pt x="1090730" y="317643"/>
                </a:lnTo>
                <a:lnTo>
                  <a:pt x="1083719" y="319234"/>
                </a:lnTo>
                <a:lnTo>
                  <a:pt x="1077664" y="321461"/>
                </a:lnTo>
                <a:lnTo>
                  <a:pt x="1072246" y="324006"/>
                </a:lnTo>
                <a:lnTo>
                  <a:pt x="1069696" y="325597"/>
                </a:lnTo>
                <a:lnTo>
                  <a:pt x="1067465" y="327506"/>
                </a:lnTo>
                <a:lnTo>
                  <a:pt x="1065553" y="329096"/>
                </a:lnTo>
                <a:lnTo>
                  <a:pt x="1063641" y="331323"/>
                </a:lnTo>
                <a:lnTo>
                  <a:pt x="1061729" y="333550"/>
                </a:lnTo>
                <a:lnTo>
                  <a:pt x="1060135" y="335777"/>
                </a:lnTo>
                <a:lnTo>
                  <a:pt x="1057267" y="341186"/>
                </a:lnTo>
                <a:lnTo>
                  <a:pt x="1055036" y="346595"/>
                </a:lnTo>
                <a:lnTo>
                  <a:pt x="1052805" y="352639"/>
                </a:lnTo>
                <a:lnTo>
                  <a:pt x="1051212" y="359002"/>
                </a:lnTo>
                <a:lnTo>
                  <a:pt x="1049937" y="365683"/>
                </a:lnTo>
                <a:lnTo>
                  <a:pt x="1048981" y="372683"/>
                </a:lnTo>
                <a:lnTo>
                  <a:pt x="1048344" y="380636"/>
                </a:lnTo>
                <a:lnTo>
                  <a:pt x="1048344" y="388272"/>
                </a:lnTo>
                <a:lnTo>
                  <a:pt x="1048344" y="438222"/>
                </a:lnTo>
                <a:lnTo>
                  <a:pt x="1048344" y="444266"/>
                </a:lnTo>
                <a:lnTo>
                  <a:pt x="1048981" y="449993"/>
                </a:lnTo>
                <a:lnTo>
                  <a:pt x="1050256" y="455083"/>
                </a:lnTo>
                <a:lnTo>
                  <a:pt x="1051531" y="459856"/>
                </a:lnTo>
                <a:lnTo>
                  <a:pt x="1053443" y="464628"/>
                </a:lnTo>
                <a:lnTo>
                  <a:pt x="1055992" y="469082"/>
                </a:lnTo>
                <a:lnTo>
                  <a:pt x="1059179" y="473218"/>
                </a:lnTo>
                <a:lnTo>
                  <a:pt x="1062366" y="477354"/>
                </a:lnTo>
                <a:lnTo>
                  <a:pt x="1066190" y="480854"/>
                </a:lnTo>
                <a:lnTo>
                  <a:pt x="1070334" y="484035"/>
                </a:lnTo>
                <a:lnTo>
                  <a:pt x="1075114" y="486580"/>
                </a:lnTo>
                <a:lnTo>
                  <a:pt x="1080213" y="488489"/>
                </a:lnTo>
                <a:lnTo>
                  <a:pt x="1085950" y="490398"/>
                </a:lnTo>
                <a:lnTo>
                  <a:pt x="1092005" y="491671"/>
                </a:lnTo>
                <a:lnTo>
                  <a:pt x="1098697" y="492307"/>
                </a:lnTo>
                <a:lnTo>
                  <a:pt x="1105709" y="492625"/>
                </a:lnTo>
                <a:lnTo>
                  <a:pt x="1112401" y="492307"/>
                </a:lnTo>
                <a:lnTo>
                  <a:pt x="1118775" y="491671"/>
                </a:lnTo>
                <a:lnTo>
                  <a:pt x="1124830" y="490080"/>
                </a:lnTo>
                <a:lnTo>
                  <a:pt x="1129930" y="488489"/>
                </a:lnTo>
                <a:lnTo>
                  <a:pt x="1134391" y="486262"/>
                </a:lnTo>
                <a:lnTo>
                  <a:pt x="1138853" y="483399"/>
                </a:lnTo>
                <a:lnTo>
                  <a:pt x="1142677" y="479899"/>
                </a:lnTo>
                <a:lnTo>
                  <a:pt x="1145546" y="476399"/>
                </a:lnTo>
                <a:lnTo>
                  <a:pt x="1148733" y="472263"/>
                </a:lnTo>
                <a:lnTo>
                  <a:pt x="1150963" y="467809"/>
                </a:lnTo>
                <a:lnTo>
                  <a:pt x="1153194" y="463673"/>
                </a:lnTo>
                <a:lnTo>
                  <a:pt x="1154469" y="459219"/>
                </a:lnTo>
                <a:lnTo>
                  <a:pt x="1156063" y="454765"/>
                </a:lnTo>
                <a:lnTo>
                  <a:pt x="1156700" y="450311"/>
                </a:lnTo>
                <a:lnTo>
                  <a:pt x="1157656" y="445539"/>
                </a:lnTo>
                <a:lnTo>
                  <a:pt x="1157656" y="440449"/>
                </a:lnTo>
                <a:lnTo>
                  <a:pt x="1157656" y="385091"/>
                </a:lnTo>
                <a:lnTo>
                  <a:pt x="1157656" y="378409"/>
                </a:lnTo>
                <a:lnTo>
                  <a:pt x="1157337" y="371728"/>
                </a:lnTo>
                <a:lnTo>
                  <a:pt x="1156063" y="365047"/>
                </a:lnTo>
                <a:lnTo>
                  <a:pt x="1154788" y="359002"/>
                </a:lnTo>
                <a:lnTo>
                  <a:pt x="1153513" y="352957"/>
                </a:lnTo>
                <a:lnTo>
                  <a:pt x="1151282" y="347549"/>
                </a:lnTo>
                <a:lnTo>
                  <a:pt x="1149051" y="341822"/>
                </a:lnTo>
                <a:lnTo>
                  <a:pt x="1146502" y="336732"/>
                </a:lnTo>
                <a:lnTo>
                  <a:pt x="1143315" y="331960"/>
                </a:lnTo>
                <a:lnTo>
                  <a:pt x="1139809" y="327824"/>
                </a:lnTo>
                <a:lnTo>
                  <a:pt x="1135666" y="324324"/>
                </a:lnTo>
                <a:lnTo>
                  <a:pt x="1130567" y="321461"/>
                </a:lnTo>
                <a:lnTo>
                  <a:pt x="1125468" y="319234"/>
                </a:lnTo>
                <a:lnTo>
                  <a:pt x="1120050" y="317643"/>
                </a:lnTo>
                <a:lnTo>
                  <a:pt x="1113676" y="316688"/>
                </a:lnTo>
                <a:lnTo>
                  <a:pt x="1106983" y="316052"/>
                </a:lnTo>
                <a:close/>
                <a:moveTo>
                  <a:pt x="1098379" y="247650"/>
                </a:moveTo>
                <a:lnTo>
                  <a:pt x="1105709" y="247650"/>
                </a:lnTo>
                <a:lnTo>
                  <a:pt x="1116544" y="247968"/>
                </a:lnTo>
                <a:lnTo>
                  <a:pt x="1127380" y="249241"/>
                </a:lnTo>
                <a:lnTo>
                  <a:pt x="1138216" y="250832"/>
                </a:lnTo>
                <a:lnTo>
                  <a:pt x="1149370" y="253377"/>
                </a:lnTo>
                <a:lnTo>
                  <a:pt x="1154469" y="254649"/>
                </a:lnTo>
                <a:lnTo>
                  <a:pt x="1160206" y="256558"/>
                </a:lnTo>
                <a:lnTo>
                  <a:pt x="1164986" y="258467"/>
                </a:lnTo>
                <a:lnTo>
                  <a:pt x="1170085" y="261012"/>
                </a:lnTo>
                <a:lnTo>
                  <a:pt x="1175184" y="263558"/>
                </a:lnTo>
                <a:lnTo>
                  <a:pt x="1179965" y="266421"/>
                </a:lnTo>
                <a:lnTo>
                  <a:pt x="1184745" y="269602"/>
                </a:lnTo>
                <a:lnTo>
                  <a:pt x="1189207" y="273102"/>
                </a:lnTo>
                <a:lnTo>
                  <a:pt x="1193669" y="276602"/>
                </a:lnTo>
                <a:lnTo>
                  <a:pt x="1197812" y="280419"/>
                </a:lnTo>
                <a:lnTo>
                  <a:pt x="1201955" y="284873"/>
                </a:lnTo>
                <a:lnTo>
                  <a:pt x="1205779" y="289328"/>
                </a:lnTo>
                <a:lnTo>
                  <a:pt x="1208966" y="294100"/>
                </a:lnTo>
                <a:lnTo>
                  <a:pt x="1212472" y="299190"/>
                </a:lnTo>
                <a:lnTo>
                  <a:pt x="1215340" y="304599"/>
                </a:lnTo>
                <a:lnTo>
                  <a:pt x="1217889" y="310326"/>
                </a:lnTo>
                <a:lnTo>
                  <a:pt x="1220439" y="316052"/>
                </a:lnTo>
                <a:lnTo>
                  <a:pt x="1222670" y="322415"/>
                </a:lnTo>
                <a:lnTo>
                  <a:pt x="1224582" y="329096"/>
                </a:lnTo>
                <a:lnTo>
                  <a:pt x="1226175" y="336414"/>
                </a:lnTo>
                <a:lnTo>
                  <a:pt x="1227450" y="343731"/>
                </a:lnTo>
                <a:lnTo>
                  <a:pt x="1228088" y="351685"/>
                </a:lnTo>
                <a:lnTo>
                  <a:pt x="1228725" y="359639"/>
                </a:lnTo>
                <a:lnTo>
                  <a:pt x="1228725" y="368229"/>
                </a:lnTo>
                <a:lnTo>
                  <a:pt x="1228725" y="446493"/>
                </a:lnTo>
                <a:lnTo>
                  <a:pt x="1228725" y="454447"/>
                </a:lnTo>
                <a:lnTo>
                  <a:pt x="1228088" y="462083"/>
                </a:lnTo>
                <a:lnTo>
                  <a:pt x="1227450" y="469082"/>
                </a:lnTo>
                <a:lnTo>
                  <a:pt x="1226175" y="476399"/>
                </a:lnTo>
                <a:lnTo>
                  <a:pt x="1224582" y="482762"/>
                </a:lnTo>
                <a:lnTo>
                  <a:pt x="1222670" y="488807"/>
                </a:lnTo>
                <a:lnTo>
                  <a:pt x="1220439" y="494852"/>
                </a:lnTo>
                <a:lnTo>
                  <a:pt x="1217889" y="500579"/>
                </a:lnTo>
                <a:lnTo>
                  <a:pt x="1215340" y="505669"/>
                </a:lnTo>
                <a:lnTo>
                  <a:pt x="1212472" y="510441"/>
                </a:lnTo>
                <a:lnTo>
                  <a:pt x="1208966" y="515532"/>
                </a:lnTo>
                <a:lnTo>
                  <a:pt x="1205779" y="519986"/>
                </a:lnTo>
                <a:lnTo>
                  <a:pt x="1201955" y="523804"/>
                </a:lnTo>
                <a:lnTo>
                  <a:pt x="1198130" y="527621"/>
                </a:lnTo>
                <a:lnTo>
                  <a:pt x="1193987" y="531439"/>
                </a:lnTo>
                <a:lnTo>
                  <a:pt x="1189844" y="534621"/>
                </a:lnTo>
                <a:lnTo>
                  <a:pt x="1185382" y="538120"/>
                </a:lnTo>
                <a:lnTo>
                  <a:pt x="1180602" y="540666"/>
                </a:lnTo>
                <a:lnTo>
                  <a:pt x="1176140" y="543529"/>
                </a:lnTo>
                <a:lnTo>
                  <a:pt x="1171360" y="546074"/>
                </a:lnTo>
                <a:lnTo>
                  <a:pt x="1166261" y="548301"/>
                </a:lnTo>
                <a:lnTo>
                  <a:pt x="1160843" y="549892"/>
                </a:lnTo>
                <a:lnTo>
                  <a:pt x="1155744" y="551801"/>
                </a:lnTo>
                <a:lnTo>
                  <a:pt x="1150326" y="553392"/>
                </a:lnTo>
                <a:lnTo>
                  <a:pt x="1139172" y="555937"/>
                </a:lnTo>
                <a:lnTo>
                  <a:pt x="1128017" y="557527"/>
                </a:lnTo>
                <a:lnTo>
                  <a:pt x="1116863" y="558482"/>
                </a:lnTo>
                <a:lnTo>
                  <a:pt x="1105709" y="558800"/>
                </a:lnTo>
                <a:lnTo>
                  <a:pt x="1091049" y="558482"/>
                </a:lnTo>
                <a:lnTo>
                  <a:pt x="1084037" y="558164"/>
                </a:lnTo>
                <a:lnTo>
                  <a:pt x="1077345" y="557527"/>
                </a:lnTo>
                <a:lnTo>
                  <a:pt x="1070652" y="556255"/>
                </a:lnTo>
                <a:lnTo>
                  <a:pt x="1064278" y="555300"/>
                </a:lnTo>
                <a:lnTo>
                  <a:pt x="1057904" y="553710"/>
                </a:lnTo>
                <a:lnTo>
                  <a:pt x="1052168" y="552119"/>
                </a:lnTo>
                <a:lnTo>
                  <a:pt x="1046113" y="550528"/>
                </a:lnTo>
                <a:lnTo>
                  <a:pt x="1040376" y="548301"/>
                </a:lnTo>
                <a:lnTo>
                  <a:pt x="1034958" y="546074"/>
                </a:lnTo>
                <a:lnTo>
                  <a:pt x="1029541" y="543529"/>
                </a:lnTo>
                <a:lnTo>
                  <a:pt x="1024441" y="540666"/>
                </a:lnTo>
                <a:lnTo>
                  <a:pt x="1019661" y="537802"/>
                </a:lnTo>
                <a:lnTo>
                  <a:pt x="1014881" y="534621"/>
                </a:lnTo>
                <a:lnTo>
                  <a:pt x="1010100" y="531439"/>
                </a:lnTo>
                <a:lnTo>
                  <a:pt x="1006276" y="527940"/>
                </a:lnTo>
                <a:lnTo>
                  <a:pt x="1002133" y="523804"/>
                </a:lnTo>
                <a:lnTo>
                  <a:pt x="998308" y="519986"/>
                </a:lnTo>
                <a:lnTo>
                  <a:pt x="994484" y="515850"/>
                </a:lnTo>
                <a:lnTo>
                  <a:pt x="991616" y="511396"/>
                </a:lnTo>
                <a:lnTo>
                  <a:pt x="988748" y="506305"/>
                </a:lnTo>
                <a:lnTo>
                  <a:pt x="985879" y="501533"/>
                </a:lnTo>
                <a:lnTo>
                  <a:pt x="983648" y="496443"/>
                </a:lnTo>
                <a:lnTo>
                  <a:pt x="981418" y="490716"/>
                </a:lnTo>
                <a:lnTo>
                  <a:pt x="979824" y="485308"/>
                </a:lnTo>
                <a:lnTo>
                  <a:pt x="978231" y="479263"/>
                </a:lnTo>
                <a:lnTo>
                  <a:pt x="976956" y="473218"/>
                </a:lnTo>
                <a:lnTo>
                  <a:pt x="976000" y="466855"/>
                </a:lnTo>
                <a:lnTo>
                  <a:pt x="975044" y="460174"/>
                </a:lnTo>
                <a:lnTo>
                  <a:pt x="974725" y="453493"/>
                </a:lnTo>
                <a:lnTo>
                  <a:pt x="974725" y="446493"/>
                </a:lnTo>
                <a:lnTo>
                  <a:pt x="974725" y="373955"/>
                </a:lnTo>
                <a:lnTo>
                  <a:pt x="974725" y="366002"/>
                </a:lnTo>
                <a:lnTo>
                  <a:pt x="975044" y="358684"/>
                </a:lnTo>
                <a:lnTo>
                  <a:pt x="976000" y="351049"/>
                </a:lnTo>
                <a:lnTo>
                  <a:pt x="976956" y="344049"/>
                </a:lnTo>
                <a:lnTo>
                  <a:pt x="978231" y="337368"/>
                </a:lnTo>
                <a:lnTo>
                  <a:pt x="979824" y="331005"/>
                </a:lnTo>
                <a:lnTo>
                  <a:pt x="981418" y="324642"/>
                </a:lnTo>
                <a:lnTo>
                  <a:pt x="983648" y="318915"/>
                </a:lnTo>
                <a:lnTo>
                  <a:pt x="985879" y="312871"/>
                </a:lnTo>
                <a:lnTo>
                  <a:pt x="988748" y="307144"/>
                </a:lnTo>
                <a:lnTo>
                  <a:pt x="991616" y="302054"/>
                </a:lnTo>
                <a:lnTo>
                  <a:pt x="994484" y="296963"/>
                </a:lnTo>
                <a:lnTo>
                  <a:pt x="998308" y="291873"/>
                </a:lnTo>
                <a:lnTo>
                  <a:pt x="1002133" y="287419"/>
                </a:lnTo>
                <a:lnTo>
                  <a:pt x="1006276" y="283283"/>
                </a:lnTo>
                <a:lnTo>
                  <a:pt x="1010100" y="279465"/>
                </a:lnTo>
                <a:lnTo>
                  <a:pt x="1014881" y="275329"/>
                </a:lnTo>
                <a:lnTo>
                  <a:pt x="1019661" y="271829"/>
                </a:lnTo>
                <a:lnTo>
                  <a:pt x="1024441" y="268648"/>
                </a:lnTo>
                <a:lnTo>
                  <a:pt x="1029541" y="265148"/>
                </a:lnTo>
                <a:lnTo>
                  <a:pt x="1034958" y="262603"/>
                </a:lnTo>
                <a:lnTo>
                  <a:pt x="1040376" y="260058"/>
                </a:lnTo>
                <a:lnTo>
                  <a:pt x="1046113" y="257831"/>
                </a:lnTo>
                <a:lnTo>
                  <a:pt x="1052168" y="255604"/>
                </a:lnTo>
                <a:lnTo>
                  <a:pt x="1057904" y="253695"/>
                </a:lnTo>
                <a:lnTo>
                  <a:pt x="1064278" y="252104"/>
                </a:lnTo>
                <a:lnTo>
                  <a:pt x="1070652" y="250832"/>
                </a:lnTo>
                <a:lnTo>
                  <a:pt x="1077345" y="249559"/>
                </a:lnTo>
                <a:lnTo>
                  <a:pt x="1084037" y="248923"/>
                </a:lnTo>
                <a:lnTo>
                  <a:pt x="1091049" y="247968"/>
                </a:lnTo>
                <a:lnTo>
                  <a:pt x="1098379" y="247650"/>
                </a:lnTo>
                <a:close/>
                <a:moveTo>
                  <a:pt x="1435735" y="244475"/>
                </a:moveTo>
                <a:lnTo>
                  <a:pt x="1488122" y="244475"/>
                </a:lnTo>
                <a:lnTo>
                  <a:pt x="1493838" y="244793"/>
                </a:lnTo>
                <a:lnTo>
                  <a:pt x="1496060" y="245110"/>
                </a:lnTo>
                <a:lnTo>
                  <a:pt x="1497648" y="246063"/>
                </a:lnTo>
                <a:lnTo>
                  <a:pt x="1499235" y="246698"/>
                </a:lnTo>
                <a:lnTo>
                  <a:pt x="1500505" y="247968"/>
                </a:lnTo>
                <a:lnTo>
                  <a:pt x="1501140" y="248920"/>
                </a:lnTo>
                <a:lnTo>
                  <a:pt x="1501775" y="250190"/>
                </a:lnTo>
                <a:lnTo>
                  <a:pt x="1501775" y="252095"/>
                </a:lnTo>
                <a:lnTo>
                  <a:pt x="1501458" y="253683"/>
                </a:lnTo>
                <a:lnTo>
                  <a:pt x="1500505" y="258128"/>
                </a:lnTo>
                <a:lnTo>
                  <a:pt x="1497648" y="264160"/>
                </a:lnTo>
                <a:lnTo>
                  <a:pt x="1493838" y="271780"/>
                </a:lnTo>
                <a:lnTo>
                  <a:pt x="1178878" y="883603"/>
                </a:lnTo>
                <a:lnTo>
                  <a:pt x="1175068" y="890588"/>
                </a:lnTo>
                <a:lnTo>
                  <a:pt x="1171575" y="896621"/>
                </a:lnTo>
                <a:lnTo>
                  <a:pt x="1168718" y="901066"/>
                </a:lnTo>
                <a:lnTo>
                  <a:pt x="1165860" y="904241"/>
                </a:lnTo>
                <a:lnTo>
                  <a:pt x="1164590" y="905511"/>
                </a:lnTo>
                <a:lnTo>
                  <a:pt x="1163002" y="906463"/>
                </a:lnTo>
                <a:lnTo>
                  <a:pt x="1161098" y="907416"/>
                </a:lnTo>
                <a:lnTo>
                  <a:pt x="1159192" y="908051"/>
                </a:lnTo>
                <a:lnTo>
                  <a:pt x="1154748" y="909321"/>
                </a:lnTo>
                <a:lnTo>
                  <a:pt x="1149668" y="909638"/>
                </a:lnTo>
                <a:lnTo>
                  <a:pt x="1098232" y="909638"/>
                </a:lnTo>
                <a:lnTo>
                  <a:pt x="1091565" y="909321"/>
                </a:lnTo>
                <a:lnTo>
                  <a:pt x="1089025" y="908368"/>
                </a:lnTo>
                <a:lnTo>
                  <a:pt x="1086485" y="907733"/>
                </a:lnTo>
                <a:lnTo>
                  <a:pt x="1084580" y="907098"/>
                </a:lnTo>
                <a:lnTo>
                  <a:pt x="1082675" y="905828"/>
                </a:lnTo>
                <a:lnTo>
                  <a:pt x="1081405" y="904876"/>
                </a:lnTo>
                <a:lnTo>
                  <a:pt x="1080452" y="903288"/>
                </a:lnTo>
                <a:lnTo>
                  <a:pt x="1079818" y="901383"/>
                </a:lnTo>
                <a:lnTo>
                  <a:pt x="1079500" y="899478"/>
                </a:lnTo>
                <a:lnTo>
                  <a:pt x="1079500" y="896938"/>
                </a:lnTo>
                <a:lnTo>
                  <a:pt x="1080135" y="894398"/>
                </a:lnTo>
                <a:lnTo>
                  <a:pt x="1080770" y="891223"/>
                </a:lnTo>
                <a:lnTo>
                  <a:pt x="1082040" y="888048"/>
                </a:lnTo>
                <a:lnTo>
                  <a:pt x="1085850" y="880111"/>
                </a:lnTo>
                <a:lnTo>
                  <a:pt x="1399540" y="269558"/>
                </a:lnTo>
                <a:lnTo>
                  <a:pt x="1403350" y="262573"/>
                </a:lnTo>
                <a:lnTo>
                  <a:pt x="1407160" y="257175"/>
                </a:lnTo>
                <a:lnTo>
                  <a:pt x="1410335" y="252730"/>
                </a:lnTo>
                <a:lnTo>
                  <a:pt x="1413510" y="249555"/>
                </a:lnTo>
                <a:lnTo>
                  <a:pt x="1414780" y="248603"/>
                </a:lnTo>
                <a:lnTo>
                  <a:pt x="1416685" y="247333"/>
                </a:lnTo>
                <a:lnTo>
                  <a:pt x="1418908" y="246698"/>
                </a:lnTo>
                <a:lnTo>
                  <a:pt x="1421448" y="246063"/>
                </a:lnTo>
                <a:lnTo>
                  <a:pt x="1427798" y="244793"/>
                </a:lnTo>
                <a:lnTo>
                  <a:pt x="1435735" y="244475"/>
                </a:lnTo>
                <a:close/>
                <a:moveTo>
                  <a:pt x="207645" y="180383"/>
                </a:moveTo>
                <a:lnTo>
                  <a:pt x="201612" y="181653"/>
                </a:lnTo>
                <a:lnTo>
                  <a:pt x="196215" y="183241"/>
                </a:lnTo>
                <a:lnTo>
                  <a:pt x="190818" y="184829"/>
                </a:lnTo>
                <a:lnTo>
                  <a:pt x="185738" y="187687"/>
                </a:lnTo>
                <a:lnTo>
                  <a:pt x="180975" y="190545"/>
                </a:lnTo>
                <a:lnTo>
                  <a:pt x="175895" y="193721"/>
                </a:lnTo>
                <a:lnTo>
                  <a:pt x="171768" y="197532"/>
                </a:lnTo>
                <a:lnTo>
                  <a:pt x="168275" y="201660"/>
                </a:lnTo>
                <a:lnTo>
                  <a:pt x="164782" y="206424"/>
                </a:lnTo>
                <a:lnTo>
                  <a:pt x="161925" y="211187"/>
                </a:lnTo>
                <a:lnTo>
                  <a:pt x="159385" y="216586"/>
                </a:lnTo>
                <a:lnTo>
                  <a:pt x="157480" y="221667"/>
                </a:lnTo>
                <a:lnTo>
                  <a:pt x="155892" y="227384"/>
                </a:lnTo>
                <a:lnTo>
                  <a:pt x="154940" y="233417"/>
                </a:lnTo>
                <a:lnTo>
                  <a:pt x="154305" y="239134"/>
                </a:lnTo>
                <a:lnTo>
                  <a:pt x="154305" y="922872"/>
                </a:lnTo>
                <a:lnTo>
                  <a:pt x="154940" y="929224"/>
                </a:lnTo>
                <a:lnTo>
                  <a:pt x="155892" y="934940"/>
                </a:lnTo>
                <a:lnTo>
                  <a:pt x="157480" y="940339"/>
                </a:lnTo>
                <a:lnTo>
                  <a:pt x="159385" y="946055"/>
                </a:lnTo>
                <a:lnTo>
                  <a:pt x="161925" y="951136"/>
                </a:lnTo>
                <a:lnTo>
                  <a:pt x="164782" y="956217"/>
                </a:lnTo>
                <a:lnTo>
                  <a:pt x="168275" y="960663"/>
                </a:lnTo>
                <a:lnTo>
                  <a:pt x="171768" y="965109"/>
                </a:lnTo>
                <a:lnTo>
                  <a:pt x="175895" y="968603"/>
                </a:lnTo>
                <a:lnTo>
                  <a:pt x="180975" y="972096"/>
                </a:lnTo>
                <a:lnTo>
                  <a:pt x="185738" y="974954"/>
                </a:lnTo>
                <a:lnTo>
                  <a:pt x="190818" y="977495"/>
                </a:lnTo>
                <a:lnTo>
                  <a:pt x="196215" y="979400"/>
                </a:lnTo>
                <a:lnTo>
                  <a:pt x="201612" y="980988"/>
                </a:lnTo>
                <a:lnTo>
                  <a:pt x="207645" y="982258"/>
                </a:lnTo>
                <a:lnTo>
                  <a:pt x="213678" y="982258"/>
                </a:lnTo>
                <a:lnTo>
                  <a:pt x="1653222" y="982258"/>
                </a:lnTo>
                <a:lnTo>
                  <a:pt x="1659255" y="982258"/>
                </a:lnTo>
                <a:lnTo>
                  <a:pt x="1664970" y="980988"/>
                </a:lnTo>
                <a:lnTo>
                  <a:pt x="1670685" y="979400"/>
                </a:lnTo>
                <a:lnTo>
                  <a:pt x="1676082" y="977495"/>
                </a:lnTo>
                <a:lnTo>
                  <a:pt x="1681162" y="974954"/>
                </a:lnTo>
                <a:lnTo>
                  <a:pt x="1685925" y="972096"/>
                </a:lnTo>
                <a:lnTo>
                  <a:pt x="1690688" y="968603"/>
                </a:lnTo>
                <a:lnTo>
                  <a:pt x="1694815" y="965109"/>
                </a:lnTo>
                <a:lnTo>
                  <a:pt x="1698625" y="960663"/>
                </a:lnTo>
                <a:lnTo>
                  <a:pt x="1701800" y="956217"/>
                </a:lnTo>
                <a:lnTo>
                  <a:pt x="1704658" y="951136"/>
                </a:lnTo>
                <a:lnTo>
                  <a:pt x="1707515" y="946055"/>
                </a:lnTo>
                <a:lnTo>
                  <a:pt x="1709420" y="940339"/>
                </a:lnTo>
                <a:lnTo>
                  <a:pt x="1710690" y="934940"/>
                </a:lnTo>
                <a:lnTo>
                  <a:pt x="1711960" y="929224"/>
                </a:lnTo>
                <a:lnTo>
                  <a:pt x="1712278" y="922872"/>
                </a:lnTo>
                <a:lnTo>
                  <a:pt x="1712278" y="239134"/>
                </a:lnTo>
                <a:lnTo>
                  <a:pt x="1711960" y="233417"/>
                </a:lnTo>
                <a:lnTo>
                  <a:pt x="1710690" y="227384"/>
                </a:lnTo>
                <a:lnTo>
                  <a:pt x="1709420" y="221667"/>
                </a:lnTo>
                <a:lnTo>
                  <a:pt x="1707515" y="216586"/>
                </a:lnTo>
                <a:lnTo>
                  <a:pt x="1704658" y="211187"/>
                </a:lnTo>
                <a:lnTo>
                  <a:pt x="1701800" y="206424"/>
                </a:lnTo>
                <a:lnTo>
                  <a:pt x="1698625" y="201660"/>
                </a:lnTo>
                <a:lnTo>
                  <a:pt x="1694815" y="197532"/>
                </a:lnTo>
                <a:lnTo>
                  <a:pt x="1690688" y="193721"/>
                </a:lnTo>
                <a:lnTo>
                  <a:pt x="1685925" y="190545"/>
                </a:lnTo>
                <a:lnTo>
                  <a:pt x="1681162" y="187687"/>
                </a:lnTo>
                <a:lnTo>
                  <a:pt x="1676082" y="184829"/>
                </a:lnTo>
                <a:lnTo>
                  <a:pt x="1670685" y="183241"/>
                </a:lnTo>
                <a:lnTo>
                  <a:pt x="1664970" y="181653"/>
                </a:lnTo>
                <a:lnTo>
                  <a:pt x="1659255" y="180383"/>
                </a:lnTo>
                <a:lnTo>
                  <a:pt x="1653222" y="180383"/>
                </a:lnTo>
                <a:lnTo>
                  <a:pt x="213678" y="180383"/>
                </a:lnTo>
                <a:lnTo>
                  <a:pt x="207645" y="180383"/>
                </a:lnTo>
                <a:close/>
                <a:moveTo>
                  <a:pt x="78740" y="0"/>
                </a:moveTo>
                <a:lnTo>
                  <a:pt x="1788160" y="0"/>
                </a:lnTo>
                <a:lnTo>
                  <a:pt x="1795780" y="318"/>
                </a:lnTo>
                <a:lnTo>
                  <a:pt x="1803718" y="1270"/>
                </a:lnTo>
                <a:lnTo>
                  <a:pt x="1811338" y="3493"/>
                </a:lnTo>
                <a:lnTo>
                  <a:pt x="1818640" y="6352"/>
                </a:lnTo>
                <a:lnTo>
                  <a:pt x="1825625" y="9527"/>
                </a:lnTo>
                <a:lnTo>
                  <a:pt x="1831975" y="13338"/>
                </a:lnTo>
                <a:lnTo>
                  <a:pt x="1837690" y="18102"/>
                </a:lnTo>
                <a:lnTo>
                  <a:pt x="1843722" y="22865"/>
                </a:lnTo>
                <a:lnTo>
                  <a:pt x="1848485" y="28582"/>
                </a:lnTo>
                <a:lnTo>
                  <a:pt x="1852930" y="34933"/>
                </a:lnTo>
                <a:lnTo>
                  <a:pt x="1857058" y="41285"/>
                </a:lnTo>
                <a:lnTo>
                  <a:pt x="1860550" y="48271"/>
                </a:lnTo>
                <a:lnTo>
                  <a:pt x="1863090" y="55258"/>
                </a:lnTo>
                <a:lnTo>
                  <a:pt x="1865312" y="62562"/>
                </a:lnTo>
                <a:lnTo>
                  <a:pt x="1866582" y="70502"/>
                </a:lnTo>
                <a:lnTo>
                  <a:pt x="1866900" y="78759"/>
                </a:lnTo>
                <a:lnTo>
                  <a:pt x="1866900" y="2624755"/>
                </a:lnTo>
                <a:lnTo>
                  <a:pt x="1866582" y="2633012"/>
                </a:lnTo>
                <a:lnTo>
                  <a:pt x="1865312" y="2640633"/>
                </a:lnTo>
                <a:lnTo>
                  <a:pt x="1863090" y="2648255"/>
                </a:lnTo>
                <a:lnTo>
                  <a:pt x="1860550" y="2655559"/>
                </a:lnTo>
                <a:lnTo>
                  <a:pt x="1857058" y="2662228"/>
                </a:lnTo>
                <a:lnTo>
                  <a:pt x="1852930" y="2668580"/>
                </a:lnTo>
                <a:lnTo>
                  <a:pt x="1848485" y="2674931"/>
                </a:lnTo>
                <a:lnTo>
                  <a:pt x="1843722" y="2680330"/>
                </a:lnTo>
                <a:lnTo>
                  <a:pt x="1837690" y="2685729"/>
                </a:lnTo>
                <a:lnTo>
                  <a:pt x="1831975" y="2690175"/>
                </a:lnTo>
                <a:lnTo>
                  <a:pt x="1825625" y="2693986"/>
                </a:lnTo>
                <a:lnTo>
                  <a:pt x="1818640" y="2697162"/>
                </a:lnTo>
                <a:lnTo>
                  <a:pt x="1811338" y="2700020"/>
                </a:lnTo>
                <a:lnTo>
                  <a:pt x="1803718" y="2701925"/>
                </a:lnTo>
                <a:lnTo>
                  <a:pt x="1795780" y="2703196"/>
                </a:lnTo>
                <a:lnTo>
                  <a:pt x="1788160" y="2703513"/>
                </a:lnTo>
                <a:lnTo>
                  <a:pt x="78740" y="2703513"/>
                </a:lnTo>
                <a:lnTo>
                  <a:pt x="70802" y="2703196"/>
                </a:lnTo>
                <a:lnTo>
                  <a:pt x="63182" y="2701925"/>
                </a:lnTo>
                <a:lnTo>
                  <a:pt x="55562" y="2700020"/>
                </a:lnTo>
                <a:lnTo>
                  <a:pt x="48260" y="2697162"/>
                </a:lnTo>
                <a:lnTo>
                  <a:pt x="41592" y="2693986"/>
                </a:lnTo>
                <a:lnTo>
                  <a:pt x="34925" y="2690175"/>
                </a:lnTo>
                <a:lnTo>
                  <a:pt x="28892" y="2685729"/>
                </a:lnTo>
                <a:lnTo>
                  <a:pt x="23178" y="2680330"/>
                </a:lnTo>
                <a:lnTo>
                  <a:pt x="18098" y="2674931"/>
                </a:lnTo>
                <a:lnTo>
                  <a:pt x="13652" y="2668580"/>
                </a:lnTo>
                <a:lnTo>
                  <a:pt x="9525" y="2662228"/>
                </a:lnTo>
                <a:lnTo>
                  <a:pt x="6350" y="2655559"/>
                </a:lnTo>
                <a:lnTo>
                  <a:pt x="3492" y="2648255"/>
                </a:lnTo>
                <a:lnTo>
                  <a:pt x="1905" y="2640633"/>
                </a:lnTo>
                <a:lnTo>
                  <a:pt x="318" y="2633012"/>
                </a:lnTo>
                <a:lnTo>
                  <a:pt x="0" y="2624755"/>
                </a:lnTo>
                <a:lnTo>
                  <a:pt x="0" y="78759"/>
                </a:lnTo>
                <a:lnTo>
                  <a:pt x="318" y="70502"/>
                </a:lnTo>
                <a:lnTo>
                  <a:pt x="1905" y="62562"/>
                </a:lnTo>
                <a:lnTo>
                  <a:pt x="3492" y="55258"/>
                </a:lnTo>
                <a:lnTo>
                  <a:pt x="6350" y="48271"/>
                </a:lnTo>
                <a:lnTo>
                  <a:pt x="9525" y="41285"/>
                </a:lnTo>
                <a:lnTo>
                  <a:pt x="13652" y="34933"/>
                </a:lnTo>
                <a:lnTo>
                  <a:pt x="18098" y="28582"/>
                </a:lnTo>
                <a:lnTo>
                  <a:pt x="23178" y="22865"/>
                </a:lnTo>
                <a:lnTo>
                  <a:pt x="28892" y="18102"/>
                </a:lnTo>
                <a:lnTo>
                  <a:pt x="34925" y="13338"/>
                </a:lnTo>
                <a:lnTo>
                  <a:pt x="41592" y="9527"/>
                </a:lnTo>
                <a:lnTo>
                  <a:pt x="48260" y="6352"/>
                </a:lnTo>
                <a:lnTo>
                  <a:pt x="55562" y="3493"/>
                </a:lnTo>
                <a:lnTo>
                  <a:pt x="63182" y="1270"/>
                </a:lnTo>
                <a:lnTo>
                  <a:pt x="70802" y="318"/>
                </a:lnTo>
                <a:lnTo>
                  <a:pt x="78740" y="0"/>
                </a:lnTo>
                <a:close/>
              </a:path>
            </a:pathLst>
          </a:custGeom>
          <a:solidFill>
            <a:srgbClr val="FFFFFF"/>
          </a:solidFill>
          <a:ln>
            <a:noFill/>
          </a:ln>
        </p:spPr>
        <p:txBody>
          <a:bodyPr anchor="ctr">
            <a:normAutofit fontScale="95000"/>
            <a:scene3d>
              <a:camera prst="orthographicFront"/>
              <a:lightRig rig="threePt" dir="t"/>
            </a:scene3d>
            <a:sp3d>
              <a:contourClr>
                <a:srgbClr val="FFFFFF"/>
              </a:contourClr>
            </a:sp3d>
          </a:bodyPr>
          <a:lstStyle/>
          <a:p>
            <a:pPr algn="ctr"/>
            <a:endParaRPr lang="zh-CN" altLang="en-US" sz="725">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7" name="KSO_Shape"/>
          <p:cNvSpPr/>
          <p:nvPr>
            <p:custDataLst>
              <p:tags r:id="rId17"/>
            </p:custDataLst>
          </p:nvPr>
        </p:nvSpPr>
        <p:spPr>
          <a:xfrm>
            <a:off x="6893284" y="1311994"/>
            <a:ext cx="74151" cy="278066"/>
          </a:xfrm>
          <a:custGeom>
            <a:avLst/>
            <a:gdLst>
              <a:gd name="connsiteX0" fmla="*/ 68824 w 586846"/>
              <a:gd name="connsiteY0" fmla="*/ 1723528 h 2207149"/>
              <a:gd name="connsiteX1" fmla="*/ 229234 w 586846"/>
              <a:gd name="connsiteY1" fmla="*/ 1999898 h 2207149"/>
              <a:gd name="connsiteX2" fmla="*/ 395081 w 586846"/>
              <a:gd name="connsiteY2" fmla="*/ 1968031 h 2207149"/>
              <a:gd name="connsiteX3" fmla="*/ 530795 w 586846"/>
              <a:gd name="connsiteY3" fmla="*/ 1725944 h 2207149"/>
              <a:gd name="connsiteX4" fmla="*/ 306023 w 586846"/>
              <a:gd name="connsiteY4" fmla="*/ 76465 h 2207149"/>
              <a:gd name="connsiteX5" fmla="*/ 306023 w 586846"/>
              <a:gd name="connsiteY5" fmla="*/ 1514740 h 2207149"/>
              <a:gd name="connsiteX6" fmla="*/ 529167 w 586846"/>
              <a:gd name="connsiteY6" fmla="*/ 1514740 h 2207149"/>
              <a:gd name="connsiteX7" fmla="*/ 529167 w 586846"/>
              <a:gd name="connsiteY7" fmla="*/ 155048 h 2207149"/>
              <a:gd name="connsiteX8" fmla="*/ 450584 w 586846"/>
              <a:gd name="connsiteY8" fmla="*/ 76465 h 2207149"/>
              <a:gd name="connsiteX9" fmla="*/ 136262 w 586846"/>
              <a:gd name="connsiteY9" fmla="*/ 76465 h 2207149"/>
              <a:gd name="connsiteX10" fmla="*/ 57679 w 586846"/>
              <a:gd name="connsiteY10" fmla="*/ 155048 h 2207149"/>
              <a:gd name="connsiteX11" fmla="*/ 57679 w 586846"/>
              <a:gd name="connsiteY11" fmla="*/ 1514740 h 2207149"/>
              <a:gd name="connsiteX12" fmla="*/ 280823 w 586846"/>
              <a:gd name="connsiteY12" fmla="*/ 1514740 h 2207149"/>
              <a:gd name="connsiteX13" fmla="*/ 280823 w 586846"/>
              <a:gd name="connsiteY13" fmla="*/ 76465 h 2207149"/>
              <a:gd name="connsiteX14" fmla="*/ 97810 w 586846"/>
              <a:gd name="connsiteY14" fmla="*/ 0 h 2207149"/>
              <a:gd name="connsiteX15" fmla="*/ 489036 w 586846"/>
              <a:gd name="connsiteY15" fmla="*/ 0 h 2207149"/>
              <a:gd name="connsiteX16" fmla="*/ 586846 w 586846"/>
              <a:gd name="connsiteY16" fmla="*/ 97810 h 2207149"/>
              <a:gd name="connsiteX17" fmla="*/ 586846 w 586846"/>
              <a:gd name="connsiteY17" fmla="*/ 1690953 h 2207149"/>
              <a:gd name="connsiteX18" fmla="*/ 586517 w 586846"/>
              <a:gd name="connsiteY18" fmla="*/ 1690953 h 2207149"/>
              <a:gd name="connsiteX19" fmla="*/ 586514 w 586846"/>
              <a:gd name="connsiteY19" fmla="*/ 1691828 h 2207149"/>
              <a:gd name="connsiteX20" fmla="*/ 586823 w 586846"/>
              <a:gd name="connsiteY20" fmla="*/ 1691829 h 2207149"/>
              <a:gd name="connsiteX21" fmla="*/ 586812 w 586846"/>
              <a:gd name="connsiteY21" fmla="*/ 1694880 h 2207149"/>
              <a:gd name="connsiteX22" fmla="*/ 299633 w 586846"/>
              <a:gd name="connsiteY22" fmla="*/ 2207149 h 2207149"/>
              <a:gd name="connsiteX23" fmla="*/ 23 w 586846"/>
              <a:gd name="connsiteY23" fmla="*/ 1690953 h 2207149"/>
              <a:gd name="connsiteX24" fmla="*/ 0 w 586846"/>
              <a:gd name="connsiteY24" fmla="*/ 1690953 h 2207149"/>
              <a:gd name="connsiteX25" fmla="*/ 0 w 586846"/>
              <a:gd name="connsiteY25" fmla="*/ 97810 h 2207149"/>
              <a:gd name="connsiteX26" fmla="*/ 97810 w 586846"/>
              <a:gd name="connsiteY26" fmla="*/ 0 h 22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846" h="2207149">
                <a:moveTo>
                  <a:pt x="68824" y="1723528"/>
                </a:moveTo>
                <a:lnTo>
                  <a:pt x="229234" y="1999898"/>
                </a:lnTo>
                <a:lnTo>
                  <a:pt x="395081" y="1968031"/>
                </a:lnTo>
                <a:lnTo>
                  <a:pt x="530795" y="1725944"/>
                </a:lnTo>
                <a:close/>
                <a:moveTo>
                  <a:pt x="306023" y="76465"/>
                </a:moveTo>
                <a:lnTo>
                  <a:pt x="306023" y="1514740"/>
                </a:lnTo>
                <a:lnTo>
                  <a:pt x="529167" y="1514740"/>
                </a:lnTo>
                <a:lnTo>
                  <a:pt x="529167" y="155048"/>
                </a:lnTo>
                <a:cubicBezTo>
                  <a:pt x="529167" y="111648"/>
                  <a:pt x="493984" y="76465"/>
                  <a:pt x="450584" y="76465"/>
                </a:cubicBezTo>
                <a:close/>
                <a:moveTo>
                  <a:pt x="136262" y="76465"/>
                </a:moveTo>
                <a:cubicBezTo>
                  <a:pt x="92862" y="76465"/>
                  <a:pt x="57679" y="111648"/>
                  <a:pt x="57679" y="155048"/>
                </a:cubicBezTo>
                <a:lnTo>
                  <a:pt x="57679" y="1514740"/>
                </a:lnTo>
                <a:lnTo>
                  <a:pt x="280823" y="1514740"/>
                </a:lnTo>
                <a:lnTo>
                  <a:pt x="280823" y="76465"/>
                </a:lnTo>
                <a:close/>
                <a:moveTo>
                  <a:pt x="97810" y="0"/>
                </a:moveTo>
                <a:lnTo>
                  <a:pt x="489036" y="0"/>
                </a:lnTo>
                <a:cubicBezTo>
                  <a:pt x="543055" y="0"/>
                  <a:pt x="586846" y="43791"/>
                  <a:pt x="586846" y="97810"/>
                </a:cubicBezTo>
                <a:lnTo>
                  <a:pt x="586846" y="1690953"/>
                </a:lnTo>
                <a:lnTo>
                  <a:pt x="586517" y="1690953"/>
                </a:lnTo>
                <a:lnTo>
                  <a:pt x="586514" y="1691828"/>
                </a:lnTo>
                <a:lnTo>
                  <a:pt x="586823" y="1691829"/>
                </a:lnTo>
                <a:lnTo>
                  <a:pt x="586812" y="1694880"/>
                </a:lnTo>
                <a:lnTo>
                  <a:pt x="299633" y="2207149"/>
                </a:lnTo>
                <a:lnTo>
                  <a:pt x="23" y="1690953"/>
                </a:lnTo>
                <a:lnTo>
                  <a:pt x="0" y="1690953"/>
                </a:lnTo>
                <a:lnTo>
                  <a:pt x="0" y="97810"/>
                </a:lnTo>
                <a:cubicBezTo>
                  <a:pt x="0" y="43791"/>
                  <a:pt x="43791" y="0"/>
                  <a:pt x="97810" y="0"/>
                </a:cubicBezTo>
                <a:close/>
              </a:path>
            </a:pathLst>
          </a:custGeom>
          <a:solidFill>
            <a:srgbClr val="FFFFFF"/>
          </a:solidFill>
          <a:ln>
            <a:noFill/>
          </a:ln>
        </p:spPr>
        <p:style>
          <a:lnRef idx="2">
            <a:srgbClr val="207CBC">
              <a:shade val="50000"/>
            </a:srgbClr>
          </a:lnRef>
          <a:fillRef idx="1">
            <a:srgbClr val="207CBC"/>
          </a:fillRef>
          <a:effectRef idx="0">
            <a:srgbClr val="207CBC"/>
          </a:effectRef>
          <a:fontRef idx="minor">
            <a:sysClr val="window" lastClr="FFFFFF"/>
          </a:fontRef>
        </p:style>
        <p:txBody>
          <a:bodyPr anchor="ctr">
            <a:normAutofit/>
            <a:scene3d>
              <a:camera prst="orthographicFront"/>
              <a:lightRig rig="threePt" dir="t"/>
            </a:scene3d>
            <a:sp3d>
              <a:contourClr>
                <a:srgbClr val="FFFFFF"/>
              </a:contourClr>
            </a:sp3d>
          </a:bodyPr>
          <a:lstStyle/>
          <a:p>
            <a:pPr eaLnBrk="1" hangingPunct="1">
              <a:spcBef>
                <a:spcPts val="0"/>
              </a:spcBef>
              <a:spcAft>
                <a:spcPts val="0"/>
              </a:spcAft>
            </a:pPr>
            <a:endParaRPr lang="zh-CN" altLang="en-US" sz="725">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8" name="KSO_Shape"/>
          <p:cNvSpPr/>
          <p:nvPr>
            <p:custDataLst>
              <p:tags r:id="rId18"/>
            </p:custDataLst>
          </p:nvPr>
        </p:nvSpPr>
        <p:spPr bwMode="auto">
          <a:xfrm>
            <a:off x="7347416" y="2440743"/>
            <a:ext cx="207699" cy="290489"/>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FFFFFF"/>
          </a:solidFill>
          <a:ln>
            <a:noFill/>
          </a:ln>
        </p:spPr>
        <p:txBody>
          <a:bodyPr anchor="ctr">
            <a:normAutofit/>
            <a:scene3d>
              <a:camera prst="orthographicFront"/>
              <a:lightRig rig="threePt" dir="t"/>
            </a:scene3d>
            <a:sp3d>
              <a:contourClr>
                <a:srgbClr val="FFFFFF"/>
              </a:contourClr>
            </a:sp3d>
          </a:bodyPr>
          <a:lstStyle/>
          <a:p>
            <a:pPr algn="ctr"/>
            <a:endParaRPr lang="zh-CN" altLang="en-US" sz="725">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29" name="KSO_Shape"/>
          <p:cNvSpPr/>
          <p:nvPr>
            <p:custDataLst>
              <p:tags r:id="rId19"/>
            </p:custDataLst>
          </p:nvPr>
        </p:nvSpPr>
        <p:spPr bwMode="auto">
          <a:xfrm>
            <a:off x="6568748" y="3577322"/>
            <a:ext cx="238942" cy="243404"/>
          </a:xfrm>
          <a:custGeom>
            <a:avLst/>
            <a:gdLst>
              <a:gd name="T0" fmla="*/ 2147483646 w 4946"/>
              <a:gd name="T1" fmla="*/ 0 h 5041"/>
              <a:gd name="T2" fmla="*/ 2147483646 w 4946"/>
              <a:gd name="T3" fmla="*/ 2147483646 h 5041"/>
              <a:gd name="T4" fmla="*/ 2147483646 w 4946"/>
              <a:gd name="T5" fmla="*/ 2147483646 h 5041"/>
              <a:gd name="T6" fmla="*/ 2147483646 w 4946"/>
              <a:gd name="T7" fmla="*/ 2147483646 h 5041"/>
              <a:gd name="T8" fmla="*/ 2147483646 w 4946"/>
              <a:gd name="T9" fmla="*/ 2147483646 h 5041"/>
              <a:gd name="T10" fmla="*/ 2147483646 w 4946"/>
              <a:gd name="T11" fmla="*/ 2147483646 h 5041"/>
              <a:gd name="T12" fmla="*/ 2147483646 w 4946"/>
              <a:gd name="T13" fmla="*/ 2147483646 h 5041"/>
              <a:gd name="T14" fmla="*/ 2147483646 w 4946"/>
              <a:gd name="T15" fmla="*/ 2147483646 h 5041"/>
              <a:gd name="T16" fmla="*/ 2147483646 w 4946"/>
              <a:gd name="T17" fmla="*/ 2147483646 h 5041"/>
              <a:gd name="T18" fmla="*/ 2147483646 w 4946"/>
              <a:gd name="T19" fmla="*/ 2147483646 h 5041"/>
              <a:gd name="T20" fmla="*/ 2147483646 w 4946"/>
              <a:gd name="T21" fmla="*/ 2147483646 h 5041"/>
              <a:gd name="T22" fmla="*/ 2147483646 w 4946"/>
              <a:gd name="T23" fmla="*/ 2147483646 h 5041"/>
              <a:gd name="T24" fmla="*/ 2147483646 w 4946"/>
              <a:gd name="T25" fmla="*/ 2147483646 h 5041"/>
              <a:gd name="T26" fmla="*/ 2147483646 w 4946"/>
              <a:gd name="T27" fmla="*/ 2147483646 h 5041"/>
              <a:gd name="T28" fmla="*/ 2147483646 w 4946"/>
              <a:gd name="T29" fmla="*/ 2147483646 h 5041"/>
              <a:gd name="T30" fmla="*/ 2147483646 w 4946"/>
              <a:gd name="T31" fmla="*/ 2147483646 h 5041"/>
              <a:gd name="T32" fmla="*/ 2147483646 w 4946"/>
              <a:gd name="T33" fmla="*/ 2147483646 h 5041"/>
              <a:gd name="T34" fmla="*/ 2147483646 w 4946"/>
              <a:gd name="T35" fmla="*/ 2147483646 h 5041"/>
              <a:gd name="T36" fmla="*/ 2147483646 w 4946"/>
              <a:gd name="T37" fmla="*/ 2147483646 h 5041"/>
              <a:gd name="T38" fmla="*/ 2147483646 w 4946"/>
              <a:gd name="T39" fmla="*/ 2147483646 h 5041"/>
              <a:gd name="T40" fmla="*/ 2147483646 w 4946"/>
              <a:gd name="T41" fmla="*/ 2147483646 h 5041"/>
              <a:gd name="T42" fmla="*/ 2147483646 w 4946"/>
              <a:gd name="T43" fmla="*/ 2147483646 h 5041"/>
              <a:gd name="T44" fmla="*/ 2147483646 w 4946"/>
              <a:gd name="T45" fmla="*/ 2147483646 h 5041"/>
              <a:gd name="T46" fmla="*/ 2147483646 w 4946"/>
              <a:gd name="T47" fmla="*/ 2147483646 h 5041"/>
              <a:gd name="T48" fmla="*/ 2147483646 w 4946"/>
              <a:gd name="T49" fmla="*/ 2147483646 h 5041"/>
              <a:gd name="T50" fmla="*/ 2147483646 w 4946"/>
              <a:gd name="T51" fmla="*/ 2147483646 h 5041"/>
              <a:gd name="T52" fmla="*/ 2147483646 w 4946"/>
              <a:gd name="T53" fmla="*/ 2147483646 h 5041"/>
              <a:gd name="T54" fmla="*/ 0 w 4946"/>
              <a:gd name="T55" fmla="*/ 2147483646 h 5041"/>
              <a:gd name="T56" fmla="*/ 2147483646 w 4946"/>
              <a:gd name="T57" fmla="*/ 2147483646 h 5041"/>
              <a:gd name="T58" fmla="*/ 2147483646 w 4946"/>
              <a:gd name="T59" fmla="*/ 2147483646 h 5041"/>
              <a:gd name="T60" fmla="*/ 2147483646 w 4946"/>
              <a:gd name="T61" fmla="*/ 2147483646 h 5041"/>
              <a:gd name="T62" fmla="*/ 2147483646 w 4946"/>
              <a:gd name="T63" fmla="*/ 2147483646 h 5041"/>
              <a:gd name="T64" fmla="*/ 2147483646 w 4946"/>
              <a:gd name="T65" fmla="*/ 2147483646 h 5041"/>
              <a:gd name="T66" fmla="*/ 2147483646 w 4946"/>
              <a:gd name="T67" fmla="*/ 2147483646 h 5041"/>
              <a:gd name="T68" fmla="*/ 2147483646 w 4946"/>
              <a:gd name="T69" fmla="*/ 2147483646 h 5041"/>
              <a:gd name="T70" fmla="*/ 2147483646 w 4946"/>
              <a:gd name="T71" fmla="*/ 2147483646 h 5041"/>
              <a:gd name="T72" fmla="*/ 2147483646 w 4946"/>
              <a:gd name="T73" fmla="*/ 2147483646 h 5041"/>
              <a:gd name="T74" fmla="*/ 2147483646 w 4946"/>
              <a:gd name="T75" fmla="*/ 2147483646 h 5041"/>
              <a:gd name="T76" fmla="*/ 2147483646 w 4946"/>
              <a:gd name="T77" fmla="*/ 2147483646 h 5041"/>
              <a:gd name="T78" fmla="*/ 2147483646 w 4946"/>
              <a:gd name="T79" fmla="*/ 2147483646 h 5041"/>
              <a:gd name="T80" fmla="*/ 2147483646 w 4946"/>
              <a:gd name="T81" fmla="*/ 2147483646 h 5041"/>
              <a:gd name="T82" fmla="*/ 2147483646 w 4946"/>
              <a:gd name="T83" fmla="*/ 2147483646 h 5041"/>
              <a:gd name="T84" fmla="*/ 2147483646 w 4946"/>
              <a:gd name="T85" fmla="*/ 2147483646 h 5041"/>
              <a:gd name="T86" fmla="*/ 2147483646 w 4946"/>
              <a:gd name="T87" fmla="*/ 2147483646 h 5041"/>
              <a:gd name="T88" fmla="*/ 2147483646 w 4946"/>
              <a:gd name="T89" fmla="*/ 2147483646 h 5041"/>
              <a:gd name="T90" fmla="*/ 2147483646 w 4946"/>
              <a:gd name="T91" fmla="*/ 2147483646 h 5041"/>
              <a:gd name="T92" fmla="*/ 2147483646 w 4946"/>
              <a:gd name="T93" fmla="*/ 2147483646 h 5041"/>
              <a:gd name="T94" fmla="*/ 2147483646 w 4946"/>
              <a:gd name="T95" fmla="*/ 2147483646 h 5041"/>
              <a:gd name="T96" fmla="*/ 2147483646 w 4946"/>
              <a:gd name="T97" fmla="*/ 2147483646 h 5041"/>
              <a:gd name="T98" fmla="*/ 2147483646 w 4946"/>
              <a:gd name="T99" fmla="*/ 2147483646 h 5041"/>
              <a:gd name="T100" fmla="*/ 2147483646 w 4946"/>
              <a:gd name="T101" fmla="*/ 2147483646 h 5041"/>
              <a:gd name="T102" fmla="*/ 2147483646 w 4946"/>
              <a:gd name="T103" fmla="*/ 2147483646 h 5041"/>
              <a:gd name="T104" fmla="*/ 2147483646 w 4946"/>
              <a:gd name="T105" fmla="*/ 2147483646 h 5041"/>
              <a:gd name="T106" fmla="*/ 2147483646 w 4946"/>
              <a:gd name="T107" fmla="*/ 2147483646 h 5041"/>
              <a:gd name="T108" fmla="*/ 2147483646 w 4946"/>
              <a:gd name="T109" fmla="*/ 2147483646 h 5041"/>
              <a:gd name="T110" fmla="*/ 2147483646 w 4946"/>
              <a:gd name="T111" fmla="*/ 2147483646 h 5041"/>
              <a:gd name="T112" fmla="*/ 2147483646 w 4946"/>
              <a:gd name="T113" fmla="*/ 2147483646 h 5041"/>
              <a:gd name="T114" fmla="*/ 2147483646 w 4946"/>
              <a:gd name="T115" fmla="*/ 2147483646 h 5041"/>
              <a:gd name="T116" fmla="*/ 2147483646 w 4946"/>
              <a:gd name="T117" fmla="*/ 2147483646 h 50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946" h="5041">
                <a:moveTo>
                  <a:pt x="4946" y="532"/>
                </a:moveTo>
                <a:lnTo>
                  <a:pt x="4534" y="270"/>
                </a:lnTo>
                <a:lnTo>
                  <a:pt x="4106" y="0"/>
                </a:lnTo>
                <a:lnTo>
                  <a:pt x="2142" y="3139"/>
                </a:lnTo>
                <a:lnTo>
                  <a:pt x="2117" y="3136"/>
                </a:lnTo>
                <a:lnTo>
                  <a:pt x="2091" y="3134"/>
                </a:lnTo>
                <a:lnTo>
                  <a:pt x="2066" y="3133"/>
                </a:lnTo>
                <a:lnTo>
                  <a:pt x="2039" y="3133"/>
                </a:lnTo>
                <a:lnTo>
                  <a:pt x="2014" y="3134"/>
                </a:lnTo>
                <a:lnTo>
                  <a:pt x="1989" y="3136"/>
                </a:lnTo>
                <a:lnTo>
                  <a:pt x="1963" y="3138"/>
                </a:lnTo>
                <a:lnTo>
                  <a:pt x="1938" y="3142"/>
                </a:lnTo>
                <a:lnTo>
                  <a:pt x="1912" y="3147"/>
                </a:lnTo>
                <a:lnTo>
                  <a:pt x="1888" y="3153"/>
                </a:lnTo>
                <a:lnTo>
                  <a:pt x="1862" y="3160"/>
                </a:lnTo>
                <a:lnTo>
                  <a:pt x="1838" y="3168"/>
                </a:lnTo>
                <a:lnTo>
                  <a:pt x="1813" y="3177"/>
                </a:lnTo>
                <a:lnTo>
                  <a:pt x="1789" y="3188"/>
                </a:lnTo>
                <a:lnTo>
                  <a:pt x="1765" y="3200"/>
                </a:lnTo>
                <a:lnTo>
                  <a:pt x="1742" y="3212"/>
                </a:lnTo>
                <a:lnTo>
                  <a:pt x="1719" y="3226"/>
                </a:lnTo>
                <a:lnTo>
                  <a:pt x="1695" y="3242"/>
                </a:lnTo>
                <a:lnTo>
                  <a:pt x="1673" y="3259"/>
                </a:lnTo>
                <a:lnTo>
                  <a:pt x="1651" y="3277"/>
                </a:lnTo>
                <a:lnTo>
                  <a:pt x="1629" y="3297"/>
                </a:lnTo>
                <a:lnTo>
                  <a:pt x="1609" y="3317"/>
                </a:lnTo>
                <a:lnTo>
                  <a:pt x="1587" y="3339"/>
                </a:lnTo>
                <a:lnTo>
                  <a:pt x="1568" y="3363"/>
                </a:lnTo>
                <a:lnTo>
                  <a:pt x="1547" y="3388"/>
                </a:lnTo>
                <a:lnTo>
                  <a:pt x="1529" y="3415"/>
                </a:lnTo>
                <a:lnTo>
                  <a:pt x="1510" y="3442"/>
                </a:lnTo>
                <a:lnTo>
                  <a:pt x="1492" y="3472"/>
                </a:lnTo>
                <a:lnTo>
                  <a:pt x="1475" y="3503"/>
                </a:lnTo>
                <a:lnTo>
                  <a:pt x="1459" y="3536"/>
                </a:lnTo>
                <a:lnTo>
                  <a:pt x="1442" y="3570"/>
                </a:lnTo>
                <a:lnTo>
                  <a:pt x="1427" y="3605"/>
                </a:lnTo>
                <a:lnTo>
                  <a:pt x="1411" y="3653"/>
                </a:lnTo>
                <a:lnTo>
                  <a:pt x="1393" y="3699"/>
                </a:lnTo>
                <a:lnTo>
                  <a:pt x="1373" y="3744"/>
                </a:lnTo>
                <a:lnTo>
                  <a:pt x="1354" y="3787"/>
                </a:lnTo>
                <a:lnTo>
                  <a:pt x="1332" y="3828"/>
                </a:lnTo>
                <a:lnTo>
                  <a:pt x="1311" y="3868"/>
                </a:lnTo>
                <a:lnTo>
                  <a:pt x="1289" y="3908"/>
                </a:lnTo>
                <a:lnTo>
                  <a:pt x="1265" y="3944"/>
                </a:lnTo>
                <a:lnTo>
                  <a:pt x="1241" y="3981"/>
                </a:lnTo>
                <a:lnTo>
                  <a:pt x="1216" y="4016"/>
                </a:lnTo>
                <a:lnTo>
                  <a:pt x="1191" y="4048"/>
                </a:lnTo>
                <a:lnTo>
                  <a:pt x="1165" y="4081"/>
                </a:lnTo>
                <a:lnTo>
                  <a:pt x="1139" y="4111"/>
                </a:lnTo>
                <a:lnTo>
                  <a:pt x="1111" y="4141"/>
                </a:lnTo>
                <a:lnTo>
                  <a:pt x="1084" y="4170"/>
                </a:lnTo>
                <a:lnTo>
                  <a:pt x="1056" y="4197"/>
                </a:lnTo>
                <a:lnTo>
                  <a:pt x="1028" y="4222"/>
                </a:lnTo>
                <a:lnTo>
                  <a:pt x="999" y="4248"/>
                </a:lnTo>
                <a:lnTo>
                  <a:pt x="970" y="4271"/>
                </a:lnTo>
                <a:lnTo>
                  <a:pt x="940" y="4295"/>
                </a:lnTo>
                <a:lnTo>
                  <a:pt x="911" y="4316"/>
                </a:lnTo>
                <a:lnTo>
                  <a:pt x="881" y="4337"/>
                </a:lnTo>
                <a:lnTo>
                  <a:pt x="852" y="4356"/>
                </a:lnTo>
                <a:lnTo>
                  <a:pt x="821" y="4375"/>
                </a:lnTo>
                <a:lnTo>
                  <a:pt x="792" y="4393"/>
                </a:lnTo>
                <a:lnTo>
                  <a:pt x="761" y="4410"/>
                </a:lnTo>
                <a:lnTo>
                  <a:pt x="731" y="4425"/>
                </a:lnTo>
                <a:lnTo>
                  <a:pt x="701" y="4440"/>
                </a:lnTo>
                <a:lnTo>
                  <a:pt x="671" y="4455"/>
                </a:lnTo>
                <a:lnTo>
                  <a:pt x="641" y="4468"/>
                </a:lnTo>
                <a:lnTo>
                  <a:pt x="611" y="4480"/>
                </a:lnTo>
                <a:lnTo>
                  <a:pt x="582" y="4492"/>
                </a:lnTo>
                <a:lnTo>
                  <a:pt x="524" y="4513"/>
                </a:lnTo>
                <a:lnTo>
                  <a:pt x="468" y="4531"/>
                </a:lnTo>
                <a:lnTo>
                  <a:pt x="413" y="4547"/>
                </a:lnTo>
                <a:lnTo>
                  <a:pt x="359" y="4561"/>
                </a:lnTo>
                <a:lnTo>
                  <a:pt x="309" y="4572"/>
                </a:lnTo>
                <a:lnTo>
                  <a:pt x="261" y="4581"/>
                </a:lnTo>
                <a:lnTo>
                  <a:pt x="215" y="4588"/>
                </a:lnTo>
                <a:lnTo>
                  <a:pt x="174" y="4594"/>
                </a:lnTo>
                <a:lnTo>
                  <a:pt x="135" y="4598"/>
                </a:lnTo>
                <a:lnTo>
                  <a:pt x="102" y="4601"/>
                </a:lnTo>
                <a:lnTo>
                  <a:pt x="72" y="4603"/>
                </a:lnTo>
                <a:lnTo>
                  <a:pt x="47" y="4604"/>
                </a:lnTo>
                <a:lnTo>
                  <a:pt x="12" y="4605"/>
                </a:lnTo>
                <a:lnTo>
                  <a:pt x="0" y="4605"/>
                </a:lnTo>
                <a:lnTo>
                  <a:pt x="17" y="4616"/>
                </a:lnTo>
                <a:lnTo>
                  <a:pt x="68" y="4645"/>
                </a:lnTo>
                <a:lnTo>
                  <a:pt x="105" y="4666"/>
                </a:lnTo>
                <a:lnTo>
                  <a:pt x="150" y="4689"/>
                </a:lnTo>
                <a:lnTo>
                  <a:pt x="201" y="4714"/>
                </a:lnTo>
                <a:lnTo>
                  <a:pt x="258" y="4743"/>
                </a:lnTo>
                <a:lnTo>
                  <a:pt x="321" y="4773"/>
                </a:lnTo>
                <a:lnTo>
                  <a:pt x="390" y="4802"/>
                </a:lnTo>
                <a:lnTo>
                  <a:pt x="466" y="4833"/>
                </a:lnTo>
                <a:lnTo>
                  <a:pt x="545" y="4863"/>
                </a:lnTo>
                <a:lnTo>
                  <a:pt x="587" y="4878"/>
                </a:lnTo>
                <a:lnTo>
                  <a:pt x="630" y="4893"/>
                </a:lnTo>
                <a:lnTo>
                  <a:pt x="673" y="4908"/>
                </a:lnTo>
                <a:lnTo>
                  <a:pt x="718" y="4921"/>
                </a:lnTo>
                <a:lnTo>
                  <a:pt x="764" y="4935"/>
                </a:lnTo>
                <a:lnTo>
                  <a:pt x="811" y="4949"/>
                </a:lnTo>
                <a:lnTo>
                  <a:pt x="858" y="4961"/>
                </a:lnTo>
                <a:lnTo>
                  <a:pt x="907" y="4973"/>
                </a:lnTo>
                <a:lnTo>
                  <a:pt x="956" y="4983"/>
                </a:lnTo>
                <a:lnTo>
                  <a:pt x="1006" y="4995"/>
                </a:lnTo>
                <a:lnTo>
                  <a:pt x="1057" y="5004"/>
                </a:lnTo>
                <a:lnTo>
                  <a:pt x="1108" y="5012"/>
                </a:lnTo>
                <a:lnTo>
                  <a:pt x="1160" y="5020"/>
                </a:lnTo>
                <a:lnTo>
                  <a:pt x="1213" y="5026"/>
                </a:lnTo>
                <a:lnTo>
                  <a:pt x="1266" y="5032"/>
                </a:lnTo>
                <a:lnTo>
                  <a:pt x="1320" y="5036"/>
                </a:lnTo>
                <a:lnTo>
                  <a:pt x="1374" y="5039"/>
                </a:lnTo>
                <a:lnTo>
                  <a:pt x="1429" y="5040"/>
                </a:lnTo>
                <a:lnTo>
                  <a:pt x="1484" y="5041"/>
                </a:lnTo>
                <a:lnTo>
                  <a:pt x="1539" y="5040"/>
                </a:lnTo>
                <a:lnTo>
                  <a:pt x="1594" y="5037"/>
                </a:lnTo>
                <a:lnTo>
                  <a:pt x="1650" y="5033"/>
                </a:lnTo>
                <a:lnTo>
                  <a:pt x="1706" y="5027"/>
                </a:lnTo>
                <a:lnTo>
                  <a:pt x="1762" y="5019"/>
                </a:lnTo>
                <a:lnTo>
                  <a:pt x="1818" y="5010"/>
                </a:lnTo>
                <a:lnTo>
                  <a:pt x="1874" y="4999"/>
                </a:lnTo>
                <a:lnTo>
                  <a:pt x="1930" y="4985"/>
                </a:lnTo>
                <a:lnTo>
                  <a:pt x="1986" y="4970"/>
                </a:lnTo>
                <a:lnTo>
                  <a:pt x="2043" y="4953"/>
                </a:lnTo>
                <a:lnTo>
                  <a:pt x="2099" y="4933"/>
                </a:lnTo>
                <a:lnTo>
                  <a:pt x="2155" y="4912"/>
                </a:lnTo>
                <a:lnTo>
                  <a:pt x="2210" y="4888"/>
                </a:lnTo>
                <a:lnTo>
                  <a:pt x="2265" y="4862"/>
                </a:lnTo>
                <a:lnTo>
                  <a:pt x="2320" y="4834"/>
                </a:lnTo>
                <a:lnTo>
                  <a:pt x="2375" y="4802"/>
                </a:lnTo>
                <a:lnTo>
                  <a:pt x="2429" y="4768"/>
                </a:lnTo>
                <a:lnTo>
                  <a:pt x="2455" y="4751"/>
                </a:lnTo>
                <a:lnTo>
                  <a:pt x="2482" y="4733"/>
                </a:lnTo>
                <a:lnTo>
                  <a:pt x="2508" y="4713"/>
                </a:lnTo>
                <a:lnTo>
                  <a:pt x="2535" y="4694"/>
                </a:lnTo>
                <a:lnTo>
                  <a:pt x="2561" y="4673"/>
                </a:lnTo>
                <a:lnTo>
                  <a:pt x="2588" y="4652"/>
                </a:lnTo>
                <a:lnTo>
                  <a:pt x="2614" y="4630"/>
                </a:lnTo>
                <a:lnTo>
                  <a:pt x="2639" y="4608"/>
                </a:lnTo>
                <a:lnTo>
                  <a:pt x="2661" y="4588"/>
                </a:lnTo>
                <a:lnTo>
                  <a:pt x="2681" y="4569"/>
                </a:lnTo>
                <a:lnTo>
                  <a:pt x="2701" y="4547"/>
                </a:lnTo>
                <a:lnTo>
                  <a:pt x="2719" y="4527"/>
                </a:lnTo>
                <a:lnTo>
                  <a:pt x="2737" y="4506"/>
                </a:lnTo>
                <a:lnTo>
                  <a:pt x="2755" y="4483"/>
                </a:lnTo>
                <a:lnTo>
                  <a:pt x="2771" y="4461"/>
                </a:lnTo>
                <a:lnTo>
                  <a:pt x="2786" y="4438"/>
                </a:lnTo>
                <a:lnTo>
                  <a:pt x="2800" y="4415"/>
                </a:lnTo>
                <a:lnTo>
                  <a:pt x="2815" y="4392"/>
                </a:lnTo>
                <a:lnTo>
                  <a:pt x="2827" y="4367"/>
                </a:lnTo>
                <a:lnTo>
                  <a:pt x="2839" y="4344"/>
                </a:lnTo>
                <a:lnTo>
                  <a:pt x="2850" y="4319"/>
                </a:lnTo>
                <a:lnTo>
                  <a:pt x="2861" y="4294"/>
                </a:lnTo>
                <a:lnTo>
                  <a:pt x="2871" y="4268"/>
                </a:lnTo>
                <a:lnTo>
                  <a:pt x="2880" y="4243"/>
                </a:lnTo>
                <a:lnTo>
                  <a:pt x="2887" y="4217"/>
                </a:lnTo>
                <a:lnTo>
                  <a:pt x="2894" y="4192"/>
                </a:lnTo>
                <a:lnTo>
                  <a:pt x="2900" y="4166"/>
                </a:lnTo>
                <a:lnTo>
                  <a:pt x="2906" y="4140"/>
                </a:lnTo>
                <a:lnTo>
                  <a:pt x="2910" y="4113"/>
                </a:lnTo>
                <a:lnTo>
                  <a:pt x="2915" y="4087"/>
                </a:lnTo>
                <a:lnTo>
                  <a:pt x="2918" y="4061"/>
                </a:lnTo>
                <a:lnTo>
                  <a:pt x="2919" y="4034"/>
                </a:lnTo>
                <a:lnTo>
                  <a:pt x="2921" y="4008"/>
                </a:lnTo>
                <a:lnTo>
                  <a:pt x="2921" y="3981"/>
                </a:lnTo>
                <a:lnTo>
                  <a:pt x="2920" y="3955"/>
                </a:lnTo>
                <a:lnTo>
                  <a:pt x="2919" y="3928"/>
                </a:lnTo>
                <a:lnTo>
                  <a:pt x="2917" y="3901"/>
                </a:lnTo>
                <a:lnTo>
                  <a:pt x="2912" y="3874"/>
                </a:lnTo>
                <a:lnTo>
                  <a:pt x="2909" y="3849"/>
                </a:lnTo>
                <a:lnTo>
                  <a:pt x="2904" y="3822"/>
                </a:lnTo>
                <a:lnTo>
                  <a:pt x="4946" y="532"/>
                </a:lnTo>
                <a:close/>
                <a:moveTo>
                  <a:pt x="2479" y="3126"/>
                </a:moveTo>
                <a:lnTo>
                  <a:pt x="2732" y="2726"/>
                </a:lnTo>
                <a:lnTo>
                  <a:pt x="3096" y="2957"/>
                </a:lnTo>
                <a:lnTo>
                  <a:pt x="2842" y="3358"/>
                </a:lnTo>
                <a:lnTo>
                  <a:pt x="2479" y="3126"/>
                </a:lnTo>
                <a:close/>
              </a:path>
            </a:pathLst>
          </a:custGeom>
          <a:solidFill>
            <a:srgbClr val="FFFFFF"/>
          </a:solidFill>
          <a:ln>
            <a:noFill/>
          </a:ln>
        </p:spPr>
        <p:txBody>
          <a:bodyPr anchor="ctr">
            <a:normAutofit/>
            <a:scene3d>
              <a:camera prst="orthographicFront"/>
              <a:lightRig rig="threePt" dir="t"/>
            </a:scene3d>
            <a:sp3d>
              <a:contourClr>
                <a:srgbClr val="FFFFFF"/>
              </a:contourClr>
            </a:sp3d>
          </a:bodyPr>
          <a:lstStyle/>
          <a:p>
            <a:pPr algn="ctr"/>
            <a:endParaRPr lang="zh-CN" altLang="en-US" sz="725">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0" name="文本框 69"/>
          <p:cNvSpPr txBox="1"/>
          <p:nvPr>
            <p:custDataLst>
              <p:tags r:id="rId20"/>
            </p:custDataLst>
          </p:nvPr>
        </p:nvSpPr>
        <p:spPr>
          <a:xfrm>
            <a:off x="7364149" y="2845306"/>
            <a:ext cx="1609821" cy="527239"/>
          </a:xfrm>
          <a:prstGeom prst="rect">
            <a:avLst/>
          </a:prstGeom>
          <a:noFill/>
        </p:spPr>
        <p:txBody>
          <a:bodyPr wrap="square" rtlCol="0">
            <a:normAutofit fontScale="85833"/>
          </a:bodyPr>
          <a:lstStyle/>
          <a:p>
            <a:r>
              <a:rPr lang="zh-CN" altLang="en-US" sz="1500" dirty="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分布式</a:t>
            </a:r>
            <a:r>
              <a:rPr lang="zh-CN" altLang="en-US" sz="1500" dirty="0" smtClean="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存储</a:t>
            </a:r>
            <a:endParaRPr lang="en-US" altLang="zh-CN" sz="1500" dirty="0" smtClean="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r>
              <a:rPr lang="en-US" altLang="zh-CN" sz="1500" dirty="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Distributed storage</a:t>
            </a:r>
            <a:endParaRPr lang="zh-CN" altLang="en-US" sz="1500" dirty="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2" name="文本框 71"/>
          <p:cNvSpPr txBox="1"/>
          <p:nvPr>
            <p:custDataLst>
              <p:tags r:id="rId21"/>
            </p:custDataLst>
          </p:nvPr>
        </p:nvSpPr>
        <p:spPr>
          <a:xfrm>
            <a:off x="7159219" y="1499204"/>
            <a:ext cx="1733571" cy="455411"/>
          </a:xfrm>
          <a:prstGeom prst="rect">
            <a:avLst/>
          </a:prstGeom>
          <a:noFill/>
        </p:spPr>
        <p:txBody>
          <a:bodyPr wrap="square" rtlCol="0">
            <a:normAutofit fontScale="85833" lnSpcReduction="20000"/>
          </a:bodyPr>
          <a:lstStyle/>
          <a:p>
            <a:r>
              <a:rPr lang="en-US" altLang="zh-CN" sz="1500" dirty="0">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r>
              <a:rPr lang="zh-CN" altLang="en-US" sz="1500" dirty="0">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去信任化</a:t>
            </a:r>
            <a:r>
              <a:rPr lang="en-US" altLang="zh-CN" sz="1500" dirty="0" smtClean="0">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lang="en-US" altLang="zh-CN" sz="1500" dirty="0" smtClean="0">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r>
              <a:rPr lang="en-US" altLang="zh-CN" sz="1500" dirty="0" err="1">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Detrusting</a:t>
            </a:r>
            <a:endParaRPr lang="en-US" altLang="zh-CN" sz="1500" dirty="0">
              <a:solidFill>
                <a:srgbClr val="9EBD0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4" name="文本框 73"/>
          <p:cNvSpPr txBox="1"/>
          <p:nvPr>
            <p:custDataLst>
              <p:tags r:id="rId22"/>
            </p:custDataLst>
          </p:nvPr>
        </p:nvSpPr>
        <p:spPr>
          <a:xfrm>
            <a:off x="7002347" y="3495415"/>
            <a:ext cx="1719622" cy="502225"/>
          </a:xfrm>
          <a:prstGeom prst="rect">
            <a:avLst/>
          </a:prstGeom>
          <a:noFill/>
        </p:spPr>
        <p:txBody>
          <a:bodyPr wrap="square" rtlCol="0">
            <a:normAutofit fontScale="78333" lnSpcReduction="10000"/>
          </a:bodyPr>
          <a:lstStyle/>
          <a:p>
            <a:r>
              <a:rPr lang="zh-CN" altLang="en-US" sz="1500" dirty="0" smtClean="0">
                <a:solidFill>
                  <a:srgbClr val="A7A7A7"/>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开放透明</a:t>
            </a:r>
            <a:endParaRPr lang="en-US" altLang="zh-CN" sz="1500" dirty="0" smtClean="0">
              <a:solidFill>
                <a:srgbClr val="A7A7A7"/>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r>
              <a:rPr lang="en-US" altLang="zh-CN" sz="1500" dirty="0">
                <a:solidFill>
                  <a:srgbClr val="A7A7A7"/>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Open and transparent</a:t>
            </a:r>
            <a:endParaRPr lang="zh-CN" altLang="en-US" sz="1500" dirty="0">
              <a:solidFill>
                <a:srgbClr val="A7A7A7"/>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5" name="文本框 74"/>
          <p:cNvSpPr txBox="1"/>
          <p:nvPr>
            <p:custDataLst>
              <p:tags r:id="rId23"/>
            </p:custDataLst>
          </p:nvPr>
        </p:nvSpPr>
        <p:spPr>
          <a:xfrm>
            <a:off x="619760" y="3459480"/>
            <a:ext cx="2136140" cy="485775"/>
          </a:xfrm>
          <a:prstGeom prst="rect">
            <a:avLst/>
          </a:prstGeom>
          <a:noFill/>
        </p:spPr>
        <p:txBody>
          <a:bodyPr wrap="square" rtlCol="0"/>
          <a:lstStyle/>
          <a:p>
            <a:pPr algn="r"/>
            <a:r>
              <a:rPr lang="zh-CN" altLang="en-US" sz="12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先验证后记账</a:t>
            </a:r>
            <a:endParaRPr lang="zh-CN" altLang="en-US" sz="12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r"/>
            <a:r>
              <a:rPr lang="en-US" altLang="zh-CN" sz="12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reconciling first, then </a:t>
            </a:r>
            <a:r>
              <a:rPr lang="zh-CN" altLang="en-US" sz="12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keep accounts</a:t>
            </a:r>
            <a:endParaRPr lang="zh-CN" altLang="en-US" sz="12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6" name="文本框 75"/>
          <p:cNvSpPr txBox="1"/>
          <p:nvPr>
            <p:custDataLst>
              <p:tags r:id="rId24"/>
            </p:custDataLst>
          </p:nvPr>
        </p:nvSpPr>
        <p:spPr>
          <a:xfrm>
            <a:off x="-255128" y="2678420"/>
            <a:ext cx="1913635" cy="476245"/>
          </a:xfrm>
          <a:prstGeom prst="rect">
            <a:avLst/>
          </a:prstGeom>
          <a:noFill/>
        </p:spPr>
        <p:txBody>
          <a:bodyPr wrap="square" rtlCol="0">
            <a:normAutofit fontScale="85833" lnSpcReduction="20000"/>
          </a:bodyPr>
          <a:lstStyle/>
          <a:p>
            <a:pPr algn="r"/>
            <a:r>
              <a:rPr lang="zh-CN" altLang="en-US" sz="15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不可</a:t>
            </a:r>
            <a:r>
              <a:rPr lang="zh-CN" altLang="en-US" sz="1500" dirty="0" smtClean="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篡改</a:t>
            </a:r>
            <a:endParaRPr lang="en-US" altLang="zh-CN" sz="1500" dirty="0" smtClean="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r"/>
            <a:r>
              <a:rPr lang="en-US" altLang="zh-CN" sz="15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Not tampering</a:t>
            </a:r>
            <a:endParaRPr lang="zh-CN" altLang="en-US" sz="1500" dirty="0">
              <a:solidFill>
                <a:srgbClr val="C8322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7" name="文本框 76"/>
          <p:cNvSpPr txBox="1"/>
          <p:nvPr>
            <p:custDataLst>
              <p:tags r:id="rId25"/>
            </p:custDataLst>
          </p:nvPr>
        </p:nvSpPr>
        <p:spPr>
          <a:xfrm>
            <a:off x="538138" y="1302830"/>
            <a:ext cx="1798605" cy="405775"/>
          </a:xfrm>
          <a:prstGeom prst="rect">
            <a:avLst/>
          </a:prstGeom>
          <a:noFill/>
        </p:spPr>
        <p:txBody>
          <a:bodyPr wrap="square" rtlCol="0">
            <a:normAutofit fontScale="68333" lnSpcReduction="20000"/>
          </a:bodyPr>
          <a:lstStyle/>
          <a:p>
            <a:pPr algn="r"/>
            <a:r>
              <a:rPr lang="zh-CN" altLang="en-US" sz="1500" dirty="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多中心化</a:t>
            </a:r>
            <a:r>
              <a:rPr lang="en-US" altLang="zh-CN" sz="1500" dirty="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r>
              <a:rPr lang="en-US" altLang="zh-CN"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点对点</a:t>
            </a:r>
            <a:endParaRPr lang="en-US" altLang="zh-CN"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r"/>
            <a:r>
              <a:rPr lang="en-US" altLang="zh-CN"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Peer</a:t>
            </a:r>
            <a:r>
              <a:rPr lang="zh-CN" altLang="en-US" sz="1500" dirty="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a:t>
            </a:r>
            <a:r>
              <a:rPr lang="en-US" altLang="zh-CN"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to</a:t>
            </a:r>
            <a:r>
              <a:rPr lang="zh-CN" altLang="en-US"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a:t>
            </a:r>
            <a:r>
              <a:rPr lang="en-US" altLang="zh-CN"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Peer</a:t>
            </a:r>
            <a:r>
              <a:rPr lang="zh-CN" altLang="en-US" sz="150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a:t>
            </a:r>
            <a:endParaRPr lang="en-US" altLang="zh-CN" sz="1500" dirty="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8" name="文本框 77"/>
          <p:cNvSpPr txBox="1"/>
          <p:nvPr>
            <p:custDataLst>
              <p:tags r:id="rId26"/>
            </p:custDataLst>
          </p:nvPr>
        </p:nvSpPr>
        <p:spPr>
          <a:xfrm>
            <a:off x="766955" y="1725995"/>
            <a:ext cx="1596542" cy="449146"/>
          </a:xfrm>
          <a:prstGeom prst="rect">
            <a:avLst/>
          </a:prstGeom>
          <a:noFill/>
        </p:spPr>
        <p:txBody>
          <a:bodyPr wrap="square" rtlCol="0">
            <a:normAutofit/>
          </a:bodyPr>
          <a:lstStyle/>
          <a:p>
            <a:pPr algn="r"/>
            <a:r>
              <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rPr>
              <a:t>社区治理</a:t>
            </a:r>
            <a:endPar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39" name="文本框 78"/>
          <p:cNvSpPr txBox="1"/>
          <p:nvPr>
            <p:custDataLst>
              <p:tags r:id="rId27"/>
            </p:custDataLst>
          </p:nvPr>
        </p:nvSpPr>
        <p:spPr>
          <a:xfrm>
            <a:off x="-27358" y="3010386"/>
            <a:ext cx="1596542" cy="449146"/>
          </a:xfrm>
          <a:prstGeom prst="rect">
            <a:avLst/>
          </a:prstGeom>
          <a:noFill/>
        </p:spPr>
        <p:txBody>
          <a:bodyPr wrap="square" rtlCol="0">
            <a:normAutofit/>
          </a:bodyPr>
          <a:lstStyle/>
          <a:p>
            <a:pPr algn="r"/>
            <a:r>
              <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rPr>
              <a:t>改则穿帮</a:t>
            </a:r>
            <a:endPar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r"/>
            <a:r>
              <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rPr>
              <a:t>改则作废</a:t>
            </a:r>
            <a:endParaRPr lang="zh-CN" altLang="da-DK" sz="725" dirty="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cxnSp>
        <p:nvCxnSpPr>
          <p:cNvPr id="3145734" name="直接连接符 79"/>
          <p:cNvCxnSpPr/>
          <p:nvPr>
            <p:custDataLst>
              <p:tags r:id="rId28"/>
            </p:custDataLst>
          </p:nvPr>
        </p:nvCxnSpPr>
        <p:spPr>
          <a:xfrm>
            <a:off x="1202732" y="4091484"/>
            <a:ext cx="6808070" cy="0"/>
          </a:xfrm>
          <a:prstGeom prst="line">
            <a:avLst/>
          </a:prstGeom>
          <a:ln>
            <a:solidFill>
              <a:srgbClr val="64606D">
                <a:lumMod val="40000"/>
                <a:lumOff val="60000"/>
              </a:srgbClr>
            </a:solidFill>
            <a:prstDash val="dash"/>
          </a:ln>
        </p:spPr>
        <p:style>
          <a:lnRef idx="1">
            <a:srgbClr val="64606D"/>
          </a:lnRef>
          <a:fillRef idx="0">
            <a:srgbClr val="64606D"/>
          </a:fillRef>
          <a:effectRef idx="0">
            <a:srgbClr val="64606D"/>
          </a:effectRef>
          <a:fontRef idx="minor">
            <a:srgbClr val="5F5F5F"/>
          </a:fontRef>
        </p:style>
      </p:cxnSp>
      <p:grpSp>
        <p:nvGrpSpPr>
          <p:cNvPr id="55" name="组合 80"/>
          <p:cNvGrpSpPr/>
          <p:nvPr>
            <p:custDataLst>
              <p:tags r:id="rId29"/>
            </p:custDataLst>
          </p:nvPr>
        </p:nvGrpSpPr>
        <p:grpSpPr>
          <a:xfrm>
            <a:off x="6115045" y="4059462"/>
            <a:ext cx="1414893" cy="1084038"/>
            <a:chOff x="8127521" y="2441276"/>
            <a:chExt cx="2130725" cy="1634527"/>
          </a:xfrm>
        </p:grpSpPr>
        <p:sp>
          <p:nvSpPr>
            <p:cNvPr id="1048640" name="任意多边形 81"/>
            <p:cNvSpPr/>
            <p:nvPr>
              <p:custDataLst>
                <p:tags r:id="rId30"/>
              </p:custDataLst>
            </p:nvPr>
          </p:nvSpPr>
          <p:spPr>
            <a:xfrm>
              <a:off x="8127521" y="2631059"/>
              <a:ext cx="2130725" cy="362309"/>
            </a:xfrm>
            <a:custGeom>
              <a:avLst/>
              <a:gdLst>
                <a:gd name="connsiteX0" fmla="*/ 1738223 w 2130725"/>
                <a:gd name="connsiteY0" fmla="*/ 60387 h 362309"/>
                <a:gd name="connsiteX1" fmla="*/ 1621767 w 2130725"/>
                <a:gd name="connsiteY1" fmla="*/ 176843 h 362309"/>
                <a:gd name="connsiteX2" fmla="*/ 1738223 w 2130725"/>
                <a:gd name="connsiteY2" fmla="*/ 293299 h 362309"/>
                <a:gd name="connsiteX3" fmla="*/ 1854679 w 2130725"/>
                <a:gd name="connsiteY3" fmla="*/ 176843 h 362309"/>
                <a:gd name="connsiteX4" fmla="*/ 1738223 w 2130725"/>
                <a:gd name="connsiteY4" fmla="*/ 60387 h 362309"/>
                <a:gd name="connsiteX5" fmla="*/ 392502 w 2130725"/>
                <a:gd name="connsiteY5" fmla="*/ 60387 h 362309"/>
                <a:gd name="connsiteX6" fmla="*/ 276046 w 2130725"/>
                <a:gd name="connsiteY6" fmla="*/ 176843 h 362309"/>
                <a:gd name="connsiteX7" fmla="*/ 392502 w 2130725"/>
                <a:gd name="connsiteY7" fmla="*/ 293299 h 362309"/>
                <a:gd name="connsiteX8" fmla="*/ 508958 w 2130725"/>
                <a:gd name="connsiteY8" fmla="*/ 176843 h 362309"/>
                <a:gd name="connsiteX9" fmla="*/ 392502 w 2130725"/>
                <a:gd name="connsiteY9" fmla="*/ 60387 h 362309"/>
                <a:gd name="connsiteX10" fmla="*/ 0 w 2130725"/>
                <a:gd name="connsiteY10" fmla="*/ 0 h 362309"/>
                <a:gd name="connsiteX11" fmla="*/ 2130725 w 2130725"/>
                <a:gd name="connsiteY11" fmla="*/ 0 h 362309"/>
                <a:gd name="connsiteX12" fmla="*/ 2130725 w 2130725"/>
                <a:gd name="connsiteY12" fmla="*/ 362309 h 362309"/>
                <a:gd name="connsiteX13" fmla="*/ 0 w 2130725"/>
                <a:gd name="connsiteY13" fmla="*/ 362309 h 36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25" h="362309">
                  <a:moveTo>
                    <a:pt x="1738223" y="60387"/>
                  </a:moveTo>
                  <a:cubicBezTo>
                    <a:pt x="1673906" y="60387"/>
                    <a:pt x="1621767" y="112526"/>
                    <a:pt x="1621767" y="176843"/>
                  </a:cubicBezTo>
                  <a:cubicBezTo>
                    <a:pt x="1621767" y="241160"/>
                    <a:pt x="1673906" y="293299"/>
                    <a:pt x="1738223" y="293299"/>
                  </a:cubicBezTo>
                  <a:cubicBezTo>
                    <a:pt x="1802540" y="293299"/>
                    <a:pt x="1854679" y="241160"/>
                    <a:pt x="1854679" y="176843"/>
                  </a:cubicBezTo>
                  <a:cubicBezTo>
                    <a:pt x="1854679" y="112526"/>
                    <a:pt x="1802540" y="60387"/>
                    <a:pt x="1738223" y="60387"/>
                  </a:cubicBezTo>
                  <a:close/>
                  <a:moveTo>
                    <a:pt x="392502" y="60387"/>
                  </a:moveTo>
                  <a:cubicBezTo>
                    <a:pt x="328185" y="60387"/>
                    <a:pt x="276046" y="112526"/>
                    <a:pt x="276046" y="176843"/>
                  </a:cubicBezTo>
                  <a:cubicBezTo>
                    <a:pt x="276046" y="241160"/>
                    <a:pt x="328185" y="293299"/>
                    <a:pt x="392502" y="293299"/>
                  </a:cubicBezTo>
                  <a:cubicBezTo>
                    <a:pt x="456819" y="293299"/>
                    <a:pt x="508958" y="241160"/>
                    <a:pt x="508958" y="176843"/>
                  </a:cubicBezTo>
                  <a:cubicBezTo>
                    <a:pt x="508958" y="112526"/>
                    <a:pt x="456819" y="60387"/>
                    <a:pt x="392502" y="60387"/>
                  </a:cubicBezTo>
                  <a:close/>
                  <a:moveTo>
                    <a:pt x="0" y="0"/>
                  </a:moveTo>
                  <a:lnTo>
                    <a:pt x="2130725" y="0"/>
                  </a:lnTo>
                  <a:lnTo>
                    <a:pt x="2130725" y="362309"/>
                  </a:lnTo>
                  <a:lnTo>
                    <a:pt x="0" y="362309"/>
                  </a:lnTo>
                  <a:close/>
                </a:path>
              </a:pathLst>
            </a:custGeom>
            <a:ln>
              <a:noFill/>
            </a:ln>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en-US" altLang="zh-CN" sz="725" dirty="0">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1" name="矩形 82"/>
            <p:cNvSpPr/>
            <p:nvPr>
              <p:custDataLst>
                <p:tags r:id="rId31"/>
              </p:custDataLst>
            </p:nvPr>
          </p:nvSpPr>
          <p:spPr>
            <a:xfrm>
              <a:off x="8127521" y="2993368"/>
              <a:ext cx="2130725" cy="1082435"/>
            </a:xfrm>
            <a:prstGeom prst="rect">
              <a:avLst/>
            </a:prstGeom>
            <a:solidFill>
              <a:srgbClr val="64606D">
                <a:lumMod val="40000"/>
                <a:lumOff val="60000"/>
              </a:srgbClr>
            </a:solidFill>
            <a:ln>
              <a:noFill/>
            </a:ln>
          </p:spPr>
          <p:style>
            <a:lnRef idx="2">
              <a:srgbClr val="64606D">
                <a:shade val="50000"/>
              </a:srgbClr>
            </a:lnRef>
            <a:fillRef idx="1">
              <a:srgbClr val="64606D"/>
            </a:fillRef>
            <a:effectRef idx="0">
              <a:srgbClr val="64606D"/>
            </a:effectRef>
            <a:fontRef idx="minor">
              <a:srgbClr val="FFFFFF"/>
            </a:fontRef>
          </p:style>
          <p:txBody>
            <a:bodyPr bIns="108000" rtlCol="0" anchor="ctr">
              <a:normAutofit/>
            </a:bodyPr>
            <a:lstStyle/>
            <a:p>
              <a:pPr algn="ctr">
                <a:lnSpc>
                  <a:spcPct val="150000"/>
                </a:lnSpc>
              </a:pPr>
              <a:r>
                <a:rPr lang="zh-CN" altLang="da-DK"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智能</a:t>
              </a:r>
              <a:r>
                <a:rPr lang="zh-CN" altLang="da-DK" sz="1025" dirty="0" smtClean="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合约</a:t>
              </a:r>
              <a:endParaRPr lang="en-US" altLang="zh-CN" sz="1025" dirty="0" smtClean="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lnSpc>
                  <a:spcPct val="150000"/>
                </a:lnSpc>
              </a:pPr>
              <a:r>
                <a:rPr lang="en-US" altLang="zh-CN"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Smart contract</a:t>
              </a:r>
              <a:endParaRPr lang="zh-CN" altLang="da-DK"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2" name="圆角矩形 83"/>
            <p:cNvSpPr/>
            <p:nvPr>
              <p:custDataLst>
                <p:tags r:id="rId32"/>
              </p:custDataLst>
            </p:nvPr>
          </p:nvSpPr>
          <p:spPr>
            <a:xfrm>
              <a:off x="8442386"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3" name="圆角矩形 84"/>
            <p:cNvSpPr/>
            <p:nvPr>
              <p:custDataLst>
                <p:tags r:id="rId33"/>
              </p:custDataLst>
            </p:nvPr>
          </p:nvSpPr>
          <p:spPr>
            <a:xfrm>
              <a:off x="9788107"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56" name="组合 85"/>
          <p:cNvGrpSpPr/>
          <p:nvPr>
            <p:custDataLst>
              <p:tags r:id="rId34"/>
            </p:custDataLst>
          </p:nvPr>
        </p:nvGrpSpPr>
        <p:grpSpPr>
          <a:xfrm>
            <a:off x="3815801" y="4059461"/>
            <a:ext cx="1414893" cy="1084039"/>
            <a:chOff x="5030638" y="2441276"/>
            <a:chExt cx="2130725" cy="1634527"/>
          </a:xfrm>
        </p:grpSpPr>
        <p:sp>
          <p:nvSpPr>
            <p:cNvPr id="1048644" name="任意多边形 86"/>
            <p:cNvSpPr/>
            <p:nvPr>
              <p:custDataLst>
                <p:tags r:id="rId35"/>
              </p:custDataLst>
            </p:nvPr>
          </p:nvSpPr>
          <p:spPr>
            <a:xfrm>
              <a:off x="5030638" y="2631059"/>
              <a:ext cx="2130725" cy="362309"/>
            </a:xfrm>
            <a:custGeom>
              <a:avLst/>
              <a:gdLst>
                <a:gd name="connsiteX0" fmla="*/ 1738223 w 2130725"/>
                <a:gd name="connsiteY0" fmla="*/ 60387 h 362309"/>
                <a:gd name="connsiteX1" fmla="*/ 1621767 w 2130725"/>
                <a:gd name="connsiteY1" fmla="*/ 176843 h 362309"/>
                <a:gd name="connsiteX2" fmla="*/ 1738223 w 2130725"/>
                <a:gd name="connsiteY2" fmla="*/ 293299 h 362309"/>
                <a:gd name="connsiteX3" fmla="*/ 1854679 w 2130725"/>
                <a:gd name="connsiteY3" fmla="*/ 176843 h 362309"/>
                <a:gd name="connsiteX4" fmla="*/ 1738223 w 2130725"/>
                <a:gd name="connsiteY4" fmla="*/ 60387 h 362309"/>
                <a:gd name="connsiteX5" fmla="*/ 392502 w 2130725"/>
                <a:gd name="connsiteY5" fmla="*/ 60387 h 362309"/>
                <a:gd name="connsiteX6" fmla="*/ 276046 w 2130725"/>
                <a:gd name="connsiteY6" fmla="*/ 176843 h 362309"/>
                <a:gd name="connsiteX7" fmla="*/ 392502 w 2130725"/>
                <a:gd name="connsiteY7" fmla="*/ 293299 h 362309"/>
                <a:gd name="connsiteX8" fmla="*/ 508958 w 2130725"/>
                <a:gd name="connsiteY8" fmla="*/ 176843 h 362309"/>
                <a:gd name="connsiteX9" fmla="*/ 392502 w 2130725"/>
                <a:gd name="connsiteY9" fmla="*/ 60387 h 362309"/>
                <a:gd name="connsiteX10" fmla="*/ 0 w 2130725"/>
                <a:gd name="connsiteY10" fmla="*/ 0 h 362309"/>
                <a:gd name="connsiteX11" fmla="*/ 2130725 w 2130725"/>
                <a:gd name="connsiteY11" fmla="*/ 0 h 362309"/>
                <a:gd name="connsiteX12" fmla="*/ 2130725 w 2130725"/>
                <a:gd name="connsiteY12" fmla="*/ 362309 h 362309"/>
                <a:gd name="connsiteX13" fmla="*/ 0 w 2130725"/>
                <a:gd name="connsiteY13" fmla="*/ 362309 h 36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25" h="362309">
                  <a:moveTo>
                    <a:pt x="1738223" y="60387"/>
                  </a:moveTo>
                  <a:cubicBezTo>
                    <a:pt x="1673906" y="60387"/>
                    <a:pt x="1621767" y="112526"/>
                    <a:pt x="1621767" y="176843"/>
                  </a:cubicBezTo>
                  <a:cubicBezTo>
                    <a:pt x="1621767" y="241160"/>
                    <a:pt x="1673906" y="293299"/>
                    <a:pt x="1738223" y="293299"/>
                  </a:cubicBezTo>
                  <a:cubicBezTo>
                    <a:pt x="1802540" y="293299"/>
                    <a:pt x="1854679" y="241160"/>
                    <a:pt x="1854679" y="176843"/>
                  </a:cubicBezTo>
                  <a:cubicBezTo>
                    <a:pt x="1854679" y="112526"/>
                    <a:pt x="1802540" y="60387"/>
                    <a:pt x="1738223" y="60387"/>
                  </a:cubicBezTo>
                  <a:close/>
                  <a:moveTo>
                    <a:pt x="392502" y="60387"/>
                  </a:moveTo>
                  <a:cubicBezTo>
                    <a:pt x="328185" y="60387"/>
                    <a:pt x="276046" y="112526"/>
                    <a:pt x="276046" y="176843"/>
                  </a:cubicBezTo>
                  <a:cubicBezTo>
                    <a:pt x="276046" y="241160"/>
                    <a:pt x="328185" y="293299"/>
                    <a:pt x="392502" y="293299"/>
                  </a:cubicBezTo>
                  <a:cubicBezTo>
                    <a:pt x="456819" y="293299"/>
                    <a:pt x="508958" y="241160"/>
                    <a:pt x="508958" y="176843"/>
                  </a:cubicBezTo>
                  <a:cubicBezTo>
                    <a:pt x="508958" y="112526"/>
                    <a:pt x="456819" y="60387"/>
                    <a:pt x="392502" y="60387"/>
                  </a:cubicBezTo>
                  <a:close/>
                  <a:moveTo>
                    <a:pt x="0" y="0"/>
                  </a:moveTo>
                  <a:lnTo>
                    <a:pt x="2130725" y="0"/>
                  </a:lnTo>
                  <a:lnTo>
                    <a:pt x="2130725" y="362309"/>
                  </a:lnTo>
                  <a:lnTo>
                    <a:pt x="0" y="362309"/>
                  </a:lnTo>
                  <a:close/>
                </a:path>
              </a:pathLst>
            </a:custGeom>
            <a:ln>
              <a:noFill/>
            </a:ln>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en-US" altLang="zh-CN" sz="725" dirty="0">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5" name="矩形 87"/>
            <p:cNvSpPr/>
            <p:nvPr>
              <p:custDataLst>
                <p:tags r:id="rId36"/>
              </p:custDataLst>
            </p:nvPr>
          </p:nvSpPr>
          <p:spPr>
            <a:xfrm>
              <a:off x="5030638" y="2993368"/>
              <a:ext cx="2130725" cy="1082435"/>
            </a:xfrm>
            <a:prstGeom prst="rect">
              <a:avLst/>
            </a:prstGeom>
            <a:solidFill>
              <a:srgbClr val="64606D">
                <a:lumMod val="40000"/>
                <a:lumOff val="60000"/>
              </a:srgbClr>
            </a:solidFill>
            <a:ln>
              <a:noFill/>
            </a:ln>
          </p:spPr>
          <p:style>
            <a:lnRef idx="2">
              <a:srgbClr val="64606D">
                <a:shade val="50000"/>
              </a:srgbClr>
            </a:lnRef>
            <a:fillRef idx="1">
              <a:srgbClr val="64606D"/>
            </a:fillRef>
            <a:effectRef idx="0">
              <a:srgbClr val="64606D"/>
            </a:effectRef>
            <a:fontRef idx="minor">
              <a:srgbClr val="FFFFFF"/>
            </a:fontRef>
          </p:style>
          <p:txBody>
            <a:bodyPr bIns="108000" rtlCol="0" anchor="ctr">
              <a:normAutofit/>
            </a:bodyPr>
            <a:lstStyle/>
            <a:p>
              <a:pPr algn="ctr">
                <a:lnSpc>
                  <a:spcPct val="150000"/>
                </a:lnSpc>
              </a:pPr>
              <a:r>
                <a:rPr lang="en-US" altLang="da-DK"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ICO</a:t>
              </a:r>
              <a:endParaRPr lang="en-US" altLang="da-DK"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6" name="圆角矩形 88"/>
            <p:cNvSpPr/>
            <p:nvPr>
              <p:custDataLst>
                <p:tags r:id="rId37"/>
              </p:custDataLst>
            </p:nvPr>
          </p:nvSpPr>
          <p:spPr>
            <a:xfrm>
              <a:off x="5345503"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7" name="圆角矩形 89"/>
            <p:cNvSpPr/>
            <p:nvPr>
              <p:custDataLst>
                <p:tags r:id="rId38"/>
              </p:custDataLst>
            </p:nvPr>
          </p:nvSpPr>
          <p:spPr>
            <a:xfrm>
              <a:off x="6691224"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57" name="组合 90"/>
          <p:cNvGrpSpPr/>
          <p:nvPr>
            <p:custDataLst>
              <p:tags r:id="rId39"/>
            </p:custDataLst>
          </p:nvPr>
        </p:nvGrpSpPr>
        <p:grpSpPr>
          <a:xfrm>
            <a:off x="1516556" y="4059461"/>
            <a:ext cx="1581932" cy="1084039"/>
            <a:chOff x="1933755" y="2441276"/>
            <a:chExt cx="2130725" cy="1460107"/>
          </a:xfrm>
        </p:grpSpPr>
        <p:sp>
          <p:nvSpPr>
            <p:cNvPr id="1048648" name="任意多边形 91"/>
            <p:cNvSpPr/>
            <p:nvPr>
              <p:custDataLst>
                <p:tags r:id="rId40"/>
              </p:custDataLst>
            </p:nvPr>
          </p:nvSpPr>
          <p:spPr>
            <a:xfrm>
              <a:off x="1933755" y="2631059"/>
              <a:ext cx="2130725" cy="362309"/>
            </a:xfrm>
            <a:custGeom>
              <a:avLst/>
              <a:gdLst>
                <a:gd name="connsiteX0" fmla="*/ 1738223 w 2130725"/>
                <a:gd name="connsiteY0" fmla="*/ 60387 h 362309"/>
                <a:gd name="connsiteX1" fmla="*/ 1621767 w 2130725"/>
                <a:gd name="connsiteY1" fmla="*/ 176843 h 362309"/>
                <a:gd name="connsiteX2" fmla="*/ 1738223 w 2130725"/>
                <a:gd name="connsiteY2" fmla="*/ 293299 h 362309"/>
                <a:gd name="connsiteX3" fmla="*/ 1854679 w 2130725"/>
                <a:gd name="connsiteY3" fmla="*/ 176843 h 362309"/>
                <a:gd name="connsiteX4" fmla="*/ 1738223 w 2130725"/>
                <a:gd name="connsiteY4" fmla="*/ 60387 h 362309"/>
                <a:gd name="connsiteX5" fmla="*/ 392502 w 2130725"/>
                <a:gd name="connsiteY5" fmla="*/ 60387 h 362309"/>
                <a:gd name="connsiteX6" fmla="*/ 276046 w 2130725"/>
                <a:gd name="connsiteY6" fmla="*/ 176843 h 362309"/>
                <a:gd name="connsiteX7" fmla="*/ 392502 w 2130725"/>
                <a:gd name="connsiteY7" fmla="*/ 293299 h 362309"/>
                <a:gd name="connsiteX8" fmla="*/ 508958 w 2130725"/>
                <a:gd name="connsiteY8" fmla="*/ 176843 h 362309"/>
                <a:gd name="connsiteX9" fmla="*/ 392502 w 2130725"/>
                <a:gd name="connsiteY9" fmla="*/ 60387 h 362309"/>
                <a:gd name="connsiteX10" fmla="*/ 0 w 2130725"/>
                <a:gd name="connsiteY10" fmla="*/ 0 h 362309"/>
                <a:gd name="connsiteX11" fmla="*/ 2130725 w 2130725"/>
                <a:gd name="connsiteY11" fmla="*/ 0 h 362309"/>
                <a:gd name="connsiteX12" fmla="*/ 2130725 w 2130725"/>
                <a:gd name="connsiteY12" fmla="*/ 362309 h 362309"/>
                <a:gd name="connsiteX13" fmla="*/ 0 w 2130725"/>
                <a:gd name="connsiteY13" fmla="*/ 362309 h 36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25" h="362309">
                  <a:moveTo>
                    <a:pt x="1738223" y="60387"/>
                  </a:moveTo>
                  <a:cubicBezTo>
                    <a:pt x="1673906" y="60387"/>
                    <a:pt x="1621767" y="112526"/>
                    <a:pt x="1621767" y="176843"/>
                  </a:cubicBezTo>
                  <a:cubicBezTo>
                    <a:pt x="1621767" y="241160"/>
                    <a:pt x="1673906" y="293299"/>
                    <a:pt x="1738223" y="293299"/>
                  </a:cubicBezTo>
                  <a:cubicBezTo>
                    <a:pt x="1802540" y="293299"/>
                    <a:pt x="1854679" y="241160"/>
                    <a:pt x="1854679" y="176843"/>
                  </a:cubicBezTo>
                  <a:cubicBezTo>
                    <a:pt x="1854679" y="112526"/>
                    <a:pt x="1802540" y="60387"/>
                    <a:pt x="1738223" y="60387"/>
                  </a:cubicBezTo>
                  <a:close/>
                  <a:moveTo>
                    <a:pt x="392502" y="60387"/>
                  </a:moveTo>
                  <a:cubicBezTo>
                    <a:pt x="328185" y="60387"/>
                    <a:pt x="276046" y="112526"/>
                    <a:pt x="276046" y="176843"/>
                  </a:cubicBezTo>
                  <a:cubicBezTo>
                    <a:pt x="276046" y="241160"/>
                    <a:pt x="328185" y="293299"/>
                    <a:pt x="392502" y="293299"/>
                  </a:cubicBezTo>
                  <a:cubicBezTo>
                    <a:pt x="456819" y="293299"/>
                    <a:pt x="508958" y="241160"/>
                    <a:pt x="508958" y="176843"/>
                  </a:cubicBezTo>
                  <a:cubicBezTo>
                    <a:pt x="508958" y="112526"/>
                    <a:pt x="456819" y="60387"/>
                    <a:pt x="392502" y="60387"/>
                  </a:cubicBezTo>
                  <a:close/>
                  <a:moveTo>
                    <a:pt x="0" y="0"/>
                  </a:moveTo>
                  <a:lnTo>
                    <a:pt x="2130725" y="0"/>
                  </a:lnTo>
                  <a:lnTo>
                    <a:pt x="2130725" y="362309"/>
                  </a:lnTo>
                  <a:lnTo>
                    <a:pt x="0" y="362309"/>
                  </a:lnTo>
                  <a:close/>
                </a:path>
              </a:pathLst>
            </a:custGeom>
            <a:ln>
              <a:noFill/>
            </a:ln>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en-US" altLang="zh-CN" sz="725" dirty="0">
                <a:solidFill>
                  <a:srgbClr val="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49" name="矩形 92"/>
            <p:cNvSpPr/>
            <p:nvPr>
              <p:custDataLst>
                <p:tags r:id="rId41"/>
              </p:custDataLst>
            </p:nvPr>
          </p:nvSpPr>
          <p:spPr>
            <a:xfrm>
              <a:off x="1933755" y="2993368"/>
              <a:ext cx="1911598" cy="908015"/>
            </a:xfrm>
            <a:prstGeom prst="rect">
              <a:avLst/>
            </a:prstGeom>
            <a:solidFill>
              <a:srgbClr val="64606D">
                <a:lumMod val="40000"/>
                <a:lumOff val="60000"/>
              </a:srgbClr>
            </a:solidFill>
            <a:ln>
              <a:noFill/>
            </a:ln>
          </p:spPr>
          <p:style>
            <a:lnRef idx="2">
              <a:srgbClr val="64606D">
                <a:shade val="50000"/>
              </a:srgbClr>
            </a:lnRef>
            <a:fillRef idx="1">
              <a:srgbClr val="64606D"/>
            </a:fillRef>
            <a:effectRef idx="0">
              <a:srgbClr val="64606D"/>
            </a:effectRef>
            <a:fontRef idx="minor">
              <a:srgbClr val="FFFFFF"/>
            </a:fontRef>
          </p:style>
          <p:txBody>
            <a:bodyPr bIns="108000" rtlCol="0" anchor="ctr">
              <a:normAutofit/>
            </a:bodyPr>
            <a:lstStyle/>
            <a:p>
              <a:pPr algn="ctr">
                <a:lnSpc>
                  <a:spcPct val="150000"/>
                </a:lnSpc>
              </a:pPr>
              <a:r>
                <a:rPr lang="zh-CN" altLang="en-US"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通证</a:t>
              </a:r>
              <a:endParaRPr lang="zh-CN" altLang="en-US"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lnSpc>
                  <a:spcPct val="150000"/>
                </a:lnSpc>
              </a:pPr>
              <a:r>
                <a:rPr lang="en-US" altLang="da-DK"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Token</a:t>
              </a:r>
              <a:endParaRPr lang="zh-CN" altLang="en-US" sz="1025" dirty="0">
                <a:solidFill>
                  <a:srgbClr val="64606D"/>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50" name="圆角矩形 93"/>
            <p:cNvSpPr/>
            <p:nvPr>
              <p:custDataLst>
                <p:tags r:id="rId42"/>
              </p:custDataLst>
            </p:nvPr>
          </p:nvSpPr>
          <p:spPr>
            <a:xfrm>
              <a:off x="2248620"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651" name="圆角矩形 94"/>
            <p:cNvSpPr/>
            <p:nvPr>
              <p:custDataLst>
                <p:tags r:id="rId43"/>
              </p:custDataLst>
            </p:nvPr>
          </p:nvSpPr>
          <p:spPr>
            <a:xfrm>
              <a:off x="3594341" y="2441276"/>
              <a:ext cx="155275" cy="448573"/>
            </a:xfrm>
            <a:prstGeom prst="roundRect">
              <a:avLst>
                <a:gd name="adj" fmla="val 50000"/>
              </a:avLst>
            </a:prstGeom>
            <a:solidFill>
              <a:srgbClr val="B99179"/>
            </a:solidFill>
            <a:ln>
              <a:solidFill>
                <a:srgbClr val="FFFFFF"/>
              </a:solidFill>
            </a:ln>
            <a:effectLst/>
          </p:spPr>
          <p:style>
            <a:lnRef idx="2">
              <a:srgbClr val="64606D">
                <a:shade val="50000"/>
              </a:srgbClr>
            </a:lnRef>
            <a:fillRef idx="1">
              <a:srgbClr val="64606D"/>
            </a:fillRef>
            <a:effectRef idx="0">
              <a:srgbClr val="64606D"/>
            </a:effectRef>
            <a:fontRef idx="minor">
              <a:srgbClr val="FFFFFF"/>
            </a:fontRef>
          </p:style>
          <p:txBody>
            <a:bodyPr rtlCol="0" anchor="ctr">
              <a:normAutofit/>
            </a:bodyPr>
            <a:lstStyle/>
            <a:p>
              <a:pPr algn="ctr"/>
              <a:endParaRPr lang="zh-CN" altLang="en-US" sz="725">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8583" name="标题 1"/>
          <p:cNvSpPr txBox="1"/>
          <p:nvPr/>
        </p:nvSpPr>
        <p:spPr>
          <a:xfrm>
            <a:off x="620395" y="433705"/>
            <a:ext cx="5191760" cy="708660"/>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认识区块链</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Knowing the B</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584" name="Freeform 5"/>
          <p:cNvSpPr>
            <a:spLocks noEditPoints="1"/>
          </p:cNvSpPr>
          <p:nvPr>
            <p:custDataLst>
              <p:tags r:id="rId1"/>
            </p:custDataLst>
          </p:nvPr>
        </p:nvSpPr>
        <p:spPr bwMode="auto">
          <a:xfrm>
            <a:off x="6067555" y="2377278"/>
            <a:ext cx="92669" cy="431908"/>
          </a:xfrm>
          <a:custGeom>
            <a:avLst/>
            <a:gdLst>
              <a:gd name="T0" fmla="*/ 79 w 159"/>
              <a:gd name="T1" fmla="*/ 0 h 487"/>
              <a:gd name="T2" fmla="*/ 159 w 159"/>
              <a:gd name="T3" fmla="*/ 40 h 487"/>
              <a:gd name="T4" fmla="*/ 159 w 159"/>
              <a:gd name="T5" fmla="*/ 99 h 487"/>
              <a:gd name="T6" fmla="*/ 100 w 159"/>
              <a:gd name="T7" fmla="*/ 69 h 487"/>
              <a:gd name="T8" fmla="*/ 100 w 159"/>
              <a:gd name="T9" fmla="*/ 130 h 487"/>
              <a:gd name="T10" fmla="*/ 60 w 159"/>
              <a:gd name="T11" fmla="*/ 130 h 487"/>
              <a:gd name="T12" fmla="*/ 60 w 159"/>
              <a:gd name="T13" fmla="*/ 69 h 487"/>
              <a:gd name="T14" fmla="*/ 0 w 159"/>
              <a:gd name="T15" fmla="*/ 99 h 487"/>
              <a:gd name="T16" fmla="*/ 0 w 159"/>
              <a:gd name="T17" fmla="*/ 40 h 487"/>
              <a:gd name="T18" fmla="*/ 79 w 159"/>
              <a:gd name="T19" fmla="*/ 0 h 487"/>
              <a:gd name="T20" fmla="*/ 79 w 159"/>
              <a:gd name="T21" fmla="*/ 0 h 487"/>
              <a:gd name="T22" fmla="*/ 60 w 159"/>
              <a:gd name="T23" fmla="*/ 170 h 487"/>
              <a:gd name="T24" fmla="*/ 100 w 159"/>
              <a:gd name="T25" fmla="*/ 170 h 487"/>
              <a:gd name="T26" fmla="*/ 100 w 159"/>
              <a:gd name="T27" fmla="*/ 250 h 487"/>
              <a:gd name="T28" fmla="*/ 60 w 159"/>
              <a:gd name="T29" fmla="*/ 250 h 487"/>
              <a:gd name="T30" fmla="*/ 60 w 159"/>
              <a:gd name="T31" fmla="*/ 170 h 487"/>
              <a:gd name="T32" fmla="*/ 60 w 159"/>
              <a:gd name="T33" fmla="*/ 170 h 487"/>
              <a:gd name="T34" fmla="*/ 60 w 159"/>
              <a:gd name="T35" fmla="*/ 288 h 487"/>
              <a:gd name="T36" fmla="*/ 100 w 159"/>
              <a:gd name="T37" fmla="*/ 288 h 487"/>
              <a:gd name="T38" fmla="*/ 100 w 159"/>
              <a:gd name="T39" fmla="*/ 368 h 487"/>
              <a:gd name="T40" fmla="*/ 60 w 159"/>
              <a:gd name="T41" fmla="*/ 368 h 487"/>
              <a:gd name="T42" fmla="*/ 60 w 159"/>
              <a:gd name="T43" fmla="*/ 288 h 487"/>
              <a:gd name="T44" fmla="*/ 60 w 159"/>
              <a:gd name="T45" fmla="*/ 288 h 487"/>
              <a:gd name="T46" fmla="*/ 60 w 159"/>
              <a:gd name="T47" fmla="*/ 408 h 487"/>
              <a:gd name="T48" fmla="*/ 100 w 159"/>
              <a:gd name="T49" fmla="*/ 408 h 487"/>
              <a:gd name="T50" fmla="*/ 100 w 159"/>
              <a:gd name="T51" fmla="*/ 487 h 487"/>
              <a:gd name="T52" fmla="*/ 60 w 159"/>
              <a:gd name="T53" fmla="*/ 487 h 487"/>
              <a:gd name="T54" fmla="*/ 60 w 159"/>
              <a:gd name="T55" fmla="*/ 408 h 487"/>
              <a:gd name="T56" fmla="*/ 60 w 159"/>
              <a:gd name="T57" fmla="*/ 40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9" h="487">
                <a:moveTo>
                  <a:pt x="79" y="0"/>
                </a:moveTo>
                <a:lnTo>
                  <a:pt x="159" y="40"/>
                </a:lnTo>
                <a:lnTo>
                  <a:pt x="159" y="99"/>
                </a:lnTo>
                <a:lnTo>
                  <a:pt x="100" y="69"/>
                </a:lnTo>
                <a:lnTo>
                  <a:pt x="100" y="130"/>
                </a:lnTo>
                <a:lnTo>
                  <a:pt x="60" y="130"/>
                </a:lnTo>
                <a:lnTo>
                  <a:pt x="60" y="69"/>
                </a:lnTo>
                <a:lnTo>
                  <a:pt x="0" y="99"/>
                </a:lnTo>
                <a:lnTo>
                  <a:pt x="0" y="40"/>
                </a:lnTo>
                <a:lnTo>
                  <a:pt x="79" y="0"/>
                </a:lnTo>
                <a:lnTo>
                  <a:pt x="79" y="0"/>
                </a:lnTo>
                <a:close/>
                <a:moveTo>
                  <a:pt x="60" y="170"/>
                </a:moveTo>
                <a:lnTo>
                  <a:pt x="100" y="170"/>
                </a:lnTo>
                <a:lnTo>
                  <a:pt x="100" y="250"/>
                </a:lnTo>
                <a:lnTo>
                  <a:pt x="60" y="250"/>
                </a:lnTo>
                <a:lnTo>
                  <a:pt x="60" y="170"/>
                </a:lnTo>
                <a:lnTo>
                  <a:pt x="60" y="170"/>
                </a:lnTo>
                <a:close/>
                <a:moveTo>
                  <a:pt x="60" y="288"/>
                </a:moveTo>
                <a:lnTo>
                  <a:pt x="100" y="288"/>
                </a:lnTo>
                <a:lnTo>
                  <a:pt x="100" y="368"/>
                </a:lnTo>
                <a:lnTo>
                  <a:pt x="60" y="368"/>
                </a:lnTo>
                <a:lnTo>
                  <a:pt x="60" y="288"/>
                </a:lnTo>
                <a:lnTo>
                  <a:pt x="60" y="288"/>
                </a:lnTo>
                <a:close/>
                <a:moveTo>
                  <a:pt x="60" y="408"/>
                </a:moveTo>
                <a:lnTo>
                  <a:pt x="100" y="408"/>
                </a:lnTo>
                <a:lnTo>
                  <a:pt x="100" y="487"/>
                </a:lnTo>
                <a:lnTo>
                  <a:pt x="60" y="487"/>
                </a:lnTo>
                <a:lnTo>
                  <a:pt x="60" y="408"/>
                </a:lnTo>
                <a:lnTo>
                  <a:pt x="60" y="408"/>
                </a:lnTo>
                <a:close/>
              </a:path>
            </a:pathLst>
          </a:custGeom>
          <a:solidFill>
            <a:srgbClr val="FFFFFF">
              <a:lumMod val="50000"/>
            </a:srgbClr>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5" name="文本框 236"/>
          <p:cNvSpPr txBox="1"/>
          <p:nvPr>
            <p:custDataLst>
              <p:tags r:id="rId2"/>
            </p:custDataLst>
          </p:nvPr>
        </p:nvSpPr>
        <p:spPr>
          <a:xfrm>
            <a:off x="4802527" y="1294869"/>
            <a:ext cx="2838953" cy="1139825"/>
          </a:xfrm>
          <a:prstGeom prst="rect">
            <a:avLst/>
          </a:prstGeom>
          <a:noFill/>
        </p:spPr>
        <p:txBody>
          <a:bodyPr wrap="square" rtlCol="0">
            <a:spAutoFit/>
          </a:bodyPr>
          <a:lstStyle/>
          <a:p>
            <a:pPr algn="ctr">
              <a:lnSpc>
                <a:spcPct val="130000"/>
              </a:lnSpc>
            </a:pPr>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账本</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Ledger</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endParaRPr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zh-CN" altLang="en-US" sz="1050" dirty="0">
                <a:solidFill>
                  <a:schemeClr val="bg1"/>
                </a:solidFill>
                <a:latin typeface="Arial" panose="020B0604020202020204" pitchFamily="34" charset="0"/>
                <a:ea typeface="微软雅黑" panose="020B0503020204020204" charset="-122"/>
                <a:cs typeface="微软雅黑" panose="020B0503020204020204" charset="-122"/>
              </a:rPr>
              <a:t>公链</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050" dirty="0">
                <a:solidFill>
                  <a:schemeClr val="bg1"/>
                </a:solidFill>
                <a:latin typeface="Arial" panose="020B0604020202020204" pitchFamily="34" charset="0"/>
                <a:ea typeface="微软雅黑" panose="020B0503020204020204" charset="-122"/>
                <a:cs typeface="微软雅黑" panose="020B0503020204020204" charset="-122"/>
              </a:rPr>
              <a:t>联盟链</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050" dirty="0">
                <a:solidFill>
                  <a:schemeClr val="bg1"/>
                </a:solidFill>
                <a:latin typeface="Arial" panose="020B0604020202020204" pitchFamily="34" charset="0"/>
                <a:ea typeface="微软雅黑" panose="020B0503020204020204" charset="-122"/>
                <a:cs typeface="微软雅黑" panose="020B0503020204020204" charset="-122"/>
              </a:rPr>
              <a:t>私</a:t>
            </a:r>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链</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050" dirty="0" err="1" smtClean="0">
                <a:solidFill>
                  <a:schemeClr val="bg1"/>
                </a:solidFill>
                <a:latin typeface="Arial" panose="020B0604020202020204" pitchFamily="34" charset="0"/>
                <a:ea typeface="微软雅黑" panose="020B0503020204020204" charset="-122"/>
                <a:cs typeface="微软雅黑" panose="020B0503020204020204" charset="-122"/>
              </a:rPr>
              <a:t>Publick</a:t>
            </a:r>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chain/Private chain</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Alliance chain</a:t>
            </a:r>
            <a:endParaRPr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6" name="文本框 237"/>
          <p:cNvSpPr txBox="1"/>
          <p:nvPr>
            <p:custDataLst>
              <p:tags r:id="rId3"/>
            </p:custDataLst>
          </p:nvPr>
        </p:nvSpPr>
        <p:spPr>
          <a:xfrm>
            <a:off x="5596254" y="797651"/>
            <a:ext cx="1127939" cy="570865"/>
          </a:xfrm>
          <a:prstGeom prst="rect">
            <a:avLst/>
          </a:prstGeom>
          <a:noFill/>
        </p:spPr>
        <p:txBody>
          <a:bodyPr wrap="square" rtlCol="0">
            <a:spAutoFit/>
          </a:bodyPr>
          <a:lstStyle/>
          <a:p>
            <a:pPr algn="ctr">
              <a:lnSpc>
                <a:spcPct val="130000"/>
              </a:lnSpc>
            </a:pPr>
            <a:r>
              <a:rPr lang="zh-CN" altLang="en-US" sz="1200" b="1">
                <a:solidFill>
                  <a:schemeClr val="bg1"/>
                </a:solidFill>
                <a:latin typeface="Arial" panose="020B0604020202020204" pitchFamily="34" charset="0"/>
                <a:ea typeface="微软雅黑" panose="020B0503020204020204" charset="-122"/>
                <a:cs typeface="微软雅黑" panose="020B0503020204020204" charset="-122"/>
              </a:rPr>
              <a:t>区块</a:t>
            </a:r>
            <a:r>
              <a:rPr lang="zh-CN" altLang="en-US" sz="1200" b="1" smtClean="0">
                <a:solidFill>
                  <a:schemeClr val="bg1"/>
                </a:solidFill>
                <a:latin typeface="Arial" panose="020B0604020202020204" pitchFamily="34" charset="0"/>
                <a:ea typeface="微软雅黑" panose="020B0503020204020204" charset="-122"/>
                <a:cs typeface="微软雅黑" panose="020B0503020204020204" charset="-122"/>
              </a:rPr>
              <a:t>链</a:t>
            </a:r>
            <a:r>
              <a:rPr lang="en-US" altLang="zh-CN" sz="1200" b="1" dirty="0" err="1" smtClean="0">
                <a:solidFill>
                  <a:schemeClr val="bg1"/>
                </a:solidFill>
                <a:latin typeface="Arial" panose="020B0604020202020204" pitchFamily="34" charset="0"/>
                <a:ea typeface="微软雅黑" panose="020B0503020204020204" charset="-122"/>
                <a:cs typeface="微软雅黑" panose="020B0503020204020204" charset="-122"/>
              </a:rPr>
              <a:t>Blockchain</a:t>
            </a:r>
            <a:endParaRPr lang="zh-CN" altLang="en-US" sz="12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7" name="Freeform 10"/>
          <p:cNvSpPr/>
          <p:nvPr>
            <p:custDataLst>
              <p:tags r:id="rId4"/>
            </p:custDataLst>
          </p:nvPr>
        </p:nvSpPr>
        <p:spPr bwMode="auto">
          <a:xfrm>
            <a:off x="6526295" y="2911175"/>
            <a:ext cx="729821" cy="426851"/>
          </a:xfrm>
          <a:custGeom>
            <a:avLst/>
            <a:gdLst>
              <a:gd name="T0" fmla="*/ 116 w 1508"/>
              <a:gd name="T1" fmla="*/ 880 h 949"/>
              <a:gd name="T2" fmla="*/ 116 w 1508"/>
              <a:gd name="T3" fmla="*/ 880 h 949"/>
              <a:gd name="T4" fmla="*/ 748 w 1508"/>
              <a:gd name="T5" fmla="*/ 691 h 949"/>
              <a:gd name="T6" fmla="*/ 826 w 1508"/>
              <a:gd name="T7" fmla="*/ 949 h 949"/>
              <a:gd name="T8" fmla="*/ 1508 w 1508"/>
              <a:gd name="T9" fmla="*/ 231 h 949"/>
              <a:gd name="T10" fmla="*/ 544 w 1508"/>
              <a:gd name="T11" fmla="*/ 0 h 949"/>
              <a:gd name="T12" fmla="*/ 621 w 1508"/>
              <a:gd name="T13" fmla="*/ 259 h 949"/>
              <a:gd name="T14" fmla="*/ 621 w 1508"/>
              <a:gd name="T15" fmla="*/ 259 h 949"/>
              <a:gd name="T16" fmla="*/ 0 w 1508"/>
              <a:gd name="T17" fmla="*/ 443 h 949"/>
              <a:gd name="T18" fmla="*/ 0 w 1508"/>
              <a:gd name="T19" fmla="*/ 443 h 949"/>
              <a:gd name="T20" fmla="*/ 24 w 1508"/>
              <a:gd name="T21" fmla="*/ 494 h 949"/>
              <a:gd name="T22" fmla="*/ 35 w 1508"/>
              <a:gd name="T23" fmla="*/ 519 h 949"/>
              <a:gd name="T24" fmla="*/ 45 w 1508"/>
              <a:gd name="T25" fmla="*/ 545 h 949"/>
              <a:gd name="T26" fmla="*/ 54 w 1508"/>
              <a:gd name="T27" fmla="*/ 571 h 949"/>
              <a:gd name="T28" fmla="*/ 64 w 1508"/>
              <a:gd name="T29" fmla="*/ 598 h 949"/>
              <a:gd name="T30" fmla="*/ 72 w 1508"/>
              <a:gd name="T31" fmla="*/ 625 h 949"/>
              <a:gd name="T32" fmla="*/ 80 w 1508"/>
              <a:gd name="T33" fmla="*/ 653 h 949"/>
              <a:gd name="T34" fmla="*/ 87 w 1508"/>
              <a:gd name="T35" fmla="*/ 680 h 949"/>
              <a:gd name="T36" fmla="*/ 93 w 1508"/>
              <a:gd name="T37" fmla="*/ 707 h 949"/>
              <a:gd name="T38" fmla="*/ 99 w 1508"/>
              <a:gd name="T39" fmla="*/ 736 h 949"/>
              <a:gd name="T40" fmla="*/ 104 w 1508"/>
              <a:gd name="T41" fmla="*/ 764 h 949"/>
              <a:gd name="T42" fmla="*/ 108 w 1508"/>
              <a:gd name="T43" fmla="*/ 793 h 949"/>
              <a:gd name="T44" fmla="*/ 111 w 1508"/>
              <a:gd name="T45" fmla="*/ 821 h 949"/>
              <a:gd name="T46" fmla="*/ 114 w 1508"/>
              <a:gd name="T47" fmla="*/ 850 h 949"/>
              <a:gd name="T48" fmla="*/ 116 w 1508"/>
              <a:gd name="T49" fmla="*/ 880 h 949"/>
              <a:gd name="T50" fmla="*/ 116 w 1508"/>
              <a:gd name="T51" fmla="*/ 88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8" h="949">
                <a:moveTo>
                  <a:pt x="116" y="880"/>
                </a:moveTo>
                <a:lnTo>
                  <a:pt x="116" y="880"/>
                </a:lnTo>
                <a:lnTo>
                  <a:pt x="748" y="691"/>
                </a:lnTo>
                <a:lnTo>
                  <a:pt x="826" y="949"/>
                </a:lnTo>
                <a:lnTo>
                  <a:pt x="1508" y="231"/>
                </a:lnTo>
                <a:lnTo>
                  <a:pt x="544" y="0"/>
                </a:lnTo>
                <a:lnTo>
                  <a:pt x="621" y="259"/>
                </a:lnTo>
                <a:lnTo>
                  <a:pt x="621" y="259"/>
                </a:lnTo>
                <a:lnTo>
                  <a:pt x="0" y="443"/>
                </a:lnTo>
                <a:lnTo>
                  <a:pt x="0" y="443"/>
                </a:lnTo>
                <a:lnTo>
                  <a:pt x="24" y="494"/>
                </a:lnTo>
                <a:lnTo>
                  <a:pt x="35" y="519"/>
                </a:lnTo>
                <a:lnTo>
                  <a:pt x="45" y="545"/>
                </a:lnTo>
                <a:lnTo>
                  <a:pt x="54" y="571"/>
                </a:lnTo>
                <a:lnTo>
                  <a:pt x="64" y="598"/>
                </a:lnTo>
                <a:lnTo>
                  <a:pt x="72" y="625"/>
                </a:lnTo>
                <a:lnTo>
                  <a:pt x="80" y="653"/>
                </a:lnTo>
                <a:lnTo>
                  <a:pt x="87" y="680"/>
                </a:lnTo>
                <a:lnTo>
                  <a:pt x="93" y="707"/>
                </a:lnTo>
                <a:lnTo>
                  <a:pt x="99" y="736"/>
                </a:lnTo>
                <a:lnTo>
                  <a:pt x="104" y="764"/>
                </a:lnTo>
                <a:lnTo>
                  <a:pt x="108" y="793"/>
                </a:lnTo>
                <a:lnTo>
                  <a:pt x="111" y="821"/>
                </a:lnTo>
                <a:lnTo>
                  <a:pt x="114" y="850"/>
                </a:lnTo>
                <a:lnTo>
                  <a:pt x="116" y="880"/>
                </a:lnTo>
                <a:lnTo>
                  <a:pt x="116" y="880"/>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8" name="Freeform 12"/>
          <p:cNvSpPr/>
          <p:nvPr>
            <p:custDataLst>
              <p:tags r:id="rId5"/>
            </p:custDataLst>
          </p:nvPr>
        </p:nvSpPr>
        <p:spPr bwMode="auto">
          <a:xfrm>
            <a:off x="2320227" y="3402206"/>
            <a:ext cx="298889" cy="626302"/>
          </a:xfrm>
          <a:custGeom>
            <a:avLst/>
            <a:gdLst>
              <a:gd name="T0" fmla="*/ 198 w 498"/>
              <a:gd name="T1" fmla="*/ 1125 h 1125"/>
              <a:gd name="T2" fmla="*/ 164 w 498"/>
              <a:gd name="T3" fmla="*/ 1088 h 1125"/>
              <a:gd name="T4" fmla="*/ 133 w 498"/>
              <a:gd name="T5" fmla="*/ 1048 h 1125"/>
              <a:gd name="T6" fmla="*/ 106 w 498"/>
              <a:gd name="T7" fmla="*/ 1005 h 1125"/>
              <a:gd name="T8" fmla="*/ 80 w 498"/>
              <a:gd name="T9" fmla="*/ 963 h 1125"/>
              <a:gd name="T10" fmla="*/ 59 w 498"/>
              <a:gd name="T11" fmla="*/ 918 h 1125"/>
              <a:gd name="T12" fmla="*/ 41 w 498"/>
              <a:gd name="T13" fmla="*/ 872 h 1125"/>
              <a:gd name="T14" fmla="*/ 26 w 498"/>
              <a:gd name="T15" fmla="*/ 825 h 1125"/>
              <a:gd name="T16" fmla="*/ 15 w 498"/>
              <a:gd name="T17" fmla="*/ 776 h 1125"/>
              <a:gd name="T18" fmla="*/ 6 w 498"/>
              <a:gd name="T19" fmla="*/ 728 h 1125"/>
              <a:gd name="T20" fmla="*/ 1 w 498"/>
              <a:gd name="T21" fmla="*/ 680 h 1125"/>
              <a:gd name="T22" fmla="*/ 0 w 498"/>
              <a:gd name="T23" fmla="*/ 630 h 1125"/>
              <a:gd name="T24" fmla="*/ 3 w 498"/>
              <a:gd name="T25" fmla="*/ 580 h 1125"/>
              <a:gd name="T26" fmla="*/ 9 w 498"/>
              <a:gd name="T27" fmla="*/ 531 h 1125"/>
              <a:gd name="T28" fmla="*/ 18 w 498"/>
              <a:gd name="T29" fmla="*/ 481 h 1125"/>
              <a:gd name="T30" fmla="*/ 32 w 498"/>
              <a:gd name="T31" fmla="*/ 432 h 1125"/>
              <a:gd name="T32" fmla="*/ 49 w 498"/>
              <a:gd name="T33" fmla="*/ 384 h 1125"/>
              <a:gd name="T34" fmla="*/ 61 w 498"/>
              <a:gd name="T35" fmla="*/ 353 h 1125"/>
              <a:gd name="T36" fmla="*/ 90 w 498"/>
              <a:gd name="T37" fmla="*/ 294 h 1125"/>
              <a:gd name="T38" fmla="*/ 125 w 498"/>
              <a:gd name="T39" fmla="*/ 237 h 1125"/>
              <a:gd name="T40" fmla="*/ 165 w 498"/>
              <a:gd name="T41" fmla="*/ 185 h 1125"/>
              <a:gd name="T42" fmla="*/ 211 w 498"/>
              <a:gd name="T43" fmla="*/ 136 h 1125"/>
              <a:gd name="T44" fmla="*/ 261 w 498"/>
              <a:gd name="T45" fmla="*/ 91 h 1125"/>
              <a:gd name="T46" fmla="*/ 315 w 498"/>
              <a:gd name="T47" fmla="*/ 51 h 1125"/>
              <a:gd name="T48" fmla="*/ 374 w 498"/>
              <a:gd name="T49" fmla="*/ 16 h 1125"/>
              <a:gd name="T50" fmla="*/ 498 w 498"/>
              <a:gd name="T51" fmla="*/ 197 h 1125"/>
              <a:gd name="T52" fmla="*/ 476 w 498"/>
              <a:gd name="T53" fmla="*/ 208 h 1125"/>
              <a:gd name="T54" fmla="*/ 435 w 498"/>
              <a:gd name="T55" fmla="*/ 233 h 1125"/>
              <a:gd name="T56" fmla="*/ 397 w 498"/>
              <a:gd name="T57" fmla="*/ 260 h 1125"/>
              <a:gd name="T58" fmla="*/ 362 w 498"/>
              <a:gd name="T59" fmla="*/ 292 h 1125"/>
              <a:gd name="T60" fmla="*/ 332 w 498"/>
              <a:gd name="T61" fmla="*/ 326 h 1125"/>
              <a:gd name="T62" fmla="*/ 304 w 498"/>
              <a:gd name="T63" fmla="*/ 362 h 1125"/>
              <a:gd name="T64" fmla="*/ 280 w 498"/>
              <a:gd name="T65" fmla="*/ 401 h 1125"/>
              <a:gd name="T66" fmla="*/ 259 w 498"/>
              <a:gd name="T67" fmla="*/ 441 h 1125"/>
              <a:gd name="T68" fmla="*/ 251 w 498"/>
              <a:gd name="T69" fmla="*/ 462 h 1125"/>
              <a:gd name="T70" fmla="*/ 230 w 498"/>
              <a:gd name="T71" fmla="*/ 529 h 1125"/>
              <a:gd name="T72" fmla="*/ 219 w 498"/>
              <a:gd name="T73" fmla="*/ 597 h 1125"/>
              <a:gd name="T74" fmla="*/ 219 w 498"/>
              <a:gd name="T75" fmla="*/ 666 h 1125"/>
              <a:gd name="T76" fmla="*/ 228 w 498"/>
              <a:gd name="T77" fmla="*/ 734 h 1125"/>
              <a:gd name="T78" fmla="*/ 246 w 498"/>
              <a:gd name="T79" fmla="*/ 799 h 1125"/>
              <a:gd name="T80" fmla="*/ 274 w 498"/>
              <a:gd name="T81" fmla="*/ 862 h 1125"/>
              <a:gd name="T82" fmla="*/ 309 w 498"/>
              <a:gd name="T83" fmla="*/ 921 h 1125"/>
              <a:gd name="T84" fmla="*/ 354 w 498"/>
              <a:gd name="T85" fmla="*/ 974 h 1125"/>
              <a:gd name="T86" fmla="*/ 198 w 498"/>
              <a:gd name="T87"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8" h="1125">
                <a:moveTo>
                  <a:pt x="198" y="1125"/>
                </a:moveTo>
                <a:lnTo>
                  <a:pt x="198" y="1125"/>
                </a:lnTo>
                <a:lnTo>
                  <a:pt x="181" y="1106"/>
                </a:lnTo>
                <a:lnTo>
                  <a:pt x="164" y="1088"/>
                </a:lnTo>
                <a:lnTo>
                  <a:pt x="148" y="1067"/>
                </a:lnTo>
                <a:lnTo>
                  <a:pt x="133" y="1048"/>
                </a:lnTo>
                <a:lnTo>
                  <a:pt x="119" y="1027"/>
                </a:lnTo>
                <a:lnTo>
                  <a:pt x="106" y="1005"/>
                </a:lnTo>
                <a:lnTo>
                  <a:pt x="92" y="985"/>
                </a:lnTo>
                <a:lnTo>
                  <a:pt x="80" y="963"/>
                </a:lnTo>
                <a:lnTo>
                  <a:pt x="69" y="940"/>
                </a:lnTo>
                <a:lnTo>
                  <a:pt x="59" y="918"/>
                </a:lnTo>
                <a:lnTo>
                  <a:pt x="50" y="895"/>
                </a:lnTo>
                <a:lnTo>
                  <a:pt x="41" y="872"/>
                </a:lnTo>
                <a:lnTo>
                  <a:pt x="33" y="849"/>
                </a:lnTo>
                <a:lnTo>
                  <a:pt x="26" y="825"/>
                </a:lnTo>
                <a:lnTo>
                  <a:pt x="20" y="801"/>
                </a:lnTo>
                <a:lnTo>
                  <a:pt x="15" y="776"/>
                </a:lnTo>
                <a:lnTo>
                  <a:pt x="10" y="752"/>
                </a:lnTo>
                <a:lnTo>
                  <a:pt x="6" y="728"/>
                </a:lnTo>
                <a:lnTo>
                  <a:pt x="4" y="704"/>
                </a:lnTo>
                <a:lnTo>
                  <a:pt x="1" y="680"/>
                </a:lnTo>
                <a:lnTo>
                  <a:pt x="1" y="654"/>
                </a:lnTo>
                <a:lnTo>
                  <a:pt x="0" y="630"/>
                </a:lnTo>
                <a:lnTo>
                  <a:pt x="1" y="604"/>
                </a:lnTo>
                <a:lnTo>
                  <a:pt x="3" y="580"/>
                </a:lnTo>
                <a:lnTo>
                  <a:pt x="5" y="555"/>
                </a:lnTo>
                <a:lnTo>
                  <a:pt x="9" y="531"/>
                </a:lnTo>
                <a:lnTo>
                  <a:pt x="13" y="505"/>
                </a:lnTo>
                <a:lnTo>
                  <a:pt x="18" y="481"/>
                </a:lnTo>
                <a:lnTo>
                  <a:pt x="24" y="457"/>
                </a:lnTo>
                <a:lnTo>
                  <a:pt x="32" y="432"/>
                </a:lnTo>
                <a:lnTo>
                  <a:pt x="39" y="407"/>
                </a:lnTo>
                <a:lnTo>
                  <a:pt x="49" y="384"/>
                </a:lnTo>
                <a:lnTo>
                  <a:pt x="49" y="384"/>
                </a:lnTo>
                <a:lnTo>
                  <a:pt x="61" y="353"/>
                </a:lnTo>
                <a:lnTo>
                  <a:pt x="75" y="323"/>
                </a:lnTo>
                <a:lnTo>
                  <a:pt x="90" y="294"/>
                </a:lnTo>
                <a:lnTo>
                  <a:pt x="107" y="265"/>
                </a:lnTo>
                <a:lnTo>
                  <a:pt x="125" y="237"/>
                </a:lnTo>
                <a:lnTo>
                  <a:pt x="144" y="211"/>
                </a:lnTo>
                <a:lnTo>
                  <a:pt x="165" y="185"/>
                </a:lnTo>
                <a:lnTo>
                  <a:pt x="187" y="160"/>
                </a:lnTo>
                <a:lnTo>
                  <a:pt x="211" y="136"/>
                </a:lnTo>
                <a:lnTo>
                  <a:pt x="235" y="114"/>
                </a:lnTo>
                <a:lnTo>
                  <a:pt x="261" y="91"/>
                </a:lnTo>
                <a:lnTo>
                  <a:pt x="287" y="70"/>
                </a:lnTo>
                <a:lnTo>
                  <a:pt x="315" y="51"/>
                </a:lnTo>
                <a:lnTo>
                  <a:pt x="344" y="33"/>
                </a:lnTo>
                <a:lnTo>
                  <a:pt x="374" y="16"/>
                </a:lnTo>
                <a:lnTo>
                  <a:pt x="406" y="0"/>
                </a:lnTo>
                <a:lnTo>
                  <a:pt x="498" y="197"/>
                </a:lnTo>
                <a:lnTo>
                  <a:pt x="498" y="197"/>
                </a:lnTo>
                <a:lnTo>
                  <a:pt x="476" y="208"/>
                </a:lnTo>
                <a:lnTo>
                  <a:pt x="456" y="220"/>
                </a:lnTo>
                <a:lnTo>
                  <a:pt x="435" y="233"/>
                </a:lnTo>
                <a:lnTo>
                  <a:pt x="416" y="247"/>
                </a:lnTo>
                <a:lnTo>
                  <a:pt x="397" y="260"/>
                </a:lnTo>
                <a:lnTo>
                  <a:pt x="379" y="276"/>
                </a:lnTo>
                <a:lnTo>
                  <a:pt x="362" y="292"/>
                </a:lnTo>
                <a:lnTo>
                  <a:pt x="347" y="309"/>
                </a:lnTo>
                <a:lnTo>
                  <a:pt x="332" y="326"/>
                </a:lnTo>
                <a:lnTo>
                  <a:pt x="318" y="343"/>
                </a:lnTo>
                <a:lnTo>
                  <a:pt x="304" y="362"/>
                </a:lnTo>
                <a:lnTo>
                  <a:pt x="291" y="380"/>
                </a:lnTo>
                <a:lnTo>
                  <a:pt x="280" y="401"/>
                </a:lnTo>
                <a:lnTo>
                  <a:pt x="269" y="420"/>
                </a:lnTo>
                <a:lnTo>
                  <a:pt x="259" y="441"/>
                </a:lnTo>
                <a:lnTo>
                  <a:pt x="251" y="462"/>
                </a:lnTo>
                <a:lnTo>
                  <a:pt x="251" y="462"/>
                </a:lnTo>
                <a:lnTo>
                  <a:pt x="239" y="495"/>
                </a:lnTo>
                <a:lnTo>
                  <a:pt x="230" y="529"/>
                </a:lnTo>
                <a:lnTo>
                  <a:pt x="224" y="563"/>
                </a:lnTo>
                <a:lnTo>
                  <a:pt x="219" y="597"/>
                </a:lnTo>
                <a:lnTo>
                  <a:pt x="218" y="632"/>
                </a:lnTo>
                <a:lnTo>
                  <a:pt x="219" y="666"/>
                </a:lnTo>
                <a:lnTo>
                  <a:pt x="222" y="700"/>
                </a:lnTo>
                <a:lnTo>
                  <a:pt x="228" y="734"/>
                </a:lnTo>
                <a:lnTo>
                  <a:pt x="235" y="767"/>
                </a:lnTo>
                <a:lnTo>
                  <a:pt x="246" y="799"/>
                </a:lnTo>
                <a:lnTo>
                  <a:pt x="258" y="831"/>
                </a:lnTo>
                <a:lnTo>
                  <a:pt x="274" y="862"/>
                </a:lnTo>
                <a:lnTo>
                  <a:pt x="291" y="892"/>
                </a:lnTo>
                <a:lnTo>
                  <a:pt x="309" y="921"/>
                </a:lnTo>
                <a:lnTo>
                  <a:pt x="331" y="948"/>
                </a:lnTo>
                <a:lnTo>
                  <a:pt x="354" y="974"/>
                </a:lnTo>
                <a:lnTo>
                  <a:pt x="198" y="1125"/>
                </a:lnTo>
                <a:lnTo>
                  <a:pt x="198" y="1125"/>
                </a:lnTo>
                <a:close/>
              </a:path>
            </a:pathLst>
          </a:custGeom>
          <a:solidFill>
            <a:srgbClr val="8C5747"/>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89" name="Freeform 13"/>
          <p:cNvSpPr/>
          <p:nvPr>
            <p:custDataLst>
              <p:tags r:id="rId6"/>
            </p:custDataLst>
          </p:nvPr>
        </p:nvSpPr>
        <p:spPr bwMode="auto">
          <a:xfrm>
            <a:off x="2439063" y="3364316"/>
            <a:ext cx="725016" cy="783435"/>
          </a:xfrm>
          <a:custGeom>
            <a:avLst/>
            <a:gdLst>
              <a:gd name="T0" fmla="*/ 236 w 1209"/>
              <a:gd name="T1" fmla="*/ 56 h 1406"/>
              <a:gd name="T2" fmla="*/ 318 w 1209"/>
              <a:gd name="T3" fmla="*/ 27 h 1406"/>
              <a:gd name="T4" fmla="*/ 399 w 1209"/>
              <a:gd name="T5" fmla="*/ 9 h 1406"/>
              <a:gd name="T6" fmla="*/ 481 w 1209"/>
              <a:gd name="T7" fmla="*/ 1 h 1406"/>
              <a:gd name="T8" fmla="*/ 559 w 1209"/>
              <a:gd name="T9" fmla="*/ 3 h 1406"/>
              <a:gd name="T10" fmla="*/ 637 w 1209"/>
              <a:gd name="T11" fmla="*/ 14 h 1406"/>
              <a:gd name="T12" fmla="*/ 711 w 1209"/>
              <a:gd name="T13" fmla="*/ 33 h 1406"/>
              <a:gd name="T14" fmla="*/ 782 w 1209"/>
              <a:gd name="T15" fmla="*/ 60 h 1406"/>
              <a:gd name="T16" fmla="*/ 850 w 1209"/>
              <a:gd name="T17" fmla="*/ 95 h 1406"/>
              <a:gd name="T18" fmla="*/ 913 w 1209"/>
              <a:gd name="T19" fmla="*/ 136 h 1406"/>
              <a:gd name="T20" fmla="*/ 972 w 1209"/>
              <a:gd name="T21" fmla="*/ 184 h 1406"/>
              <a:gd name="T22" fmla="*/ 1026 w 1209"/>
              <a:gd name="T23" fmla="*/ 238 h 1406"/>
              <a:gd name="T24" fmla="*/ 1073 w 1209"/>
              <a:gd name="T25" fmla="*/ 296 h 1406"/>
              <a:gd name="T26" fmla="*/ 1114 w 1209"/>
              <a:gd name="T27" fmla="*/ 360 h 1406"/>
              <a:gd name="T28" fmla="*/ 1149 w 1209"/>
              <a:gd name="T29" fmla="*/ 428 h 1406"/>
              <a:gd name="T30" fmla="*/ 1176 w 1209"/>
              <a:gd name="T31" fmla="*/ 499 h 1406"/>
              <a:gd name="T32" fmla="*/ 1195 w 1209"/>
              <a:gd name="T33" fmla="*/ 573 h 1406"/>
              <a:gd name="T34" fmla="*/ 1206 w 1209"/>
              <a:gd name="T35" fmla="*/ 651 h 1406"/>
              <a:gd name="T36" fmla="*/ 1209 w 1209"/>
              <a:gd name="T37" fmla="*/ 729 h 1406"/>
              <a:gd name="T38" fmla="*/ 1200 w 1209"/>
              <a:gd name="T39" fmla="*/ 809 h 1406"/>
              <a:gd name="T40" fmla="*/ 1183 w 1209"/>
              <a:gd name="T41" fmla="*/ 890 h 1406"/>
              <a:gd name="T42" fmla="*/ 1155 w 1209"/>
              <a:gd name="T43" fmla="*/ 973 h 1406"/>
              <a:gd name="T44" fmla="*/ 1135 w 1209"/>
              <a:gd name="T45" fmla="*/ 1015 h 1406"/>
              <a:gd name="T46" fmla="*/ 1102 w 1209"/>
              <a:gd name="T47" fmla="*/ 1077 h 1406"/>
              <a:gd name="T48" fmla="*/ 1063 w 1209"/>
              <a:gd name="T49" fmla="*/ 1133 h 1406"/>
              <a:gd name="T50" fmla="*/ 975 w 1209"/>
              <a:gd name="T51" fmla="*/ 1230 h 1406"/>
              <a:gd name="T52" fmla="*/ 871 w 1209"/>
              <a:gd name="T53" fmla="*/ 1306 h 1406"/>
              <a:gd name="T54" fmla="*/ 757 w 1209"/>
              <a:gd name="T55" fmla="*/ 1360 h 1406"/>
              <a:gd name="T56" fmla="*/ 634 w 1209"/>
              <a:gd name="T57" fmla="*/ 1396 h 1406"/>
              <a:gd name="T58" fmla="*/ 508 w 1209"/>
              <a:gd name="T59" fmla="*/ 1406 h 1406"/>
              <a:gd name="T60" fmla="*/ 382 w 1209"/>
              <a:gd name="T61" fmla="*/ 1397 h 1406"/>
              <a:gd name="T62" fmla="*/ 259 w 1209"/>
              <a:gd name="T63" fmla="*/ 1363 h 1406"/>
              <a:gd name="T64" fmla="*/ 141 w 1209"/>
              <a:gd name="T65" fmla="*/ 1306 h 1406"/>
              <a:gd name="T66" fmla="*/ 67 w 1209"/>
              <a:gd name="T67" fmla="*/ 1255 h 1406"/>
              <a:gd name="T68" fmla="*/ 17 w 1209"/>
              <a:gd name="T69" fmla="*/ 1210 h 1406"/>
              <a:gd name="T70" fmla="*/ 156 w 1209"/>
              <a:gd name="T71" fmla="*/ 1042 h 1406"/>
              <a:gd name="T72" fmla="*/ 229 w 1209"/>
              <a:gd name="T73" fmla="*/ 1104 h 1406"/>
              <a:gd name="T74" fmla="*/ 307 w 1209"/>
              <a:gd name="T75" fmla="*/ 1148 h 1406"/>
              <a:gd name="T76" fmla="*/ 392 w 1209"/>
              <a:gd name="T77" fmla="*/ 1176 h 1406"/>
              <a:gd name="T78" fmla="*/ 479 w 1209"/>
              <a:gd name="T79" fmla="*/ 1190 h 1406"/>
              <a:gd name="T80" fmla="*/ 567 w 1209"/>
              <a:gd name="T81" fmla="*/ 1186 h 1406"/>
              <a:gd name="T82" fmla="*/ 651 w 1209"/>
              <a:gd name="T83" fmla="*/ 1168 h 1406"/>
              <a:gd name="T84" fmla="*/ 733 w 1209"/>
              <a:gd name="T85" fmla="*/ 1134 h 1406"/>
              <a:gd name="T86" fmla="*/ 806 w 1209"/>
              <a:gd name="T87" fmla="*/ 1085 h 1406"/>
              <a:gd name="T88" fmla="*/ 872 w 1209"/>
              <a:gd name="T89" fmla="*/ 1024 h 1406"/>
              <a:gd name="T90" fmla="*/ 925 w 1209"/>
              <a:gd name="T91" fmla="*/ 949 h 1406"/>
              <a:gd name="T92" fmla="*/ 954 w 1209"/>
              <a:gd name="T93" fmla="*/ 890 h 1406"/>
              <a:gd name="T94" fmla="*/ 974 w 1209"/>
              <a:gd name="T95" fmla="*/ 834 h 1406"/>
              <a:gd name="T96" fmla="*/ 986 w 1209"/>
              <a:gd name="T97" fmla="*/ 778 h 1406"/>
              <a:gd name="T98" fmla="*/ 991 w 1209"/>
              <a:gd name="T99" fmla="*/ 722 h 1406"/>
              <a:gd name="T100" fmla="*/ 985 w 1209"/>
              <a:gd name="T101" fmla="*/ 632 h 1406"/>
              <a:gd name="T102" fmla="*/ 957 w 1209"/>
              <a:gd name="T103" fmla="*/ 530 h 1406"/>
              <a:gd name="T104" fmla="*/ 907 w 1209"/>
              <a:gd name="T105" fmla="*/ 437 h 1406"/>
              <a:gd name="T106" fmla="*/ 840 w 1209"/>
              <a:gd name="T107" fmla="*/ 358 h 1406"/>
              <a:gd name="T108" fmla="*/ 758 w 1209"/>
              <a:gd name="T109" fmla="*/ 292 h 1406"/>
              <a:gd name="T110" fmla="*/ 665 w 1209"/>
              <a:gd name="T111" fmla="*/ 246 h 1406"/>
              <a:gd name="T112" fmla="*/ 561 w 1209"/>
              <a:gd name="T113" fmla="*/ 222 h 1406"/>
              <a:gd name="T114" fmla="*/ 488 w 1209"/>
              <a:gd name="T115" fmla="*/ 219 h 1406"/>
              <a:gd name="T116" fmla="*/ 432 w 1209"/>
              <a:gd name="T117" fmla="*/ 225 h 1406"/>
              <a:gd name="T118" fmla="*/ 376 w 1209"/>
              <a:gd name="T119" fmla="*/ 238 h 1406"/>
              <a:gd name="T120" fmla="*/ 319 w 1209"/>
              <a:gd name="T121" fmla="*/ 257 h 1406"/>
              <a:gd name="T122" fmla="*/ 208 w 1209"/>
              <a:gd name="T123" fmla="*/ 68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1406">
                <a:moveTo>
                  <a:pt x="208" y="68"/>
                </a:moveTo>
                <a:lnTo>
                  <a:pt x="208" y="68"/>
                </a:lnTo>
                <a:lnTo>
                  <a:pt x="236" y="56"/>
                </a:lnTo>
                <a:lnTo>
                  <a:pt x="264" y="45"/>
                </a:lnTo>
                <a:lnTo>
                  <a:pt x="290" y="35"/>
                </a:lnTo>
                <a:lnTo>
                  <a:pt x="318" y="27"/>
                </a:lnTo>
                <a:lnTo>
                  <a:pt x="345" y="20"/>
                </a:lnTo>
                <a:lnTo>
                  <a:pt x="373" y="14"/>
                </a:lnTo>
                <a:lnTo>
                  <a:pt x="399" y="9"/>
                </a:lnTo>
                <a:lnTo>
                  <a:pt x="427" y="5"/>
                </a:lnTo>
                <a:lnTo>
                  <a:pt x="454" y="3"/>
                </a:lnTo>
                <a:lnTo>
                  <a:pt x="481" y="1"/>
                </a:lnTo>
                <a:lnTo>
                  <a:pt x="507" y="0"/>
                </a:lnTo>
                <a:lnTo>
                  <a:pt x="534" y="1"/>
                </a:lnTo>
                <a:lnTo>
                  <a:pt x="559" y="3"/>
                </a:lnTo>
                <a:lnTo>
                  <a:pt x="586" y="5"/>
                </a:lnTo>
                <a:lnTo>
                  <a:pt x="611" y="9"/>
                </a:lnTo>
                <a:lnTo>
                  <a:pt x="637" y="14"/>
                </a:lnTo>
                <a:lnTo>
                  <a:pt x="662" y="18"/>
                </a:lnTo>
                <a:lnTo>
                  <a:pt x="687" y="26"/>
                </a:lnTo>
                <a:lnTo>
                  <a:pt x="711" y="33"/>
                </a:lnTo>
                <a:lnTo>
                  <a:pt x="735" y="41"/>
                </a:lnTo>
                <a:lnTo>
                  <a:pt x="759" y="50"/>
                </a:lnTo>
                <a:lnTo>
                  <a:pt x="782" y="60"/>
                </a:lnTo>
                <a:lnTo>
                  <a:pt x="805" y="70"/>
                </a:lnTo>
                <a:lnTo>
                  <a:pt x="828" y="83"/>
                </a:lnTo>
                <a:lnTo>
                  <a:pt x="850" y="95"/>
                </a:lnTo>
                <a:lnTo>
                  <a:pt x="872" y="108"/>
                </a:lnTo>
                <a:lnTo>
                  <a:pt x="892" y="121"/>
                </a:lnTo>
                <a:lnTo>
                  <a:pt x="913" y="136"/>
                </a:lnTo>
                <a:lnTo>
                  <a:pt x="934" y="152"/>
                </a:lnTo>
                <a:lnTo>
                  <a:pt x="953" y="167"/>
                </a:lnTo>
                <a:lnTo>
                  <a:pt x="972" y="184"/>
                </a:lnTo>
                <a:lnTo>
                  <a:pt x="991" y="201"/>
                </a:lnTo>
                <a:lnTo>
                  <a:pt x="1009" y="219"/>
                </a:lnTo>
                <a:lnTo>
                  <a:pt x="1026" y="238"/>
                </a:lnTo>
                <a:lnTo>
                  <a:pt x="1043" y="257"/>
                </a:lnTo>
                <a:lnTo>
                  <a:pt x="1058" y="276"/>
                </a:lnTo>
                <a:lnTo>
                  <a:pt x="1073" y="296"/>
                </a:lnTo>
                <a:lnTo>
                  <a:pt x="1088" y="318"/>
                </a:lnTo>
                <a:lnTo>
                  <a:pt x="1102" y="338"/>
                </a:lnTo>
                <a:lnTo>
                  <a:pt x="1114" y="360"/>
                </a:lnTo>
                <a:lnTo>
                  <a:pt x="1126" y="382"/>
                </a:lnTo>
                <a:lnTo>
                  <a:pt x="1138" y="405"/>
                </a:lnTo>
                <a:lnTo>
                  <a:pt x="1149" y="428"/>
                </a:lnTo>
                <a:lnTo>
                  <a:pt x="1159" y="451"/>
                </a:lnTo>
                <a:lnTo>
                  <a:pt x="1167" y="475"/>
                </a:lnTo>
                <a:lnTo>
                  <a:pt x="1176" y="499"/>
                </a:lnTo>
                <a:lnTo>
                  <a:pt x="1183" y="523"/>
                </a:lnTo>
                <a:lnTo>
                  <a:pt x="1191" y="549"/>
                </a:lnTo>
                <a:lnTo>
                  <a:pt x="1195" y="573"/>
                </a:lnTo>
                <a:lnTo>
                  <a:pt x="1200" y="599"/>
                </a:lnTo>
                <a:lnTo>
                  <a:pt x="1204" y="624"/>
                </a:lnTo>
                <a:lnTo>
                  <a:pt x="1206" y="651"/>
                </a:lnTo>
                <a:lnTo>
                  <a:pt x="1207" y="676"/>
                </a:lnTo>
                <a:lnTo>
                  <a:pt x="1209" y="703"/>
                </a:lnTo>
                <a:lnTo>
                  <a:pt x="1209" y="729"/>
                </a:lnTo>
                <a:lnTo>
                  <a:pt x="1206" y="756"/>
                </a:lnTo>
                <a:lnTo>
                  <a:pt x="1204" y="783"/>
                </a:lnTo>
                <a:lnTo>
                  <a:pt x="1200" y="809"/>
                </a:lnTo>
                <a:lnTo>
                  <a:pt x="1195" y="837"/>
                </a:lnTo>
                <a:lnTo>
                  <a:pt x="1191" y="864"/>
                </a:lnTo>
                <a:lnTo>
                  <a:pt x="1183" y="890"/>
                </a:lnTo>
                <a:lnTo>
                  <a:pt x="1175" y="918"/>
                </a:lnTo>
                <a:lnTo>
                  <a:pt x="1165" y="945"/>
                </a:lnTo>
                <a:lnTo>
                  <a:pt x="1155" y="973"/>
                </a:lnTo>
                <a:lnTo>
                  <a:pt x="1155" y="973"/>
                </a:lnTo>
                <a:lnTo>
                  <a:pt x="1146" y="995"/>
                </a:lnTo>
                <a:lnTo>
                  <a:pt x="1135" y="1015"/>
                </a:lnTo>
                <a:lnTo>
                  <a:pt x="1125" y="1037"/>
                </a:lnTo>
                <a:lnTo>
                  <a:pt x="1113" y="1056"/>
                </a:lnTo>
                <a:lnTo>
                  <a:pt x="1102" y="1077"/>
                </a:lnTo>
                <a:lnTo>
                  <a:pt x="1090" y="1095"/>
                </a:lnTo>
                <a:lnTo>
                  <a:pt x="1077" y="1115"/>
                </a:lnTo>
                <a:lnTo>
                  <a:pt x="1063" y="1133"/>
                </a:lnTo>
                <a:lnTo>
                  <a:pt x="1035" y="1167"/>
                </a:lnTo>
                <a:lnTo>
                  <a:pt x="1006" y="1199"/>
                </a:lnTo>
                <a:lnTo>
                  <a:pt x="975" y="1230"/>
                </a:lnTo>
                <a:lnTo>
                  <a:pt x="941" y="1257"/>
                </a:lnTo>
                <a:lnTo>
                  <a:pt x="907" y="1283"/>
                </a:lnTo>
                <a:lnTo>
                  <a:pt x="871" y="1306"/>
                </a:lnTo>
                <a:lnTo>
                  <a:pt x="834" y="1327"/>
                </a:lnTo>
                <a:lnTo>
                  <a:pt x="796" y="1345"/>
                </a:lnTo>
                <a:lnTo>
                  <a:pt x="757" y="1360"/>
                </a:lnTo>
                <a:lnTo>
                  <a:pt x="717" y="1375"/>
                </a:lnTo>
                <a:lnTo>
                  <a:pt x="676" y="1386"/>
                </a:lnTo>
                <a:lnTo>
                  <a:pt x="634" y="1396"/>
                </a:lnTo>
                <a:lnTo>
                  <a:pt x="593" y="1402"/>
                </a:lnTo>
                <a:lnTo>
                  <a:pt x="551" y="1405"/>
                </a:lnTo>
                <a:lnTo>
                  <a:pt x="508" y="1406"/>
                </a:lnTo>
                <a:lnTo>
                  <a:pt x="467" y="1406"/>
                </a:lnTo>
                <a:lnTo>
                  <a:pt x="425" y="1403"/>
                </a:lnTo>
                <a:lnTo>
                  <a:pt x="382" y="1397"/>
                </a:lnTo>
                <a:lnTo>
                  <a:pt x="341" y="1388"/>
                </a:lnTo>
                <a:lnTo>
                  <a:pt x="300" y="1377"/>
                </a:lnTo>
                <a:lnTo>
                  <a:pt x="259" y="1363"/>
                </a:lnTo>
                <a:lnTo>
                  <a:pt x="219" y="1347"/>
                </a:lnTo>
                <a:lnTo>
                  <a:pt x="180" y="1328"/>
                </a:lnTo>
                <a:lnTo>
                  <a:pt x="141" y="1306"/>
                </a:lnTo>
                <a:lnTo>
                  <a:pt x="104" y="1282"/>
                </a:lnTo>
                <a:lnTo>
                  <a:pt x="86" y="1270"/>
                </a:lnTo>
                <a:lnTo>
                  <a:pt x="67" y="1255"/>
                </a:lnTo>
                <a:lnTo>
                  <a:pt x="50" y="1241"/>
                </a:lnTo>
                <a:lnTo>
                  <a:pt x="34" y="1226"/>
                </a:lnTo>
                <a:lnTo>
                  <a:pt x="17" y="1210"/>
                </a:lnTo>
                <a:lnTo>
                  <a:pt x="0" y="1193"/>
                </a:lnTo>
                <a:lnTo>
                  <a:pt x="156" y="1042"/>
                </a:lnTo>
                <a:lnTo>
                  <a:pt x="156" y="1042"/>
                </a:lnTo>
                <a:lnTo>
                  <a:pt x="179" y="1065"/>
                </a:lnTo>
                <a:lnTo>
                  <a:pt x="203" y="1085"/>
                </a:lnTo>
                <a:lnTo>
                  <a:pt x="229" y="1104"/>
                </a:lnTo>
                <a:lnTo>
                  <a:pt x="254" y="1121"/>
                </a:lnTo>
                <a:lnTo>
                  <a:pt x="281" y="1135"/>
                </a:lnTo>
                <a:lnTo>
                  <a:pt x="307" y="1148"/>
                </a:lnTo>
                <a:lnTo>
                  <a:pt x="335" y="1159"/>
                </a:lnTo>
                <a:lnTo>
                  <a:pt x="363" y="1169"/>
                </a:lnTo>
                <a:lnTo>
                  <a:pt x="392" y="1176"/>
                </a:lnTo>
                <a:lnTo>
                  <a:pt x="421" y="1182"/>
                </a:lnTo>
                <a:lnTo>
                  <a:pt x="450" y="1187"/>
                </a:lnTo>
                <a:lnTo>
                  <a:pt x="479" y="1190"/>
                </a:lnTo>
                <a:lnTo>
                  <a:pt x="508" y="1190"/>
                </a:lnTo>
                <a:lnTo>
                  <a:pt x="538" y="1188"/>
                </a:lnTo>
                <a:lnTo>
                  <a:pt x="567" y="1186"/>
                </a:lnTo>
                <a:lnTo>
                  <a:pt x="594" y="1181"/>
                </a:lnTo>
                <a:lnTo>
                  <a:pt x="624" y="1175"/>
                </a:lnTo>
                <a:lnTo>
                  <a:pt x="651" y="1168"/>
                </a:lnTo>
                <a:lnTo>
                  <a:pt x="679" y="1158"/>
                </a:lnTo>
                <a:lnTo>
                  <a:pt x="706" y="1147"/>
                </a:lnTo>
                <a:lnTo>
                  <a:pt x="733" y="1134"/>
                </a:lnTo>
                <a:lnTo>
                  <a:pt x="758" y="1119"/>
                </a:lnTo>
                <a:lnTo>
                  <a:pt x="782" y="1104"/>
                </a:lnTo>
                <a:lnTo>
                  <a:pt x="806" y="1085"/>
                </a:lnTo>
                <a:lnTo>
                  <a:pt x="829" y="1067"/>
                </a:lnTo>
                <a:lnTo>
                  <a:pt x="851" y="1047"/>
                </a:lnTo>
                <a:lnTo>
                  <a:pt x="872" y="1024"/>
                </a:lnTo>
                <a:lnTo>
                  <a:pt x="891" y="1001"/>
                </a:lnTo>
                <a:lnTo>
                  <a:pt x="908" y="975"/>
                </a:lnTo>
                <a:lnTo>
                  <a:pt x="925" y="949"/>
                </a:lnTo>
                <a:lnTo>
                  <a:pt x="940" y="920"/>
                </a:lnTo>
                <a:lnTo>
                  <a:pt x="954" y="890"/>
                </a:lnTo>
                <a:lnTo>
                  <a:pt x="954" y="890"/>
                </a:lnTo>
                <a:lnTo>
                  <a:pt x="962" y="871"/>
                </a:lnTo>
                <a:lnTo>
                  <a:pt x="968" y="853"/>
                </a:lnTo>
                <a:lnTo>
                  <a:pt x="974" y="834"/>
                </a:lnTo>
                <a:lnTo>
                  <a:pt x="978" y="815"/>
                </a:lnTo>
                <a:lnTo>
                  <a:pt x="982" y="796"/>
                </a:lnTo>
                <a:lnTo>
                  <a:pt x="986" y="778"/>
                </a:lnTo>
                <a:lnTo>
                  <a:pt x="988" y="758"/>
                </a:lnTo>
                <a:lnTo>
                  <a:pt x="989" y="740"/>
                </a:lnTo>
                <a:lnTo>
                  <a:pt x="991" y="722"/>
                </a:lnTo>
                <a:lnTo>
                  <a:pt x="991" y="704"/>
                </a:lnTo>
                <a:lnTo>
                  <a:pt x="989" y="668"/>
                </a:lnTo>
                <a:lnTo>
                  <a:pt x="985" y="632"/>
                </a:lnTo>
                <a:lnTo>
                  <a:pt x="978" y="597"/>
                </a:lnTo>
                <a:lnTo>
                  <a:pt x="969" y="563"/>
                </a:lnTo>
                <a:lnTo>
                  <a:pt x="957" y="530"/>
                </a:lnTo>
                <a:lnTo>
                  <a:pt x="942" y="498"/>
                </a:lnTo>
                <a:lnTo>
                  <a:pt x="926" y="467"/>
                </a:lnTo>
                <a:lnTo>
                  <a:pt x="907" y="437"/>
                </a:lnTo>
                <a:lnTo>
                  <a:pt x="886" y="410"/>
                </a:lnTo>
                <a:lnTo>
                  <a:pt x="865" y="383"/>
                </a:lnTo>
                <a:lnTo>
                  <a:pt x="840" y="358"/>
                </a:lnTo>
                <a:lnTo>
                  <a:pt x="815" y="333"/>
                </a:lnTo>
                <a:lnTo>
                  <a:pt x="787" y="313"/>
                </a:lnTo>
                <a:lnTo>
                  <a:pt x="758" y="292"/>
                </a:lnTo>
                <a:lnTo>
                  <a:pt x="728" y="275"/>
                </a:lnTo>
                <a:lnTo>
                  <a:pt x="696" y="259"/>
                </a:lnTo>
                <a:lnTo>
                  <a:pt x="665" y="246"/>
                </a:lnTo>
                <a:lnTo>
                  <a:pt x="631" y="236"/>
                </a:lnTo>
                <a:lnTo>
                  <a:pt x="596" y="228"/>
                </a:lnTo>
                <a:lnTo>
                  <a:pt x="561" y="222"/>
                </a:lnTo>
                <a:lnTo>
                  <a:pt x="525" y="219"/>
                </a:lnTo>
                <a:lnTo>
                  <a:pt x="507" y="219"/>
                </a:lnTo>
                <a:lnTo>
                  <a:pt x="488" y="219"/>
                </a:lnTo>
                <a:lnTo>
                  <a:pt x="470" y="221"/>
                </a:lnTo>
                <a:lnTo>
                  <a:pt x="451" y="222"/>
                </a:lnTo>
                <a:lnTo>
                  <a:pt x="432" y="225"/>
                </a:lnTo>
                <a:lnTo>
                  <a:pt x="414" y="228"/>
                </a:lnTo>
                <a:lnTo>
                  <a:pt x="395" y="233"/>
                </a:lnTo>
                <a:lnTo>
                  <a:pt x="376" y="238"/>
                </a:lnTo>
                <a:lnTo>
                  <a:pt x="357" y="244"/>
                </a:lnTo>
                <a:lnTo>
                  <a:pt x="339" y="250"/>
                </a:lnTo>
                <a:lnTo>
                  <a:pt x="319" y="257"/>
                </a:lnTo>
                <a:lnTo>
                  <a:pt x="300" y="265"/>
                </a:lnTo>
                <a:lnTo>
                  <a:pt x="208" y="68"/>
                </a:lnTo>
                <a:lnTo>
                  <a:pt x="208" y="68"/>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0" name="Freeform 16"/>
          <p:cNvSpPr/>
          <p:nvPr>
            <p:custDataLst>
              <p:tags r:id="rId7"/>
            </p:custDataLst>
          </p:nvPr>
        </p:nvSpPr>
        <p:spPr bwMode="auto">
          <a:xfrm>
            <a:off x="5537847" y="2877925"/>
            <a:ext cx="975676" cy="905822"/>
          </a:xfrm>
          <a:custGeom>
            <a:avLst/>
            <a:gdLst>
              <a:gd name="T0" fmla="*/ 1992 w 2016"/>
              <a:gd name="T1" fmla="*/ 1233 h 2017"/>
              <a:gd name="T2" fmla="*/ 1914 w 2016"/>
              <a:gd name="T3" fmla="*/ 1455 h 2017"/>
              <a:gd name="T4" fmla="*/ 1788 w 2016"/>
              <a:gd name="T5" fmla="*/ 1648 h 2017"/>
              <a:gd name="T6" fmla="*/ 1623 w 2016"/>
              <a:gd name="T7" fmla="*/ 1808 h 2017"/>
              <a:gd name="T8" fmla="*/ 1424 w 2016"/>
              <a:gd name="T9" fmla="*/ 1927 h 2017"/>
              <a:gd name="T10" fmla="*/ 1201 w 2016"/>
              <a:gd name="T11" fmla="*/ 1998 h 2017"/>
              <a:gd name="T12" fmla="*/ 1009 w 2016"/>
              <a:gd name="T13" fmla="*/ 2017 h 2017"/>
              <a:gd name="T14" fmla="*/ 757 w 2016"/>
              <a:gd name="T15" fmla="*/ 1985 h 2017"/>
              <a:gd name="T16" fmla="*/ 528 w 2016"/>
              <a:gd name="T17" fmla="*/ 1894 h 2017"/>
              <a:gd name="T18" fmla="*/ 330 w 2016"/>
              <a:gd name="T19" fmla="*/ 1754 h 2017"/>
              <a:gd name="T20" fmla="*/ 172 w 2016"/>
              <a:gd name="T21" fmla="*/ 1571 h 2017"/>
              <a:gd name="T22" fmla="*/ 61 w 2016"/>
              <a:gd name="T23" fmla="*/ 1354 h 2017"/>
              <a:gd name="T24" fmla="*/ 6 w 2016"/>
              <a:gd name="T25" fmla="*/ 1111 h 2017"/>
              <a:gd name="T26" fmla="*/ 3 w 2016"/>
              <a:gd name="T27" fmla="*/ 917 h 2017"/>
              <a:gd name="T28" fmla="*/ 43 w 2016"/>
              <a:gd name="T29" fmla="*/ 705 h 2017"/>
              <a:gd name="T30" fmla="*/ 121 w 2016"/>
              <a:gd name="T31" fmla="*/ 518 h 2017"/>
              <a:gd name="T32" fmla="*/ 232 w 2016"/>
              <a:gd name="T33" fmla="*/ 357 h 2017"/>
              <a:gd name="T34" fmla="*/ 370 w 2016"/>
              <a:gd name="T35" fmla="*/ 225 h 2017"/>
              <a:gd name="T36" fmla="*/ 530 w 2016"/>
              <a:gd name="T37" fmla="*/ 121 h 2017"/>
              <a:gd name="T38" fmla="*/ 706 w 2016"/>
              <a:gd name="T39" fmla="*/ 48 h 2017"/>
              <a:gd name="T40" fmla="*/ 892 w 2016"/>
              <a:gd name="T41" fmla="*/ 7 h 2017"/>
              <a:gd name="T42" fmla="*/ 1083 w 2016"/>
              <a:gd name="T43" fmla="*/ 2 h 2017"/>
              <a:gd name="T44" fmla="*/ 1273 w 2016"/>
              <a:gd name="T45" fmla="*/ 31 h 2017"/>
              <a:gd name="T46" fmla="*/ 1456 w 2016"/>
              <a:gd name="T47" fmla="*/ 99 h 2017"/>
              <a:gd name="T48" fmla="*/ 1627 w 2016"/>
              <a:gd name="T49" fmla="*/ 206 h 2017"/>
              <a:gd name="T50" fmla="*/ 1779 w 2016"/>
              <a:gd name="T51" fmla="*/ 355 h 2017"/>
              <a:gd name="T52" fmla="*/ 1634 w 2016"/>
              <a:gd name="T53" fmla="*/ 522 h 2017"/>
              <a:gd name="T54" fmla="*/ 1519 w 2016"/>
              <a:gd name="T55" fmla="*/ 400 h 2017"/>
              <a:gd name="T56" fmla="*/ 1387 w 2016"/>
              <a:gd name="T57" fmla="*/ 310 h 2017"/>
              <a:gd name="T58" fmla="*/ 1245 w 2016"/>
              <a:gd name="T59" fmla="*/ 251 h 2017"/>
              <a:gd name="T60" fmla="*/ 1097 w 2016"/>
              <a:gd name="T61" fmla="*/ 221 h 2017"/>
              <a:gd name="T62" fmla="*/ 947 w 2016"/>
              <a:gd name="T63" fmla="*/ 220 h 2017"/>
              <a:gd name="T64" fmla="*/ 800 w 2016"/>
              <a:gd name="T65" fmla="*/ 247 h 2017"/>
              <a:gd name="T66" fmla="*/ 661 w 2016"/>
              <a:gd name="T67" fmla="*/ 299 h 2017"/>
              <a:gd name="T68" fmla="*/ 533 w 2016"/>
              <a:gd name="T69" fmla="*/ 375 h 2017"/>
              <a:gd name="T70" fmla="*/ 420 w 2016"/>
              <a:gd name="T71" fmla="*/ 476 h 2017"/>
              <a:gd name="T72" fmla="*/ 328 w 2016"/>
              <a:gd name="T73" fmla="*/ 597 h 2017"/>
              <a:gd name="T74" fmla="*/ 261 w 2016"/>
              <a:gd name="T75" fmla="*/ 740 h 2017"/>
              <a:gd name="T76" fmla="*/ 225 w 2016"/>
              <a:gd name="T77" fmla="*/ 901 h 2017"/>
              <a:gd name="T78" fmla="*/ 219 w 2016"/>
              <a:gd name="T79" fmla="*/ 1048 h 2017"/>
              <a:gd name="T80" fmla="*/ 254 w 2016"/>
              <a:gd name="T81" fmla="*/ 1243 h 2017"/>
              <a:gd name="T82" fmla="*/ 333 w 2016"/>
              <a:gd name="T83" fmla="*/ 1417 h 2017"/>
              <a:gd name="T84" fmla="*/ 450 w 2016"/>
              <a:gd name="T85" fmla="*/ 1566 h 2017"/>
              <a:gd name="T86" fmla="*/ 599 w 2016"/>
              <a:gd name="T87" fmla="*/ 1683 h 2017"/>
              <a:gd name="T88" fmla="*/ 774 w 2016"/>
              <a:gd name="T89" fmla="*/ 1762 h 2017"/>
              <a:gd name="T90" fmla="*/ 969 w 2016"/>
              <a:gd name="T91" fmla="*/ 1797 h 2017"/>
              <a:gd name="T92" fmla="*/ 1123 w 2016"/>
              <a:gd name="T93" fmla="*/ 1790 h 2017"/>
              <a:gd name="T94" fmla="*/ 1302 w 2016"/>
              <a:gd name="T95" fmla="*/ 1743 h 2017"/>
              <a:gd name="T96" fmla="*/ 1461 w 2016"/>
              <a:gd name="T97" fmla="*/ 1657 h 2017"/>
              <a:gd name="T98" fmla="*/ 1596 w 2016"/>
              <a:gd name="T99" fmla="*/ 1538 h 2017"/>
              <a:gd name="T100" fmla="*/ 1702 w 2016"/>
              <a:gd name="T101" fmla="*/ 1390 h 2017"/>
              <a:gd name="T102" fmla="*/ 1771 w 2016"/>
              <a:gd name="T103" fmla="*/ 1221 h 2017"/>
              <a:gd name="T104" fmla="*/ 2016 w 2016"/>
              <a:gd name="T105" fmla="*/ 1089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16" h="2017">
                <a:moveTo>
                  <a:pt x="2016" y="1089"/>
                </a:moveTo>
                <a:lnTo>
                  <a:pt x="2016" y="1089"/>
                </a:lnTo>
                <a:lnTo>
                  <a:pt x="2009" y="1137"/>
                </a:lnTo>
                <a:lnTo>
                  <a:pt x="2002" y="1186"/>
                </a:lnTo>
                <a:lnTo>
                  <a:pt x="1992" y="1233"/>
                </a:lnTo>
                <a:lnTo>
                  <a:pt x="1982" y="1279"/>
                </a:lnTo>
                <a:lnTo>
                  <a:pt x="1967" y="1325"/>
                </a:lnTo>
                <a:lnTo>
                  <a:pt x="1951" y="1369"/>
                </a:lnTo>
                <a:lnTo>
                  <a:pt x="1933" y="1412"/>
                </a:lnTo>
                <a:lnTo>
                  <a:pt x="1914" y="1455"/>
                </a:lnTo>
                <a:lnTo>
                  <a:pt x="1892" y="1496"/>
                </a:lnTo>
                <a:lnTo>
                  <a:pt x="1869" y="1536"/>
                </a:lnTo>
                <a:lnTo>
                  <a:pt x="1843" y="1574"/>
                </a:lnTo>
                <a:lnTo>
                  <a:pt x="1817" y="1612"/>
                </a:lnTo>
                <a:lnTo>
                  <a:pt x="1788" y="1648"/>
                </a:lnTo>
                <a:lnTo>
                  <a:pt x="1757" y="1683"/>
                </a:lnTo>
                <a:lnTo>
                  <a:pt x="1726" y="1717"/>
                </a:lnTo>
                <a:lnTo>
                  <a:pt x="1693" y="1749"/>
                </a:lnTo>
                <a:lnTo>
                  <a:pt x="1658" y="1779"/>
                </a:lnTo>
                <a:lnTo>
                  <a:pt x="1623" y="1808"/>
                </a:lnTo>
                <a:lnTo>
                  <a:pt x="1585" y="1835"/>
                </a:lnTo>
                <a:lnTo>
                  <a:pt x="1547" y="1860"/>
                </a:lnTo>
                <a:lnTo>
                  <a:pt x="1508" y="1885"/>
                </a:lnTo>
                <a:lnTo>
                  <a:pt x="1467" y="1906"/>
                </a:lnTo>
                <a:lnTo>
                  <a:pt x="1424" y="1927"/>
                </a:lnTo>
                <a:lnTo>
                  <a:pt x="1382" y="1945"/>
                </a:lnTo>
                <a:lnTo>
                  <a:pt x="1338" y="1961"/>
                </a:lnTo>
                <a:lnTo>
                  <a:pt x="1293" y="1975"/>
                </a:lnTo>
                <a:lnTo>
                  <a:pt x="1247" y="1988"/>
                </a:lnTo>
                <a:lnTo>
                  <a:pt x="1201" y="1998"/>
                </a:lnTo>
                <a:lnTo>
                  <a:pt x="1154" y="2006"/>
                </a:lnTo>
                <a:lnTo>
                  <a:pt x="1107" y="2012"/>
                </a:lnTo>
                <a:lnTo>
                  <a:pt x="1058" y="2015"/>
                </a:lnTo>
                <a:lnTo>
                  <a:pt x="1009" y="2017"/>
                </a:lnTo>
                <a:lnTo>
                  <a:pt x="1009" y="2017"/>
                </a:lnTo>
                <a:lnTo>
                  <a:pt x="957" y="2015"/>
                </a:lnTo>
                <a:lnTo>
                  <a:pt x="906" y="2011"/>
                </a:lnTo>
                <a:lnTo>
                  <a:pt x="855" y="2004"/>
                </a:lnTo>
                <a:lnTo>
                  <a:pt x="805" y="1996"/>
                </a:lnTo>
                <a:lnTo>
                  <a:pt x="757" y="1985"/>
                </a:lnTo>
                <a:lnTo>
                  <a:pt x="710" y="1971"/>
                </a:lnTo>
                <a:lnTo>
                  <a:pt x="662" y="1955"/>
                </a:lnTo>
                <a:lnTo>
                  <a:pt x="616" y="1937"/>
                </a:lnTo>
                <a:lnTo>
                  <a:pt x="571" y="1917"/>
                </a:lnTo>
                <a:lnTo>
                  <a:pt x="528" y="1894"/>
                </a:lnTo>
                <a:lnTo>
                  <a:pt x="485" y="1870"/>
                </a:lnTo>
                <a:lnTo>
                  <a:pt x="445" y="1845"/>
                </a:lnTo>
                <a:lnTo>
                  <a:pt x="405" y="1816"/>
                </a:lnTo>
                <a:lnTo>
                  <a:pt x="367" y="1786"/>
                </a:lnTo>
                <a:lnTo>
                  <a:pt x="330" y="1754"/>
                </a:lnTo>
                <a:lnTo>
                  <a:pt x="295" y="1721"/>
                </a:lnTo>
                <a:lnTo>
                  <a:pt x="262" y="1686"/>
                </a:lnTo>
                <a:lnTo>
                  <a:pt x="230" y="1650"/>
                </a:lnTo>
                <a:lnTo>
                  <a:pt x="201" y="1611"/>
                </a:lnTo>
                <a:lnTo>
                  <a:pt x="172" y="1571"/>
                </a:lnTo>
                <a:lnTo>
                  <a:pt x="146" y="1531"/>
                </a:lnTo>
                <a:lnTo>
                  <a:pt x="122" y="1488"/>
                </a:lnTo>
                <a:lnTo>
                  <a:pt x="99" y="1445"/>
                </a:lnTo>
                <a:lnTo>
                  <a:pt x="80" y="1400"/>
                </a:lnTo>
                <a:lnTo>
                  <a:pt x="61" y="1354"/>
                </a:lnTo>
                <a:lnTo>
                  <a:pt x="46" y="1307"/>
                </a:lnTo>
                <a:lnTo>
                  <a:pt x="31" y="1260"/>
                </a:lnTo>
                <a:lnTo>
                  <a:pt x="20" y="1211"/>
                </a:lnTo>
                <a:lnTo>
                  <a:pt x="12" y="1161"/>
                </a:lnTo>
                <a:lnTo>
                  <a:pt x="6" y="1111"/>
                </a:lnTo>
                <a:lnTo>
                  <a:pt x="1" y="1060"/>
                </a:lnTo>
                <a:lnTo>
                  <a:pt x="0" y="1008"/>
                </a:lnTo>
                <a:lnTo>
                  <a:pt x="0" y="1008"/>
                </a:lnTo>
                <a:lnTo>
                  <a:pt x="1" y="962"/>
                </a:lnTo>
                <a:lnTo>
                  <a:pt x="3" y="917"/>
                </a:lnTo>
                <a:lnTo>
                  <a:pt x="8" y="872"/>
                </a:lnTo>
                <a:lnTo>
                  <a:pt x="14" y="830"/>
                </a:lnTo>
                <a:lnTo>
                  <a:pt x="23" y="787"/>
                </a:lnTo>
                <a:lnTo>
                  <a:pt x="32" y="746"/>
                </a:lnTo>
                <a:lnTo>
                  <a:pt x="43" y="705"/>
                </a:lnTo>
                <a:lnTo>
                  <a:pt x="55" y="666"/>
                </a:lnTo>
                <a:lnTo>
                  <a:pt x="70" y="627"/>
                </a:lnTo>
                <a:lnTo>
                  <a:pt x="86" y="590"/>
                </a:lnTo>
                <a:lnTo>
                  <a:pt x="103" y="553"/>
                </a:lnTo>
                <a:lnTo>
                  <a:pt x="121" y="518"/>
                </a:lnTo>
                <a:lnTo>
                  <a:pt x="140" y="484"/>
                </a:lnTo>
                <a:lnTo>
                  <a:pt x="162" y="450"/>
                </a:lnTo>
                <a:lnTo>
                  <a:pt x="184" y="419"/>
                </a:lnTo>
                <a:lnTo>
                  <a:pt x="208" y="387"/>
                </a:lnTo>
                <a:lnTo>
                  <a:pt x="232" y="357"/>
                </a:lnTo>
                <a:lnTo>
                  <a:pt x="258" y="329"/>
                </a:lnTo>
                <a:lnTo>
                  <a:pt x="284" y="301"/>
                </a:lnTo>
                <a:lnTo>
                  <a:pt x="312" y="275"/>
                </a:lnTo>
                <a:lnTo>
                  <a:pt x="341" y="249"/>
                </a:lnTo>
                <a:lnTo>
                  <a:pt x="370" y="225"/>
                </a:lnTo>
                <a:lnTo>
                  <a:pt x="401" y="201"/>
                </a:lnTo>
                <a:lnTo>
                  <a:pt x="432" y="179"/>
                </a:lnTo>
                <a:lnTo>
                  <a:pt x="464" y="159"/>
                </a:lnTo>
                <a:lnTo>
                  <a:pt x="496" y="139"/>
                </a:lnTo>
                <a:lnTo>
                  <a:pt x="530" y="121"/>
                </a:lnTo>
                <a:lnTo>
                  <a:pt x="564" y="104"/>
                </a:lnTo>
                <a:lnTo>
                  <a:pt x="599" y="88"/>
                </a:lnTo>
                <a:lnTo>
                  <a:pt x="634" y="74"/>
                </a:lnTo>
                <a:lnTo>
                  <a:pt x="670" y="60"/>
                </a:lnTo>
                <a:lnTo>
                  <a:pt x="706" y="48"/>
                </a:lnTo>
                <a:lnTo>
                  <a:pt x="742" y="37"/>
                </a:lnTo>
                <a:lnTo>
                  <a:pt x="780" y="28"/>
                </a:lnTo>
                <a:lnTo>
                  <a:pt x="817" y="19"/>
                </a:lnTo>
                <a:lnTo>
                  <a:pt x="855" y="13"/>
                </a:lnTo>
                <a:lnTo>
                  <a:pt x="892" y="7"/>
                </a:lnTo>
                <a:lnTo>
                  <a:pt x="930" y="3"/>
                </a:lnTo>
                <a:lnTo>
                  <a:pt x="969" y="1"/>
                </a:lnTo>
                <a:lnTo>
                  <a:pt x="1006" y="0"/>
                </a:lnTo>
                <a:lnTo>
                  <a:pt x="1045" y="0"/>
                </a:lnTo>
                <a:lnTo>
                  <a:pt x="1083" y="2"/>
                </a:lnTo>
                <a:lnTo>
                  <a:pt x="1121" y="5"/>
                </a:lnTo>
                <a:lnTo>
                  <a:pt x="1159" y="10"/>
                </a:lnTo>
                <a:lnTo>
                  <a:pt x="1198" y="16"/>
                </a:lnTo>
                <a:lnTo>
                  <a:pt x="1235" y="23"/>
                </a:lnTo>
                <a:lnTo>
                  <a:pt x="1273" y="31"/>
                </a:lnTo>
                <a:lnTo>
                  <a:pt x="1310" y="42"/>
                </a:lnTo>
                <a:lnTo>
                  <a:pt x="1347" y="54"/>
                </a:lnTo>
                <a:lnTo>
                  <a:pt x="1384" y="68"/>
                </a:lnTo>
                <a:lnTo>
                  <a:pt x="1419" y="82"/>
                </a:lnTo>
                <a:lnTo>
                  <a:pt x="1456" y="99"/>
                </a:lnTo>
                <a:lnTo>
                  <a:pt x="1491" y="117"/>
                </a:lnTo>
                <a:lnTo>
                  <a:pt x="1526" y="138"/>
                </a:lnTo>
                <a:lnTo>
                  <a:pt x="1560" y="159"/>
                </a:lnTo>
                <a:lnTo>
                  <a:pt x="1594" y="182"/>
                </a:lnTo>
                <a:lnTo>
                  <a:pt x="1627" y="206"/>
                </a:lnTo>
                <a:lnTo>
                  <a:pt x="1658" y="232"/>
                </a:lnTo>
                <a:lnTo>
                  <a:pt x="1690" y="260"/>
                </a:lnTo>
                <a:lnTo>
                  <a:pt x="1720" y="291"/>
                </a:lnTo>
                <a:lnTo>
                  <a:pt x="1750" y="321"/>
                </a:lnTo>
                <a:lnTo>
                  <a:pt x="1779" y="355"/>
                </a:lnTo>
                <a:lnTo>
                  <a:pt x="1806" y="389"/>
                </a:lnTo>
                <a:lnTo>
                  <a:pt x="1834" y="425"/>
                </a:lnTo>
                <a:lnTo>
                  <a:pt x="1656" y="551"/>
                </a:lnTo>
                <a:lnTo>
                  <a:pt x="1656" y="551"/>
                </a:lnTo>
                <a:lnTo>
                  <a:pt x="1634" y="522"/>
                </a:lnTo>
                <a:lnTo>
                  <a:pt x="1612" y="495"/>
                </a:lnTo>
                <a:lnTo>
                  <a:pt x="1590" y="469"/>
                </a:lnTo>
                <a:lnTo>
                  <a:pt x="1567" y="444"/>
                </a:lnTo>
                <a:lnTo>
                  <a:pt x="1543" y="421"/>
                </a:lnTo>
                <a:lnTo>
                  <a:pt x="1519" y="400"/>
                </a:lnTo>
                <a:lnTo>
                  <a:pt x="1493" y="379"/>
                </a:lnTo>
                <a:lnTo>
                  <a:pt x="1468" y="360"/>
                </a:lnTo>
                <a:lnTo>
                  <a:pt x="1441" y="341"/>
                </a:lnTo>
                <a:lnTo>
                  <a:pt x="1415" y="324"/>
                </a:lnTo>
                <a:lnTo>
                  <a:pt x="1387" y="310"/>
                </a:lnTo>
                <a:lnTo>
                  <a:pt x="1359" y="295"/>
                </a:lnTo>
                <a:lnTo>
                  <a:pt x="1331" y="282"/>
                </a:lnTo>
                <a:lnTo>
                  <a:pt x="1303" y="270"/>
                </a:lnTo>
                <a:lnTo>
                  <a:pt x="1274" y="260"/>
                </a:lnTo>
                <a:lnTo>
                  <a:pt x="1245" y="251"/>
                </a:lnTo>
                <a:lnTo>
                  <a:pt x="1216" y="242"/>
                </a:lnTo>
                <a:lnTo>
                  <a:pt x="1187" y="235"/>
                </a:lnTo>
                <a:lnTo>
                  <a:pt x="1157" y="230"/>
                </a:lnTo>
                <a:lnTo>
                  <a:pt x="1127" y="225"/>
                </a:lnTo>
                <a:lnTo>
                  <a:pt x="1097" y="221"/>
                </a:lnTo>
                <a:lnTo>
                  <a:pt x="1067" y="219"/>
                </a:lnTo>
                <a:lnTo>
                  <a:pt x="1038" y="218"/>
                </a:lnTo>
                <a:lnTo>
                  <a:pt x="1008" y="218"/>
                </a:lnTo>
                <a:lnTo>
                  <a:pt x="977" y="218"/>
                </a:lnTo>
                <a:lnTo>
                  <a:pt x="947" y="220"/>
                </a:lnTo>
                <a:lnTo>
                  <a:pt x="918" y="224"/>
                </a:lnTo>
                <a:lnTo>
                  <a:pt x="888" y="228"/>
                </a:lnTo>
                <a:lnTo>
                  <a:pt x="859" y="234"/>
                </a:lnTo>
                <a:lnTo>
                  <a:pt x="829" y="240"/>
                </a:lnTo>
                <a:lnTo>
                  <a:pt x="800" y="247"/>
                </a:lnTo>
                <a:lnTo>
                  <a:pt x="771" y="255"/>
                </a:lnTo>
                <a:lnTo>
                  <a:pt x="743" y="265"/>
                </a:lnTo>
                <a:lnTo>
                  <a:pt x="716" y="275"/>
                </a:lnTo>
                <a:lnTo>
                  <a:pt x="688" y="287"/>
                </a:lnTo>
                <a:lnTo>
                  <a:pt x="661" y="299"/>
                </a:lnTo>
                <a:lnTo>
                  <a:pt x="634" y="312"/>
                </a:lnTo>
                <a:lnTo>
                  <a:pt x="608" y="327"/>
                </a:lnTo>
                <a:lnTo>
                  <a:pt x="582" y="341"/>
                </a:lnTo>
                <a:lnTo>
                  <a:pt x="557" y="358"/>
                </a:lnTo>
                <a:lnTo>
                  <a:pt x="533" y="375"/>
                </a:lnTo>
                <a:lnTo>
                  <a:pt x="508" y="393"/>
                </a:lnTo>
                <a:lnTo>
                  <a:pt x="485" y="413"/>
                </a:lnTo>
                <a:lnTo>
                  <a:pt x="462" y="432"/>
                </a:lnTo>
                <a:lnTo>
                  <a:pt x="441" y="454"/>
                </a:lnTo>
                <a:lnTo>
                  <a:pt x="420" y="476"/>
                </a:lnTo>
                <a:lnTo>
                  <a:pt x="401" y="498"/>
                </a:lnTo>
                <a:lnTo>
                  <a:pt x="381" y="522"/>
                </a:lnTo>
                <a:lnTo>
                  <a:pt x="362" y="546"/>
                </a:lnTo>
                <a:lnTo>
                  <a:pt x="345" y="572"/>
                </a:lnTo>
                <a:lnTo>
                  <a:pt x="328" y="597"/>
                </a:lnTo>
                <a:lnTo>
                  <a:pt x="313" y="624"/>
                </a:lnTo>
                <a:lnTo>
                  <a:pt x="299" y="651"/>
                </a:lnTo>
                <a:lnTo>
                  <a:pt x="285" y="681"/>
                </a:lnTo>
                <a:lnTo>
                  <a:pt x="273" y="710"/>
                </a:lnTo>
                <a:lnTo>
                  <a:pt x="261" y="740"/>
                </a:lnTo>
                <a:lnTo>
                  <a:pt x="252" y="770"/>
                </a:lnTo>
                <a:lnTo>
                  <a:pt x="243" y="802"/>
                </a:lnTo>
                <a:lnTo>
                  <a:pt x="236" y="834"/>
                </a:lnTo>
                <a:lnTo>
                  <a:pt x="230" y="867"/>
                </a:lnTo>
                <a:lnTo>
                  <a:pt x="225" y="901"/>
                </a:lnTo>
                <a:lnTo>
                  <a:pt x="221" y="936"/>
                </a:lnTo>
                <a:lnTo>
                  <a:pt x="219" y="971"/>
                </a:lnTo>
                <a:lnTo>
                  <a:pt x="218" y="1008"/>
                </a:lnTo>
                <a:lnTo>
                  <a:pt x="218" y="1008"/>
                </a:lnTo>
                <a:lnTo>
                  <a:pt x="219" y="1048"/>
                </a:lnTo>
                <a:lnTo>
                  <a:pt x="222" y="1088"/>
                </a:lnTo>
                <a:lnTo>
                  <a:pt x="227" y="1128"/>
                </a:lnTo>
                <a:lnTo>
                  <a:pt x="235" y="1166"/>
                </a:lnTo>
                <a:lnTo>
                  <a:pt x="243" y="1205"/>
                </a:lnTo>
                <a:lnTo>
                  <a:pt x="254" y="1243"/>
                </a:lnTo>
                <a:lnTo>
                  <a:pt x="266" y="1279"/>
                </a:lnTo>
                <a:lnTo>
                  <a:pt x="281" y="1315"/>
                </a:lnTo>
                <a:lnTo>
                  <a:pt x="296" y="1350"/>
                </a:lnTo>
                <a:lnTo>
                  <a:pt x="313" y="1384"/>
                </a:lnTo>
                <a:lnTo>
                  <a:pt x="333" y="1417"/>
                </a:lnTo>
                <a:lnTo>
                  <a:pt x="353" y="1450"/>
                </a:lnTo>
                <a:lnTo>
                  <a:pt x="375" y="1480"/>
                </a:lnTo>
                <a:lnTo>
                  <a:pt x="398" y="1510"/>
                </a:lnTo>
                <a:lnTo>
                  <a:pt x="424" y="1539"/>
                </a:lnTo>
                <a:lnTo>
                  <a:pt x="450" y="1566"/>
                </a:lnTo>
                <a:lnTo>
                  <a:pt x="477" y="1593"/>
                </a:lnTo>
                <a:lnTo>
                  <a:pt x="506" y="1618"/>
                </a:lnTo>
                <a:lnTo>
                  <a:pt x="536" y="1641"/>
                </a:lnTo>
                <a:lnTo>
                  <a:pt x="567" y="1663"/>
                </a:lnTo>
                <a:lnTo>
                  <a:pt x="599" y="1683"/>
                </a:lnTo>
                <a:lnTo>
                  <a:pt x="632" y="1703"/>
                </a:lnTo>
                <a:lnTo>
                  <a:pt x="666" y="1720"/>
                </a:lnTo>
                <a:lnTo>
                  <a:pt x="701" y="1736"/>
                </a:lnTo>
                <a:lnTo>
                  <a:pt x="737" y="1750"/>
                </a:lnTo>
                <a:lnTo>
                  <a:pt x="774" y="1762"/>
                </a:lnTo>
                <a:lnTo>
                  <a:pt x="811" y="1773"/>
                </a:lnTo>
                <a:lnTo>
                  <a:pt x="850" y="1782"/>
                </a:lnTo>
                <a:lnTo>
                  <a:pt x="889" y="1789"/>
                </a:lnTo>
                <a:lnTo>
                  <a:pt x="929" y="1794"/>
                </a:lnTo>
                <a:lnTo>
                  <a:pt x="969" y="1797"/>
                </a:lnTo>
                <a:lnTo>
                  <a:pt x="1009" y="1799"/>
                </a:lnTo>
                <a:lnTo>
                  <a:pt x="1009" y="1799"/>
                </a:lnTo>
                <a:lnTo>
                  <a:pt x="1048" y="1797"/>
                </a:lnTo>
                <a:lnTo>
                  <a:pt x="1085" y="1795"/>
                </a:lnTo>
                <a:lnTo>
                  <a:pt x="1123" y="1790"/>
                </a:lnTo>
                <a:lnTo>
                  <a:pt x="1160" y="1784"/>
                </a:lnTo>
                <a:lnTo>
                  <a:pt x="1197" y="1776"/>
                </a:lnTo>
                <a:lnTo>
                  <a:pt x="1232" y="1766"/>
                </a:lnTo>
                <a:lnTo>
                  <a:pt x="1267" y="1755"/>
                </a:lnTo>
                <a:lnTo>
                  <a:pt x="1302" y="1743"/>
                </a:lnTo>
                <a:lnTo>
                  <a:pt x="1335" y="1728"/>
                </a:lnTo>
                <a:lnTo>
                  <a:pt x="1367" y="1713"/>
                </a:lnTo>
                <a:lnTo>
                  <a:pt x="1400" y="1696"/>
                </a:lnTo>
                <a:lnTo>
                  <a:pt x="1430" y="1676"/>
                </a:lnTo>
                <a:lnTo>
                  <a:pt x="1461" y="1657"/>
                </a:lnTo>
                <a:lnTo>
                  <a:pt x="1490" y="1635"/>
                </a:lnTo>
                <a:lnTo>
                  <a:pt x="1519" y="1613"/>
                </a:lnTo>
                <a:lnTo>
                  <a:pt x="1545" y="1589"/>
                </a:lnTo>
                <a:lnTo>
                  <a:pt x="1571" y="1564"/>
                </a:lnTo>
                <a:lnTo>
                  <a:pt x="1596" y="1538"/>
                </a:lnTo>
                <a:lnTo>
                  <a:pt x="1619" y="1510"/>
                </a:lnTo>
                <a:lnTo>
                  <a:pt x="1642" y="1482"/>
                </a:lnTo>
                <a:lnTo>
                  <a:pt x="1663" y="1452"/>
                </a:lnTo>
                <a:lnTo>
                  <a:pt x="1684" y="1422"/>
                </a:lnTo>
                <a:lnTo>
                  <a:pt x="1702" y="1390"/>
                </a:lnTo>
                <a:lnTo>
                  <a:pt x="1719" y="1359"/>
                </a:lnTo>
                <a:lnTo>
                  <a:pt x="1734" y="1325"/>
                </a:lnTo>
                <a:lnTo>
                  <a:pt x="1748" y="1291"/>
                </a:lnTo>
                <a:lnTo>
                  <a:pt x="1760" y="1257"/>
                </a:lnTo>
                <a:lnTo>
                  <a:pt x="1771" y="1221"/>
                </a:lnTo>
                <a:lnTo>
                  <a:pt x="1780" y="1184"/>
                </a:lnTo>
                <a:lnTo>
                  <a:pt x="1788" y="1148"/>
                </a:lnTo>
                <a:lnTo>
                  <a:pt x="1794" y="1111"/>
                </a:lnTo>
                <a:lnTo>
                  <a:pt x="1797" y="1072"/>
                </a:lnTo>
                <a:lnTo>
                  <a:pt x="2016" y="1089"/>
                </a:lnTo>
                <a:lnTo>
                  <a:pt x="2016" y="1089"/>
                </a:lnTo>
                <a:close/>
              </a:path>
            </a:pathLst>
          </a:custGeom>
          <a:solidFill>
            <a:srgbClr val="8C5747"/>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1" name="Freeform 17"/>
          <p:cNvSpPr/>
          <p:nvPr>
            <p:custDataLst>
              <p:tags r:id="rId8"/>
            </p:custDataLst>
          </p:nvPr>
        </p:nvSpPr>
        <p:spPr bwMode="auto">
          <a:xfrm>
            <a:off x="6339295" y="3068436"/>
            <a:ext cx="175196" cy="298346"/>
          </a:xfrm>
          <a:custGeom>
            <a:avLst/>
            <a:gdLst>
              <a:gd name="T0" fmla="*/ 178 w 362"/>
              <a:gd name="T1" fmla="*/ 0 h 664"/>
              <a:gd name="T2" fmla="*/ 178 w 362"/>
              <a:gd name="T3" fmla="*/ 0 h 664"/>
              <a:gd name="T4" fmla="*/ 202 w 362"/>
              <a:gd name="T5" fmla="*/ 36 h 664"/>
              <a:gd name="T6" fmla="*/ 225 w 362"/>
              <a:gd name="T7" fmla="*/ 74 h 664"/>
              <a:gd name="T8" fmla="*/ 246 w 362"/>
              <a:gd name="T9" fmla="*/ 113 h 664"/>
              <a:gd name="T10" fmla="*/ 266 w 362"/>
              <a:gd name="T11" fmla="*/ 151 h 664"/>
              <a:gd name="T12" fmla="*/ 283 w 362"/>
              <a:gd name="T13" fmla="*/ 191 h 664"/>
              <a:gd name="T14" fmla="*/ 299 w 362"/>
              <a:gd name="T15" fmla="*/ 233 h 664"/>
              <a:gd name="T16" fmla="*/ 313 w 362"/>
              <a:gd name="T17" fmla="*/ 274 h 664"/>
              <a:gd name="T18" fmla="*/ 326 w 362"/>
              <a:gd name="T19" fmla="*/ 316 h 664"/>
              <a:gd name="T20" fmla="*/ 336 w 362"/>
              <a:gd name="T21" fmla="*/ 359 h 664"/>
              <a:gd name="T22" fmla="*/ 346 w 362"/>
              <a:gd name="T23" fmla="*/ 401 h 664"/>
              <a:gd name="T24" fmla="*/ 352 w 362"/>
              <a:gd name="T25" fmla="*/ 445 h 664"/>
              <a:gd name="T26" fmla="*/ 358 w 362"/>
              <a:gd name="T27" fmla="*/ 488 h 664"/>
              <a:gd name="T28" fmla="*/ 361 w 362"/>
              <a:gd name="T29" fmla="*/ 532 h 664"/>
              <a:gd name="T30" fmla="*/ 362 w 362"/>
              <a:gd name="T31" fmla="*/ 575 h 664"/>
              <a:gd name="T32" fmla="*/ 362 w 362"/>
              <a:gd name="T33" fmla="*/ 620 h 664"/>
              <a:gd name="T34" fmla="*/ 360 w 362"/>
              <a:gd name="T35" fmla="*/ 664 h 664"/>
              <a:gd name="T36" fmla="*/ 141 w 362"/>
              <a:gd name="T37" fmla="*/ 647 h 664"/>
              <a:gd name="T38" fmla="*/ 141 w 362"/>
              <a:gd name="T39" fmla="*/ 647 h 664"/>
              <a:gd name="T40" fmla="*/ 144 w 362"/>
              <a:gd name="T41" fmla="*/ 612 h 664"/>
              <a:gd name="T42" fmla="*/ 144 w 362"/>
              <a:gd name="T43" fmla="*/ 577 h 664"/>
              <a:gd name="T44" fmla="*/ 144 w 362"/>
              <a:gd name="T45" fmla="*/ 543 h 664"/>
              <a:gd name="T46" fmla="*/ 141 w 362"/>
              <a:gd name="T47" fmla="*/ 509 h 664"/>
              <a:gd name="T48" fmla="*/ 137 w 362"/>
              <a:gd name="T49" fmla="*/ 474 h 664"/>
              <a:gd name="T50" fmla="*/ 132 w 362"/>
              <a:gd name="T51" fmla="*/ 440 h 664"/>
              <a:gd name="T52" fmla="*/ 124 w 362"/>
              <a:gd name="T53" fmla="*/ 407 h 664"/>
              <a:gd name="T54" fmla="*/ 117 w 362"/>
              <a:gd name="T55" fmla="*/ 373 h 664"/>
              <a:gd name="T56" fmla="*/ 106 w 362"/>
              <a:gd name="T57" fmla="*/ 340 h 664"/>
              <a:gd name="T58" fmla="*/ 95 w 362"/>
              <a:gd name="T59" fmla="*/ 309 h 664"/>
              <a:gd name="T60" fmla="*/ 83 w 362"/>
              <a:gd name="T61" fmla="*/ 276 h 664"/>
              <a:gd name="T62" fmla="*/ 69 w 362"/>
              <a:gd name="T63" fmla="*/ 245 h 664"/>
              <a:gd name="T64" fmla="*/ 54 w 362"/>
              <a:gd name="T65" fmla="*/ 214 h 664"/>
              <a:gd name="T66" fmla="*/ 37 w 362"/>
              <a:gd name="T67" fmla="*/ 184 h 664"/>
              <a:gd name="T68" fmla="*/ 19 w 362"/>
              <a:gd name="T69" fmla="*/ 154 h 664"/>
              <a:gd name="T70" fmla="*/ 0 w 362"/>
              <a:gd name="T71" fmla="*/ 126 h 664"/>
              <a:gd name="T72" fmla="*/ 178 w 362"/>
              <a:gd name="T73" fmla="*/ 0 h 664"/>
              <a:gd name="T74" fmla="*/ 178 w 362"/>
              <a:gd name="T75"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664">
                <a:moveTo>
                  <a:pt x="178" y="0"/>
                </a:moveTo>
                <a:lnTo>
                  <a:pt x="178" y="0"/>
                </a:lnTo>
                <a:lnTo>
                  <a:pt x="202" y="36"/>
                </a:lnTo>
                <a:lnTo>
                  <a:pt x="225" y="74"/>
                </a:lnTo>
                <a:lnTo>
                  <a:pt x="246" y="113"/>
                </a:lnTo>
                <a:lnTo>
                  <a:pt x="266" y="151"/>
                </a:lnTo>
                <a:lnTo>
                  <a:pt x="283" y="191"/>
                </a:lnTo>
                <a:lnTo>
                  <a:pt x="299" y="233"/>
                </a:lnTo>
                <a:lnTo>
                  <a:pt x="313" y="274"/>
                </a:lnTo>
                <a:lnTo>
                  <a:pt x="326" y="316"/>
                </a:lnTo>
                <a:lnTo>
                  <a:pt x="336" y="359"/>
                </a:lnTo>
                <a:lnTo>
                  <a:pt x="346" y="401"/>
                </a:lnTo>
                <a:lnTo>
                  <a:pt x="352" y="445"/>
                </a:lnTo>
                <a:lnTo>
                  <a:pt x="358" y="488"/>
                </a:lnTo>
                <a:lnTo>
                  <a:pt x="361" y="532"/>
                </a:lnTo>
                <a:lnTo>
                  <a:pt x="362" y="575"/>
                </a:lnTo>
                <a:lnTo>
                  <a:pt x="362" y="620"/>
                </a:lnTo>
                <a:lnTo>
                  <a:pt x="360" y="664"/>
                </a:lnTo>
                <a:lnTo>
                  <a:pt x="141" y="647"/>
                </a:lnTo>
                <a:lnTo>
                  <a:pt x="141" y="647"/>
                </a:lnTo>
                <a:lnTo>
                  <a:pt x="144" y="612"/>
                </a:lnTo>
                <a:lnTo>
                  <a:pt x="144" y="577"/>
                </a:lnTo>
                <a:lnTo>
                  <a:pt x="144" y="543"/>
                </a:lnTo>
                <a:lnTo>
                  <a:pt x="141" y="509"/>
                </a:lnTo>
                <a:lnTo>
                  <a:pt x="137" y="474"/>
                </a:lnTo>
                <a:lnTo>
                  <a:pt x="132" y="440"/>
                </a:lnTo>
                <a:lnTo>
                  <a:pt x="124" y="407"/>
                </a:lnTo>
                <a:lnTo>
                  <a:pt x="117" y="373"/>
                </a:lnTo>
                <a:lnTo>
                  <a:pt x="106" y="340"/>
                </a:lnTo>
                <a:lnTo>
                  <a:pt x="95" y="309"/>
                </a:lnTo>
                <a:lnTo>
                  <a:pt x="83" y="276"/>
                </a:lnTo>
                <a:lnTo>
                  <a:pt x="69" y="245"/>
                </a:lnTo>
                <a:lnTo>
                  <a:pt x="54" y="214"/>
                </a:lnTo>
                <a:lnTo>
                  <a:pt x="37" y="184"/>
                </a:lnTo>
                <a:lnTo>
                  <a:pt x="19" y="154"/>
                </a:lnTo>
                <a:lnTo>
                  <a:pt x="0" y="126"/>
                </a:lnTo>
                <a:lnTo>
                  <a:pt x="178" y="0"/>
                </a:lnTo>
                <a:lnTo>
                  <a:pt x="178" y="0"/>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2" name="Freeform 18"/>
          <p:cNvSpPr/>
          <p:nvPr>
            <p:custDataLst>
              <p:tags r:id="rId9"/>
            </p:custDataLst>
          </p:nvPr>
        </p:nvSpPr>
        <p:spPr bwMode="auto">
          <a:xfrm>
            <a:off x="2532689" y="3562467"/>
            <a:ext cx="418925" cy="388930"/>
          </a:xfrm>
          <a:custGeom>
            <a:avLst/>
            <a:gdLst>
              <a:gd name="T0" fmla="*/ 367 w 699"/>
              <a:gd name="T1" fmla="*/ 0 h 699"/>
              <a:gd name="T2" fmla="*/ 419 w 699"/>
              <a:gd name="T3" fmla="*/ 8 h 699"/>
              <a:gd name="T4" fmla="*/ 469 w 699"/>
              <a:gd name="T5" fmla="*/ 21 h 699"/>
              <a:gd name="T6" fmla="*/ 516 w 699"/>
              <a:gd name="T7" fmla="*/ 43 h 699"/>
              <a:gd name="T8" fmla="*/ 558 w 699"/>
              <a:gd name="T9" fmla="*/ 69 h 699"/>
              <a:gd name="T10" fmla="*/ 596 w 699"/>
              <a:gd name="T11" fmla="*/ 102 h 699"/>
              <a:gd name="T12" fmla="*/ 629 w 699"/>
              <a:gd name="T13" fmla="*/ 141 h 699"/>
              <a:gd name="T14" fmla="*/ 657 w 699"/>
              <a:gd name="T15" fmla="*/ 183 h 699"/>
              <a:gd name="T16" fmla="*/ 677 w 699"/>
              <a:gd name="T17" fmla="*/ 229 h 699"/>
              <a:gd name="T18" fmla="*/ 692 w 699"/>
              <a:gd name="T19" fmla="*/ 279 h 699"/>
              <a:gd name="T20" fmla="*/ 698 w 699"/>
              <a:gd name="T21" fmla="*/ 331 h 699"/>
              <a:gd name="T22" fmla="*/ 698 w 699"/>
              <a:gd name="T23" fmla="*/ 367 h 699"/>
              <a:gd name="T24" fmla="*/ 692 w 699"/>
              <a:gd name="T25" fmla="*/ 419 h 699"/>
              <a:gd name="T26" fmla="*/ 677 w 699"/>
              <a:gd name="T27" fmla="*/ 469 h 699"/>
              <a:gd name="T28" fmla="*/ 657 w 699"/>
              <a:gd name="T29" fmla="*/ 516 h 699"/>
              <a:gd name="T30" fmla="*/ 629 w 699"/>
              <a:gd name="T31" fmla="*/ 559 h 699"/>
              <a:gd name="T32" fmla="*/ 596 w 699"/>
              <a:gd name="T33" fmla="*/ 596 h 699"/>
              <a:gd name="T34" fmla="*/ 558 w 699"/>
              <a:gd name="T35" fmla="*/ 629 h 699"/>
              <a:gd name="T36" fmla="*/ 516 w 699"/>
              <a:gd name="T37" fmla="*/ 657 h 699"/>
              <a:gd name="T38" fmla="*/ 469 w 699"/>
              <a:gd name="T39" fmla="*/ 677 h 699"/>
              <a:gd name="T40" fmla="*/ 419 w 699"/>
              <a:gd name="T41" fmla="*/ 692 h 699"/>
              <a:gd name="T42" fmla="*/ 367 w 699"/>
              <a:gd name="T43" fmla="*/ 698 h 699"/>
              <a:gd name="T44" fmla="*/ 331 w 699"/>
              <a:gd name="T45" fmla="*/ 698 h 699"/>
              <a:gd name="T46" fmla="*/ 279 w 699"/>
              <a:gd name="T47" fmla="*/ 692 h 699"/>
              <a:gd name="T48" fmla="*/ 229 w 699"/>
              <a:gd name="T49" fmla="*/ 677 h 699"/>
              <a:gd name="T50" fmla="*/ 183 w 699"/>
              <a:gd name="T51" fmla="*/ 657 h 699"/>
              <a:gd name="T52" fmla="*/ 140 w 699"/>
              <a:gd name="T53" fmla="*/ 629 h 699"/>
              <a:gd name="T54" fmla="*/ 102 w 699"/>
              <a:gd name="T55" fmla="*/ 596 h 699"/>
              <a:gd name="T56" fmla="*/ 69 w 699"/>
              <a:gd name="T57" fmla="*/ 559 h 699"/>
              <a:gd name="T58" fmla="*/ 42 w 699"/>
              <a:gd name="T59" fmla="*/ 516 h 699"/>
              <a:gd name="T60" fmla="*/ 20 w 699"/>
              <a:gd name="T61" fmla="*/ 469 h 699"/>
              <a:gd name="T62" fmla="*/ 7 w 699"/>
              <a:gd name="T63" fmla="*/ 419 h 699"/>
              <a:gd name="T64" fmla="*/ 0 w 699"/>
              <a:gd name="T65" fmla="*/ 367 h 699"/>
              <a:gd name="T66" fmla="*/ 0 w 699"/>
              <a:gd name="T67" fmla="*/ 331 h 699"/>
              <a:gd name="T68" fmla="*/ 7 w 699"/>
              <a:gd name="T69" fmla="*/ 279 h 699"/>
              <a:gd name="T70" fmla="*/ 20 w 699"/>
              <a:gd name="T71" fmla="*/ 229 h 699"/>
              <a:gd name="T72" fmla="*/ 42 w 699"/>
              <a:gd name="T73" fmla="*/ 183 h 699"/>
              <a:gd name="T74" fmla="*/ 69 w 699"/>
              <a:gd name="T75" fmla="*/ 141 h 699"/>
              <a:gd name="T76" fmla="*/ 102 w 699"/>
              <a:gd name="T77" fmla="*/ 102 h 699"/>
              <a:gd name="T78" fmla="*/ 140 w 699"/>
              <a:gd name="T79" fmla="*/ 69 h 699"/>
              <a:gd name="T80" fmla="*/ 183 w 699"/>
              <a:gd name="T81" fmla="*/ 43 h 699"/>
              <a:gd name="T82" fmla="*/ 229 w 699"/>
              <a:gd name="T83" fmla="*/ 21 h 699"/>
              <a:gd name="T84" fmla="*/ 279 w 699"/>
              <a:gd name="T85" fmla="*/ 8 h 699"/>
              <a:gd name="T86" fmla="*/ 331 w 699"/>
              <a:gd name="T87"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9" h="699">
                <a:moveTo>
                  <a:pt x="349" y="0"/>
                </a:moveTo>
                <a:lnTo>
                  <a:pt x="349" y="0"/>
                </a:lnTo>
                <a:lnTo>
                  <a:pt x="367" y="0"/>
                </a:lnTo>
                <a:lnTo>
                  <a:pt x="385" y="2"/>
                </a:lnTo>
                <a:lnTo>
                  <a:pt x="402" y="4"/>
                </a:lnTo>
                <a:lnTo>
                  <a:pt x="419" y="8"/>
                </a:lnTo>
                <a:lnTo>
                  <a:pt x="436" y="11"/>
                </a:lnTo>
                <a:lnTo>
                  <a:pt x="453" y="16"/>
                </a:lnTo>
                <a:lnTo>
                  <a:pt x="469" y="21"/>
                </a:lnTo>
                <a:lnTo>
                  <a:pt x="486" y="27"/>
                </a:lnTo>
                <a:lnTo>
                  <a:pt x="500" y="34"/>
                </a:lnTo>
                <a:lnTo>
                  <a:pt x="516" y="43"/>
                </a:lnTo>
                <a:lnTo>
                  <a:pt x="531" y="50"/>
                </a:lnTo>
                <a:lnTo>
                  <a:pt x="545" y="60"/>
                </a:lnTo>
                <a:lnTo>
                  <a:pt x="558" y="69"/>
                </a:lnTo>
                <a:lnTo>
                  <a:pt x="572" y="80"/>
                </a:lnTo>
                <a:lnTo>
                  <a:pt x="584" y="91"/>
                </a:lnTo>
                <a:lnTo>
                  <a:pt x="596" y="102"/>
                </a:lnTo>
                <a:lnTo>
                  <a:pt x="608" y="114"/>
                </a:lnTo>
                <a:lnTo>
                  <a:pt x="619" y="127"/>
                </a:lnTo>
                <a:lnTo>
                  <a:pt x="629" y="141"/>
                </a:lnTo>
                <a:lnTo>
                  <a:pt x="638" y="154"/>
                </a:lnTo>
                <a:lnTo>
                  <a:pt x="648" y="169"/>
                </a:lnTo>
                <a:lnTo>
                  <a:pt x="657" y="183"/>
                </a:lnTo>
                <a:lnTo>
                  <a:pt x="664" y="198"/>
                </a:lnTo>
                <a:lnTo>
                  <a:pt x="671" y="213"/>
                </a:lnTo>
                <a:lnTo>
                  <a:pt x="677" y="229"/>
                </a:lnTo>
                <a:lnTo>
                  <a:pt x="683" y="245"/>
                </a:lnTo>
                <a:lnTo>
                  <a:pt x="688" y="262"/>
                </a:lnTo>
                <a:lnTo>
                  <a:pt x="692" y="279"/>
                </a:lnTo>
                <a:lnTo>
                  <a:pt x="694" y="296"/>
                </a:lnTo>
                <a:lnTo>
                  <a:pt x="696" y="314"/>
                </a:lnTo>
                <a:lnTo>
                  <a:pt x="698" y="331"/>
                </a:lnTo>
                <a:lnTo>
                  <a:pt x="699" y="349"/>
                </a:lnTo>
                <a:lnTo>
                  <a:pt x="699" y="349"/>
                </a:lnTo>
                <a:lnTo>
                  <a:pt x="698" y="367"/>
                </a:lnTo>
                <a:lnTo>
                  <a:pt x="696" y="385"/>
                </a:lnTo>
                <a:lnTo>
                  <a:pt x="694" y="402"/>
                </a:lnTo>
                <a:lnTo>
                  <a:pt x="692" y="419"/>
                </a:lnTo>
                <a:lnTo>
                  <a:pt x="688" y="436"/>
                </a:lnTo>
                <a:lnTo>
                  <a:pt x="683" y="453"/>
                </a:lnTo>
                <a:lnTo>
                  <a:pt x="677" y="469"/>
                </a:lnTo>
                <a:lnTo>
                  <a:pt x="671" y="485"/>
                </a:lnTo>
                <a:lnTo>
                  <a:pt x="664" y="501"/>
                </a:lnTo>
                <a:lnTo>
                  <a:pt x="657" y="516"/>
                </a:lnTo>
                <a:lnTo>
                  <a:pt x="648" y="531"/>
                </a:lnTo>
                <a:lnTo>
                  <a:pt x="638" y="544"/>
                </a:lnTo>
                <a:lnTo>
                  <a:pt x="629" y="559"/>
                </a:lnTo>
                <a:lnTo>
                  <a:pt x="619" y="572"/>
                </a:lnTo>
                <a:lnTo>
                  <a:pt x="608" y="584"/>
                </a:lnTo>
                <a:lnTo>
                  <a:pt x="596" y="596"/>
                </a:lnTo>
                <a:lnTo>
                  <a:pt x="584" y="608"/>
                </a:lnTo>
                <a:lnTo>
                  <a:pt x="572" y="619"/>
                </a:lnTo>
                <a:lnTo>
                  <a:pt x="558" y="629"/>
                </a:lnTo>
                <a:lnTo>
                  <a:pt x="545" y="639"/>
                </a:lnTo>
                <a:lnTo>
                  <a:pt x="531" y="648"/>
                </a:lnTo>
                <a:lnTo>
                  <a:pt x="516" y="657"/>
                </a:lnTo>
                <a:lnTo>
                  <a:pt x="500" y="664"/>
                </a:lnTo>
                <a:lnTo>
                  <a:pt x="486" y="671"/>
                </a:lnTo>
                <a:lnTo>
                  <a:pt x="469" y="677"/>
                </a:lnTo>
                <a:lnTo>
                  <a:pt x="453" y="683"/>
                </a:lnTo>
                <a:lnTo>
                  <a:pt x="436" y="687"/>
                </a:lnTo>
                <a:lnTo>
                  <a:pt x="419" y="692"/>
                </a:lnTo>
                <a:lnTo>
                  <a:pt x="402" y="694"/>
                </a:lnTo>
                <a:lnTo>
                  <a:pt x="385" y="697"/>
                </a:lnTo>
                <a:lnTo>
                  <a:pt x="367" y="698"/>
                </a:lnTo>
                <a:lnTo>
                  <a:pt x="349" y="699"/>
                </a:lnTo>
                <a:lnTo>
                  <a:pt x="349" y="699"/>
                </a:lnTo>
                <a:lnTo>
                  <a:pt x="331" y="698"/>
                </a:lnTo>
                <a:lnTo>
                  <a:pt x="314" y="697"/>
                </a:lnTo>
                <a:lnTo>
                  <a:pt x="295" y="694"/>
                </a:lnTo>
                <a:lnTo>
                  <a:pt x="279" y="692"/>
                </a:lnTo>
                <a:lnTo>
                  <a:pt x="262" y="687"/>
                </a:lnTo>
                <a:lnTo>
                  <a:pt x="246" y="683"/>
                </a:lnTo>
                <a:lnTo>
                  <a:pt x="229" y="677"/>
                </a:lnTo>
                <a:lnTo>
                  <a:pt x="213" y="671"/>
                </a:lnTo>
                <a:lnTo>
                  <a:pt x="197" y="664"/>
                </a:lnTo>
                <a:lnTo>
                  <a:pt x="183" y="657"/>
                </a:lnTo>
                <a:lnTo>
                  <a:pt x="168" y="648"/>
                </a:lnTo>
                <a:lnTo>
                  <a:pt x="154" y="639"/>
                </a:lnTo>
                <a:lnTo>
                  <a:pt x="140" y="629"/>
                </a:lnTo>
                <a:lnTo>
                  <a:pt x="127" y="619"/>
                </a:lnTo>
                <a:lnTo>
                  <a:pt x="114" y="608"/>
                </a:lnTo>
                <a:lnTo>
                  <a:pt x="102" y="596"/>
                </a:lnTo>
                <a:lnTo>
                  <a:pt x="91" y="584"/>
                </a:lnTo>
                <a:lnTo>
                  <a:pt x="80" y="572"/>
                </a:lnTo>
                <a:lnTo>
                  <a:pt x="69" y="559"/>
                </a:lnTo>
                <a:lnTo>
                  <a:pt x="59" y="544"/>
                </a:lnTo>
                <a:lnTo>
                  <a:pt x="51" y="531"/>
                </a:lnTo>
                <a:lnTo>
                  <a:pt x="42" y="516"/>
                </a:lnTo>
                <a:lnTo>
                  <a:pt x="34" y="501"/>
                </a:lnTo>
                <a:lnTo>
                  <a:pt x="28" y="485"/>
                </a:lnTo>
                <a:lnTo>
                  <a:pt x="20" y="469"/>
                </a:lnTo>
                <a:lnTo>
                  <a:pt x="16" y="453"/>
                </a:lnTo>
                <a:lnTo>
                  <a:pt x="11" y="436"/>
                </a:lnTo>
                <a:lnTo>
                  <a:pt x="7" y="419"/>
                </a:lnTo>
                <a:lnTo>
                  <a:pt x="4" y="402"/>
                </a:lnTo>
                <a:lnTo>
                  <a:pt x="1" y="385"/>
                </a:lnTo>
                <a:lnTo>
                  <a:pt x="0" y="367"/>
                </a:lnTo>
                <a:lnTo>
                  <a:pt x="0" y="349"/>
                </a:lnTo>
                <a:lnTo>
                  <a:pt x="0" y="349"/>
                </a:lnTo>
                <a:lnTo>
                  <a:pt x="0" y="331"/>
                </a:lnTo>
                <a:lnTo>
                  <a:pt x="1" y="314"/>
                </a:lnTo>
                <a:lnTo>
                  <a:pt x="4" y="296"/>
                </a:lnTo>
                <a:lnTo>
                  <a:pt x="7" y="279"/>
                </a:lnTo>
                <a:lnTo>
                  <a:pt x="11" y="262"/>
                </a:lnTo>
                <a:lnTo>
                  <a:pt x="16" y="245"/>
                </a:lnTo>
                <a:lnTo>
                  <a:pt x="20" y="229"/>
                </a:lnTo>
                <a:lnTo>
                  <a:pt x="28" y="213"/>
                </a:lnTo>
                <a:lnTo>
                  <a:pt x="34" y="198"/>
                </a:lnTo>
                <a:lnTo>
                  <a:pt x="42" y="183"/>
                </a:lnTo>
                <a:lnTo>
                  <a:pt x="51" y="169"/>
                </a:lnTo>
                <a:lnTo>
                  <a:pt x="59" y="154"/>
                </a:lnTo>
                <a:lnTo>
                  <a:pt x="69" y="141"/>
                </a:lnTo>
                <a:lnTo>
                  <a:pt x="80" y="127"/>
                </a:lnTo>
                <a:lnTo>
                  <a:pt x="91" y="114"/>
                </a:lnTo>
                <a:lnTo>
                  <a:pt x="102" y="102"/>
                </a:lnTo>
                <a:lnTo>
                  <a:pt x="114" y="91"/>
                </a:lnTo>
                <a:lnTo>
                  <a:pt x="127" y="80"/>
                </a:lnTo>
                <a:lnTo>
                  <a:pt x="140" y="69"/>
                </a:lnTo>
                <a:lnTo>
                  <a:pt x="154" y="60"/>
                </a:lnTo>
                <a:lnTo>
                  <a:pt x="168" y="50"/>
                </a:lnTo>
                <a:lnTo>
                  <a:pt x="183" y="43"/>
                </a:lnTo>
                <a:lnTo>
                  <a:pt x="197" y="34"/>
                </a:lnTo>
                <a:lnTo>
                  <a:pt x="213" y="27"/>
                </a:lnTo>
                <a:lnTo>
                  <a:pt x="229" y="21"/>
                </a:lnTo>
                <a:lnTo>
                  <a:pt x="246" y="16"/>
                </a:lnTo>
                <a:lnTo>
                  <a:pt x="262" y="11"/>
                </a:lnTo>
                <a:lnTo>
                  <a:pt x="279" y="8"/>
                </a:lnTo>
                <a:lnTo>
                  <a:pt x="295" y="4"/>
                </a:lnTo>
                <a:lnTo>
                  <a:pt x="314" y="2"/>
                </a:lnTo>
                <a:lnTo>
                  <a:pt x="331" y="0"/>
                </a:lnTo>
                <a:lnTo>
                  <a:pt x="349" y="0"/>
                </a:lnTo>
                <a:lnTo>
                  <a:pt x="349" y="0"/>
                </a:lnTo>
                <a:close/>
              </a:path>
            </a:pathLst>
          </a:custGeom>
          <a:solidFill>
            <a:srgbClr val="678089"/>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3" name="Freeform 20"/>
          <p:cNvSpPr/>
          <p:nvPr>
            <p:custDataLst>
              <p:tags r:id="rId10"/>
            </p:custDataLst>
          </p:nvPr>
        </p:nvSpPr>
        <p:spPr bwMode="auto">
          <a:xfrm>
            <a:off x="5735306" y="3059450"/>
            <a:ext cx="583664" cy="541877"/>
          </a:xfrm>
          <a:custGeom>
            <a:avLst/>
            <a:gdLst>
              <a:gd name="T0" fmla="*/ 633 w 1205"/>
              <a:gd name="T1" fmla="*/ 2 h 1206"/>
              <a:gd name="T2" fmla="*/ 724 w 1205"/>
              <a:gd name="T3" fmla="*/ 12 h 1206"/>
              <a:gd name="T4" fmla="*/ 809 w 1205"/>
              <a:gd name="T5" fmla="*/ 37 h 1206"/>
              <a:gd name="T6" fmla="*/ 889 w 1205"/>
              <a:gd name="T7" fmla="*/ 73 h 1206"/>
              <a:gd name="T8" fmla="*/ 963 w 1205"/>
              <a:gd name="T9" fmla="*/ 120 h 1206"/>
              <a:gd name="T10" fmla="*/ 1028 w 1205"/>
              <a:gd name="T11" fmla="*/ 177 h 1206"/>
              <a:gd name="T12" fmla="*/ 1085 w 1205"/>
              <a:gd name="T13" fmla="*/ 243 h 1206"/>
              <a:gd name="T14" fmla="*/ 1132 w 1205"/>
              <a:gd name="T15" fmla="*/ 317 h 1206"/>
              <a:gd name="T16" fmla="*/ 1169 w 1205"/>
              <a:gd name="T17" fmla="*/ 396 h 1206"/>
              <a:gd name="T18" fmla="*/ 1193 w 1205"/>
              <a:gd name="T19" fmla="*/ 481 h 1206"/>
              <a:gd name="T20" fmla="*/ 1204 w 1205"/>
              <a:gd name="T21" fmla="*/ 572 h 1206"/>
              <a:gd name="T22" fmla="*/ 1204 w 1205"/>
              <a:gd name="T23" fmla="*/ 634 h 1206"/>
              <a:gd name="T24" fmla="*/ 1193 w 1205"/>
              <a:gd name="T25" fmla="*/ 725 h 1206"/>
              <a:gd name="T26" fmla="*/ 1169 w 1205"/>
              <a:gd name="T27" fmla="*/ 811 h 1206"/>
              <a:gd name="T28" fmla="*/ 1132 w 1205"/>
              <a:gd name="T29" fmla="*/ 891 h 1206"/>
              <a:gd name="T30" fmla="*/ 1085 w 1205"/>
              <a:gd name="T31" fmla="*/ 963 h 1206"/>
              <a:gd name="T32" fmla="*/ 1028 w 1205"/>
              <a:gd name="T33" fmla="*/ 1029 h 1206"/>
              <a:gd name="T34" fmla="*/ 963 w 1205"/>
              <a:gd name="T35" fmla="*/ 1086 h 1206"/>
              <a:gd name="T36" fmla="*/ 889 w 1205"/>
              <a:gd name="T37" fmla="*/ 1133 h 1206"/>
              <a:gd name="T38" fmla="*/ 809 w 1205"/>
              <a:gd name="T39" fmla="*/ 1169 h 1206"/>
              <a:gd name="T40" fmla="*/ 724 w 1205"/>
              <a:gd name="T41" fmla="*/ 1193 h 1206"/>
              <a:gd name="T42" fmla="*/ 633 w 1205"/>
              <a:gd name="T43" fmla="*/ 1204 h 1206"/>
              <a:gd name="T44" fmla="*/ 571 w 1205"/>
              <a:gd name="T45" fmla="*/ 1204 h 1206"/>
              <a:gd name="T46" fmla="*/ 481 w 1205"/>
              <a:gd name="T47" fmla="*/ 1193 h 1206"/>
              <a:gd name="T48" fmla="*/ 395 w 1205"/>
              <a:gd name="T49" fmla="*/ 1169 h 1206"/>
              <a:gd name="T50" fmla="*/ 315 w 1205"/>
              <a:gd name="T51" fmla="*/ 1133 h 1206"/>
              <a:gd name="T52" fmla="*/ 242 w 1205"/>
              <a:gd name="T53" fmla="*/ 1086 h 1206"/>
              <a:gd name="T54" fmla="*/ 177 w 1205"/>
              <a:gd name="T55" fmla="*/ 1029 h 1206"/>
              <a:gd name="T56" fmla="*/ 120 w 1205"/>
              <a:gd name="T57" fmla="*/ 963 h 1206"/>
              <a:gd name="T58" fmla="*/ 72 w 1205"/>
              <a:gd name="T59" fmla="*/ 891 h 1206"/>
              <a:gd name="T60" fmla="*/ 36 w 1205"/>
              <a:gd name="T61" fmla="*/ 811 h 1206"/>
              <a:gd name="T62" fmla="*/ 12 w 1205"/>
              <a:gd name="T63" fmla="*/ 725 h 1206"/>
              <a:gd name="T64" fmla="*/ 1 w 1205"/>
              <a:gd name="T65" fmla="*/ 634 h 1206"/>
              <a:gd name="T66" fmla="*/ 1 w 1205"/>
              <a:gd name="T67" fmla="*/ 572 h 1206"/>
              <a:gd name="T68" fmla="*/ 12 w 1205"/>
              <a:gd name="T69" fmla="*/ 481 h 1206"/>
              <a:gd name="T70" fmla="*/ 36 w 1205"/>
              <a:gd name="T71" fmla="*/ 396 h 1206"/>
              <a:gd name="T72" fmla="*/ 72 w 1205"/>
              <a:gd name="T73" fmla="*/ 317 h 1206"/>
              <a:gd name="T74" fmla="*/ 120 w 1205"/>
              <a:gd name="T75" fmla="*/ 243 h 1206"/>
              <a:gd name="T76" fmla="*/ 177 w 1205"/>
              <a:gd name="T77" fmla="*/ 177 h 1206"/>
              <a:gd name="T78" fmla="*/ 242 w 1205"/>
              <a:gd name="T79" fmla="*/ 120 h 1206"/>
              <a:gd name="T80" fmla="*/ 315 w 1205"/>
              <a:gd name="T81" fmla="*/ 73 h 1206"/>
              <a:gd name="T82" fmla="*/ 395 w 1205"/>
              <a:gd name="T83" fmla="*/ 37 h 1206"/>
              <a:gd name="T84" fmla="*/ 481 w 1205"/>
              <a:gd name="T85" fmla="*/ 12 h 1206"/>
              <a:gd name="T86" fmla="*/ 571 w 1205"/>
              <a:gd name="T87" fmla="*/ 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5" h="1206">
                <a:moveTo>
                  <a:pt x="602" y="0"/>
                </a:moveTo>
                <a:lnTo>
                  <a:pt x="602" y="0"/>
                </a:lnTo>
                <a:lnTo>
                  <a:pt x="633" y="2"/>
                </a:lnTo>
                <a:lnTo>
                  <a:pt x="664" y="4"/>
                </a:lnTo>
                <a:lnTo>
                  <a:pt x="694" y="8"/>
                </a:lnTo>
                <a:lnTo>
                  <a:pt x="724" y="12"/>
                </a:lnTo>
                <a:lnTo>
                  <a:pt x="753" y="20"/>
                </a:lnTo>
                <a:lnTo>
                  <a:pt x="781" y="28"/>
                </a:lnTo>
                <a:lnTo>
                  <a:pt x="809" y="37"/>
                </a:lnTo>
                <a:lnTo>
                  <a:pt x="837" y="48"/>
                </a:lnTo>
                <a:lnTo>
                  <a:pt x="863" y="60"/>
                </a:lnTo>
                <a:lnTo>
                  <a:pt x="889" y="73"/>
                </a:lnTo>
                <a:lnTo>
                  <a:pt x="914" y="88"/>
                </a:lnTo>
                <a:lnTo>
                  <a:pt x="939" y="103"/>
                </a:lnTo>
                <a:lnTo>
                  <a:pt x="963" y="120"/>
                </a:lnTo>
                <a:lnTo>
                  <a:pt x="986" y="138"/>
                </a:lnTo>
                <a:lnTo>
                  <a:pt x="1008" y="157"/>
                </a:lnTo>
                <a:lnTo>
                  <a:pt x="1028" y="177"/>
                </a:lnTo>
                <a:lnTo>
                  <a:pt x="1049" y="198"/>
                </a:lnTo>
                <a:lnTo>
                  <a:pt x="1067" y="220"/>
                </a:lnTo>
                <a:lnTo>
                  <a:pt x="1085" y="243"/>
                </a:lnTo>
                <a:lnTo>
                  <a:pt x="1102" y="267"/>
                </a:lnTo>
                <a:lnTo>
                  <a:pt x="1118" y="291"/>
                </a:lnTo>
                <a:lnTo>
                  <a:pt x="1132" y="317"/>
                </a:lnTo>
                <a:lnTo>
                  <a:pt x="1146" y="342"/>
                </a:lnTo>
                <a:lnTo>
                  <a:pt x="1158" y="369"/>
                </a:lnTo>
                <a:lnTo>
                  <a:pt x="1169" y="396"/>
                </a:lnTo>
                <a:lnTo>
                  <a:pt x="1177" y="424"/>
                </a:lnTo>
                <a:lnTo>
                  <a:pt x="1186" y="452"/>
                </a:lnTo>
                <a:lnTo>
                  <a:pt x="1193" y="481"/>
                </a:lnTo>
                <a:lnTo>
                  <a:pt x="1198" y="512"/>
                </a:lnTo>
                <a:lnTo>
                  <a:pt x="1201" y="542"/>
                </a:lnTo>
                <a:lnTo>
                  <a:pt x="1204" y="572"/>
                </a:lnTo>
                <a:lnTo>
                  <a:pt x="1205" y="604"/>
                </a:lnTo>
                <a:lnTo>
                  <a:pt x="1205" y="604"/>
                </a:lnTo>
                <a:lnTo>
                  <a:pt x="1204" y="634"/>
                </a:lnTo>
                <a:lnTo>
                  <a:pt x="1201" y="665"/>
                </a:lnTo>
                <a:lnTo>
                  <a:pt x="1198" y="694"/>
                </a:lnTo>
                <a:lnTo>
                  <a:pt x="1193" y="725"/>
                </a:lnTo>
                <a:lnTo>
                  <a:pt x="1186" y="754"/>
                </a:lnTo>
                <a:lnTo>
                  <a:pt x="1177" y="783"/>
                </a:lnTo>
                <a:lnTo>
                  <a:pt x="1169" y="811"/>
                </a:lnTo>
                <a:lnTo>
                  <a:pt x="1158" y="837"/>
                </a:lnTo>
                <a:lnTo>
                  <a:pt x="1146" y="864"/>
                </a:lnTo>
                <a:lnTo>
                  <a:pt x="1132" y="891"/>
                </a:lnTo>
                <a:lnTo>
                  <a:pt x="1118" y="916"/>
                </a:lnTo>
                <a:lnTo>
                  <a:pt x="1102" y="940"/>
                </a:lnTo>
                <a:lnTo>
                  <a:pt x="1085" y="963"/>
                </a:lnTo>
                <a:lnTo>
                  <a:pt x="1067" y="986"/>
                </a:lnTo>
                <a:lnTo>
                  <a:pt x="1049" y="1008"/>
                </a:lnTo>
                <a:lnTo>
                  <a:pt x="1028" y="1029"/>
                </a:lnTo>
                <a:lnTo>
                  <a:pt x="1008" y="1049"/>
                </a:lnTo>
                <a:lnTo>
                  <a:pt x="986" y="1069"/>
                </a:lnTo>
                <a:lnTo>
                  <a:pt x="963" y="1086"/>
                </a:lnTo>
                <a:lnTo>
                  <a:pt x="939" y="1103"/>
                </a:lnTo>
                <a:lnTo>
                  <a:pt x="914" y="1118"/>
                </a:lnTo>
                <a:lnTo>
                  <a:pt x="889" y="1133"/>
                </a:lnTo>
                <a:lnTo>
                  <a:pt x="863" y="1146"/>
                </a:lnTo>
                <a:lnTo>
                  <a:pt x="837" y="1158"/>
                </a:lnTo>
                <a:lnTo>
                  <a:pt x="809" y="1169"/>
                </a:lnTo>
                <a:lnTo>
                  <a:pt x="781" y="1179"/>
                </a:lnTo>
                <a:lnTo>
                  <a:pt x="753" y="1186"/>
                </a:lnTo>
                <a:lnTo>
                  <a:pt x="724" y="1193"/>
                </a:lnTo>
                <a:lnTo>
                  <a:pt x="694" y="1198"/>
                </a:lnTo>
                <a:lnTo>
                  <a:pt x="664" y="1203"/>
                </a:lnTo>
                <a:lnTo>
                  <a:pt x="633" y="1204"/>
                </a:lnTo>
                <a:lnTo>
                  <a:pt x="602" y="1206"/>
                </a:lnTo>
                <a:lnTo>
                  <a:pt x="602" y="1206"/>
                </a:lnTo>
                <a:lnTo>
                  <a:pt x="571" y="1204"/>
                </a:lnTo>
                <a:lnTo>
                  <a:pt x="540" y="1203"/>
                </a:lnTo>
                <a:lnTo>
                  <a:pt x="511" y="1198"/>
                </a:lnTo>
                <a:lnTo>
                  <a:pt x="481" y="1193"/>
                </a:lnTo>
                <a:lnTo>
                  <a:pt x="452" y="1186"/>
                </a:lnTo>
                <a:lnTo>
                  <a:pt x="422" y="1179"/>
                </a:lnTo>
                <a:lnTo>
                  <a:pt x="395" y="1169"/>
                </a:lnTo>
                <a:lnTo>
                  <a:pt x="368" y="1158"/>
                </a:lnTo>
                <a:lnTo>
                  <a:pt x="341" y="1146"/>
                </a:lnTo>
                <a:lnTo>
                  <a:pt x="315" y="1133"/>
                </a:lnTo>
                <a:lnTo>
                  <a:pt x="289" y="1118"/>
                </a:lnTo>
                <a:lnTo>
                  <a:pt x="265" y="1103"/>
                </a:lnTo>
                <a:lnTo>
                  <a:pt x="242" y="1086"/>
                </a:lnTo>
                <a:lnTo>
                  <a:pt x="219" y="1069"/>
                </a:lnTo>
                <a:lnTo>
                  <a:pt x="197" y="1049"/>
                </a:lnTo>
                <a:lnTo>
                  <a:pt x="177" y="1029"/>
                </a:lnTo>
                <a:lnTo>
                  <a:pt x="156" y="1008"/>
                </a:lnTo>
                <a:lnTo>
                  <a:pt x="137" y="986"/>
                </a:lnTo>
                <a:lnTo>
                  <a:pt x="120" y="963"/>
                </a:lnTo>
                <a:lnTo>
                  <a:pt x="103" y="940"/>
                </a:lnTo>
                <a:lnTo>
                  <a:pt x="87" y="916"/>
                </a:lnTo>
                <a:lnTo>
                  <a:pt x="72" y="891"/>
                </a:lnTo>
                <a:lnTo>
                  <a:pt x="59" y="864"/>
                </a:lnTo>
                <a:lnTo>
                  <a:pt x="47" y="837"/>
                </a:lnTo>
                <a:lnTo>
                  <a:pt x="36" y="811"/>
                </a:lnTo>
                <a:lnTo>
                  <a:pt x="26" y="783"/>
                </a:lnTo>
                <a:lnTo>
                  <a:pt x="19" y="754"/>
                </a:lnTo>
                <a:lnTo>
                  <a:pt x="12" y="725"/>
                </a:lnTo>
                <a:lnTo>
                  <a:pt x="7" y="694"/>
                </a:lnTo>
                <a:lnTo>
                  <a:pt x="2" y="665"/>
                </a:lnTo>
                <a:lnTo>
                  <a:pt x="1" y="634"/>
                </a:lnTo>
                <a:lnTo>
                  <a:pt x="0" y="604"/>
                </a:lnTo>
                <a:lnTo>
                  <a:pt x="0" y="604"/>
                </a:lnTo>
                <a:lnTo>
                  <a:pt x="1" y="572"/>
                </a:lnTo>
                <a:lnTo>
                  <a:pt x="2" y="542"/>
                </a:lnTo>
                <a:lnTo>
                  <a:pt x="7" y="512"/>
                </a:lnTo>
                <a:lnTo>
                  <a:pt x="12" y="481"/>
                </a:lnTo>
                <a:lnTo>
                  <a:pt x="19" y="452"/>
                </a:lnTo>
                <a:lnTo>
                  <a:pt x="26" y="424"/>
                </a:lnTo>
                <a:lnTo>
                  <a:pt x="36" y="396"/>
                </a:lnTo>
                <a:lnTo>
                  <a:pt x="47" y="369"/>
                </a:lnTo>
                <a:lnTo>
                  <a:pt x="59" y="342"/>
                </a:lnTo>
                <a:lnTo>
                  <a:pt x="72" y="317"/>
                </a:lnTo>
                <a:lnTo>
                  <a:pt x="87" y="291"/>
                </a:lnTo>
                <a:lnTo>
                  <a:pt x="103" y="267"/>
                </a:lnTo>
                <a:lnTo>
                  <a:pt x="120" y="243"/>
                </a:lnTo>
                <a:lnTo>
                  <a:pt x="137" y="220"/>
                </a:lnTo>
                <a:lnTo>
                  <a:pt x="156" y="198"/>
                </a:lnTo>
                <a:lnTo>
                  <a:pt x="177" y="177"/>
                </a:lnTo>
                <a:lnTo>
                  <a:pt x="197" y="157"/>
                </a:lnTo>
                <a:lnTo>
                  <a:pt x="219" y="138"/>
                </a:lnTo>
                <a:lnTo>
                  <a:pt x="242" y="120"/>
                </a:lnTo>
                <a:lnTo>
                  <a:pt x="265" y="103"/>
                </a:lnTo>
                <a:lnTo>
                  <a:pt x="289" y="88"/>
                </a:lnTo>
                <a:lnTo>
                  <a:pt x="315" y="73"/>
                </a:lnTo>
                <a:lnTo>
                  <a:pt x="341" y="60"/>
                </a:lnTo>
                <a:lnTo>
                  <a:pt x="368" y="48"/>
                </a:lnTo>
                <a:lnTo>
                  <a:pt x="395" y="37"/>
                </a:lnTo>
                <a:lnTo>
                  <a:pt x="422" y="28"/>
                </a:lnTo>
                <a:lnTo>
                  <a:pt x="452" y="20"/>
                </a:lnTo>
                <a:lnTo>
                  <a:pt x="481" y="12"/>
                </a:lnTo>
                <a:lnTo>
                  <a:pt x="511" y="8"/>
                </a:lnTo>
                <a:lnTo>
                  <a:pt x="540" y="4"/>
                </a:lnTo>
                <a:lnTo>
                  <a:pt x="571" y="2"/>
                </a:lnTo>
                <a:lnTo>
                  <a:pt x="602" y="0"/>
                </a:lnTo>
                <a:lnTo>
                  <a:pt x="602" y="0"/>
                </a:lnTo>
                <a:close/>
              </a:path>
            </a:pathLst>
          </a:custGeom>
          <a:solidFill>
            <a:srgbClr val="678089"/>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4" name="Freeform 39"/>
          <p:cNvSpPr>
            <a:spLocks noEditPoints="1"/>
          </p:cNvSpPr>
          <p:nvPr>
            <p:custDataLst>
              <p:tags r:id="rId11"/>
            </p:custDataLst>
          </p:nvPr>
        </p:nvSpPr>
        <p:spPr bwMode="auto">
          <a:xfrm>
            <a:off x="2600492" y="3624516"/>
            <a:ext cx="278480" cy="258545"/>
          </a:xfrm>
          <a:custGeom>
            <a:avLst/>
            <a:gdLst>
              <a:gd name="T0" fmla="*/ 212 w 464"/>
              <a:gd name="T1" fmla="*/ 427 h 462"/>
              <a:gd name="T2" fmla="*/ 155 w 464"/>
              <a:gd name="T3" fmla="*/ 413 h 462"/>
              <a:gd name="T4" fmla="*/ 107 w 464"/>
              <a:gd name="T5" fmla="*/ 384 h 462"/>
              <a:gd name="T6" fmla="*/ 68 w 464"/>
              <a:gd name="T7" fmla="*/ 341 h 462"/>
              <a:gd name="T8" fmla="*/ 44 w 464"/>
              <a:gd name="T9" fmla="*/ 289 h 462"/>
              <a:gd name="T10" fmla="*/ 35 w 464"/>
              <a:gd name="T11" fmla="*/ 231 h 462"/>
              <a:gd name="T12" fmla="*/ 39 w 464"/>
              <a:gd name="T13" fmla="*/ 191 h 462"/>
              <a:gd name="T14" fmla="*/ 58 w 464"/>
              <a:gd name="T15" fmla="*/ 138 h 462"/>
              <a:gd name="T16" fmla="*/ 92 w 464"/>
              <a:gd name="T17" fmla="*/ 92 h 462"/>
              <a:gd name="T18" fmla="*/ 138 w 464"/>
              <a:gd name="T19" fmla="*/ 58 h 462"/>
              <a:gd name="T20" fmla="*/ 193 w 464"/>
              <a:gd name="T21" fmla="*/ 39 h 462"/>
              <a:gd name="T22" fmla="*/ 232 w 464"/>
              <a:gd name="T23" fmla="*/ 34 h 462"/>
              <a:gd name="T24" fmla="*/ 291 w 464"/>
              <a:gd name="T25" fmla="*/ 43 h 462"/>
              <a:gd name="T26" fmla="*/ 342 w 464"/>
              <a:gd name="T27" fmla="*/ 68 h 462"/>
              <a:gd name="T28" fmla="*/ 384 w 464"/>
              <a:gd name="T29" fmla="*/ 106 h 462"/>
              <a:gd name="T30" fmla="*/ 415 w 464"/>
              <a:gd name="T31" fmla="*/ 155 h 462"/>
              <a:gd name="T32" fmla="*/ 428 w 464"/>
              <a:gd name="T33" fmla="*/ 211 h 462"/>
              <a:gd name="T34" fmla="*/ 428 w 464"/>
              <a:gd name="T35" fmla="*/ 252 h 462"/>
              <a:gd name="T36" fmla="*/ 415 w 464"/>
              <a:gd name="T37" fmla="*/ 307 h 462"/>
              <a:gd name="T38" fmla="*/ 384 w 464"/>
              <a:gd name="T39" fmla="*/ 357 h 462"/>
              <a:gd name="T40" fmla="*/ 342 w 464"/>
              <a:gd name="T41" fmla="*/ 395 h 462"/>
              <a:gd name="T42" fmla="*/ 291 w 464"/>
              <a:gd name="T43" fmla="*/ 420 h 462"/>
              <a:gd name="T44" fmla="*/ 232 w 464"/>
              <a:gd name="T45" fmla="*/ 429 h 462"/>
              <a:gd name="T46" fmla="*/ 232 w 464"/>
              <a:gd name="T47" fmla="*/ 0 h 462"/>
              <a:gd name="T48" fmla="*/ 164 w 464"/>
              <a:gd name="T49" fmla="*/ 11 h 462"/>
              <a:gd name="T50" fmla="*/ 103 w 464"/>
              <a:gd name="T51" fmla="*/ 40 h 462"/>
              <a:gd name="T52" fmla="*/ 54 w 464"/>
              <a:gd name="T53" fmla="*/ 85 h 462"/>
              <a:gd name="T54" fmla="*/ 19 w 464"/>
              <a:gd name="T55" fmla="*/ 141 h 462"/>
              <a:gd name="T56" fmla="*/ 2 w 464"/>
              <a:gd name="T57" fmla="*/ 208 h 462"/>
              <a:gd name="T58" fmla="*/ 2 w 464"/>
              <a:gd name="T59" fmla="*/ 255 h 462"/>
              <a:gd name="T60" fmla="*/ 19 w 464"/>
              <a:gd name="T61" fmla="*/ 321 h 462"/>
              <a:gd name="T62" fmla="*/ 54 w 464"/>
              <a:gd name="T63" fmla="*/ 379 h 462"/>
              <a:gd name="T64" fmla="*/ 103 w 464"/>
              <a:gd name="T65" fmla="*/ 424 h 462"/>
              <a:gd name="T66" fmla="*/ 164 w 464"/>
              <a:gd name="T67" fmla="*/ 453 h 462"/>
              <a:gd name="T68" fmla="*/ 232 w 464"/>
              <a:gd name="T69" fmla="*/ 462 h 462"/>
              <a:gd name="T70" fmla="*/ 279 w 464"/>
              <a:gd name="T71" fmla="*/ 458 h 462"/>
              <a:gd name="T72" fmla="*/ 343 w 464"/>
              <a:gd name="T73" fmla="*/ 435 h 462"/>
              <a:gd name="T74" fmla="*/ 396 w 464"/>
              <a:gd name="T75" fmla="*/ 395 h 462"/>
              <a:gd name="T76" fmla="*/ 436 w 464"/>
              <a:gd name="T77" fmla="*/ 341 h 462"/>
              <a:gd name="T78" fmla="*/ 459 w 464"/>
              <a:gd name="T79" fmla="*/ 278 h 462"/>
              <a:gd name="T80" fmla="*/ 464 w 464"/>
              <a:gd name="T81" fmla="*/ 231 h 462"/>
              <a:gd name="T82" fmla="*/ 453 w 464"/>
              <a:gd name="T83" fmla="*/ 162 h 462"/>
              <a:gd name="T84" fmla="*/ 424 w 464"/>
              <a:gd name="T85" fmla="*/ 101 h 462"/>
              <a:gd name="T86" fmla="*/ 380 w 464"/>
              <a:gd name="T87" fmla="*/ 53 h 462"/>
              <a:gd name="T88" fmla="*/ 323 w 464"/>
              <a:gd name="T89" fmla="*/ 18 h 462"/>
              <a:gd name="T90" fmla="*/ 256 w 464"/>
              <a:gd name="T91" fmla="*/ 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4" h="462">
                <a:moveTo>
                  <a:pt x="232" y="429"/>
                </a:moveTo>
                <a:lnTo>
                  <a:pt x="232" y="429"/>
                </a:lnTo>
                <a:lnTo>
                  <a:pt x="212" y="427"/>
                </a:lnTo>
                <a:lnTo>
                  <a:pt x="193" y="425"/>
                </a:lnTo>
                <a:lnTo>
                  <a:pt x="174" y="420"/>
                </a:lnTo>
                <a:lnTo>
                  <a:pt x="155" y="413"/>
                </a:lnTo>
                <a:lnTo>
                  <a:pt x="138" y="404"/>
                </a:lnTo>
                <a:lnTo>
                  <a:pt x="121" y="395"/>
                </a:lnTo>
                <a:lnTo>
                  <a:pt x="107" y="384"/>
                </a:lnTo>
                <a:lnTo>
                  <a:pt x="92" y="370"/>
                </a:lnTo>
                <a:lnTo>
                  <a:pt x="80" y="357"/>
                </a:lnTo>
                <a:lnTo>
                  <a:pt x="68" y="341"/>
                </a:lnTo>
                <a:lnTo>
                  <a:pt x="58" y="326"/>
                </a:lnTo>
                <a:lnTo>
                  <a:pt x="50" y="307"/>
                </a:lnTo>
                <a:lnTo>
                  <a:pt x="44" y="289"/>
                </a:lnTo>
                <a:lnTo>
                  <a:pt x="39" y="271"/>
                </a:lnTo>
                <a:lnTo>
                  <a:pt x="35" y="252"/>
                </a:lnTo>
                <a:lnTo>
                  <a:pt x="35" y="231"/>
                </a:lnTo>
                <a:lnTo>
                  <a:pt x="35" y="231"/>
                </a:lnTo>
                <a:lnTo>
                  <a:pt x="35" y="211"/>
                </a:lnTo>
                <a:lnTo>
                  <a:pt x="39" y="191"/>
                </a:lnTo>
                <a:lnTo>
                  <a:pt x="44" y="173"/>
                </a:lnTo>
                <a:lnTo>
                  <a:pt x="50" y="155"/>
                </a:lnTo>
                <a:lnTo>
                  <a:pt x="58" y="138"/>
                </a:lnTo>
                <a:lnTo>
                  <a:pt x="68" y="121"/>
                </a:lnTo>
                <a:lnTo>
                  <a:pt x="80" y="106"/>
                </a:lnTo>
                <a:lnTo>
                  <a:pt x="92" y="92"/>
                </a:lnTo>
                <a:lnTo>
                  <a:pt x="107" y="78"/>
                </a:lnTo>
                <a:lnTo>
                  <a:pt x="121" y="68"/>
                </a:lnTo>
                <a:lnTo>
                  <a:pt x="138" y="58"/>
                </a:lnTo>
                <a:lnTo>
                  <a:pt x="155" y="49"/>
                </a:lnTo>
                <a:lnTo>
                  <a:pt x="174" y="43"/>
                </a:lnTo>
                <a:lnTo>
                  <a:pt x="193" y="39"/>
                </a:lnTo>
                <a:lnTo>
                  <a:pt x="212" y="35"/>
                </a:lnTo>
                <a:lnTo>
                  <a:pt x="232" y="34"/>
                </a:lnTo>
                <a:lnTo>
                  <a:pt x="232" y="34"/>
                </a:lnTo>
                <a:lnTo>
                  <a:pt x="252" y="35"/>
                </a:lnTo>
                <a:lnTo>
                  <a:pt x="272" y="39"/>
                </a:lnTo>
                <a:lnTo>
                  <a:pt x="291" y="43"/>
                </a:lnTo>
                <a:lnTo>
                  <a:pt x="309" y="49"/>
                </a:lnTo>
                <a:lnTo>
                  <a:pt x="326" y="58"/>
                </a:lnTo>
                <a:lnTo>
                  <a:pt x="342" y="68"/>
                </a:lnTo>
                <a:lnTo>
                  <a:pt x="358" y="78"/>
                </a:lnTo>
                <a:lnTo>
                  <a:pt x="372" y="92"/>
                </a:lnTo>
                <a:lnTo>
                  <a:pt x="384" y="106"/>
                </a:lnTo>
                <a:lnTo>
                  <a:pt x="395" y="121"/>
                </a:lnTo>
                <a:lnTo>
                  <a:pt x="406" y="138"/>
                </a:lnTo>
                <a:lnTo>
                  <a:pt x="415" y="155"/>
                </a:lnTo>
                <a:lnTo>
                  <a:pt x="421" y="173"/>
                </a:lnTo>
                <a:lnTo>
                  <a:pt x="426" y="191"/>
                </a:lnTo>
                <a:lnTo>
                  <a:pt x="428" y="211"/>
                </a:lnTo>
                <a:lnTo>
                  <a:pt x="429" y="231"/>
                </a:lnTo>
                <a:lnTo>
                  <a:pt x="429" y="231"/>
                </a:lnTo>
                <a:lnTo>
                  <a:pt x="428" y="252"/>
                </a:lnTo>
                <a:lnTo>
                  <a:pt x="426" y="271"/>
                </a:lnTo>
                <a:lnTo>
                  <a:pt x="421" y="289"/>
                </a:lnTo>
                <a:lnTo>
                  <a:pt x="415" y="307"/>
                </a:lnTo>
                <a:lnTo>
                  <a:pt x="406" y="326"/>
                </a:lnTo>
                <a:lnTo>
                  <a:pt x="395" y="341"/>
                </a:lnTo>
                <a:lnTo>
                  <a:pt x="384" y="357"/>
                </a:lnTo>
                <a:lnTo>
                  <a:pt x="372" y="370"/>
                </a:lnTo>
                <a:lnTo>
                  <a:pt x="358" y="384"/>
                </a:lnTo>
                <a:lnTo>
                  <a:pt x="342" y="395"/>
                </a:lnTo>
                <a:lnTo>
                  <a:pt x="326" y="404"/>
                </a:lnTo>
                <a:lnTo>
                  <a:pt x="309" y="413"/>
                </a:lnTo>
                <a:lnTo>
                  <a:pt x="291" y="420"/>
                </a:lnTo>
                <a:lnTo>
                  <a:pt x="272" y="425"/>
                </a:lnTo>
                <a:lnTo>
                  <a:pt x="252" y="427"/>
                </a:lnTo>
                <a:lnTo>
                  <a:pt x="232" y="429"/>
                </a:lnTo>
                <a:lnTo>
                  <a:pt x="232" y="429"/>
                </a:lnTo>
                <a:close/>
                <a:moveTo>
                  <a:pt x="232" y="0"/>
                </a:moveTo>
                <a:lnTo>
                  <a:pt x="232" y="0"/>
                </a:lnTo>
                <a:lnTo>
                  <a:pt x="209" y="1"/>
                </a:lnTo>
                <a:lnTo>
                  <a:pt x="186" y="5"/>
                </a:lnTo>
                <a:lnTo>
                  <a:pt x="164" y="11"/>
                </a:lnTo>
                <a:lnTo>
                  <a:pt x="142" y="18"/>
                </a:lnTo>
                <a:lnTo>
                  <a:pt x="121" y="28"/>
                </a:lnTo>
                <a:lnTo>
                  <a:pt x="103" y="40"/>
                </a:lnTo>
                <a:lnTo>
                  <a:pt x="85" y="53"/>
                </a:lnTo>
                <a:lnTo>
                  <a:pt x="68" y="68"/>
                </a:lnTo>
                <a:lnTo>
                  <a:pt x="54" y="85"/>
                </a:lnTo>
                <a:lnTo>
                  <a:pt x="40" y="101"/>
                </a:lnTo>
                <a:lnTo>
                  <a:pt x="28" y="121"/>
                </a:lnTo>
                <a:lnTo>
                  <a:pt x="19" y="141"/>
                </a:lnTo>
                <a:lnTo>
                  <a:pt x="11" y="162"/>
                </a:lnTo>
                <a:lnTo>
                  <a:pt x="5" y="185"/>
                </a:lnTo>
                <a:lnTo>
                  <a:pt x="2" y="208"/>
                </a:lnTo>
                <a:lnTo>
                  <a:pt x="0" y="231"/>
                </a:lnTo>
                <a:lnTo>
                  <a:pt x="0" y="231"/>
                </a:lnTo>
                <a:lnTo>
                  <a:pt x="2" y="255"/>
                </a:lnTo>
                <a:lnTo>
                  <a:pt x="5" y="278"/>
                </a:lnTo>
                <a:lnTo>
                  <a:pt x="11" y="300"/>
                </a:lnTo>
                <a:lnTo>
                  <a:pt x="19" y="321"/>
                </a:lnTo>
                <a:lnTo>
                  <a:pt x="28" y="341"/>
                </a:lnTo>
                <a:lnTo>
                  <a:pt x="40" y="361"/>
                </a:lnTo>
                <a:lnTo>
                  <a:pt x="54" y="379"/>
                </a:lnTo>
                <a:lnTo>
                  <a:pt x="68" y="395"/>
                </a:lnTo>
                <a:lnTo>
                  <a:pt x="85" y="410"/>
                </a:lnTo>
                <a:lnTo>
                  <a:pt x="103" y="424"/>
                </a:lnTo>
                <a:lnTo>
                  <a:pt x="121" y="435"/>
                </a:lnTo>
                <a:lnTo>
                  <a:pt x="142" y="444"/>
                </a:lnTo>
                <a:lnTo>
                  <a:pt x="164" y="453"/>
                </a:lnTo>
                <a:lnTo>
                  <a:pt x="186" y="458"/>
                </a:lnTo>
                <a:lnTo>
                  <a:pt x="209" y="461"/>
                </a:lnTo>
                <a:lnTo>
                  <a:pt x="232" y="462"/>
                </a:lnTo>
                <a:lnTo>
                  <a:pt x="232" y="462"/>
                </a:lnTo>
                <a:lnTo>
                  <a:pt x="256" y="461"/>
                </a:lnTo>
                <a:lnTo>
                  <a:pt x="279" y="458"/>
                </a:lnTo>
                <a:lnTo>
                  <a:pt x="301" y="453"/>
                </a:lnTo>
                <a:lnTo>
                  <a:pt x="323" y="444"/>
                </a:lnTo>
                <a:lnTo>
                  <a:pt x="343" y="435"/>
                </a:lnTo>
                <a:lnTo>
                  <a:pt x="361" y="424"/>
                </a:lnTo>
                <a:lnTo>
                  <a:pt x="380" y="410"/>
                </a:lnTo>
                <a:lnTo>
                  <a:pt x="396" y="395"/>
                </a:lnTo>
                <a:lnTo>
                  <a:pt x="411" y="379"/>
                </a:lnTo>
                <a:lnTo>
                  <a:pt x="424" y="361"/>
                </a:lnTo>
                <a:lnTo>
                  <a:pt x="436" y="341"/>
                </a:lnTo>
                <a:lnTo>
                  <a:pt x="446" y="321"/>
                </a:lnTo>
                <a:lnTo>
                  <a:pt x="453" y="300"/>
                </a:lnTo>
                <a:lnTo>
                  <a:pt x="459" y="278"/>
                </a:lnTo>
                <a:lnTo>
                  <a:pt x="463" y="255"/>
                </a:lnTo>
                <a:lnTo>
                  <a:pt x="464" y="231"/>
                </a:lnTo>
                <a:lnTo>
                  <a:pt x="464" y="231"/>
                </a:lnTo>
                <a:lnTo>
                  <a:pt x="463" y="208"/>
                </a:lnTo>
                <a:lnTo>
                  <a:pt x="459" y="185"/>
                </a:lnTo>
                <a:lnTo>
                  <a:pt x="453" y="162"/>
                </a:lnTo>
                <a:lnTo>
                  <a:pt x="446" y="141"/>
                </a:lnTo>
                <a:lnTo>
                  <a:pt x="436" y="121"/>
                </a:lnTo>
                <a:lnTo>
                  <a:pt x="424" y="101"/>
                </a:lnTo>
                <a:lnTo>
                  <a:pt x="411" y="85"/>
                </a:lnTo>
                <a:lnTo>
                  <a:pt x="396" y="68"/>
                </a:lnTo>
                <a:lnTo>
                  <a:pt x="380" y="53"/>
                </a:lnTo>
                <a:lnTo>
                  <a:pt x="361" y="40"/>
                </a:lnTo>
                <a:lnTo>
                  <a:pt x="343" y="28"/>
                </a:lnTo>
                <a:lnTo>
                  <a:pt x="323" y="18"/>
                </a:lnTo>
                <a:lnTo>
                  <a:pt x="301" y="11"/>
                </a:lnTo>
                <a:lnTo>
                  <a:pt x="279" y="5"/>
                </a:lnTo>
                <a:lnTo>
                  <a:pt x="256" y="1"/>
                </a:lnTo>
                <a:lnTo>
                  <a:pt x="232" y="0"/>
                </a:lnTo>
                <a:lnTo>
                  <a:pt x="232" y="0"/>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5" name="Freeform 40"/>
          <p:cNvSpPr/>
          <p:nvPr>
            <p:custDataLst>
              <p:tags r:id="rId12"/>
            </p:custDataLst>
          </p:nvPr>
        </p:nvSpPr>
        <p:spPr bwMode="auto">
          <a:xfrm>
            <a:off x="2732530" y="3650147"/>
            <a:ext cx="13205" cy="25632"/>
          </a:xfrm>
          <a:custGeom>
            <a:avLst/>
            <a:gdLst>
              <a:gd name="T0" fmla="*/ 11 w 23"/>
              <a:gd name="T1" fmla="*/ 45 h 45"/>
              <a:gd name="T2" fmla="*/ 11 w 23"/>
              <a:gd name="T3" fmla="*/ 45 h 45"/>
              <a:gd name="T4" fmla="*/ 16 w 23"/>
              <a:gd name="T5" fmla="*/ 43 h 45"/>
              <a:gd name="T6" fmla="*/ 19 w 23"/>
              <a:gd name="T7" fmla="*/ 41 h 45"/>
              <a:gd name="T8" fmla="*/ 22 w 23"/>
              <a:gd name="T9" fmla="*/ 37 h 45"/>
              <a:gd name="T10" fmla="*/ 23 w 23"/>
              <a:gd name="T11" fmla="*/ 34 h 45"/>
              <a:gd name="T12" fmla="*/ 23 w 23"/>
              <a:gd name="T13" fmla="*/ 11 h 45"/>
              <a:gd name="T14" fmla="*/ 23 w 23"/>
              <a:gd name="T15" fmla="*/ 11 h 45"/>
              <a:gd name="T16" fmla="*/ 22 w 23"/>
              <a:gd name="T17" fmla="*/ 6 h 45"/>
              <a:gd name="T18" fmla="*/ 19 w 23"/>
              <a:gd name="T19" fmla="*/ 2 h 45"/>
              <a:gd name="T20" fmla="*/ 16 w 23"/>
              <a:gd name="T21" fmla="*/ 0 h 45"/>
              <a:gd name="T22" fmla="*/ 11 w 23"/>
              <a:gd name="T23" fmla="*/ 0 h 45"/>
              <a:gd name="T24" fmla="*/ 11 w 23"/>
              <a:gd name="T25" fmla="*/ 0 h 45"/>
              <a:gd name="T26" fmla="*/ 7 w 23"/>
              <a:gd name="T27" fmla="*/ 0 h 45"/>
              <a:gd name="T28" fmla="*/ 3 w 23"/>
              <a:gd name="T29" fmla="*/ 2 h 45"/>
              <a:gd name="T30" fmla="*/ 1 w 23"/>
              <a:gd name="T31" fmla="*/ 6 h 45"/>
              <a:gd name="T32" fmla="*/ 0 w 23"/>
              <a:gd name="T33" fmla="*/ 11 h 45"/>
              <a:gd name="T34" fmla="*/ 0 w 23"/>
              <a:gd name="T35" fmla="*/ 34 h 45"/>
              <a:gd name="T36" fmla="*/ 0 w 23"/>
              <a:gd name="T37" fmla="*/ 34 h 45"/>
              <a:gd name="T38" fmla="*/ 1 w 23"/>
              <a:gd name="T39" fmla="*/ 37 h 45"/>
              <a:gd name="T40" fmla="*/ 3 w 23"/>
              <a:gd name="T41" fmla="*/ 41 h 45"/>
              <a:gd name="T42" fmla="*/ 7 w 23"/>
              <a:gd name="T43" fmla="*/ 43 h 45"/>
              <a:gd name="T44" fmla="*/ 11 w 23"/>
              <a:gd name="T45" fmla="*/ 45 h 45"/>
              <a:gd name="T46" fmla="*/ 11 w 23"/>
              <a:gd name="T4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45">
                <a:moveTo>
                  <a:pt x="11" y="45"/>
                </a:moveTo>
                <a:lnTo>
                  <a:pt x="11" y="45"/>
                </a:lnTo>
                <a:lnTo>
                  <a:pt x="16" y="43"/>
                </a:lnTo>
                <a:lnTo>
                  <a:pt x="19" y="41"/>
                </a:lnTo>
                <a:lnTo>
                  <a:pt x="22" y="37"/>
                </a:lnTo>
                <a:lnTo>
                  <a:pt x="23" y="34"/>
                </a:lnTo>
                <a:lnTo>
                  <a:pt x="23" y="11"/>
                </a:lnTo>
                <a:lnTo>
                  <a:pt x="23" y="11"/>
                </a:lnTo>
                <a:lnTo>
                  <a:pt x="22" y="6"/>
                </a:lnTo>
                <a:lnTo>
                  <a:pt x="19" y="2"/>
                </a:lnTo>
                <a:lnTo>
                  <a:pt x="16" y="0"/>
                </a:lnTo>
                <a:lnTo>
                  <a:pt x="11" y="0"/>
                </a:lnTo>
                <a:lnTo>
                  <a:pt x="11" y="0"/>
                </a:lnTo>
                <a:lnTo>
                  <a:pt x="7" y="0"/>
                </a:lnTo>
                <a:lnTo>
                  <a:pt x="3" y="2"/>
                </a:lnTo>
                <a:lnTo>
                  <a:pt x="1" y="6"/>
                </a:lnTo>
                <a:lnTo>
                  <a:pt x="0" y="11"/>
                </a:lnTo>
                <a:lnTo>
                  <a:pt x="0" y="34"/>
                </a:lnTo>
                <a:lnTo>
                  <a:pt x="0" y="34"/>
                </a:lnTo>
                <a:lnTo>
                  <a:pt x="1" y="37"/>
                </a:lnTo>
                <a:lnTo>
                  <a:pt x="3" y="41"/>
                </a:lnTo>
                <a:lnTo>
                  <a:pt x="7" y="43"/>
                </a:lnTo>
                <a:lnTo>
                  <a:pt x="11" y="45"/>
                </a:lnTo>
                <a:lnTo>
                  <a:pt x="11" y="45"/>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6" name="Freeform 41"/>
          <p:cNvSpPr/>
          <p:nvPr>
            <p:custDataLst>
              <p:tags r:id="rId13"/>
            </p:custDataLst>
          </p:nvPr>
        </p:nvSpPr>
        <p:spPr bwMode="auto">
          <a:xfrm>
            <a:off x="2732530" y="3830682"/>
            <a:ext cx="13205" cy="25632"/>
          </a:xfrm>
          <a:custGeom>
            <a:avLst/>
            <a:gdLst>
              <a:gd name="T0" fmla="*/ 11 w 23"/>
              <a:gd name="T1" fmla="*/ 0 h 46"/>
              <a:gd name="T2" fmla="*/ 11 w 23"/>
              <a:gd name="T3" fmla="*/ 0 h 46"/>
              <a:gd name="T4" fmla="*/ 7 w 23"/>
              <a:gd name="T5" fmla="*/ 1 h 46"/>
              <a:gd name="T6" fmla="*/ 3 w 23"/>
              <a:gd name="T7" fmla="*/ 4 h 46"/>
              <a:gd name="T8" fmla="*/ 1 w 23"/>
              <a:gd name="T9" fmla="*/ 7 h 46"/>
              <a:gd name="T10" fmla="*/ 0 w 23"/>
              <a:gd name="T11" fmla="*/ 11 h 46"/>
              <a:gd name="T12" fmla="*/ 0 w 23"/>
              <a:gd name="T13" fmla="*/ 34 h 46"/>
              <a:gd name="T14" fmla="*/ 0 w 23"/>
              <a:gd name="T15" fmla="*/ 34 h 46"/>
              <a:gd name="T16" fmla="*/ 1 w 23"/>
              <a:gd name="T17" fmla="*/ 39 h 46"/>
              <a:gd name="T18" fmla="*/ 3 w 23"/>
              <a:gd name="T19" fmla="*/ 43 h 46"/>
              <a:gd name="T20" fmla="*/ 7 w 23"/>
              <a:gd name="T21" fmla="*/ 45 h 46"/>
              <a:gd name="T22" fmla="*/ 11 w 23"/>
              <a:gd name="T23" fmla="*/ 46 h 46"/>
              <a:gd name="T24" fmla="*/ 11 w 23"/>
              <a:gd name="T25" fmla="*/ 46 h 46"/>
              <a:gd name="T26" fmla="*/ 16 w 23"/>
              <a:gd name="T27" fmla="*/ 45 h 46"/>
              <a:gd name="T28" fmla="*/ 19 w 23"/>
              <a:gd name="T29" fmla="*/ 43 h 46"/>
              <a:gd name="T30" fmla="*/ 22 w 23"/>
              <a:gd name="T31" fmla="*/ 39 h 46"/>
              <a:gd name="T32" fmla="*/ 23 w 23"/>
              <a:gd name="T33" fmla="*/ 34 h 46"/>
              <a:gd name="T34" fmla="*/ 23 w 23"/>
              <a:gd name="T35" fmla="*/ 11 h 46"/>
              <a:gd name="T36" fmla="*/ 23 w 23"/>
              <a:gd name="T37" fmla="*/ 11 h 46"/>
              <a:gd name="T38" fmla="*/ 22 w 23"/>
              <a:gd name="T39" fmla="*/ 7 h 46"/>
              <a:gd name="T40" fmla="*/ 19 w 23"/>
              <a:gd name="T41" fmla="*/ 4 h 46"/>
              <a:gd name="T42" fmla="*/ 16 w 23"/>
              <a:gd name="T43" fmla="*/ 1 h 46"/>
              <a:gd name="T44" fmla="*/ 11 w 23"/>
              <a:gd name="T45" fmla="*/ 0 h 46"/>
              <a:gd name="T46" fmla="*/ 11 w 23"/>
              <a:gd name="T4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46">
                <a:moveTo>
                  <a:pt x="11" y="0"/>
                </a:moveTo>
                <a:lnTo>
                  <a:pt x="11" y="0"/>
                </a:lnTo>
                <a:lnTo>
                  <a:pt x="7" y="1"/>
                </a:lnTo>
                <a:lnTo>
                  <a:pt x="3" y="4"/>
                </a:lnTo>
                <a:lnTo>
                  <a:pt x="1" y="7"/>
                </a:lnTo>
                <a:lnTo>
                  <a:pt x="0" y="11"/>
                </a:lnTo>
                <a:lnTo>
                  <a:pt x="0" y="34"/>
                </a:lnTo>
                <a:lnTo>
                  <a:pt x="0" y="34"/>
                </a:lnTo>
                <a:lnTo>
                  <a:pt x="1" y="39"/>
                </a:lnTo>
                <a:lnTo>
                  <a:pt x="3" y="43"/>
                </a:lnTo>
                <a:lnTo>
                  <a:pt x="7" y="45"/>
                </a:lnTo>
                <a:lnTo>
                  <a:pt x="11" y="46"/>
                </a:lnTo>
                <a:lnTo>
                  <a:pt x="11" y="46"/>
                </a:lnTo>
                <a:lnTo>
                  <a:pt x="16" y="45"/>
                </a:lnTo>
                <a:lnTo>
                  <a:pt x="19" y="43"/>
                </a:lnTo>
                <a:lnTo>
                  <a:pt x="22" y="39"/>
                </a:lnTo>
                <a:lnTo>
                  <a:pt x="23" y="34"/>
                </a:lnTo>
                <a:lnTo>
                  <a:pt x="23" y="11"/>
                </a:lnTo>
                <a:lnTo>
                  <a:pt x="23" y="11"/>
                </a:lnTo>
                <a:lnTo>
                  <a:pt x="22" y="7"/>
                </a:lnTo>
                <a:lnTo>
                  <a:pt x="19" y="4"/>
                </a:lnTo>
                <a:lnTo>
                  <a:pt x="16" y="1"/>
                </a:lnTo>
                <a:lnTo>
                  <a:pt x="11" y="0"/>
                </a:lnTo>
                <a:lnTo>
                  <a:pt x="11" y="0"/>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7" name="Freeform 42"/>
          <p:cNvSpPr/>
          <p:nvPr>
            <p:custDataLst>
              <p:tags r:id="rId14"/>
            </p:custDataLst>
          </p:nvPr>
        </p:nvSpPr>
        <p:spPr bwMode="auto">
          <a:xfrm>
            <a:off x="2628099" y="3747102"/>
            <a:ext cx="27608" cy="12259"/>
          </a:xfrm>
          <a:custGeom>
            <a:avLst/>
            <a:gdLst>
              <a:gd name="T0" fmla="*/ 34 w 44"/>
              <a:gd name="T1" fmla="*/ 0 h 22"/>
              <a:gd name="T2" fmla="*/ 10 w 44"/>
              <a:gd name="T3" fmla="*/ 0 h 22"/>
              <a:gd name="T4" fmla="*/ 10 w 44"/>
              <a:gd name="T5" fmla="*/ 0 h 22"/>
              <a:gd name="T6" fmla="*/ 7 w 44"/>
              <a:gd name="T7" fmla="*/ 0 h 22"/>
              <a:gd name="T8" fmla="*/ 3 w 44"/>
              <a:gd name="T9" fmla="*/ 2 h 22"/>
              <a:gd name="T10" fmla="*/ 1 w 44"/>
              <a:gd name="T11" fmla="*/ 6 h 22"/>
              <a:gd name="T12" fmla="*/ 0 w 44"/>
              <a:gd name="T13" fmla="*/ 11 h 22"/>
              <a:gd name="T14" fmla="*/ 0 w 44"/>
              <a:gd name="T15" fmla="*/ 11 h 22"/>
              <a:gd name="T16" fmla="*/ 1 w 44"/>
              <a:gd name="T17" fmla="*/ 16 h 22"/>
              <a:gd name="T18" fmla="*/ 3 w 44"/>
              <a:gd name="T19" fmla="*/ 19 h 22"/>
              <a:gd name="T20" fmla="*/ 7 w 44"/>
              <a:gd name="T21" fmla="*/ 22 h 22"/>
              <a:gd name="T22" fmla="*/ 10 w 44"/>
              <a:gd name="T23" fmla="*/ 22 h 22"/>
              <a:gd name="T24" fmla="*/ 34 w 44"/>
              <a:gd name="T25" fmla="*/ 22 h 22"/>
              <a:gd name="T26" fmla="*/ 34 w 44"/>
              <a:gd name="T27" fmla="*/ 22 h 22"/>
              <a:gd name="T28" fmla="*/ 38 w 44"/>
              <a:gd name="T29" fmla="*/ 22 h 22"/>
              <a:gd name="T30" fmla="*/ 42 w 44"/>
              <a:gd name="T31" fmla="*/ 19 h 22"/>
              <a:gd name="T32" fmla="*/ 44 w 44"/>
              <a:gd name="T33" fmla="*/ 16 h 22"/>
              <a:gd name="T34" fmla="*/ 44 w 44"/>
              <a:gd name="T35" fmla="*/ 11 h 22"/>
              <a:gd name="T36" fmla="*/ 44 w 44"/>
              <a:gd name="T37" fmla="*/ 11 h 22"/>
              <a:gd name="T38" fmla="*/ 44 w 44"/>
              <a:gd name="T39" fmla="*/ 6 h 22"/>
              <a:gd name="T40" fmla="*/ 42 w 44"/>
              <a:gd name="T41" fmla="*/ 2 h 22"/>
              <a:gd name="T42" fmla="*/ 38 w 44"/>
              <a:gd name="T43" fmla="*/ 0 h 22"/>
              <a:gd name="T44" fmla="*/ 34 w 44"/>
              <a:gd name="T45" fmla="*/ 0 h 22"/>
              <a:gd name="T46" fmla="*/ 34 w 44"/>
              <a:gd name="T4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2">
                <a:moveTo>
                  <a:pt x="34" y="0"/>
                </a:moveTo>
                <a:lnTo>
                  <a:pt x="10" y="0"/>
                </a:lnTo>
                <a:lnTo>
                  <a:pt x="10" y="0"/>
                </a:lnTo>
                <a:lnTo>
                  <a:pt x="7" y="0"/>
                </a:lnTo>
                <a:lnTo>
                  <a:pt x="3" y="2"/>
                </a:lnTo>
                <a:lnTo>
                  <a:pt x="1" y="6"/>
                </a:lnTo>
                <a:lnTo>
                  <a:pt x="0" y="11"/>
                </a:lnTo>
                <a:lnTo>
                  <a:pt x="0" y="11"/>
                </a:lnTo>
                <a:lnTo>
                  <a:pt x="1" y="16"/>
                </a:lnTo>
                <a:lnTo>
                  <a:pt x="3" y="19"/>
                </a:lnTo>
                <a:lnTo>
                  <a:pt x="7" y="22"/>
                </a:lnTo>
                <a:lnTo>
                  <a:pt x="10" y="22"/>
                </a:lnTo>
                <a:lnTo>
                  <a:pt x="34" y="22"/>
                </a:lnTo>
                <a:lnTo>
                  <a:pt x="34" y="22"/>
                </a:lnTo>
                <a:lnTo>
                  <a:pt x="38" y="22"/>
                </a:lnTo>
                <a:lnTo>
                  <a:pt x="42" y="19"/>
                </a:lnTo>
                <a:lnTo>
                  <a:pt x="44" y="16"/>
                </a:lnTo>
                <a:lnTo>
                  <a:pt x="44" y="11"/>
                </a:lnTo>
                <a:lnTo>
                  <a:pt x="44" y="11"/>
                </a:lnTo>
                <a:lnTo>
                  <a:pt x="44" y="6"/>
                </a:lnTo>
                <a:lnTo>
                  <a:pt x="42" y="2"/>
                </a:lnTo>
                <a:lnTo>
                  <a:pt x="38" y="0"/>
                </a:lnTo>
                <a:lnTo>
                  <a:pt x="34" y="0"/>
                </a:lnTo>
                <a:lnTo>
                  <a:pt x="34" y="0"/>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8" name="Freeform 43"/>
          <p:cNvSpPr/>
          <p:nvPr>
            <p:custDataLst>
              <p:tags r:id="rId15"/>
            </p:custDataLst>
          </p:nvPr>
        </p:nvSpPr>
        <p:spPr bwMode="auto">
          <a:xfrm>
            <a:off x="2822555" y="3747102"/>
            <a:ext cx="27608" cy="12259"/>
          </a:xfrm>
          <a:custGeom>
            <a:avLst/>
            <a:gdLst>
              <a:gd name="T0" fmla="*/ 35 w 46"/>
              <a:gd name="T1" fmla="*/ 0 h 22"/>
              <a:gd name="T2" fmla="*/ 12 w 46"/>
              <a:gd name="T3" fmla="*/ 0 h 22"/>
              <a:gd name="T4" fmla="*/ 12 w 46"/>
              <a:gd name="T5" fmla="*/ 0 h 22"/>
              <a:gd name="T6" fmla="*/ 7 w 46"/>
              <a:gd name="T7" fmla="*/ 0 h 22"/>
              <a:gd name="T8" fmla="*/ 4 w 46"/>
              <a:gd name="T9" fmla="*/ 2 h 22"/>
              <a:gd name="T10" fmla="*/ 1 w 46"/>
              <a:gd name="T11" fmla="*/ 6 h 22"/>
              <a:gd name="T12" fmla="*/ 0 w 46"/>
              <a:gd name="T13" fmla="*/ 11 h 22"/>
              <a:gd name="T14" fmla="*/ 0 w 46"/>
              <a:gd name="T15" fmla="*/ 11 h 22"/>
              <a:gd name="T16" fmla="*/ 1 w 46"/>
              <a:gd name="T17" fmla="*/ 16 h 22"/>
              <a:gd name="T18" fmla="*/ 4 w 46"/>
              <a:gd name="T19" fmla="*/ 19 h 22"/>
              <a:gd name="T20" fmla="*/ 7 w 46"/>
              <a:gd name="T21" fmla="*/ 22 h 22"/>
              <a:gd name="T22" fmla="*/ 12 w 46"/>
              <a:gd name="T23" fmla="*/ 22 h 22"/>
              <a:gd name="T24" fmla="*/ 35 w 46"/>
              <a:gd name="T25" fmla="*/ 22 h 22"/>
              <a:gd name="T26" fmla="*/ 35 w 46"/>
              <a:gd name="T27" fmla="*/ 22 h 22"/>
              <a:gd name="T28" fmla="*/ 39 w 46"/>
              <a:gd name="T29" fmla="*/ 22 h 22"/>
              <a:gd name="T30" fmla="*/ 42 w 46"/>
              <a:gd name="T31" fmla="*/ 19 h 22"/>
              <a:gd name="T32" fmla="*/ 45 w 46"/>
              <a:gd name="T33" fmla="*/ 16 h 22"/>
              <a:gd name="T34" fmla="*/ 46 w 46"/>
              <a:gd name="T35" fmla="*/ 11 h 22"/>
              <a:gd name="T36" fmla="*/ 46 w 46"/>
              <a:gd name="T37" fmla="*/ 11 h 22"/>
              <a:gd name="T38" fmla="*/ 45 w 46"/>
              <a:gd name="T39" fmla="*/ 6 h 22"/>
              <a:gd name="T40" fmla="*/ 42 w 46"/>
              <a:gd name="T41" fmla="*/ 2 h 22"/>
              <a:gd name="T42" fmla="*/ 39 w 46"/>
              <a:gd name="T43" fmla="*/ 0 h 22"/>
              <a:gd name="T44" fmla="*/ 35 w 46"/>
              <a:gd name="T45" fmla="*/ 0 h 22"/>
              <a:gd name="T46" fmla="*/ 35 w 46"/>
              <a:gd name="T4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22">
                <a:moveTo>
                  <a:pt x="35" y="0"/>
                </a:moveTo>
                <a:lnTo>
                  <a:pt x="12" y="0"/>
                </a:lnTo>
                <a:lnTo>
                  <a:pt x="12" y="0"/>
                </a:lnTo>
                <a:lnTo>
                  <a:pt x="7" y="0"/>
                </a:lnTo>
                <a:lnTo>
                  <a:pt x="4" y="2"/>
                </a:lnTo>
                <a:lnTo>
                  <a:pt x="1" y="6"/>
                </a:lnTo>
                <a:lnTo>
                  <a:pt x="0" y="11"/>
                </a:lnTo>
                <a:lnTo>
                  <a:pt x="0" y="11"/>
                </a:lnTo>
                <a:lnTo>
                  <a:pt x="1" y="16"/>
                </a:lnTo>
                <a:lnTo>
                  <a:pt x="4" y="19"/>
                </a:lnTo>
                <a:lnTo>
                  <a:pt x="7" y="22"/>
                </a:lnTo>
                <a:lnTo>
                  <a:pt x="12" y="22"/>
                </a:lnTo>
                <a:lnTo>
                  <a:pt x="35" y="22"/>
                </a:lnTo>
                <a:lnTo>
                  <a:pt x="35" y="22"/>
                </a:lnTo>
                <a:lnTo>
                  <a:pt x="39" y="22"/>
                </a:lnTo>
                <a:lnTo>
                  <a:pt x="42" y="19"/>
                </a:lnTo>
                <a:lnTo>
                  <a:pt x="45" y="16"/>
                </a:lnTo>
                <a:lnTo>
                  <a:pt x="46" y="11"/>
                </a:lnTo>
                <a:lnTo>
                  <a:pt x="46" y="11"/>
                </a:lnTo>
                <a:lnTo>
                  <a:pt x="45" y="6"/>
                </a:lnTo>
                <a:lnTo>
                  <a:pt x="42" y="2"/>
                </a:lnTo>
                <a:lnTo>
                  <a:pt x="39" y="0"/>
                </a:lnTo>
                <a:lnTo>
                  <a:pt x="35" y="0"/>
                </a:lnTo>
                <a:lnTo>
                  <a:pt x="35" y="0"/>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9" name="Freeform 44"/>
          <p:cNvSpPr/>
          <p:nvPr>
            <p:custDataLst>
              <p:tags r:id="rId16"/>
            </p:custDataLst>
          </p:nvPr>
        </p:nvSpPr>
        <p:spPr bwMode="auto">
          <a:xfrm>
            <a:off x="2665310" y="3693609"/>
            <a:ext cx="90026" cy="118128"/>
          </a:xfrm>
          <a:custGeom>
            <a:avLst/>
            <a:gdLst>
              <a:gd name="T0" fmla="*/ 136 w 150"/>
              <a:gd name="T1" fmla="*/ 84 h 213"/>
              <a:gd name="T2" fmla="*/ 136 w 150"/>
              <a:gd name="T3" fmla="*/ 11 h 213"/>
              <a:gd name="T4" fmla="*/ 136 w 150"/>
              <a:gd name="T5" fmla="*/ 11 h 213"/>
              <a:gd name="T6" fmla="*/ 135 w 150"/>
              <a:gd name="T7" fmla="*/ 7 h 213"/>
              <a:gd name="T8" fmla="*/ 132 w 150"/>
              <a:gd name="T9" fmla="*/ 4 h 213"/>
              <a:gd name="T10" fmla="*/ 129 w 150"/>
              <a:gd name="T11" fmla="*/ 1 h 213"/>
              <a:gd name="T12" fmla="*/ 124 w 150"/>
              <a:gd name="T13" fmla="*/ 0 h 213"/>
              <a:gd name="T14" fmla="*/ 124 w 150"/>
              <a:gd name="T15" fmla="*/ 0 h 213"/>
              <a:gd name="T16" fmla="*/ 120 w 150"/>
              <a:gd name="T17" fmla="*/ 1 h 213"/>
              <a:gd name="T18" fmla="*/ 116 w 150"/>
              <a:gd name="T19" fmla="*/ 4 h 213"/>
              <a:gd name="T20" fmla="*/ 114 w 150"/>
              <a:gd name="T21" fmla="*/ 7 h 213"/>
              <a:gd name="T22" fmla="*/ 113 w 150"/>
              <a:gd name="T23" fmla="*/ 11 h 213"/>
              <a:gd name="T24" fmla="*/ 113 w 150"/>
              <a:gd name="T25" fmla="*/ 84 h 213"/>
              <a:gd name="T26" fmla="*/ 113 w 150"/>
              <a:gd name="T27" fmla="*/ 84 h 213"/>
              <a:gd name="T28" fmla="*/ 109 w 150"/>
              <a:gd name="T29" fmla="*/ 87 h 213"/>
              <a:gd name="T30" fmla="*/ 106 w 150"/>
              <a:gd name="T31" fmla="*/ 90 h 213"/>
              <a:gd name="T32" fmla="*/ 102 w 150"/>
              <a:gd name="T33" fmla="*/ 95 h 213"/>
              <a:gd name="T34" fmla="*/ 100 w 150"/>
              <a:gd name="T35" fmla="*/ 98 h 213"/>
              <a:gd name="T36" fmla="*/ 98 w 150"/>
              <a:gd name="T37" fmla="*/ 103 h 213"/>
              <a:gd name="T38" fmla="*/ 98 w 150"/>
              <a:gd name="T39" fmla="*/ 108 h 213"/>
              <a:gd name="T40" fmla="*/ 100 w 150"/>
              <a:gd name="T41" fmla="*/ 113 h 213"/>
              <a:gd name="T42" fmla="*/ 101 w 150"/>
              <a:gd name="T43" fmla="*/ 118 h 213"/>
              <a:gd name="T44" fmla="*/ 5 w 150"/>
              <a:gd name="T45" fmla="*/ 193 h 213"/>
              <a:gd name="T46" fmla="*/ 5 w 150"/>
              <a:gd name="T47" fmla="*/ 193 h 213"/>
              <a:gd name="T48" fmla="*/ 1 w 150"/>
              <a:gd name="T49" fmla="*/ 196 h 213"/>
              <a:gd name="T50" fmla="*/ 0 w 150"/>
              <a:gd name="T51" fmla="*/ 200 h 213"/>
              <a:gd name="T52" fmla="*/ 0 w 150"/>
              <a:gd name="T53" fmla="*/ 205 h 213"/>
              <a:gd name="T54" fmla="*/ 3 w 150"/>
              <a:gd name="T55" fmla="*/ 208 h 213"/>
              <a:gd name="T56" fmla="*/ 3 w 150"/>
              <a:gd name="T57" fmla="*/ 208 h 213"/>
              <a:gd name="T58" fmla="*/ 6 w 150"/>
              <a:gd name="T59" fmla="*/ 212 h 213"/>
              <a:gd name="T60" fmla="*/ 10 w 150"/>
              <a:gd name="T61" fmla="*/ 213 h 213"/>
              <a:gd name="T62" fmla="*/ 15 w 150"/>
              <a:gd name="T63" fmla="*/ 212 h 213"/>
              <a:gd name="T64" fmla="*/ 18 w 150"/>
              <a:gd name="T65" fmla="*/ 211 h 213"/>
              <a:gd name="T66" fmla="*/ 119 w 150"/>
              <a:gd name="T67" fmla="*/ 133 h 213"/>
              <a:gd name="T68" fmla="*/ 119 w 150"/>
              <a:gd name="T69" fmla="*/ 133 h 213"/>
              <a:gd name="T70" fmla="*/ 124 w 150"/>
              <a:gd name="T71" fmla="*/ 133 h 213"/>
              <a:gd name="T72" fmla="*/ 130 w 150"/>
              <a:gd name="T73" fmla="*/ 133 h 213"/>
              <a:gd name="T74" fmla="*/ 133 w 150"/>
              <a:gd name="T75" fmla="*/ 132 h 213"/>
              <a:gd name="T76" fmla="*/ 138 w 150"/>
              <a:gd name="T77" fmla="*/ 130 h 213"/>
              <a:gd name="T78" fmla="*/ 142 w 150"/>
              <a:gd name="T79" fmla="*/ 127 h 213"/>
              <a:gd name="T80" fmla="*/ 144 w 150"/>
              <a:gd name="T81" fmla="*/ 124 h 213"/>
              <a:gd name="T82" fmla="*/ 147 w 150"/>
              <a:gd name="T83" fmla="*/ 120 h 213"/>
              <a:gd name="T84" fmla="*/ 149 w 150"/>
              <a:gd name="T85" fmla="*/ 116 h 213"/>
              <a:gd name="T86" fmla="*/ 150 w 150"/>
              <a:gd name="T87" fmla="*/ 112 h 213"/>
              <a:gd name="T88" fmla="*/ 150 w 150"/>
              <a:gd name="T89" fmla="*/ 107 h 213"/>
              <a:gd name="T90" fmla="*/ 150 w 150"/>
              <a:gd name="T91" fmla="*/ 103 h 213"/>
              <a:gd name="T92" fmla="*/ 149 w 150"/>
              <a:gd name="T93" fmla="*/ 98 h 213"/>
              <a:gd name="T94" fmla="*/ 147 w 150"/>
              <a:gd name="T95" fmla="*/ 95 h 213"/>
              <a:gd name="T96" fmla="*/ 144 w 150"/>
              <a:gd name="T97" fmla="*/ 90 h 213"/>
              <a:gd name="T98" fmla="*/ 141 w 150"/>
              <a:gd name="T99" fmla="*/ 87 h 213"/>
              <a:gd name="T100" fmla="*/ 136 w 150"/>
              <a:gd name="T101" fmla="*/ 84 h 213"/>
              <a:gd name="T102" fmla="*/ 136 w 150"/>
              <a:gd name="T103" fmla="*/ 8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 h="213">
                <a:moveTo>
                  <a:pt x="136" y="84"/>
                </a:moveTo>
                <a:lnTo>
                  <a:pt x="136" y="11"/>
                </a:lnTo>
                <a:lnTo>
                  <a:pt x="136" y="11"/>
                </a:lnTo>
                <a:lnTo>
                  <a:pt x="135" y="7"/>
                </a:lnTo>
                <a:lnTo>
                  <a:pt x="132" y="4"/>
                </a:lnTo>
                <a:lnTo>
                  <a:pt x="129" y="1"/>
                </a:lnTo>
                <a:lnTo>
                  <a:pt x="124" y="0"/>
                </a:lnTo>
                <a:lnTo>
                  <a:pt x="124" y="0"/>
                </a:lnTo>
                <a:lnTo>
                  <a:pt x="120" y="1"/>
                </a:lnTo>
                <a:lnTo>
                  <a:pt x="116" y="4"/>
                </a:lnTo>
                <a:lnTo>
                  <a:pt x="114" y="7"/>
                </a:lnTo>
                <a:lnTo>
                  <a:pt x="113" y="11"/>
                </a:lnTo>
                <a:lnTo>
                  <a:pt x="113" y="84"/>
                </a:lnTo>
                <a:lnTo>
                  <a:pt x="113" y="84"/>
                </a:lnTo>
                <a:lnTo>
                  <a:pt x="109" y="87"/>
                </a:lnTo>
                <a:lnTo>
                  <a:pt x="106" y="90"/>
                </a:lnTo>
                <a:lnTo>
                  <a:pt x="102" y="95"/>
                </a:lnTo>
                <a:lnTo>
                  <a:pt x="100" y="98"/>
                </a:lnTo>
                <a:lnTo>
                  <a:pt x="98" y="103"/>
                </a:lnTo>
                <a:lnTo>
                  <a:pt x="98" y="108"/>
                </a:lnTo>
                <a:lnTo>
                  <a:pt x="100" y="113"/>
                </a:lnTo>
                <a:lnTo>
                  <a:pt x="101" y="118"/>
                </a:lnTo>
                <a:lnTo>
                  <a:pt x="5" y="193"/>
                </a:lnTo>
                <a:lnTo>
                  <a:pt x="5" y="193"/>
                </a:lnTo>
                <a:lnTo>
                  <a:pt x="1" y="196"/>
                </a:lnTo>
                <a:lnTo>
                  <a:pt x="0" y="200"/>
                </a:lnTo>
                <a:lnTo>
                  <a:pt x="0" y="205"/>
                </a:lnTo>
                <a:lnTo>
                  <a:pt x="3" y="208"/>
                </a:lnTo>
                <a:lnTo>
                  <a:pt x="3" y="208"/>
                </a:lnTo>
                <a:lnTo>
                  <a:pt x="6" y="212"/>
                </a:lnTo>
                <a:lnTo>
                  <a:pt x="10" y="213"/>
                </a:lnTo>
                <a:lnTo>
                  <a:pt x="15" y="212"/>
                </a:lnTo>
                <a:lnTo>
                  <a:pt x="18" y="211"/>
                </a:lnTo>
                <a:lnTo>
                  <a:pt x="119" y="133"/>
                </a:lnTo>
                <a:lnTo>
                  <a:pt x="119" y="133"/>
                </a:lnTo>
                <a:lnTo>
                  <a:pt x="124" y="133"/>
                </a:lnTo>
                <a:lnTo>
                  <a:pt x="130" y="133"/>
                </a:lnTo>
                <a:lnTo>
                  <a:pt x="133" y="132"/>
                </a:lnTo>
                <a:lnTo>
                  <a:pt x="138" y="130"/>
                </a:lnTo>
                <a:lnTo>
                  <a:pt x="142" y="127"/>
                </a:lnTo>
                <a:lnTo>
                  <a:pt x="144" y="124"/>
                </a:lnTo>
                <a:lnTo>
                  <a:pt x="147" y="120"/>
                </a:lnTo>
                <a:lnTo>
                  <a:pt x="149" y="116"/>
                </a:lnTo>
                <a:lnTo>
                  <a:pt x="150" y="112"/>
                </a:lnTo>
                <a:lnTo>
                  <a:pt x="150" y="107"/>
                </a:lnTo>
                <a:lnTo>
                  <a:pt x="150" y="103"/>
                </a:lnTo>
                <a:lnTo>
                  <a:pt x="149" y="98"/>
                </a:lnTo>
                <a:lnTo>
                  <a:pt x="147" y="95"/>
                </a:lnTo>
                <a:lnTo>
                  <a:pt x="144" y="90"/>
                </a:lnTo>
                <a:lnTo>
                  <a:pt x="141" y="87"/>
                </a:lnTo>
                <a:lnTo>
                  <a:pt x="136" y="84"/>
                </a:lnTo>
                <a:lnTo>
                  <a:pt x="136" y="84"/>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0" name="Freeform 50"/>
          <p:cNvSpPr/>
          <p:nvPr>
            <p:custDataLst>
              <p:tags r:id="rId17"/>
            </p:custDataLst>
          </p:nvPr>
        </p:nvSpPr>
        <p:spPr bwMode="auto">
          <a:xfrm>
            <a:off x="5967610" y="3155602"/>
            <a:ext cx="121959" cy="137491"/>
          </a:xfrm>
          <a:custGeom>
            <a:avLst/>
            <a:gdLst>
              <a:gd name="T0" fmla="*/ 241 w 250"/>
              <a:gd name="T1" fmla="*/ 139 h 305"/>
              <a:gd name="T2" fmla="*/ 235 w 250"/>
              <a:gd name="T3" fmla="*/ 138 h 305"/>
              <a:gd name="T4" fmla="*/ 236 w 250"/>
              <a:gd name="T5" fmla="*/ 108 h 305"/>
              <a:gd name="T6" fmla="*/ 235 w 250"/>
              <a:gd name="T7" fmla="*/ 85 h 305"/>
              <a:gd name="T8" fmla="*/ 227 w 250"/>
              <a:gd name="T9" fmla="*/ 64 h 305"/>
              <a:gd name="T10" fmla="*/ 218 w 250"/>
              <a:gd name="T11" fmla="*/ 46 h 305"/>
              <a:gd name="T12" fmla="*/ 204 w 250"/>
              <a:gd name="T13" fmla="*/ 30 h 305"/>
              <a:gd name="T14" fmla="*/ 187 w 250"/>
              <a:gd name="T15" fmla="*/ 17 h 305"/>
              <a:gd name="T16" fmla="*/ 168 w 250"/>
              <a:gd name="T17" fmla="*/ 8 h 305"/>
              <a:gd name="T18" fmla="*/ 147 w 250"/>
              <a:gd name="T19" fmla="*/ 2 h 305"/>
              <a:gd name="T20" fmla="*/ 124 w 250"/>
              <a:gd name="T21" fmla="*/ 0 h 305"/>
              <a:gd name="T22" fmla="*/ 113 w 250"/>
              <a:gd name="T23" fmla="*/ 0 h 305"/>
              <a:gd name="T24" fmla="*/ 92 w 250"/>
              <a:gd name="T25" fmla="*/ 5 h 305"/>
              <a:gd name="T26" fmla="*/ 71 w 250"/>
              <a:gd name="T27" fmla="*/ 12 h 305"/>
              <a:gd name="T28" fmla="*/ 54 w 250"/>
              <a:gd name="T29" fmla="*/ 23 h 305"/>
              <a:gd name="T30" fmla="*/ 38 w 250"/>
              <a:gd name="T31" fmla="*/ 37 h 305"/>
              <a:gd name="T32" fmla="*/ 26 w 250"/>
              <a:gd name="T33" fmla="*/ 54 h 305"/>
              <a:gd name="T34" fmla="*/ 18 w 250"/>
              <a:gd name="T35" fmla="*/ 74 h 305"/>
              <a:gd name="T36" fmla="*/ 14 w 250"/>
              <a:gd name="T37" fmla="*/ 97 h 305"/>
              <a:gd name="T38" fmla="*/ 14 w 250"/>
              <a:gd name="T39" fmla="*/ 108 h 305"/>
              <a:gd name="T40" fmla="*/ 15 w 250"/>
              <a:gd name="T41" fmla="*/ 138 h 305"/>
              <a:gd name="T42" fmla="*/ 9 w 250"/>
              <a:gd name="T43" fmla="*/ 139 h 305"/>
              <a:gd name="T44" fmla="*/ 3 w 250"/>
              <a:gd name="T45" fmla="*/ 144 h 305"/>
              <a:gd name="T46" fmla="*/ 0 w 250"/>
              <a:gd name="T47" fmla="*/ 152 h 305"/>
              <a:gd name="T48" fmla="*/ 0 w 250"/>
              <a:gd name="T49" fmla="*/ 162 h 305"/>
              <a:gd name="T50" fmla="*/ 2 w 250"/>
              <a:gd name="T51" fmla="*/ 175 h 305"/>
              <a:gd name="T52" fmla="*/ 7 w 250"/>
              <a:gd name="T53" fmla="*/ 185 h 305"/>
              <a:gd name="T54" fmla="*/ 19 w 250"/>
              <a:gd name="T55" fmla="*/ 197 h 305"/>
              <a:gd name="T56" fmla="*/ 26 w 250"/>
              <a:gd name="T57" fmla="*/ 200 h 305"/>
              <a:gd name="T58" fmla="*/ 29 w 250"/>
              <a:gd name="T59" fmla="*/ 218 h 305"/>
              <a:gd name="T60" fmla="*/ 38 w 250"/>
              <a:gd name="T61" fmla="*/ 249 h 305"/>
              <a:gd name="T62" fmla="*/ 53 w 250"/>
              <a:gd name="T63" fmla="*/ 271 h 305"/>
              <a:gd name="T64" fmla="*/ 70 w 250"/>
              <a:gd name="T65" fmla="*/ 287 h 305"/>
              <a:gd name="T66" fmla="*/ 88 w 250"/>
              <a:gd name="T67" fmla="*/ 297 h 305"/>
              <a:gd name="T68" fmla="*/ 111 w 250"/>
              <a:gd name="T69" fmla="*/ 304 h 305"/>
              <a:gd name="T70" fmla="*/ 124 w 250"/>
              <a:gd name="T71" fmla="*/ 305 h 305"/>
              <a:gd name="T72" fmla="*/ 126 w 250"/>
              <a:gd name="T73" fmla="*/ 305 h 305"/>
              <a:gd name="T74" fmla="*/ 129 w 250"/>
              <a:gd name="T75" fmla="*/ 305 h 305"/>
              <a:gd name="T76" fmla="*/ 153 w 250"/>
              <a:gd name="T77" fmla="*/ 300 h 305"/>
              <a:gd name="T78" fmla="*/ 172 w 250"/>
              <a:gd name="T79" fmla="*/ 293 h 305"/>
              <a:gd name="T80" fmla="*/ 189 w 250"/>
              <a:gd name="T81" fmla="*/ 280 h 305"/>
              <a:gd name="T82" fmla="*/ 204 w 250"/>
              <a:gd name="T83" fmla="*/ 261 h 305"/>
              <a:gd name="T84" fmla="*/ 218 w 250"/>
              <a:gd name="T85" fmla="*/ 235 h 305"/>
              <a:gd name="T86" fmla="*/ 224 w 250"/>
              <a:gd name="T87" fmla="*/ 200 h 305"/>
              <a:gd name="T88" fmla="*/ 227 w 250"/>
              <a:gd name="T89" fmla="*/ 198 h 305"/>
              <a:gd name="T90" fmla="*/ 237 w 250"/>
              <a:gd name="T91" fmla="*/ 192 h 305"/>
              <a:gd name="T92" fmla="*/ 248 w 250"/>
              <a:gd name="T93" fmla="*/ 175 h 305"/>
              <a:gd name="T94" fmla="*/ 249 w 250"/>
              <a:gd name="T95" fmla="*/ 168 h 305"/>
              <a:gd name="T96" fmla="*/ 250 w 250"/>
              <a:gd name="T97" fmla="*/ 157 h 305"/>
              <a:gd name="T98" fmla="*/ 248 w 250"/>
              <a:gd name="T99" fmla="*/ 148 h 305"/>
              <a:gd name="T100" fmla="*/ 243 w 250"/>
              <a:gd name="T101" fmla="*/ 140 h 305"/>
              <a:gd name="T102" fmla="*/ 241 w 250"/>
              <a:gd name="T103" fmla="*/ 13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0" h="305">
                <a:moveTo>
                  <a:pt x="241" y="139"/>
                </a:moveTo>
                <a:lnTo>
                  <a:pt x="241" y="139"/>
                </a:lnTo>
                <a:lnTo>
                  <a:pt x="235" y="138"/>
                </a:lnTo>
                <a:lnTo>
                  <a:pt x="235" y="138"/>
                </a:lnTo>
                <a:lnTo>
                  <a:pt x="236" y="108"/>
                </a:lnTo>
                <a:lnTo>
                  <a:pt x="236" y="108"/>
                </a:lnTo>
                <a:lnTo>
                  <a:pt x="236" y="97"/>
                </a:lnTo>
                <a:lnTo>
                  <a:pt x="235" y="85"/>
                </a:lnTo>
                <a:lnTo>
                  <a:pt x="231" y="74"/>
                </a:lnTo>
                <a:lnTo>
                  <a:pt x="227" y="64"/>
                </a:lnTo>
                <a:lnTo>
                  <a:pt x="224" y="54"/>
                </a:lnTo>
                <a:lnTo>
                  <a:pt x="218" y="46"/>
                </a:lnTo>
                <a:lnTo>
                  <a:pt x="212" y="37"/>
                </a:lnTo>
                <a:lnTo>
                  <a:pt x="204" y="30"/>
                </a:lnTo>
                <a:lnTo>
                  <a:pt x="196" y="23"/>
                </a:lnTo>
                <a:lnTo>
                  <a:pt x="187" y="17"/>
                </a:lnTo>
                <a:lnTo>
                  <a:pt x="178" y="12"/>
                </a:lnTo>
                <a:lnTo>
                  <a:pt x="168" y="8"/>
                </a:lnTo>
                <a:lnTo>
                  <a:pt x="158" y="5"/>
                </a:lnTo>
                <a:lnTo>
                  <a:pt x="147" y="2"/>
                </a:lnTo>
                <a:lnTo>
                  <a:pt x="136" y="0"/>
                </a:lnTo>
                <a:lnTo>
                  <a:pt x="124" y="0"/>
                </a:lnTo>
                <a:lnTo>
                  <a:pt x="124" y="0"/>
                </a:lnTo>
                <a:lnTo>
                  <a:pt x="113" y="0"/>
                </a:lnTo>
                <a:lnTo>
                  <a:pt x="103" y="2"/>
                </a:lnTo>
                <a:lnTo>
                  <a:pt x="92" y="5"/>
                </a:lnTo>
                <a:lnTo>
                  <a:pt x="82" y="8"/>
                </a:lnTo>
                <a:lnTo>
                  <a:pt x="71" y="12"/>
                </a:lnTo>
                <a:lnTo>
                  <a:pt x="63" y="17"/>
                </a:lnTo>
                <a:lnTo>
                  <a:pt x="54" y="23"/>
                </a:lnTo>
                <a:lnTo>
                  <a:pt x="46" y="30"/>
                </a:lnTo>
                <a:lnTo>
                  <a:pt x="38" y="37"/>
                </a:lnTo>
                <a:lnTo>
                  <a:pt x="32" y="46"/>
                </a:lnTo>
                <a:lnTo>
                  <a:pt x="26" y="54"/>
                </a:lnTo>
                <a:lnTo>
                  <a:pt x="21" y="64"/>
                </a:lnTo>
                <a:lnTo>
                  <a:pt x="18" y="74"/>
                </a:lnTo>
                <a:lnTo>
                  <a:pt x="15" y="85"/>
                </a:lnTo>
                <a:lnTo>
                  <a:pt x="14" y="97"/>
                </a:lnTo>
                <a:lnTo>
                  <a:pt x="14" y="108"/>
                </a:lnTo>
                <a:lnTo>
                  <a:pt x="14" y="108"/>
                </a:lnTo>
                <a:lnTo>
                  <a:pt x="15" y="138"/>
                </a:lnTo>
                <a:lnTo>
                  <a:pt x="15" y="138"/>
                </a:lnTo>
                <a:lnTo>
                  <a:pt x="9" y="139"/>
                </a:lnTo>
                <a:lnTo>
                  <a:pt x="9" y="139"/>
                </a:lnTo>
                <a:lnTo>
                  <a:pt x="6" y="140"/>
                </a:lnTo>
                <a:lnTo>
                  <a:pt x="3" y="144"/>
                </a:lnTo>
                <a:lnTo>
                  <a:pt x="1" y="148"/>
                </a:lnTo>
                <a:lnTo>
                  <a:pt x="0" y="152"/>
                </a:lnTo>
                <a:lnTo>
                  <a:pt x="0" y="157"/>
                </a:lnTo>
                <a:lnTo>
                  <a:pt x="0" y="162"/>
                </a:lnTo>
                <a:lnTo>
                  <a:pt x="1" y="168"/>
                </a:lnTo>
                <a:lnTo>
                  <a:pt x="2" y="175"/>
                </a:lnTo>
                <a:lnTo>
                  <a:pt x="2" y="175"/>
                </a:lnTo>
                <a:lnTo>
                  <a:pt x="7" y="185"/>
                </a:lnTo>
                <a:lnTo>
                  <a:pt x="12" y="192"/>
                </a:lnTo>
                <a:lnTo>
                  <a:pt x="19" y="197"/>
                </a:lnTo>
                <a:lnTo>
                  <a:pt x="23" y="198"/>
                </a:lnTo>
                <a:lnTo>
                  <a:pt x="26" y="200"/>
                </a:lnTo>
                <a:lnTo>
                  <a:pt x="26" y="200"/>
                </a:lnTo>
                <a:lnTo>
                  <a:pt x="29" y="218"/>
                </a:lnTo>
                <a:lnTo>
                  <a:pt x="32" y="235"/>
                </a:lnTo>
                <a:lnTo>
                  <a:pt x="38" y="249"/>
                </a:lnTo>
                <a:lnTo>
                  <a:pt x="46" y="261"/>
                </a:lnTo>
                <a:lnTo>
                  <a:pt x="53" y="271"/>
                </a:lnTo>
                <a:lnTo>
                  <a:pt x="61" y="280"/>
                </a:lnTo>
                <a:lnTo>
                  <a:pt x="70" y="287"/>
                </a:lnTo>
                <a:lnTo>
                  <a:pt x="78" y="293"/>
                </a:lnTo>
                <a:lnTo>
                  <a:pt x="88" y="297"/>
                </a:lnTo>
                <a:lnTo>
                  <a:pt x="95" y="300"/>
                </a:lnTo>
                <a:lnTo>
                  <a:pt x="111" y="304"/>
                </a:lnTo>
                <a:lnTo>
                  <a:pt x="121" y="305"/>
                </a:lnTo>
                <a:lnTo>
                  <a:pt x="124" y="305"/>
                </a:lnTo>
                <a:lnTo>
                  <a:pt x="124" y="305"/>
                </a:lnTo>
                <a:lnTo>
                  <a:pt x="126" y="305"/>
                </a:lnTo>
                <a:lnTo>
                  <a:pt x="126" y="305"/>
                </a:lnTo>
                <a:lnTo>
                  <a:pt x="129" y="305"/>
                </a:lnTo>
                <a:lnTo>
                  <a:pt x="139" y="304"/>
                </a:lnTo>
                <a:lnTo>
                  <a:pt x="153" y="300"/>
                </a:lnTo>
                <a:lnTo>
                  <a:pt x="162" y="297"/>
                </a:lnTo>
                <a:lnTo>
                  <a:pt x="172" y="293"/>
                </a:lnTo>
                <a:lnTo>
                  <a:pt x="180" y="287"/>
                </a:lnTo>
                <a:lnTo>
                  <a:pt x="189" y="280"/>
                </a:lnTo>
                <a:lnTo>
                  <a:pt x="197" y="271"/>
                </a:lnTo>
                <a:lnTo>
                  <a:pt x="204" y="261"/>
                </a:lnTo>
                <a:lnTo>
                  <a:pt x="212" y="249"/>
                </a:lnTo>
                <a:lnTo>
                  <a:pt x="218" y="235"/>
                </a:lnTo>
                <a:lnTo>
                  <a:pt x="221" y="218"/>
                </a:lnTo>
                <a:lnTo>
                  <a:pt x="224" y="200"/>
                </a:lnTo>
                <a:lnTo>
                  <a:pt x="224" y="200"/>
                </a:lnTo>
                <a:lnTo>
                  <a:pt x="227" y="198"/>
                </a:lnTo>
                <a:lnTo>
                  <a:pt x="231" y="197"/>
                </a:lnTo>
                <a:lnTo>
                  <a:pt x="237" y="192"/>
                </a:lnTo>
                <a:lnTo>
                  <a:pt x="243" y="185"/>
                </a:lnTo>
                <a:lnTo>
                  <a:pt x="248" y="175"/>
                </a:lnTo>
                <a:lnTo>
                  <a:pt x="248" y="175"/>
                </a:lnTo>
                <a:lnTo>
                  <a:pt x="249" y="168"/>
                </a:lnTo>
                <a:lnTo>
                  <a:pt x="250" y="162"/>
                </a:lnTo>
                <a:lnTo>
                  <a:pt x="250" y="157"/>
                </a:lnTo>
                <a:lnTo>
                  <a:pt x="250" y="152"/>
                </a:lnTo>
                <a:lnTo>
                  <a:pt x="248" y="148"/>
                </a:lnTo>
                <a:lnTo>
                  <a:pt x="247" y="144"/>
                </a:lnTo>
                <a:lnTo>
                  <a:pt x="243" y="140"/>
                </a:lnTo>
                <a:lnTo>
                  <a:pt x="241" y="139"/>
                </a:lnTo>
                <a:lnTo>
                  <a:pt x="241" y="139"/>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1" name="Freeform 51"/>
          <p:cNvSpPr>
            <a:spLocks noEditPoints="1"/>
          </p:cNvSpPr>
          <p:nvPr>
            <p:custDataLst>
              <p:tags r:id="rId18"/>
            </p:custDataLst>
          </p:nvPr>
        </p:nvSpPr>
        <p:spPr bwMode="auto">
          <a:xfrm>
            <a:off x="5905662" y="3302079"/>
            <a:ext cx="274892" cy="189612"/>
          </a:xfrm>
          <a:custGeom>
            <a:avLst/>
            <a:gdLst>
              <a:gd name="T0" fmla="*/ 504 w 568"/>
              <a:gd name="T1" fmla="*/ 376 h 421"/>
              <a:gd name="T2" fmla="*/ 469 w 568"/>
              <a:gd name="T3" fmla="*/ 397 h 421"/>
              <a:gd name="T4" fmla="*/ 429 w 568"/>
              <a:gd name="T5" fmla="*/ 408 h 421"/>
              <a:gd name="T6" fmla="*/ 401 w 568"/>
              <a:gd name="T7" fmla="*/ 408 h 421"/>
              <a:gd name="T8" fmla="*/ 361 w 568"/>
              <a:gd name="T9" fmla="*/ 397 h 421"/>
              <a:gd name="T10" fmla="*/ 326 w 568"/>
              <a:gd name="T11" fmla="*/ 376 h 421"/>
              <a:gd name="T12" fmla="*/ 305 w 568"/>
              <a:gd name="T13" fmla="*/ 357 h 421"/>
              <a:gd name="T14" fmla="*/ 285 w 568"/>
              <a:gd name="T15" fmla="*/ 321 h 421"/>
              <a:gd name="T16" fmla="*/ 275 w 568"/>
              <a:gd name="T17" fmla="*/ 282 h 421"/>
              <a:gd name="T18" fmla="*/ 275 w 568"/>
              <a:gd name="T19" fmla="*/ 253 h 421"/>
              <a:gd name="T20" fmla="*/ 285 w 568"/>
              <a:gd name="T21" fmla="*/ 214 h 421"/>
              <a:gd name="T22" fmla="*/ 305 w 568"/>
              <a:gd name="T23" fmla="*/ 178 h 421"/>
              <a:gd name="T24" fmla="*/ 326 w 568"/>
              <a:gd name="T25" fmla="*/ 158 h 421"/>
              <a:gd name="T26" fmla="*/ 361 w 568"/>
              <a:gd name="T27" fmla="*/ 138 h 421"/>
              <a:gd name="T28" fmla="*/ 401 w 568"/>
              <a:gd name="T29" fmla="*/ 127 h 421"/>
              <a:gd name="T30" fmla="*/ 429 w 568"/>
              <a:gd name="T31" fmla="*/ 127 h 421"/>
              <a:gd name="T32" fmla="*/ 469 w 568"/>
              <a:gd name="T33" fmla="*/ 138 h 421"/>
              <a:gd name="T34" fmla="*/ 504 w 568"/>
              <a:gd name="T35" fmla="*/ 158 h 421"/>
              <a:gd name="T36" fmla="*/ 524 w 568"/>
              <a:gd name="T37" fmla="*/ 178 h 421"/>
              <a:gd name="T38" fmla="*/ 544 w 568"/>
              <a:gd name="T39" fmla="*/ 214 h 421"/>
              <a:gd name="T40" fmla="*/ 555 w 568"/>
              <a:gd name="T41" fmla="*/ 253 h 421"/>
              <a:gd name="T42" fmla="*/ 555 w 568"/>
              <a:gd name="T43" fmla="*/ 282 h 421"/>
              <a:gd name="T44" fmla="*/ 544 w 568"/>
              <a:gd name="T45" fmla="*/ 321 h 421"/>
              <a:gd name="T46" fmla="*/ 524 w 568"/>
              <a:gd name="T47" fmla="*/ 357 h 421"/>
              <a:gd name="T48" fmla="*/ 508 w 568"/>
              <a:gd name="T49" fmla="*/ 145 h 421"/>
              <a:gd name="T50" fmla="*/ 503 w 568"/>
              <a:gd name="T51" fmla="*/ 117 h 421"/>
              <a:gd name="T52" fmla="*/ 488 w 568"/>
              <a:gd name="T53" fmla="*/ 77 h 421"/>
              <a:gd name="T54" fmla="*/ 463 w 568"/>
              <a:gd name="T55" fmla="*/ 44 h 421"/>
              <a:gd name="T56" fmla="*/ 430 w 568"/>
              <a:gd name="T57" fmla="*/ 19 h 421"/>
              <a:gd name="T58" fmla="*/ 391 w 568"/>
              <a:gd name="T59" fmla="*/ 4 h 421"/>
              <a:gd name="T60" fmla="*/ 314 w 568"/>
              <a:gd name="T61" fmla="*/ 49 h 421"/>
              <a:gd name="T62" fmla="*/ 303 w 568"/>
              <a:gd name="T63" fmla="*/ 54 h 421"/>
              <a:gd name="T64" fmla="*/ 253 w 568"/>
              <a:gd name="T65" fmla="*/ 11 h 421"/>
              <a:gd name="T66" fmla="*/ 253 w 568"/>
              <a:gd name="T67" fmla="*/ 11 h 421"/>
              <a:gd name="T68" fmla="*/ 215 w 568"/>
              <a:gd name="T69" fmla="*/ 49 h 421"/>
              <a:gd name="T70" fmla="*/ 199 w 568"/>
              <a:gd name="T71" fmla="*/ 53 h 421"/>
              <a:gd name="T72" fmla="*/ 144 w 568"/>
              <a:gd name="T73" fmla="*/ 0 h 421"/>
              <a:gd name="T74" fmla="*/ 101 w 568"/>
              <a:gd name="T75" fmla="*/ 8 h 421"/>
              <a:gd name="T76" fmla="*/ 63 w 568"/>
              <a:gd name="T77" fmla="*/ 29 h 421"/>
              <a:gd name="T78" fmla="*/ 33 w 568"/>
              <a:gd name="T79" fmla="*/ 58 h 421"/>
              <a:gd name="T80" fmla="*/ 11 w 568"/>
              <a:gd name="T81" fmla="*/ 95 h 421"/>
              <a:gd name="T82" fmla="*/ 1 w 568"/>
              <a:gd name="T83" fmla="*/ 138 h 421"/>
              <a:gd name="T84" fmla="*/ 0 w 568"/>
              <a:gd name="T85" fmla="*/ 344 h 421"/>
              <a:gd name="T86" fmla="*/ 63 w 568"/>
              <a:gd name="T87" fmla="*/ 378 h 421"/>
              <a:gd name="T88" fmla="*/ 86 w 568"/>
              <a:gd name="T89" fmla="*/ 192 h 421"/>
              <a:gd name="T90" fmla="*/ 93 w 568"/>
              <a:gd name="T91" fmla="*/ 151 h 421"/>
              <a:gd name="T92" fmla="*/ 98 w 568"/>
              <a:gd name="T93" fmla="*/ 392 h 421"/>
              <a:gd name="T94" fmla="*/ 136 w 568"/>
              <a:gd name="T95" fmla="*/ 403 h 421"/>
              <a:gd name="T96" fmla="*/ 194 w 568"/>
              <a:gd name="T97" fmla="*/ 415 h 421"/>
              <a:gd name="T98" fmla="*/ 253 w 568"/>
              <a:gd name="T99" fmla="*/ 419 h 421"/>
              <a:gd name="T100" fmla="*/ 304 w 568"/>
              <a:gd name="T101" fmla="*/ 416 h 421"/>
              <a:gd name="T102" fmla="*/ 353 w 568"/>
              <a:gd name="T103" fmla="*/ 408 h 421"/>
              <a:gd name="T104" fmla="*/ 383 w 568"/>
              <a:gd name="T105" fmla="*/ 417 h 421"/>
              <a:gd name="T106" fmla="*/ 415 w 568"/>
              <a:gd name="T107" fmla="*/ 421 h 421"/>
              <a:gd name="T108" fmla="*/ 461 w 568"/>
              <a:gd name="T109" fmla="*/ 414 h 421"/>
              <a:gd name="T110" fmla="*/ 501 w 568"/>
              <a:gd name="T111" fmla="*/ 394 h 421"/>
              <a:gd name="T112" fmla="*/ 533 w 568"/>
              <a:gd name="T113" fmla="*/ 365 h 421"/>
              <a:gd name="T114" fmla="*/ 556 w 568"/>
              <a:gd name="T115" fmla="*/ 327 h 421"/>
              <a:gd name="T116" fmla="*/ 567 w 568"/>
              <a:gd name="T117" fmla="*/ 283 h 421"/>
              <a:gd name="T118" fmla="*/ 567 w 568"/>
              <a:gd name="T119" fmla="*/ 249 h 421"/>
              <a:gd name="T120" fmla="*/ 551 w 568"/>
              <a:gd name="T121" fmla="*/ 198 h 421"/>
              <a:gd name="T122" fmla="*/ 520 w 568"/>
              <a:gd name="T123" fmla="*/ 15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8" h="421">
                <a:moveTo>
                  <a:pt x="514" y="367"/>
                </a:moveTo>
                <a:lnTo>
                  <a:pt x="514" y="367"/>
                </a:lnTo>
                <a:lnTo>
                  <a:pt x="504" y="376"/>
                </a:lnTo>
                <a:lnTo>
                  <a:pt x="492" y="385"/>
                </a:lnTo>
                <a:lnTo>
                  <a:pt x="481" y="392"/>
                </a:lnTo>
                <a:lnTo>
                  <a:pt x="469" y="397"/>
                </a:lnTo>
                <a:lnTo>
                  <a:pt x="456" y="402"/>
                </a:lnTo>
                <a:lnTo>
                  <a:pt x="442" y="405"/>
                </a:lnTo>
                <a:lnTo>
                  <a:pt x="429" y="408"/>
                </a:lnTo>
                <a:lnTo>
                  <a:pt x="415" y="408"/>
                </a:lnTo>
                <a:lnTo>
                  <a:pt x="415" y="408"/>
                </a:lnTo>
                <a:lnTo>
                  <a:pt x="401" y="408"/>
                </a:lnTo>
                <a:lnTo>
                  <a:pt x="387" y="405"/>
                </a:lnTo>
                <a:lnTo>
                  <a:pt x="373" y="402"/>
                </a:lnTo>
                <a:lnTo>
                  <a:pt x="361" y="397"/>
                </a:lnTo>
                <a:lnTo>
                  <a:pt x="348" y="392"/>
                </a:lnTo>
                <a:lnTo>
                  <a:pt x="337" y="385"/>
                </a:lnTo>
                <a:lnTo>
                  <a:pt x="326" y="376"/>
                </a:lnTo>
                <a:lnTo>
                  <a:pt x="315" y="367"/>
                </a:lnTo>
                <a:lnTo>
                  <a:pt x="315" y="367"/>
                </a:lnTo>
                <a:lnTo>
                  <a:pt x="305" y="357"/>
                </a:lnTo>
                <a:lnTo>
                  <a:pt x="297" y="345"/>
                </a:lnTo>
                <a:lnTo>
                  <a:pt x="291" y="334"/>
                </a:lnTo>
                <a:lnTo>
                  <a:pt x="285" y="321"/>
                </a:lnTo>
                <a:lnTo>
                  <a:pt x="280" y="308"/>
                </a:lnTo>
                <a:lnTo>
                  <a:pt x="276" y="295"/>
                </a:lnTo>
                <a:lnTo>
                  <a:pt x="275" y="282"/>
                </a:lnTo>
                <a:lnTo>
                  <a:pt x="274" y="267"/>
                </a:lnTo>
                <a:lnTo>
                  <a:pt x="274" y="267"/>
                </a:lnTo>
                <a:lnTo>
                  <a:pt x="275" y="253"/>
                </a:lnTo>
                <a:lnTo>
                  <a:pt x="276" y="239"/>
                </a:lnTo>
                <a:lnTo>
                  <a:pt x="280" y="226"/>
                </a:lnTo>
                <a:lnTo>
                  <a:pt x="285" y="214"/>
                </a:lnTo>
                <a:lnTo>
                  <a:pt x="291" y="201"/>
                </a:lnTo>
                <a:lnTo>
                  <a:pt x="297" y="190"/>
                </a:lnTo>
                <a:lnTo>
                  <a:pt x="305" y="178"/>
                </a:lnTo>
                <a:lnTo>
                  <a:pt x="315" y="168"/>
                </a:lnTo>
                <a:lnTo>
                  <a:pt x="315" y="168"/>
                </a:lnTo>
                <a:lnTo>
                  <a:pt x="326" y="158"/>
                </a:lnTo>
                <a:lnTo>
                  <a:pt x="337" y="150"/>
                </a:lnTo>
                <a:lnTo>
                  <a:pt x="348" y="144"/>
                </a:lnTo>
                <a:lnTo>
                  <a:pt x="361" y="138"/>
                </a:lnTo>
                <a:lnTo>
                  <a:pt x="373" y="133"/>
                </a:lnTo>
                <a:lnTo>
                  <a:pt x="387" y="129"/>
                </a:lnTo>
                <a:lnTo>
                  <a:pt x="401" y="127"/>
                </a:lnTo>
                <a:lnTo>
                  <a:pt x="415" y="127"/>
                </a:lnTo>
                <a:lnTo>
                  <a:pt x="415" y="127"/>
                </a:lnTo>
                <a:lnTo>
                  <a:pt x="429" y="127"/>
                </a:lnTo>
                <a:lnTo>
                  <a:pt x="442" y="129"/>
                </a:lnTo>
                <a:lnTo>
                  <a:pt x="456" y="133"/>
                </a:lnTo>
                <a:lnTo>
                  <a:pt x="469" y="138"/>
                </a:lnTo>
                <a:lnTo>
                  <a:pt x="481" y="144"/>
                </a:lnTo>
                <a:lnTo>
                  <a:pt x="492" y="150"/>
                </a:lnTo>
                <a:lnTo>
                  <a:pt x="504" y="158"/>
                </a:lnTo>
                <a:lnTo>
                  <a:pt x="514" y="168"/>
                </a:lnTo>
                <a:lnTo>
                  <a:pt x="514" y="168"/>
                </a:lnTo>
                <a:lnTo>
                  <a:pt x="524" y="178"/>
                </a:lnTo>
                <a:lnTo>
                  <a:pt x="532" y="190"/>
                </a:lnTo>
                <a:lnTo>
                  <a:pt x="539" y="201"/>
                </a:lnTo>
                <a:lnTo>
                  <a:pt x="544" y="214"/>
                </a:lnTo>
                <a:lnTo>
                  <a:pt x="549" y="226"/>
                </a:lnTo>
                <a:lnTo>
                  <a:pt x="553" y="239"/>
                </a:lnTo>
                <a:lnTo>
                  <a:pt x="555" y="253"/>
                </a:lnTo>
                <a:lnTo>
                  <a:pt x="555" y="267"/>
                </a:lnTo>
                <a:lnTo>
                  <a:pt x="555" y="267"/>
                </a:lnTo>
                <a:lnTo>
                  <a:pt x="555" y="282"/>
                </a:lnTo>
                <a:lnTo>
                  <a:pt x="553" y="295"/>
                </a:lnTo>
                <a:lnTo>
                  <a:pt x="549" y="308"/>
                </a:lnTo>
                <a:lnTo>
                  <a:pt x="544" y="321"/>
                </a:lnTo>
                <a:lnTo>
                  <a:pt x="539" y="334"/>
                </a:lnTo>
                <a:lnTo>
                  <a:pt x="532" y="345"/>
                </a:lnTo>
                <a:lnTo>
                  <a:pt x="524" y="357"/>
                </a:lnTo>
                <a:lnTo>
                  <a:pt x="514" y="367"/>
                </a:lnTo>
                <a:lnTo>
                  <a:pt x="514" y="367"/>
                </a:lnTo>
                <a:close/>
                <a:moveTo>
                  <a:pt x="508" y="145"/>
                </a:moveTo>
                <a:lnTo>
                  <a:pt x="508" y="145"/>
                </a:lnTo>
                <a:lnTo>
                  <a:pt x="505" y="130"/>
                </a:lnTo>
                <a:lnTo>
                  <a:pt x="503" y="117"/>
                </a:lnTo>
                <a:lnTo>
                  <a:pt x="499" y="103"/>
                </a:lnTo>
                <a:lnTo>
                  <a:pt x="494" y="90"/>
                </a:lnTo>
                <a:lnTo>
                  <a:pt x="488" y="77"/>
                </a:lnTo>
                <a:lnTo>
                  <a:pt x="481" y="66"/>
                </a:lnTo>
                <a:lnTo>
                  <a:pt x="473" y="55"/>
                </a:lnTo>
                <a:lnTo>
                  <a:pt x="463" y="44"/>
                </a:lnTo>
                <a:lnTo>
                  <a:pt x="453" y="36"/>
                </a:lnTo>
                <a:lnTo>
                  <a:pt x="442" y="27"/>
                </a:lnTo>
                <a:lnTo>
                  <a:pt x="430" y="19"/>
                </a:lnTo>
                <a:lnTo>
                  <a:pt x="418" y="13"/>
                </a:lnTo>
                <a:lnTo>
                  <a:pt x="405" y="8"/>
                </a:lnTo>
                <a:lnTo>
                  <a:pt x="391" y="4"/>
                </a:lnTo>
                <a:lnTo>
                  <a:pt x="377" y="1"/>
                </a:lnTo>
                <a:lnTo>
                  <a:pt x="362" y="0"/>
                </a:lnTo>
                <a:lnTo>
                  <a:pt x="314" y="49"/>
                </a:lnTo>
                <a:lnTo>
                  <a:pt x="314" y="49"/>
                </a:lnTo>
                <a:lnTo>
                  <a:pt x="308" y="53"/>
                </a:lnTo>
                <a:lnTo>
                  <a:pt x="303" y="54"/>
                </a:lnTo>
                <a:lnTo>
                  <a:pt x="297" y="53"/>
                </a:lnTo>
                <a:lnTo>
                  <a:pt x="292" y="49"/>
                </a:lnTo>
                <a:lnTo>
                  <a:pt x="253" y="11"/>
                </a:lnTo>
                <a:lnTo>
                  <a:pt x="253" y="11"/>
                </a:lnTo>
                <a:lnTo>
                  <a:pt x="253" y="11"/>
                </a:lnTo>
                <a:lnTo>
                  <a:pt x="253" y="11"/>
                </a:lnTo>
                <a:lnTo>
                  <a:pt x="253" y="11"/>
                </a:lnTo>
                <a:lnTo>
                  <a:pt x="215" y="49"/>
                </a:lnTo>
                <a:lnTo>
                  <a:pt x="215" y="49"/>
                </a:lnTo>
                <a:lnTo>
                  <a:pt x="210" y="53"/>
                </a:lnTo>
                <a:lnTo>
                  <a:pt x="204" y="54"/>
                </a:lnTo>
                <a:lnTo>
                  <a:pt x="199" y="53"/>
                </a:lnTo>
                <a:lnTo>
                  <a:pt x="193" y="49"/>
                </a:lnTo>
                <a:lnTo>
                  <a:pt x="144" y="0"/>
                </a:lnTo>
                <a:lnTo>
                  <a:pt x="144" y="0"/>
                </a:lnTo>
                <a:lnTo>
                  <a:pt x="129" y="1"/>
                </a:lnTo>
                <a:lnTo>
                  <a:pt x="115" y="4"/>
                </a:lnTo>
                <a:lnTo>
                  <a:pt x="101" y="8"/>
                </a:lnTo>
                <a:lnTo>
                  <a:pt x="87" y="14"/>
                </a:lnTo>
                <a:lnTo>
                  <a:pt x="75" y="21"/>
                </a:lnTo>
                <a:lnTo>
                  <a:pt x="63" y="29"/>
                </a:lnTo>
                <a:lnTo>
                  <a:pt x="52" y="37"/>
                </a:lnTo>
                <a:lnTo>
                  <a:pt x="43" y="47"/>
                </a:lnTo>
                <a:lnTo>
                  <a:pt x="33" y="58"/>
                </a:lnTo>
                <a:lnTo>
                  <a:pt x="24" y="70"/>
                </a:lnTo>
                <a:lnTo>
                  <a:pt x="17" y="82"/>
                </a:lnTo>
                <a:lnTo>
                  <a:pt x="11" y="95"/>
                </a:lnTo>
                <a:lnTo>
                  <a:pt x="6" y="109"/>
                </a:lnTo>
                <a:lnTo>
                  <a:pt x="4" y="122"/>
                </a:lnTo>
                <a:lnTo>
                  <a:pt x="1" y="138"/>
                </a:lnTo>
                <a:lnTo>
                  <a:pt x="0" y="152"/>
                </a:lnTo>
                <a:lnTo>
                  <a:pt x="0" y="344"/>
                </a:lnTo>
                <a:lnTo>
                  <a:pt x="0" y="344"/>
                </a:lnTo>
                <a:lnTo>
                  <a:pt x="21" y="356"/>
                </a:lnTo>
                <a:lnTo>
                  <a:pt x="41" y="368"/>
                </a:lnTo>
                <a:lnTo>
                  <a:pt x="63" y="378"/>
                </a:lnTo>
                <a:lnTo>
                  <a:pt x="86" y="387"/>
                </a:lnTo>
                <a:lnTo>
                  <a:pt x="86" y="192"/>
                </a:lnTo>
                <a:lnTo>
                  <a:pt x="86" y="192"/>
                </a:lnTo>
                <a:lnTo>
                  <a:pt x="86" y="176"/>
                </a:lnTo>
                <a:lnTo>
                  <a:pt x="90" y="163"/>
                </a:lnTo>
                <a:lnTo>
                  <a:pt x="93" y="151"/>
                </a:lnTo>
                <a:lnTo>
                  <a:pt x="98" y="140"/>
                </a:lnTo>
                <a:lnTo>
                  <a:pt x="98" y="140"/>
                </a:lnTo>
                <a:lnTo>
                  <a:pt x="98" y="392"/>
                </a:lnTo>
                <a:lnTo>
                  <a:pt x="98" y="392"/>
                </a:lnTo>
                <a:lnTo>
                  <a:pt x="116" y="398"/>
                </a:lnTo>
                <a:lnTo>
                  <a:pt x="136" y="403"/>
                </a:lnTo>
                <a:lnTo>
                  <a:pt x="155" y="408"/>
                </a:lnTo>
                <a:lnTo>
                  <a:pt x="175" y="411"/>
                </a:lnTo>
                <a:lnTo>
                  <a:pt x="194" y="415"/>
                </a:lnTo>
                <a:lnTo>
                  <a:pt x="213" y="416"/>
                </a:lnTo>
                <a:lnTo>
                  <a:pt x="234" y="419"/>
                </a:lnTo>
                <a:lnTo>
                  <a:pt x="253" y="419"/>
                </a:lnTo>
                <a:lnTo>
                  <a:pt x="253" y="419"/>
                </a:lnTo>
                <a:lnTo>
                  <a:pt x="279" y="417"/>
                </a:lnTo>
                <a:lnTo>
                  <a:pt x="304" y="416"/>
                </a:lnTo>
                <a:lnTo>
                  <a:pt x="328" y="413"/>
                </a:lnTo>
                <a:lnTo>
                  <a:pt x="353" y="408"/>
                </a:lnTo>
                <a:lnTo>
                  <a:pt x="353" y="408"/>
                </a:lnTo>
                <a:lnTo>
                  <a:pt x="353" y="408"/>
                </a:lnTo>
                <a:lnTo>
                  <a:pt x="367" y="414"/>
                </a:lnTo>
                <a:lnTo>
                  <a:pt x="383" y="417"/>
                </a:lnTo>
                <a:lnTo>
                  <a:pt x="399" y="420"/>
                </a:lnTo>
                <a:lnTo>
                  <a:pt x="415" y="421"/>
                </a:lnTo>
                <a:lnTo>
                  <a:pt x="415" y="421"/>
                </a:lnTo>
                <a:lnTo>
                  <a:pt x="430" y="420"/>
                </a:lnTo>
                <a:lnTo>
                  <a:pt x="446" y="417"/>
                </a:lnTo>
                <a:lnTo>
                  <a:pt x="461" y="414"/>
                </a:lnTo>
                <a:lnTo>
                  <a:pt x="474" y="409"/>
                </a:lnTo>
                <a:lnTo>
                  <a:pt x="487" y="402"/>
                </a:lnTo>
                <a:lnTo>
                  <a:pt x="501" y="394"/>
                </a:lnTo>
                <a:lnTo>
                  <a:pt x="513" y="386"/>
                </a:lnTo>
                <a:lnTo>
                  <a:pt x="524" y="376"/>
                </a:lnTo>
                <a:lnTo>
                  <a:pt x="533" y="365"/>
                </a:lnTo>
                <a:lnTo>
                  <a:pt x="542" y="353"/>
                </a:lnTo>
                <a:lnTo>
                  <a:pt x="549" y="340"/>
                </a:lnTo>
                <a:lnTo>
                  <a:pt x="556" y="327"/>
                </a:lnTo>
                <a:lnTo>
                  <a:pt x="561" y="313"/>
                </a:lnTo>
                <a:lnTo>
                  <a:pt x="565" y="299"/>
                </a:lnTo>
                <a:lnTo>
                  <a:pt x="567" y="283"/>
                </a:lnTo>
                <a:lnTo>
                  <a:pt x="568" y="267"/>
                </a:lnTo>
                <a:lnTo>
                  <a:pt x="568" y="267"/>
                </a:lnTo>
                <a:lnTo>
                  <a:pt x="567" y="249"/>
                </a:lnTo>
                <a:lnTo>
                  <a:pt x="564" y="231"/>
                </a:lnTo>
                <a:lnTo>
                  <a:pt x="559" y="214"/>
                </a:lnTo>
                <a:lnTo>
                  <a:pt x="551" y="198"/>
                </a:lnTo>
                <a:lnTo>
                  <a:pt x="543" y="183"/>
                </a:lnTo>
                <a:lnTo>
                  <a:pt x="532" y="169"/>
                </a:lnTo>
                <a:lnTo>
                  <a:pt x="520" y="156"/>
                </a:lnTo>
                <a:lnTo>
                  <a:pt x="508" y="145"/>
                </a:lnTo>
                <a:lnTo>
                  <a:pt x="508" y="145"/>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2" name="Freeform 52"/>
          <p:cNvSpPr/>
          <p:nvPr>
            <p:custDataLst>
              <p:tags r:id="rId19"/>
            </p:custDataLst>
          </p:nvPr>
        </p:nvSpPr>
        <p:spPr bwMode="auto">
          <a:xfrm>
            <a:off x="6081825" y="3379362"/>
            <a:ext cx="49365" cy="86269"/>
          </a:xfrm>
          <a:custGeom>
            <a:avLst/>
            <a:gdLst>
              <a:gd name="T0" fmla="*/ 94 w 101"/>
              <a:gd name="T1" fmla="*/ 104 h 191"/>
              <a:gd name="T2" fmla="*/ 82 w 101"/>
              <a:gd name="T3" fmla="*/ 94 h 191"/>
              <a:gd name="T4" fmla="*/ 64 w 101"/>
              <a:gd name="T5" fmla="*/ 83 h 191"/>
              <a:gd name="T6" fmla="*/ 60 w 101"/>
              <a:gd name="T7" fmla="*/ 82 h 191"/>
              <a:gd name="T8" fmla="*/ 42 w 101"/>
              <a:gd name="T9" fmla="*/ 72 h 191"/>
              <a:gd name="T10" fmla="*/ 37 w 101"/>
              <a:gd name="T11" fmla="*/ 67 h 191"/>
              <a:gd name="T12" fmla="*/ 36 w 101"/>
              <a:gd name="T13" fmla="*/ 66 h 191"/>
              <a:gd name="T14" fmla="*/ 35 w 101"/>
              <a:gd name="T15" fmla="*/ 63 h 191"/>
              <a:gd name="T16" fmla="*/ 34 w 101"/>
              <a:gd name="T17" fmla="*/ 58 h 191"/>
              <a:gd name="T18" fmla="*/ 37 w 101"/>
              <a:gd name="T19" fmla="*/ 48 h 191"/>
              <a:gd name="T20" fmla="*/ 38 w 101"/>
              <a:gd name="T21" fmla="*/ 47 h 191"/>
              <a:gd name="T22" fmla="*/ 42 w 101"/>
              <a:gd name="T23" fmla="*/ 44 h 191"/>
              <a:gd name="T24" fmla="*/ 53 w 101"/>
              <a:gd name="T25" fmla="*/ 42 h 191"/>
              <a:gd name="T26" fmla="*/ 60 w 101"/>
              <a:gd name="T27" fmla="*/ 43 h 191"/>
              <a:gd name="T28" fmla="*/ 70 w 101"/>
              <a:gd name="T29" fmla="*/ 44 h 191"/>
              <a:gd name="T30" fmla="*/ 78 w 101"/>
              <a:gd name="T31" fmla="*/ 47 h 191"/>
              <a:gd name="T32" fmla="*/ 101 w 101"/>
              <a:gd name="T33" fmla="*/ 25 h 191"/>
              <a:gd name="T34" fmla="*/ 89 w 101"/>
              <a:gd name="T35" fmla="*/ 21 h 191"/>
              <a:gd name="T36" fmla="*/ 78 w 101"/>
              <a:gd name="T37" fmla="*/ 18 h 191"/>
              <a:gd name="T38" fmla="*/ 60 w 101"/>
              <a:gd name="T39" fmla="*/ 14 h 191"/>
              <a:gd name="T40" fmla="*/ 37 w 101"/>
              <a:gd name="T41" fmla="*/ 0 h 191"/>
              <a:gd name="T42" fmla="*/ 37 w 101"/>
              <a:gd name="T43" fmla="*/ 17 h 191"/>
              <a:gd name="T44" fmla="*/ 20 w 101"/>
              <a:gd name="T45" fmla="*/ 23 h 191"/>
              <a:gd name="T46" fmla="*/ 15 w 101"/>
              <a:gd name="T47" fmla="*/ 26 h 191"/>
              <a:gd name="T48" fmla="*/ 4 w 101"/>
              <a:gd name="T49" fmla="*/ 41 h 191"/>
              <a:gd name="T50" fmla="*/ 1 w 101"/>
              <a:gd name="T51" fmla="*/ 59 h 191"/>
              <a:gd name="T52" fmla="*/ 2 w 101"/>
              <a:gd name="T53" fmla="*/ 70 h 191"/>
              <a:gd name="T54" fmla="*/ 6 w 101"/>
              <a:gd name="T55" fmla="*/ 78 h 191"/>
              <a:gd name="T56" fmla="*/ 17 w 101"/>
              <a:gd name="T57" fmla="*/ 93 h 191"/>
              <a:gd name="T58" fmla="*/ 25 w 101"/>
              <a:gd name="T59" fmla="*/ 99 h 191"/>
              <a:gd name="T60" fmla="*/ 37 w 101"/>
              <a:gd name="T61" fmla="*/ 105 h 191"/>
              <a:gd name="T62" fmla="*/ 38 w 101"/>
              <a:gd name="T63" fmla="*/ 106 h 191"/>
              <a:gd name="T64" fmla="*/ 59 w 101"/>
              <a:gd name="T65" fmla="*/ 117 h 191"/>
              <a:gd name="T66" fmla="*/ 60 w 101"/>
              <a:gd name="T67" fmla="*/ 118 h 191"/>
              <a:gd name="T68" fmla="*/ 66 w 101"/>
              <a:gd name="T69" fmla="*/ 123 h 191"/>
              <a:gd name="T70" fmla="*/ 69 w 101"/>
              <a:gd name="T71" fmla="*/ 132 h 191"/>
              <a:gd name="T72" fmla="*/ 69 w 101"/>
              <a:gd name="T73" fmla="*/ 136 h 191"/>
              <a:gd name="T74" fmla="*/ 66 w 101"/>
              <a:gd name="T75" fmla="*/ 143 h 191"/>
              <a:gd name="T76" fmla="*/ 64 w 101"/>
              <a:gd name="T77" fmla="*/ 145 h 191"/>
              <a:gd name="T78" fmla="*/ 60 w 101"/>
              <a:gd name="T79" fmla="*/ 146 h 191"/>
              <a:gd name="T80" fmla="*/ 47 w 101"/>
              <a:gd name="T81" fmla="*/ 149 h 191"/>
              <a:gd name="T82" fmla="*/ 37 w 101"/>
              <a:gd name="T83" fmla="*/ 147 h 191"/>
              <a:gd name="T84" fmla="*/ 26 w 101"/>
              <a:gd name="T85" fmla="*/ 146 h 191"/>
              <a:gd name="T86" fmla="*/ 14 w 101"/>
              <a:gd name="T87" fmla="*/ 141 h 191"/>
              <a:gd name="T88" fmla="*/ 0 w 101"/>
              <a:gd name="T89" fmla="*/ 167 h 191"/>
              <a:gd name="T90" fmla="*/ 8 w 101"/>
              <a:gd name="T91" fmla="*/ 170 h 191"/>
              <a:gd name="T92" fmla="*/ 26 w 101"/>
              <a:gd name="T93" fmla="*/ 175 h 191"/>
              <a:gd name="T94" fmla="*/ 37 w 101"/>
              <a:gd name="T95" fmla="*/ 191 h 191"/>
              <a:gd name="T96" fmla="*/ 60 w 101"/>
              <a:gd name="T97" fmla="*/ 175 h 191"/>
              <a:gd name="T98" fmla="*/ 69 w 101"/>
              <a:gd name="T99" fmla="*/ 173 h 191"/>
              <a:gd name="T100" fmla="*/ 81 w 101"/>
              <a:gd name="T101" fmla="*/ 168 h 191"/>
              <a:gd name="T102" fmla="*/ 87 w 101"/>
              <a:gd name="T103" fmla="*/ 164 h 191"/>
              <a:gd name="T104" fmla="*/ 98 w 101"/>
              <a:gd name="T105" fmla="*/ 150 h 191"/>
              <a:gd name="T106" fmla="*/ 101 w 101"/>
              <a:gd name="T107" fmla="*/ 130 h 191"/>
              <a:gd name="T108" fmla="*/ 101 w 101"/>
              <a:gd name="T109" fmla="*/ 123 h 191"/>
              <a:gd name="T110" fmla="*/ 98 w 101"/>
              <a:gd name="T111" fmla="*/ 110 h 191"/>
              <a:gd name="T112" fmla="*/ 94 w 101"/>
              <a:gd name="T113"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91">
                <a:moveTo>
                  <a:pt x="94" y="104"/>
                </a:moveTo>
                <a:lnTo>
                  <a:pt x="94" y="104"/>
                </a:lnTo>
                <a:lnTo>
                  <a:pt x="89" y="99"/>
                </a:lnTo>
                <a:lnTo>
                  <a:pt x="82" y="94"/>
                </a:lnTo>
                <a:lnTo>
                  <a:pt x="74" y="88"/>
                </a:lnTo>
                <a:lnTo>
                  <a:pt x="64" y="83"/>
                </a:lnTo>
                <a:lnTo>
                  <a:pt x="64" y="83"/>
                </a:lnTo>
                <a:lnTo>
                  <a:pt x="60" y="82"/>
                </a:lnTo>
                <a:lnTo>
                  <a:pt x="60" y="82"/>
                </a:lnTo>
                <a:lnTo>
                  <a:pt x="42" y="72"/>
                </a:lnTo>
                <a:lnTo>
                  <a:pt x="42" y="72"/>
                </a:lnTo>
                <a:lnTo>
                  <a:pt x="37" y="67"/>
                </a:lnTo>
                <a:lnTo>
                  <a:pt x="37" y="67"/>
                </a:lnTo>
                <a:lnTo>
                  <a:pt x="36" y="66"/>
                </a:lnTo>
                <a:lnTo>
                  <a:pt x="36" y="66"/>
                </a:lnTo>
                <a:lnTo>
                  <a:pt x="35" y="63"/>
                </a:lnTo>
                <a:lnTo>
                  <a:pt x="34" y="58"/>
                </a:lnTo>
                <a:lnTo>
                  <a:pt x="34" y="58"/>
                </a:lnTo>
                <a:lnTo>
                  <a:pt x="35" y="53"/>
                </a:lnTo>
                <a:lnTo>
                  <a:pt x="37" y="48"/>
                </a:lnTo>
                <a:lnTo>
                  <a:pt x="37" y="48"/>
                </a:lnTo>
                <a:lnTo>
                  <a:pt x="38" y="47"/>
                </a:lnTo>
                <a:lnTo>
                  <a:pt x="38" y="47"/>
                </a:lnTo>
                <a:lnTo>
                  <a:pt x="42" y="44"/>
                </a:lnTo>
                <a:lnTo>
                  <a:pt x="44" y="43"/>
                </a:lnTo>
                <a:lnTo>
                  <a:pt x="53" y="42"/>
                </a:lnTo>
                <a:lnTo>
                  <a:pt x="53" y="42"/>
                </a:lnTo>
                <a:lnTo>
                  <a:pt x="60" y="43"/>
                </a:lnTo>
                <a:lnTo>
                  <a:pt x="60" y="43"/>
                </a:lnTo>
                <a:lnTo>
                  <a:pt x="70" y="44"/>
                </a:lnTo>
                <a:lnTo>
                  <a:pt x="70" y="44"/>
                </a:lnTo>
                <a:lnTo>
                  <a:pt x="78" y="47"/>
                </a:lnTo>
                <a:lnTo>
                  <a:pt x="90" y="52"/>
                </a:lnTo>
                <a:lnTo>
                  <a:pt x="101" y="25"/>
                </a:lnTo>
                <a:lnTo>
                  <a:pt x="101" y="25"/>
                </a:lnTo>
                <a:lnTo>
                  <a:pt x="89" y="21"/>
                </a:lnTo>
                <a:lnTo>
                  <a:pt x="78" y="18"/>
                </a:lnTo>
                <a:lnTo>
                  <a:pt x="78" y="18"/>
                </a:lnTo>
                <a:lnTo>
                  <a:pt x="70" y="15"/>
                </a:lnTo>
                <a:lnTo>
                  <a:pt x="60" y="14"/>
                </a:lnTo>
                <a:lnTo>
                  <a:pt x="60" y="0"/>
                </a:lnTo>
                <a:lnTo>
                  <a:pt x="37" y="0"/>
                </a:lnTo>
                <a:lnTo>
                  <a:pt x="37" y="17"/>
                </a:lnTo>
                <a:lnTo>
                  <a:pt x="37" y="17"/>
                </a:lnTo>
                <a:lnTo>
                  <a:pt x="25" y="20"/>
                </a:lnTo>
                <a:lnTo>
                  <a:pt x="20" y="23"/>
                </a:lnTo>
                <a:lnTo>
                  <a:pt x="15" y="26"/>
                </a:lnTo>
                <a:lnTo>
                  <a:pt x="15" y="26"/>
                </a:lnTo>
                <a:lnTo>
                  <a:pt x="9" y="32"/>
                </a:lnTo>
                <a:lnTo>
                  <a:pt x="4" y="41"/>
                </a:lnTo>
                <a:lnTo>
                  <a:pt x="2" y="49"/>
                </a:lnTo>
                <a:lnTo>
                  <a:pt x="1" y="59"/>
                </a:lnTo>
                <a:lnTo>
                  <a:pt x="1" y="59"/>
                </a:lnTo>
                <a:lnTo>
                  <a:pt x="2" y="70"/>
                </a:lnTo>
                <a:lnTo>
                  <a:pt x="6" y="78"/>
                </a:lnTo>
                <a:lnTo>
                  <a:pt x="6" y="78"/>
                </a:lnTo>
                <a:lnTo>
                  <a:pt x="11" y="87"/>
                </a:lnTo>
                <a:lnTo>
                  <a:pt x="17" y="93"/>
                </a:lnTo>
                <a:lnTo>
                  <a:pt x="17" y="93"/>
                </a:lnTo>
                <a:lnTo>
                  <a:pt x="25" y="99"/>
                </a:lnTo>
                <a:lnTo>
                  <a:pt x="37" y="105"/>
                </a:lnTo>
                <a:lnTo>
                  <a:pt x="37" y="105"/>
                </a:lnTo>
                <a:lnTo>
                  <a:pt x="38" y="106"/>
                </a:lnTo>
                <a:lnTo>
                  <a:pt x="38" y="106"/>
                </a:lnTo>
                <a:lnTo>
                  <a:pt x="59" y="117"/>
                </a:lnTo>
                <a:lnTo>
                  <a:pt x="59" y="117"/>
                </a:lnTo>
                <a:lnTo>
                  <a:pt x="60" y="118"/>
                </a:lnTo>
                <a:lnTo>
                  <a:pt x="60" y="118"/>
                </a:lnTo>
                <a:lnTo>
                  <a:pt x="66" y="123"/>
                </a:lnTo>
                <a:lnTo>
                  <a:pt x="66" y="123"/>
                </a:lnTo>
                <a:lnTo>
                  <a:pt x="69" y="128"/>
                </a:lnTo>
                <a:lnTo>
                  <a:pt x="69" y="132"/>
                </a:lnTo>
                <a:lnTo>
                  <a:pt x="69" y="132"/>
                </a:lnTo>
                <a:lnTo>
                  <a:pt x="69" y="136"/>
                </a:lnTo>
                <a:lnTo>
                  <a:pt x="67" y="139"/>
                </a:lnTo>
                <a:lnTo>
                  <a:pt x="66" y="143"/>
                </a:lnTo>
                <a:lnTo>
                  <a:pt x="64" y="145"/>
                </a:lnTo>
                <a:lnTo>
                  <a:pt x="64" y="145"/>
                </a:lnTo>
                <a:lnTo>
                  <a:pt x="60" y="146"/>
                </a:lnTo>
                <a:lnTo>
                  <a:pt x="60" y="146"/>
                </a:lnTo>
                <a:lnTo>
                  <a:pt x="54" y="149"/>
                </a:lnTo>
                <a:lnTo>
                  <a:pt x="47" y="149"/>
                </a:lnTo>
                <a:lnTo>
                  <a:pt x="47" y="149"/>
                </a:lnTo>
                <a:lnTo>
                  <a:pt x="37" y="147"/>
                </a:lnTo>
                <a:lnTo>
                  <a:pt x="37" y="147"/>
                </a:lnTo>
                <a:lnTo>
                  <a:pt x="26" y="146"/>
                </a:lnTo>
                <a:lnTo>
                  <a:pt x="26" y="146"/>
                </a:lnTo>
                <a:lnTo>
                  <a:pt x="14" y="141"/>
                </a:lnTo>
                <a:lnTo>
                  <a:pt x="0" y="135"/>
                </a:lnTo>
                <a:lnTo>
                  <a:pt x="0" y="167"/>
                </a:lnTo>
                <a:lnTo>
                  <a:pt x="0" y="167"/>
                </a:lnTo>
                <a:lnTo>
                  <a:pt x="8" y="170"/>
                </a:lnTo>
                <a:lnTo>
                  <a:pt x="17" y="173"/>
                </a:lnTo>
                <a:lnTo>
                  <a:pt x="26" y="175"/>
                </a:lnTo>
                <a:lnTo>
                  <a:pt x="37" y="176"/>
                </a:lnTo>
                <a:lnTo>
                  <a:pt x="37" y="191"/>
                </a:lnTo>
                <a:lnTo>
                  <a:pt x="60" y="191"/>
                </a:lnTo>
                <a:lnTo>
                  <a:pt x="60" y="175"/>
                </a:lnTo>
                <a:lnTo>
                  <a:pt x="60" y="175"/>
                </a:lnTo>
                <a:lnTo>
                  <a:pt x="69" y="173"/>
                </a:lnTo>
                <a:lnTo>
                  <a:pt x="75" y="170"/>
                </a:lnTo>
                <a:lnTo>
                  <a:pt x="81" y="168"/>
                </a:lnTo>
                <a:lnTo>
                  <a:pt x="87" y="164"/>
                </a:lnTo>
                <a:lnTo>
                  <a:pt x="87" y="164"/>
                </a:lnTo>
                <a:lnTo>
                  <a:pt x="93" y="157"/>
                </a:lnTo>
                <a:lnTo>
                  <a:pt x="98" y="150"/>
                </a:lnTo>
                <a:lnTo>
                  <a:pt x="101" y="140"/>
                </a:lnTo>
                <a:lnTo>
                  <a:pt x="101" y="130"/>
                </a:lnTo>
                <a:lnTo>
                  <a:pt x="101" y="130"/>
                </a:lnTo>
                <a:lnTo>
                  <a:pt x="101" y="123"/>
                </a:lnTo>
                <a:lnTo>
                  <a:pt x="100" y="116"/>
                </a:lnTo>
                <a:lnTo>
                  <a:pt x="98" y="110"/>
                </a:lnTo>
                <a:lnTo>
                  <a:pt x="94" y="104"/>
                </a:lnTo>
                <a:lnTo>
                  <a:pt x="94" y="104"/>
                </a:lnTo>
                <a:close/>
              </a:path>
            </a:pathLst>
          </a:custGeom>
          <a:solidFill>
            <a:srgbClr val="FFFFFF"/>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3" name="Freeform 8"/>
          <p:cNvSpPr/>
          <p:nvPr>
            <p:custDataLst>
              <p:tags r:id="rId20"/>
            </p:custDataLst>
          </p:nvPr>
        </p:nvSpPr>
        <p:spPr bwMode="auto">
          <a:xfrm>
            <a:off x="3081263" y="3852147"/>
            <a:ext cx="928247" cy="454709"/>
          </a:xfrm>
          <a:custGeom>
            <a:avLst/>
            <a:gdLst>
              <a:gd name="T0" fmla="*/ 466 w 1917"/>
              <a:gd name="T1" fmla="*/ 446 h 1013"/>
              <a:gd name="T2" fmla="*/ 354 w 1917"/>
              <a:gd name="T3" fmla="*/ 0 h 1013"/>
              <a:gd name="T4" fmla="*/ 354 w 1917"/>
              <a:gd name="T5" fmla="*/ 0 h 1013"/>
              <a:gd name="T6" fmla="*/ 342 w 1917"/>
              <a:gd name="T7" fmla="*/ 36 h 1013"/>
              <a:gd name="T8" fmla="*/ 330 w 1917"/>
              <a:gd name="T9" fmla="*/ 69 h 1013"/>
              <a:gd name="T10" fmla="*/ 315 w 1917"/>
              <a:gd name="T11" fmla="*/ 103 h 1013"/>
              <a:gd name="T12" fmla="*/ 300 w 1917"/>
              <a:gd name="T13" fmla="*/ 136 h 1013"/>
              <a:gd name="T14" fmla="*/ 282 w 1917"/>
              <a:gd name="T15" fmla="*/ 168 h 1013"/>
              <a:gd name="T16" fmla="*/ 262 w 1917"/>
              <a:gd name="T17" fmla="*/ 199 h 1013"/>
              <a:gd name="T18" fmla="*/ 243 w 1917"/>
              <a:gd name="T19" fmla="*/ 229 h 1013"/>
              <a:gd name="T20" fmla="*/ 221 w 1917"/>
              <a:gd name="T21" fmla="*/ 258 h 1013"/>
              <a:gd name="T22" fmla="*/ 197 w 1917"/>
              <a:gd name="T23" fmla="*/ 286 h 1013"/>
              <a:gd name="T24" fmla="*/ 173 w 1917"/>
              <a:gd name="T25" fmla="*/ 313 h 1013"/>
              <a:gd name="T26" fmla="*/ 147 w 1917"/>
              <a:gd name="T27" fmla="*/ 340 h 1013"/>
              <a:gd name="T28" fmla="*/ 120 w 1917"/>
              <a:gd name="T29" fmla="*/ 364 h 1013"/>
              <a:gd name="T30" fmla="*/ 93 w 1917"/>
              <a:gd name="T31" fmla="*/ 387 h 1013"/>
              <a:gd name="T32" fmla="*/ 62 w 1917"/>
              <a:gd name="T33" fmla="*/ 409 h 1013"/>
              <a:gd name="T34" fmla="*/ 32 w 1917"/>
              <a:gd name="T35" fmla="*/ 429 h 1013"/>
              <a:gd name="T36" fmla="*/ 0 w 1917"/>
              <a:gd name="T37" fmla="*/ 449 h 1013"/>
              <a:gd name="T38" fmla="*/ 142 w 1917"/>
              <a:gd name="T39" fmla="*/ 1013 h 1013"/>
              <a:gd name="T40" fmla="*/ 142 w 1917"/>
              <a:gd name="T41" fmla="*/ 1013 h 1013"/>
              <a:gd name="T42" fmla="*/ 1917 w 1917"/>
              <a:gd name="T43" fmla="*/ 485 h 1013"/>
              <a:gd name="T44" fmla="*/ 1917 w 1917"/>
              <a:gd name="T45" fmla="*/ 485 h 1013"/>
              <a:gd name="T46" fmla="*/ 1900 w 1917"/>
              <a:gd name="T47" fmla="*/ 463 h 1013"/>
              <a:gd name="T48" fmla="*/ 1884 w 1917"/>
              <a:gd name="T49" fmla="*/ 439 h 1013"/>
              <a:gd name="T50" fmla="*/ 1869 w 1917"/>
              <a:gd name="T51" fmla="*/ 416 h 1013"/>
              <a:gd name="T52" fmla="*/ 1854 w 1917"/>
              <a:gd name="T53" fmla="*/ 392 h 1013"/>
              <a:gd name="T54" fmla="*/ 1841 w 1917"/>
              <a:gd name="T55" fmla="*/ 366 h 1013"/>
              <a:gd name="T56" fmla="*/ 1827 w 1917"/>
              <a:gd name="T57" fmla="*/ 341 h 1013"/>
              <a:gd name="T58" fmla="*/ 1815 w 1917"/>
              <a:gd name="T59" fmla="*/ 315 h 1013"/>
              <a:gd name="T60" fmla="*/ 1804 w 1917"/>
              <a:gd name="T61" fmla="*/ 290 h 1013"/>
              <a:gd name="T62" fmla="*/ 1793 w 1917"/>
              <a:gd name="T63" fmla="*/ 263 h 1013"/>
              <a:gd name="T64" fmla="*/ 1784 w 1917"/>
              <a:gd name="T65" fmla="*/ 235 h 1013"/>
              <a:gd name="T66" fmla="*/ 1775 w 1917"/>
              <a:gd name="T67" fmla="*/ 209 h 1013"/>
              <a:gd name="T68" fmla="*/ 1768 w 1917"/>
              <a:gd name="T69" fmla="*/ 181 h 1013"/>
              <a:gd name="T70" fmla="*/ 1761 w 1917"/>
              <a:gd name="T71" fmla="*/ 152 h 1013"/>
              <a:gd name="T72" fmla="*/ 1755 w 1917"/>
              <a:gd name="T73" fmla="*/ 124 h 1013"/>
              <a:gd name="T74" fmla="*/ 1750 w 1917"/>
              <a:gd name="T75" fmla="*/ 95 h 1013"/>
              <a:gd name="T76" fmla="*/ 1745 w 1917"/>
              <a:gd name="T77" fmla="*/ 66 h 1013"/>
              <a:gd name="T78" fmla="*/ 1745 w 1917"/>
              <a:gd name="T79" fmla="*/ 66 h 1013"/>
              <a:gd name="T80" fmla="*/ 466 w 1917"/>
              <a:gd name="T81" fmla="*/ 446 h 1013"/>
              <a:gd name="T82" fmla="*/ 466 w 1917"/>
              <a:gd name="T83" fmla="*/ 446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7" h="1013">
                <a:moveTo>
                  <a:pt x="466" y="446"/>
                </a:moveTo>
                <a:lnTo>
                  <a:pt x="354" y="0"/>
                </a:lnTo>
                <a:lnTo>
                  <a:pt x="354" y="0"/>
                </a:lnTo>
                <a:lnTo>
                  <a:pt x="342" y="36"/>
                </a:lnTo>
                <a:lnTo>
                  <a:pt x="330" y="69"/>
                </a:lnTo>
                <a:lnTo>
                  <a:pt x="315" y="103"/>
                </a:lnTo>
                <a:lnTo>
                  <a:pt x="300" y="136"/>
                </a:lnTo>
                <a:lnTo>
                  <a:pt x="282" y="168"/>
                </a:lnTo>
                <a:lnTo>
                  <a:pt x="262" y="199"/>
                </a:lnTo>
                <a:lnTo>
                  <a:pt x="243" y="229"/>
                </a:lnTo>
                <a:lnTo>
                  <a:pt x="221" y="258"/>
                </a:lnTo>
                <a:lnTo>
                  <a:pt x="197" y="286"/>
                </a:lnTo>
                <a:lnTo>
                  <a:pt x="173" y="313"/>
                </a:lnTo>
                <a:lnTo>
                  <a:pt x="147" y="340"/>
                </a:lnTo>
                <a:lnTo>
                  <a:pt x="120" y="364"/>
                </a:lnTo>
                <a:lnTo>
                  <a:pt x="93" y="387"/>
                </a:lnTo>
                <a:lnTo>
                  <a:pt x="62" y="409"/>
                </a:lnTo>
                <a:lnTo>
                  <a:pt x="32" y="429"/>
                </a:lnTo>
                <a:lnTo>
                  <a:pt x="0" y="449"/>
                </a:lnTo>
                <a:lnTo>
                  <a:pt x="142" y="1013"/>
                </a:lnTo>
                <a:lnTo>
                  <a:pt x="142" y="1013"/>
                </a:lnTo>
                <a:lnTo>
                  <a:pt x="1917" y="485"/>
                </a:lnTo>
                <a:lnTo>
                  <a:pt x="1917" y="485"/>
                </a:lnTo>
                <a:lnTo>
                  <a:pt x="1900" y="463"/>
                </a:lnTo>
                <a:lnTo>
                  <a:pt x="1884" y="439"/>
                </a:lnTo>
                <a:lnTo>
                  <a:pt x="1869" y="416"/>
                </a:lnTo>
                <a:lnTo>
                  <a:pt x="1854" y="392"/>
                </a:lnTo>
                <a:lnTo>
                  <a:pt x="1841" y="366"/>
                </a:lnTo>
                <a:lnTo>
                  <a:pt x="1827" y="341"/>
                </a:lnTo>
                <a:lnTo>
                  <a:pt x="1815" y="315"/>
                </a:lnTo>
                <a:lnTo>
                  <a:pt x="1804" y="290"/>
                </a:lnTo>
                <a:lnTo>
                  <a:pt x="1793" y="263"/>
                </a:lnTo>
                <a:lnTo>
                  <a:pt x="1784" y="235"/>
                </a:lnTo>
                <a:lnTo>
                  <a:pt x="1775" y="209"/>
                </a:lnTo>
                <a:lnTo>
                  <a:pt x="1768" y="181"/>
                </a:lnTo>
                <a:lnTo>
                  <a:pt x="1761" y="152"/>
                </a:lnTo>
                <a:lnTo>
                  <a:pt x="1755" y="124"/>
                </a:lnTo>
                <a:lnTo>
                  <a:pt x="1750" y="95"/>
                </a:lnTo>
                <a:lnTo>
                  <a:pt x="1745" y="66"/>
                </a:lnTo>
                <a:lnTo>
                  <a:pt x="1745" y="66"/>
                </a:lnTo>
                <a:lnTo>
                  <a:pt x="466" y="446"/>
                </a:lnTo>
                <a:lnTo>
                  <a:pt x="466" y="446"/>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4" name="Freeform 9"/>
          <p:cNvSpPr/>
          <p:nvPr>
            <p:custDataLst>
              <p:tags r:id="rId21"/>
            </p:custDataLst>
          </p:nvPr>
        </p:nvSpPr>
        <p:spPr bwMode="auto">
          <a:xfrm>
            <a:off x="4793904" y="3418653"/>
            <a:ext cx="768538" cy="393602"/>
          </a:xfrm>
          <a:custGeom>
            <a:avLst/>
            <a:gdLst>
              <a:gd name="T0" fmla="*/ 86 w 1588"/>
              <a:gd name="T1" fmla="*/ 876 h 876"/>
              <a:gd name="T2" fmla="*/ 86 w 1588"/>
              <a:gd name="T3" fmla="*/ 876 h 876"/>
              <a:gd name="T4" fmla="*/ 1588 w 1588"/>
              <a:gd name="T5" fmla="*/ 430 h 876"/>
              <a:gd name="T6" fmla="*/ 1588 w 1588"/>
              <a:gd name="T7" fmla="*/ 430 h 876"/>
              <a:gd name="T8" fmla="*/ 1561 w 1588"/>
              <a:gd name="T9" fmla="*/ 381 h 876"/>
              <a:gd name="T10" fmla="*/ 1549 w 1588"/>
              <a:gd name="T11" fmla="*/ 357 h 876"/>
              <a:gd name="T12" fmla="*/ 1537 w 1588"/>
              <a:gd name="T13" fmla="*/ 331 h 876"/>
              <a:gd name="T14" fmla="*/ 1526 w 1588"/>
              <a:gd name="T15" fmla="*/ 304 h 876"/>
              <a:gd name="T16" fmla="*/ 1515 w 1588"/>
              <a:gd name="T17" fmla="*/ 279 h 876"/>
              <a:gd name="T18" fmla="*/ 1506 w 1588"/>
              <a:gd name="T19" fmla="*/ 252 h 876"/>
              <a:gd name="T20" fmla="*/ 1496 w 1588"/>
              <a:gd name="T21" fmla="*/ 226 h 876"/>
              <a:gd name="T22" fmla="*/ 1488 w 1588"/>
              <a:gd name="T23" fmla="*/ 198 h 876"/>
              <a:gd name="T24" fmla="*/ 1479 w 1588"/>
              <a:gd name="T25" fmla="*/ 171 h 876"/>
              <a:gd name="T26" fmla="*/ 1472 w 1588"/>
              <a:gd name="T27" fmla="*/ 143 h 876"/>
              <a:gd name="T28" fmla="*/ 1466 w 1588"/>
              <a:gd name="T29" fmla="*/ 116 h 876"/>
              <a:gd name="T30" fmla="*/ 1460 w 1588"/>
              <a:gd name="T31" fmla="*/ 88 h 876"/>
              <a:gd name="T32" fmla="*/ 1455 w 1588"/>
              <a:gd name="T33" fmla="*/ 59 h 876"/>
              <a:gd name="T34" fmla="*/ 1451 w 1588"/>
              <a:gd name="T35" fmla="*/ 30 h 876"/>
              <a:gd name="T36" fmla="*/ 1448 w 1588"/>
              <a:gd name="T37" fmla="*/ 0 h 876"/>
              <a:gd name="T38" fmla="*/ 1448 w 1588"/>
              <a:gd name="T39" fmla="*/ 0 h 876"/>
              <a:gd name="T40" fmla="*/ 0 w 1588"/>
              <a:gd name="T41" fmla="*/ 432 h 876"/>
              <a:gd name="T42" fmla="*/ 0 w 1588"/>
              <a:gd name="T43" fmla="*/ 432 h 876"/>
              <a:gd name="T44" fmla="*/ 12 w 1588"/>
              <a:gd name="T45" fmla="*/ 457 h 876"/>
              <a:gd name="T46" fmla="*/ 23 w 1588"/>
              <a:gd name="T47" fmla="*/ 484 h 876"/>
              <a:gd name="T48" fmla="*/ 34 w 1588"/>
              <a:gd name="T49" fmla="*/ 510 h 876"/>
              <a:gd name="T50" fmla="*/ 43 w 1588"/>
              <a:gd name="T51" fmla="*/ 537 h 876"/>
              <a:gd name="T52" fmla="*/ 52 w 1588"/>
              <a:gd name="T53" fmla="*/ 565 h 876"/>
              <a:gd name="T54" fmla="*/ 60 w 1588"/>
              <a:gd name="T55" fmla="*/ 593 h 876"/>
              <a:gd name="T56" fmla="*/ 66 w 1588"/>
              <a:gd name="T57" fmla="*/ 621 h 876"/>
              <a:gd name="T58" fmla="*/ 73 w 1588"/>
              <a:gd name="T59" fmla="*/ 648 h 876"/>
              <a:gd name="T60" fmla="*/ 77 w 1588"/>
              <a:gd name="T61" fmla="*/ 676 h 876"/>
              <a:gd name="T62" fmla="*/ 81 w 1588"/>
              <a:gd name="T63" fmla="*/ 704 h 876"/>
              <a:gd name="T64" fmla="*/ 85 w 1588"/>
              <a:gd name="T65" fmla="*/ 733 h 876"/>
              <a:gd name="T66" fmla="*/ 87 w 1588"/>
              <a:gd name="T67" fmla="*/ 761 h 876"/>
              <a:gd name="T68" fmla="*/ 88 w 1588"/>
              <a:gd name="T69" fmla="*/ 790 h 876"/>
              <a:gd name="T70" fmla="*/ 88 w 1588"/>
              <a:gd name="T71" fmla="*/ 819 h 876"/>
              <a:gd name="T72" fmla="*/ 87 w 1588"/>
              <a:gd name="T73" fmla="*/ 847 h 876"/>
              <a:gd name="T74" fmla="*/ 86 w 1588"/>
              <a:gd name="T75" fmla="*/ 876 h 876"/>
              <a:gd name="T76" fmla="*/ 86 w 1588"/>
              <a:gd name="T77" fmla="*/ 87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8" h="876">
                <a:moveTo>
                  <a:pt x="86" y="876"/>
                </a:moveTo>
                <a:lnTo>
                  <a:pt x="86" y="876"/>
                </a:lnTo>
                <a:lnTo>
                  <a:pt x="1588" y="430"/>
                </a:lnTo>
                <a:lnTo>
                  <a:pt x="1588" y="430"/>
                </a:lnTo>
                <a:lnTo>
                  <a:pt x="1561" y="381"/>
                </a:lnTo>
                <a:lnTo>
                  <a:pt x="1549" y="357"/>
                </a:lnTo>
                <a:lnTo>
                  <a:pt x="1537" y="331"/>
                </a:lnTo>
                <a:lnTo>
                  <a:pt x="1526" y="304"/>
                </a:lnTo>
                <a:lnTo>
                  <a:pt x="1515" y="279"/>
                </a:lnTo>
                <a:lnTo>
                  <a:pt x="1506" y="252"/>
                </a:lnTo>
                <a:lnTo>
                  <a:pt x="1496" y="226"/>
                </a:lnTo>
                <a:lnTo>
                  <a:pt x="1488" y="198"/>
                </a:lnTo>
                <a:lnTo>
                  <a:pt x="1479" y="171"/>
                </a:lnTo>
                <a:lnTo>
                  <a:pt x="1472" y="143"/>
                </a:lnTo>
                <a:lnTo>
                  <a:pt x="1466" y="116"/>
                </a:lnTo>
                <a:lnTo>
                  <a:pt x="1460" y="88"/>
                </a:lnTo>
                <a:lnTo>
                  <a:pt x="1455" y="59"/>
                </a:lnTo>
                <a:lnTo>
                  <a:pt x="1451" y="30"/>
                </a:lnTo>
                <a:lnTo>
                  <a:pt x="1448" y="0"/>
                </a:lnTo>
                <a:lnTo>
                  <a:pt x="1448" y="0"/>
                </a:lnTo>
                <a:lnTo>
                  <a:pt x="0" y="432"/>
                </a:lnTo>
                <a:lnTo>
                  <a:pt x="0" y="432"/>
                </a:lnTo>
                <a:lnTo>
                  <a:pt x="12" y="457"/>
                </a:lnTo>
                <a:lnTo>
                  <a:pt x="23" y="484"/>
                </a:lnTo>
                <a:lnTo>
                  <a:pt x="34" y="510"/>
                </a:lnTo>
                <a:lnTo>
                  <a:pt x="43" y="537"/>
                </a:lnTo>
                <a:lnTo>
                  <a:pt x="52" y="565"/>
                </a:lnTo>
                <a:lnTo>
                  <a:pt x="60" y="593"/>
                </a:lnTo>
                <a:lnTo>
                  <a:pt x="66" y="621"/>
                </a:lnTo>
                <a:lnTo>
                  <a:pt x="73" y="648"/>
                </a:lnTo>
                <a:lnTo>
                  <a:pt x="77" y="676"/>
                </a:lnTo>
                <a:lnTo>
                  <a:pt x="81" y="704"/>
                </a:lnTo>
                <a:lnTo>
                  <a:pt x="85" y="733"/>
                </a:lnTo>
                <a:lnTo>
                  <a:pt x="87" y="761"/>
                </a:lnTo>
                <a:lnTo>
                  <a:pt x="88" y="790"/>
                </a:lnTo>
                <a:lnTo>
                  <a:pt x="88" y="819"/>
                </a:lnTo>
                <a:lnTo>
                  <a:pt x="87" y="847"/>
                </a:lnTo>
                <a:lnTo>
                  <a:pt x="86" y="876"/>
                </a:lnTo>
                <a:lnTo>
                  <a:pt x="86" y="876"/>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5" name="Freeform 14"/>
          <p:cNvSpPr/>
          <p:nvPr>
            <p:custDataLst>
              <p:tags r:id="rId22"/>
            </p:custDataLst>
          </p:nvPr>
        </p:nvSpPr>
        <p:spPr bwMode="auto">
          <a:xfrm>
            <a:off x="3967052" y="3396678"/>
            <a:ext cx="709692" cy="771918"/>
          </a:xfrm>
          <a:custGeom>
            <a:avLst/>
            <a:gdLst>
              <a:gd name="T0" fmla="*/ 1316 w 1364"/>
              <a:gd name="T1" fmla="*/ 1409 h 1598"/>
              <a:gd name="T2" fmla="*/ 1214 w 1364"/>
              <a:gd name="T3" fmla="*/ 1483 h 1598"/>
              <a:gd name="T4" fmla="*/ 1106 w 1364"/>
              <a:gd name="T5" fmla="*/ 1538 h 1598"/>
              <a:gd name="T6" fmla="*/ 995 w 1364"/>
              <a:gd name="T7" fmla="*/ 1576 h 1598"/>
              <a:gd name="T8" fmla="*/ 881 w 1364"/>
              <a:gd name="T9" fmla="*/ 1595 h 1598"/>
              <a:gd name="T10" fmla="*/ 767 w 1364"/>
              <a:gd name="T11" fmla="*/ 1598 h 1598"/>
              <a:gd name="T12" fmla="*/ 654 w 1364"/>
              <a:gd name="T13" fmla="*/ 1583 h 1598"/>
              <a:gd name="T14" fmla="*/ 545 w 1364"/>
              <a:gd name="T15" fmla="*/ 1554 h 1598"/>
              <a:gd name="T16" fmla="*/ 441 w 1364"/>
              <a:gd name="T17" fmla="*/ 1510 h 1598"/>
              <a:gd name="T18" fmla="*/ 344 w 1364"/>
              <a:gd name="T19" fmla="*/ 1452 h 1598"/>
              <a:gd name="T20" fmla="*/ 256 w 1364"/>
              <a:gd name="T21" fmla="*/ 1382 h 1598"/>
              <a:gd name="T22" fmla="*/ 177 w 1364"/>
              <a:gd name="T23" fmla="*/ 1300 h 1598"/>
              <a:gd name="T24" fmla="*/ 111 w 1364"/>
              <a:gd name="T25" fmla="*/ 1205 h 1598"/>
              <a:gd name="T26" fmla="*/ 58 w 1364"/>
              <a:gd name="T27" fmla="*/ 1101 h 1598"/>
              <a:gd name="T28" fmla="*/ 22 w 1364"/>
              <a:gd name="T29" fmla="*/ 986 h 1598"/>
              <a:gd name="T30" fmla="*/ 2 w 1364"/>
              <a:gd name="T31" fmla="*/ 864 h 1598"/>
              <a:gd name="T32" fmla="*/ 1 w 1364"/>
              <a:gd name="T33" fmla="*/ 774 h 1598"/>
              <a:gd name="T34" fmla="*/ 23 w 1364"/>
              <a:gd name="T35" fmla="*/ 609 h 1598"/>
              <a:gd name="T36" fmla="*/ 87 w 1364"/>
              <a:gd name="T37" fmla="*/ 437 h 1598"/>
              <a:gd name="T38" fmla="*/ 187 w 1364"/>
              <a:gd name="T39" fmla="*/ 287 h 1598"/>
              <a:gd name="T40" fmla="*/ 315 w 1364"/>
              <a:gd name="T41" fmla="*/ 164 h 1598"/>
              <a:gd name="T42" fmla="*/ 469 w 1364"/>
              <a:gd name="T43" fmla="*/ 71 h 1598"/>
              <a:gd name="T44" fmla="*/ 640 w 1364"/>
              <a:gd name="T45" fmla="*/ 16 h 1598"/>
              <a:gd name="T46" fmla="*/ 823 w 1364"/>
              <a:gd name="T47" fmla="*/ 0 h 1598"/>
              <a:gd name="T48" fmla="*/ 964 w 1364"/>
              <a:gd name="T49" fmla="*/ 17 h 1598"/>
              <a:gd name="T50" fmla="*/ 955 w 1364"/>
              <a:gd name="T51" fmla="*/ 239 h 1598"/>
              <a:gd name="T52" fmla="*/ 817 w 1364"/>
              <a:gd name="T53" fmla="*/ 217 h 1598"/>
              <a:gd name="T54" fmla="*/ 683 w 1364"/>
              <a:gd name="T55" fmla="*/ 229 h 1598"/>
              <a:gd name="T56" fmla="*/ 559 w 1364"/>
              <a:gd name="T57" fmla="*/ 270 h 1598"/>
              <a:gd name="T58" fmla="*/ 448 w 1364"/>
              <a:gd name="T59" fmla="*/ 337 h 1598"/>
              <a:gd name="T60" fmla="*/ 354 w 1364"/>
              <a:gd name="T61" fmla="*/ 426 h 1598"/>
              <a:gd name="T62" fmla="*/ 281 w 1364"/>
              <a:gd name="T63" fmla="*/ 535 h 1598"/>
              <a:gd name="T64" fmla="*/ 235 w 1364"/>
              <a:gd name="T65" fmla="*/ 660 h 1598"/>
              <a:gd name="T66" fmla="*/ 218 w 1364"/>
              <a:gd name="T67" fmla="*/ 798 h 1598"/>
              <a:gd name="T68" fmla="*/ 223 w 1364"/>
              <a:gd name="T69" fmla="*/ 868 h 1598"/>
              <a:gd name="T70" fmla="*/ 240 w 1364"/>
              <a:gd name="T71" fmla="*/ 957 h 1598"/>
              <a:gd name="T72" fmla="*/ 269 w 1364"/>
              <a:gd name="T73" fmla="*/ 1038 h 1598"/>
              <a:gd name="T74" fmla="*/ 310 w 1364"/>
              <a:gd name="T75" fmla="*/ 1112 h 1598"/>
              <a:gd name="T76" fmla="*/ 361 w 1364"/>
              <a:gd name="T77" fmla="*/ 1179 h 1598"/>
              <a:gd name="T78" fmla="*/ 435 w 1364"/>
              <a:gd name="T79" fmla="*/ 1250 h 1598"/>
              <a:gd name="T80" fmla="*/ 577 w 1364"/>
              <a:gd name="T81" fmla="*/ 1334 h 1598"/>
              <a:gd name="T82" fmla="*/ 734 w 1364"/>
              <a:gd name="T83" fmla="*/ 1376 h 1598"/>
              <a:gd name="T84" fmla="*/ 818 w 1364"/>
              <a:gd name="T85" fmla="*/ 1380 h 1598"/>
              <a:gd name="T86" fmla="*/ 900 w 1364"/>
              <a:gd name="T87" fmla="*/ 1372 h 1598"/>
              <a:gd name="T88" fmla="*/ 983 w 1364"/>
              <a:gd name="T89" fmla="*/ 1352 h 1598"/>
              <a:gd name="T90" fmla="*/ 1063 w 1364"/>
              <a:gd name="T91" fmla="*/ 1318 h 1598"/>
              <a:gd name="T92" fmla="*/ 1139 w 1364"/>
              <a:gd name="T93" fmla="*/ 1271 h 1598"/>
              <a:gd name="T94" fmla="*/ 1210 w 1364"/>
              <a:gd name="T95" fmla="*/ 1209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4" h="1598">
                <a:moveTo>
                  <a:pt x="1364" y="1363"/>
                </a:moveTo>
                <a:lnTo>
                  <a:pt x="1364" y="1363"/>
                </a:lnTo>
                <a:lnTo>
                  <a:pt x="1341" y="1387"/>
                </a:lnTo>
                <a:lnTo>
                  <a:pt x="1316" y="1409"/>
                </a:lnTo>
                <a:lnTo>
                  <a:pt x="1291" y="1429"/>
                </a:lnTo>
                <a:lnTo>
                  <a:pt x="1266" y="1449"/>
                </a:lnTo>
                <a:lnTo>
                  <a:pt x="1241" y="1466"/>
                </a:lnTo>
                <a:lnTo>
                  <a:pt x="1214" y="1483"/>
                </a:lnTo>
                <a:lnTo>
                  <a:pt x="1187" y="1498"/>
                </a:lnTo>
                <a:lnTo>
                  <a:pt x="1161" y="1513"/>
                </a:lnTo>
                <a:lnTo>
                  <a:pt x="1134" y="1526"/>
                </a:lnTo>
                <a:lnTo>
                  <a:pt x="1106" y="1538"/>
                </a:lnTo>
                <a:lnTo>
                  <a:pt x="1078" y="1549"/>
                </a:lnTo>
                <a:lnTo>
                  <a:pt x="1050" y="1559"/>
                </a:lnTo>
                <a:lnTo>
                  <a:pt x="1023" y="1569"/>
                </a:lnTo>
                <a:lnTo>
                  <a:pt x="995" y="1576"/>
                </a:lnTo>
                <a:lnTo>
                  <a:pt x="967" y="1582"/>
                </a:lnTo>
                <a:lnTo>
                  <a:pt x="938" y="1588"/>
                </a:lnTo>
                <a:lnTo>
                  <a:pt x="910" y="1592"/>
                </a:lnTo>
                <a:lnTo>
                  <a:pt x="881" y="1595"/>
                </a:lnTo>
                <a:lnTo>
                  <a:pt x="853" y="1596"/>
                </a:lnTo>
                <a:lnTo>
                  <a:pt x="824" y="1598"/>
                </a:lnTo>
                <a:lnTo>
                  <a:pt x="795" y="1598"/>
                </a:lnTo>
                <a:lnTo>
                  <a:pt x="767" y="1598"/>
                </a:lnTo>
                <a:lnTo>
                  <a:pt x="739" y="1595"/>
                </a:lnTo>
                <a:lnTo>
                  <a:pt x="710" y="1592"/>
                </a:lnTo>
                <a:lnTo>
                  <a:pt x="682" y="1588"/>
                </a:lnTo>
                <a:lnTo>
                  <a:pt x="654" y="1583"/>
                </a:lnTo>
                <a:lnTo>
                  <a:pt x="626" y="1577"/>
                </a:lnTo>
                <a:lnTo>
                  <a:pt x="600" y="1571"/>
                </a:lnTo>
                <a:lnTo>
                  <a:pt x="572" y="1563"/>
                </a:lnTo>
                <a:lnTo>
                  <a:pt x="545" y="1554"/>
                </a:lnTo>
                <a:lnTo>
                  <a:pt x="519" y="1544"/>
                </a:lnTo>
                <a:lnTo>
                  <a:pt x="493" y="1533"/>
                </a:lnTo>
                <a:lnTo>
                  <a:pt x="466" y="1523"/>
                </a:lnTo>
                <a:lnTo>
                  <a:pt x="441" y="1510"/>
                </a:lnTo>
                <a:lnTo>
                  <a:pt x="417" y="1497"/>
                </a:lnTo>
                <a:lnTo>
                  <a:pt x="391" y="1484"/>
                </a:lnTo>
                <a:lnTo>
                  <a:pt x="367" y="1468"/>
                </a:lnTo>
                <a:lnTo>
                  <a:pt x="344" y="1452"/>
                </a:lnTo>
                <a:lnTo>
                  <a:pt x="321" y="1437"/>
                </a:lnTo>
                <a:lnTo>
                  <a:pt x="298" y="1420"/>
                </a:lnTo>
                <a:lnTo>
                  <a:pt x="276" y="1401"/>
                </a:lnTo>
                <a:lnTo>
                  <a:pt x="256" y="1382"/>
                </a:lnTo>
                <a:lnTo>
                  <a:pt x="235" y="1363"/>
                </a:lnTo>
                <a:lnTo>
                  <a:pt x="214" y="1342"/>
                </a:lnTo>
                <a:lnTo>
                  <a:pt x="195" y="1321"/>
                </a:lnTo>
                <a:lnTo>
                  <a:pt x="177" y="1300"/>
                </a:lnTo>
                <a:lnTo>
                  <a:pt x="160" y="1277"/>
                </a:lnTo>
                <a:lnTo>
                  <a:pt x="143" y="1254"/>
                </a:lnTo>
                <a:lnTo>
                  <a:pt x="126" y="1231"/>
                </a:lnTo>
                <a:lnTo>
                  <a:pt x="111" y="1205"/>
                </a:lnTo>
                <a:lnTo>
                  <a:pt x="97" y="1181"/>
                </a:lnTo>
                <a:lnTo>
                  <a:pt x="82" y="1154"/>
                </a:lnTo>
                <a:lnTo>
                  <a:pt x="70" y="1128"/>
                </a:lnTo>
                <a:lnTo>
                  <a:pt x="58" y="1101"/>
                </a:lnTo>
                <a:lnTo>
                  <a:pt x="48" y="1073"/>
                </a:lnTo>
                <a:lnTo>
                  <a:pt x="39" y="1045"/>
                </a:lnTo>
                <a:lnTo>
                  <a:pt x="29" y="1016"/>
                </a:lnTo>
                <a:lnTo>
                  <a:pt x="22" y="986"/>
                </a:lnTo>
                <a:lnTo>
                  <a:pt x="16" y="957"/>
                </a:lnTo>
                <a:lnTo>
                  <a:pt x="10" y="925"/>
                </a:lnTo>
                <a:lnTo>
                  <a:pt x="6" y="895"/>
                </a:lnTo>
                <a:lnTo>
                  <a:pt x="2" y="864"/>
                </a:lnTo>
                <a:lnTo>
                  <a:pt x="1" y="831"/>
                </a:lnTo>
                <a:lnTo>
                  <a:pt x="0" y="798"/>
                </a:lnTo>
                <a:lnTo>
                  <a:pt x="0" y="798"/>
                </a:lnTo>
                <a:lnTo>
                  <a:pt x="1" y="774"/>
                </a:lnTo>
                <a:lnTo>
                  <a:pt x="2" y="750"/>
                </a:lnTo>
                <a:lnTo>
                  <a:pt x="6" y="701"/>
                </a:lnTo>
                <a:lnTo>
                  <a:pt x="13" y="654"/>
                </a:lnTo>
                <a:lnTo>
                  <a:pt x="23" y="609"/>
                </a:lnTo>
                <a:lnTo>
                  <a:pt x="35" y="564"/>
                </a:lnTo>
                <a:lnTo>
                  <a:pt x="50" y="520"/>
                </a:lnTo>
                <a:lnTo>
                  <a:pt x="68" y="477"/>
                </a:lnTo>
                <a:lnTo>
                  <a:pt x="87" y="437"/>
                </a:lnTo>
                <a:lnTo>
                  <a:pt x="109" y="397"/>
                </a:lnTo>
                <a:lnTo>
                  <a:pt x="132" y="359"/>
                </a:lnTo>
                <a:lnTo>
                  <a:pt x="159" y="322"/>
                </a:lnTo>
                <a:lnTo>
                  <a:pt x="187" y="287"/>
                </a:lnTo>
                <a:lnTo>
                  <a:pt x="216" y="253"/>
                </a:lnTo>
                <a:lnTo>
                  <a:pt x="247" y="222"/>
                </a:lnTo>
                <a:lnTo>
                  <a:pt x="281" y="191"/>
                </a:lnTo>
                <a:lnTo>
                  <a:pt x="315" y="164"/>
                </a:lnTo>
                <a:lnTo>
                  <a:pt x="351" y="138"/>
                </a:lnTo>
                <a:lnTo>
                  <a:pt x="389" y="114"/>
                </a:lnTo>
                <a:lnTo>
                  <a:pt x="428" y="92"/>
                </a:lnTo>
                <a:lnTo>
                  <a:pt x="469" y="71"/>
                </a:lnTo>
                <a:lnTo>
                  <a:pt x="510" y="54"/>
                </a:lnTo>
                <a:lnTo>
                  <a:pt x="552" y="39"/>
                </a:lnTo>
                <a:lnTo>
                  <a:pt x="595" y="25"/>
                </a:lnTo>
                <a:lnTo>
                  <a:pt x="640" y="16"/>
                </a:lnTo>
                <a:lnTo>
                  <a:pt x="685" y="7"/>
                </a:lnTo>
                <a:lnTo>
                  <a:pt x="729" y="2"/>
                </a:lnTo>
                <a:lnTo>
                  <a:pt x="775" y="0"/>
                </a:lnTo>
                <a:lnTo>
                  <a:pt x="823" y="0"/>
                </a:lnTo>
                <a:lnTo>
                  <a:pt x="870" y="2"/>
                </a:lnTo>
                <a:lnTo>
                  <a:pt x="917" y="8"/>
                </a:lnTo>
                <a:lnTo>
                  <a:pt x="941" y="12"/>
                </a:lnTo>
                <a:lnTo>
                  <a:pt x="964" y="17"/>
                </a:lnTo>
                <a:lnTo>
                  <a:pt x="989" y="22"/>
                </a:lnTo>
                <a:lnTo>
                  <a:pt x="1013" y="29"/>
                </a:lnTo>
                <a:lnTo>
                  <a:pt x="955" y="239"/>
                </a:lnTo>
                <a:lnTo>
                  <a:pt x="955" y="239"/>
                </a:lnTo>
                <a:lnTo>
                  <a:pt x="920" y="230"/>
                </a:lnTo>
                <a:lnTo>
                  <a:pt x="886" y="223"/>
                </a:lnTo>
                <a:lnTo>
                  <a:pt x="851" y="219"/>
                </a:lnTo>
                <a:lnTo>
                  <a:pt x="817" y="217"/>
                </a:lnTo>
                <a:lnTo>
                  <a:pt x="783" y="217"/>
                </a:lnTo>
                <a:lnTo>
                  <a:pt x="749" y="219"/>
                </a:lnTo>
                <a:lnTo>
                  <a:pt x="716" y="223"/>
                </a:lnTo>
                <a:lnTo>
                  <a:pt x="683" y="229"/>
                </a:lnTo>
                <a:lnTo>
                  <a:pt x="652" y="236"/>
                </a:lnTo>
                <a:lnTo>
                  <a:pt x="620" y="246"/>
                </a:lnTo>
                <a:lnTo>
                  <a:pt x="589" y="257"/>
                </a:lnTo>
                <a:lnTo>
                  <a:pt x="559" y="270"/>
                </a:lnTo>
                <a:lnTo>
                  <a:pt x="529" y="285"/>
                </a:lnTo>
                <a:lnTo>
                  <a:pt x="502" y="300"/>
                </a:lnTo>
                <a:lnTo>
                  <a:pt x="474" y="317"/>
                </a:lnTo>
                <a:lnTo>
                  <a:pt x="448" y="337"/>
                </a:lnTo>
                <a:lnTo>
                  <a:pt x="423" y="357"/>
                </a:lnTo>
                <a:lnTo>
                  <a:pt x="399" y="379"/>
                </a:lnTo>
                <a:lnTo>
                  <a:pt x="376" y="402"/>
                </a:lnTo>
                <a:lnTo>
                  <a:pt x="354" y="426"/>
                </a:lnTo>
                <a:lnTo>
                  <a:pt x="333" y="452"/>
                </a:lnTo>
                <a:lnTo>
                  <a:pt x="315" y="478"/>
                </a:lnTo>
                <a:lnTo>
                  <a:pt x="297" y="506"/>
                </a:lnTo>
                <a:lnTo>
                  <a:pt x="281" y="535"/>
                </a:lnTo>
                <a:lnTo>
                  <a:pt x="268" y="566"/>
                </a:lnTo>
                <a:lnTo>
                  <a:pt x="254" y="596"/>
                </a:lnTo>
                <a:lnTo>
                  <a:pt x="244" y="629"/>
                </a:lnTo>
                <a:lnTo>
                  <a:pt x="235" y="660"/>
                </a:lnTo>
                <a:lnTo>
                  <a:pt x="228" y="694"/>
                </a:lnTo>
                <a:lnTo>
                  <a:pt x="223" y="728"/>
                </a:lnTo>
                <a:lnTo>
                  <a:pt x="219" y="763"/>
                </a:lnTo>
                <a:lnTo>
                  <a:pt x="218" y="798"/>
                </a:lnTo>
                <a:lnTo>
                  <a:pt x="218" y="798"/>
                </a:lnTo>
                <a:lnTo>
                  <a:pt x="219" y="822"/>
                </a:lnTo>
                <a:lnTo>
                  <a:pt x="221" y="845"/>
                </a:lnTo>
                <a:lnTo>
                  <a:pt x="223" y="868"/>
                </a:lnTo>
                <a:lnTo>
                  <a:pt x="225" y="891"/>
                </a:lnTo>
                <a:lnTo>
                  <a:pt x="229" y="913"/>
                </a:lnTo>
                <a:lnTo>
                  <a:pt x="234" y="935"/>
                </a:lnTo>
                <a:lnTo>
                  <a:pt x="240" y="957"/>
                </a:lnTo>
                <a:lnTo>
                  <a:pt x="246" y="977"/>
                </a:lnTo>
                <a:lnTo>
                  <a:pt x="253" y="998"/>
                </a:lnTo>
                <a:lnTo>
                  <a:pt x="261" y="1019"/>
                </a:lnTo>
                <a:lnTo>
                  <a:pt x="269" y="1038"/>
                </a:lnTo>
                <a:lnTo>
                  <a:pt x="279" y="1057"/>
                </a:lnTo>
                <a:lnTo>
                  <a:pt x="288" y="1076"/>
                </a:lnTo>
                <a:lnTo>
                  <a:pt x="299" y="1095"/>
                </a:lnTo>
                <a:lnTo>
                  <a:pt x="310" y="1112"/>
                </a:lnTo>
                <a:lnTo>
                  <a:pt x="322" y="1130"/>
                </a:lnTo>
                <a:lnTo>
                  <a:pt x="334" y="1147"/>
                </a:lnTo>
                <a:lnTo>
                  <a:pt x="347" y="1163"/>
                </a:lnTo>
                <a:lnTo>
                  <a:pt x="361" y="1179"/>
                </a:lnTo>
                <a:lnTo>
                  <a:pt x="374" y="1194"/>
                </a:lnTo>
                <a:lnTo>
                  <a:pt x="389" y="1209"/>
                </a:lnTo>
                <a:lnTo>
                  <a:pt x="403" y="1223"/>
                </a:lnTo>
                <a:lnTo>
                  <a:pt x="435" y="1250"/>
                </a:lnTo>
                <a:lnTo>
                  <a:pt x="469" y="1274"/>
                </a:lnTo>
                <a:lnTo>
                  <a:pt x="503" y="1296"/>
                </a:lnTo>
                <a:lnTo>
                  <a:pt x="539" y="1317"/>
                </a:lnTo>
                <a:lnTo>
                  <a:pt x="577" y="1334"/>
                </a:lnTo>
                <a:lnTo>
                  <a:pt x="614" y="1348"/>
                </a:lnTo>
                <a:lnTo>
                  <a:pt x="654" y="1360"/>
                </a:lnTo>
                <a:lnTo>
                  <a:pt x="694" y="1369"/>
                </a:lnTo>
                <a:lnTo>
                  <a:pt x="734" y="1376"/>
                </a:lnTo>
                <a:lnTo>
                  <a:pt x="755" y="1377"/>
                </a:lnTo>
                <a:lnTo>
                  <a:pt x="775" y="1380"/>
                </a:lnTo>
                <a:lnTo>
                  <a:pt x="796" y="1380"/>
                </a:lnTo>
                <a:lnTo>
                  <a:pt x="818" y="1380"/>
                </a:lnTo>
                <a:lnTo>
                  <a:pt x="838" y="1380"/>
                </a:lnTo>
                <a:lnTo>
                  <a:pt x="859" y="1377"/>
                </a:lnTo>
                <a:lnTo>
                  <a:pt x="880" y="1375"/>
                </a:lnTo>
                <a:lnTo>
                  <a:pt x="900" y="1372"/>
                </a:lnTo>
                <a:lnTo>
                  <a:pt x="921" y="1369"/>
                </a:lnTo>
                <a:lnTo>
                  <a:pt x="941" y="1364"/>
                </a:lnTo>
                <a:lnTo>
                  <a:pt x="962" y="1358"/>
                </a:lnTo>
                <a:lnTo>
                  <a:pt x="983" y="1352"/>
                </a:lnTo>
                <a:lnTo>
                  <a:pt x="1002" y="1344"/>
                </a:lnTo>
                <a:lnTo>
                  <a:pt x="1023" y="1336"/>
                </a:lnTo>
                <a:lnTo>
                  <a:pt x="1042" y="1328"/>
                </a:lnTo>
                <a:lnTo>
                  <a:pt x="1063" y="1318"/>
                </a:lnTo>
                <a:lnTo>
                  <a:pt x="1082" y="1308"/>
                </a:lnTo>
                <a:lnTo>
                  <a:pt x="1101" y="1296"/>
                </a:lnTo>
                <a:lnTo>
                  <a:pt x="1119" y="1284"/>
                </a:lnTo>
                <a:lnTo>
                  <a:pt x="1139" y="1271"/>
                </a:lnTo>
                <a:lnTo>
                  <a:pt x="1157" y="1257"/>
                </a:lnTo>
                <a:lnTo>
                  <a:pt x="1175" y="1242"/>
                </a:lnTo>
                <a:lnTo>
                  <a:pt x="1193" y="1226"/>
                </a:lnTo>
                <a:lnTo>
                  <a:pt x="1210" y="1209"/>
                </a:lnTo>
                <a:lnTo>
                  <a:pt x="1364" y="1363"/>
                </a:lnTo>
                <a:lnTo>
                  <a:pt x="1364" y="1363"/>
                </a:lnTo>
                <a:close/>
              </a:path>
            </a:pathLst>
          </a:custGeom>
          <a:solidFill>
            <a:srgbClr val="8C5747"/>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6" name="Freeform 15"/>
          <p:cNvSpPr/>
          <p:nvPr>
            <p:custDataLst>
              <p:tags r:id="rId23"/>
            </p:custDataLst>
          </p:nvPr>
        </p:nvSpPr>
        <p:spPr bwMode="auto">
          <a:xfrm>
            <a:off x="4463420" y="3411171"/>
            <a:ext cx="335075" cy="643426"/>
          </a:xfrm>
          <a:custGeom>
            <a:avLst/>
            <a:gdLst>
              <a:gd name="T0" fmla="*/ 58 w 643"/>
              <a:gd name="T1" fmla="*/ 0 h 1334"/>
              <a:gd name="T2" fmla="*/ 111 w 643"/>
              <a:gd name="T3" fmla="*/ 16 h 1334"/>
              <a:gd name="T4" fmla="*/ 162 w 643"/>
              <a:gd name="T5" fmla="*/ 36 h 1334"/>
              <a:gd name="T6" fmla="*/ 210 w 643"/>
              <a:gd name="T7" fmla="*/ 59 h 1334"/>
              <a:gd name="T8" fmla="*/ 258 w 643"/>
              <a:gd name="T9" fmla="*/ 85 h 1334"/>
              <a:gd name="T10" fmla="*/ 301 w 643"/>
              <a:gd name="T11" fmla="*/ 114 h 1334"/>
              <a:gd name="T12" fmla="*/ 343 w 643"/>
              <a:gd name="T13" fmla="*/ 145 h 1334"/>
              <a:gd name="T14" fmla="*/ 383 w 643"/>
              <a:gd name="T15" fmla="*/ 178 h 1334"/>
              <a:gd name="T16" fmla="*/ 419 w 643"/>
              <a:gd name="T17" fmla="*/ 214 h 1334"/>
              <a:gd name="T18" fmla="*/ 453 w 643"/>
              <a:gd name="T19" fmla="*/ 252 h 1334"/>
              <a:gd name="T20" fmla="*/ 484 w 643"/>
              <a:gd name="T21" fmla="*/ 292 h 1334"/>
              <a:gd name="T22" fmla="*/ 513 w 643"/>
              <a:gd name="T23" fmla="*/ 334 h 1334"/>
              <a:gd name="T24" fmla="*/ 539 w 643"/>
              <a:gd name="T25" fmla="*/ 378 h 1334"/>
              <a:gd name="T26" fmla="*/ 562 w 643"/>
              <a:gd name="T27" fmla="*/ 423 h 1334"/>
              <a:gd name="T28" fmla="*/ 582 w 643"/>
              <a:gd name="T29" fmla="*/ 469 h 1334"/>
              <a:gd name="T30" fmla="*/ 601 w 643"/>
              <a:gd name="T31" fmla="*/ 516 h 1334"/>
              <a:gd name="T32" fmla="*/ 615 w 643"/>
              <a:gd name="T33" fmla="*/ 563 h 1334"/>
              <a:gd name="T34" fmla="*/ 626 w 643"/>
              <a:gd name="T35" fmla="*/ 613 h 1334"/>
              <a:gd name="T36" fmla="*/ 635 w 643"/>
              <a:gd name="T37" fmla="*/ 663 h 1334"/>
              <a:gd name="T38" fmla="*/ 641 w 643"/>
              <a:gd name="T39" fmla="*/ 712 h 1334"/>
              <a:gd name="T40" fmla="*/ 643 w 643"/>
              <a:gd name="T41" fmla="*/ 763 h 1334"/>
              <a:gd name="T42" fmla="*/ 642 w 643"/>
              <a:gd name="T43" fmla="*/ 814 h 1334"/>
              <a:gd name="T44" fmla="*/ 638 w 643"/>
              <a:gd name="T45" fmla="*/ 864 h 1334"/>
              <a:gd name="T46" fmla="*/ 631 w 643"/>
              <a:gd name="T47" fmla="*/ 915 h 1334"/>
              <a:gd name="T48" fmla="*/ 620 w 643"/>
              <a:gd name="T49" fmla="*/ 964 h 1334"/>
              <a:gd name="T50" fmla="*/ 607 w 643"/>
              <a:gd name="T51" fmla="*/ 1014 h 1334"/>
              <a:gd name="T52" fmla="*/ 588 w 643"/>
              <a:gd name="T53" fmla="*/ 1064 h 1334"/>
              <a:gd name="T54" fmla="*/ 568 w 643"/>
              <a:gd name="T55" fmla="*/ 1111 h 1334"/>
              <a:gd name="T56" fmla="*/ 544 w 643"/>
              <a:gd name="T57" fmla="*/ 1158 h 1334"/>
              <a:gd name="T58" fmla="*/ 516 w 643"/>
              <a:gd name="T59" fmla="*/ 1204 h 1334"/>
              <a:gd name="T60" fmla="*/ 484 w 643"/>
              <a:gd name="T61" fmla="*/ 1249 h 1334"/>
              <a:gd name="T62" fmla="*/ 449 w 643"/>
              <a:gd name="T63" fmla="*/ 1292 h 1334"/>
              <a:gd name="T64" fmla="*/ 409 w 643"/>
              <a:gd name="T65" fmla="*/ 1334 h 1334"/>
              <a:gd name="T66" fmla="*/ 255 w 643"/>
              <a:gd name="T67" fmla="*/ 1180 h 1334"/>
              <a:gd name="T68" fmla="*/ 310 w 643"/>
              <a:gd name="T69" fmla="*/ 1118 h 1334"/>
              <a:gd name="T70" fmla="*/ 353 w 643"/>
              <a:gd name="T71" fmla="*/ 1053 h 1334"/>
              <a:gd name="T72" fmla="*/ 386 w 643"/>
              <a:gd name="T73" fmla="*/ 982 h 1334"/>
              <a:gd name="T74" fmla="*/ 409 w 643"/>
              <a:gd name="T75" fmla="*/ 911 h 1334"/>
              <a:gd name="T76" fmla="*/ 423 w 643"/>
              <a:gd name="T77" fmla="*/ 838 h 1334"/>
              <a:gd name="T78" fmla="*/ 426 w 643"/>
              <a:gd name="T79" fmla="*/ 764 h 1334"/>
              <a:gd name="T80" fmla="*/ 420 w 643"/>
              <a:gd name="T81" fmla="*/ 692 h 1334"/>
              <a:gd name="T82" fmla="*/ 406 w 643"/>
              <a:gd name="T83" fmla="*/ 619 h 1334"/>
              <a:gd name="T84" fmla="*/ 383 w 643"/>
              <a:gd name="T85" fmla="*/ 550 h 1334"/>
              <a:gd name="T86" fmla="*/ 350 w 643"/>
              <a:gd name="T87" fmla="*/ 485 h 1334"/>
              <a:gd name="T88" fmla="*/ 310 w 643"/>
              <a:gd name="T89" fmla="*/ 423 h 1334"/>
              <a:gd name="T90" fmla="*/ 263 w 643"/>
              <a:gd name="T91" fmla="*/ 366 h 1334"/>
              <a:gd name="T92" fmla="*/ 208 w 643"/>
              <a:gd name="T93" fmla="*/ 315 h 1334"/>
              <a:gd name="T94" fmla="*/ 145 w 643"/>
              <a:gd name="T95" fmla="*/ 271 h 1334"/>
              <a:gd name="T96" fmla="*/ 76 w 643"/>
              <a:gd name="T97" fmla="*/ 236 h 1334"/>
              <a:gd name="T98" fmla="*/ 0 w 643"/>
              <a:gd name="T99" fmla="*/ 210 h 1334"/>
              <a:gd name="T100" fmla="*/ 58 w 643"/>
              <a:gd name="T101" fmla="*/ 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3" h="1334">
                <a:moveTo>
                  <a:pt x="58" y="0"/>
                </a:moveTo>
                <a:lnTo>
                  <a:pt x="58" y="0"/>
                </a:lnTo>
                <a:lnTo>
                  <a:pt x="84" y="7"/>
                </a:lnTo>
                <a:lnTo>
                  <a:pt x="111" y="16"/>
                </a:lnTo>
                <a:lnTo>
                  <a:pt x="137" y="25"/>
                </a:lnTo>
                <a:lnTo>
                  <a:pt x="162" y="36"/>
                </a:lnTo>
                <a:lnTo>
                  <a:pt x="186" y="47"/>
                </a:lnTo>
                <a:lnTo>
                  <a:pt x="210" y="59"/>
                </a:lnTo>
                <a:lnTo>
                  <a:pt x="235" y="72"/>
                </a:lnTo>
                <a:lnTo>
                  <a:pt x="258" y="85"/>
                </a:lnTo>
                <a:lnTo>
                  <a:pt x="280" y="99"/>
                </a:lnTo>
                <a:lnTo>
                  <a:pt x="301" y="114"/>
                </a:lnTo>
                <a:lnTo>
                  <a:pt x="322" y="128"/>
                </a:lnTo>
                <a:lnTo>
                  <a:pt x="343" y="145"/>
                </a:lnTo>
                <a:lnTo>
                  <a:pt x="363" y="161"/>
                </a:lnTo>
                <a:lnTo>
                  <a:pt x="383" y="178"/>
                </a:lnTo>
                <a:lnTo>
                  <a:pt x="401" y="196"/>
                </a:lnTo>
                <a:lnTo>
                  <a:pt x="419" y="214"/>
                </a:lnTo>
                <a:lnTo>
                  <a:pt x="436" y="234"/>
                </a:lnTo>
                <a:lnTo>
                  <a:pt x="453" y="252"/>
                </a:lnTo>
                <a:lnTo>
                  <a:pt x="469" y="273"/>
                </a:lnTo>
                <a:lnTo>
                  <a:pt x="484" y="292"/>
                </a:lnTo>
                <a:lnTo>
                  <a:pt x="499" y="313"/>
                </a:lnTo>
                <a:lnTo>
                  <a:pt x="513" y="334"/>
                </a:lnTo>
                <a:lnTo>
                  <a:pt x="527" y="356"/>
                </a:lnTo>
                <a:lnTo>
                  <a:pt x="539" y="378"/>
                </a:lnTo>
                <a:lnTo>
                  <a:pt x="551" y="400"/>
                </a:lnTo>
                <a:lnTo>
                  <a:pt x="562" y="423"/>
                </a:lnTo>
                <a:lnTo>
                  <a:pt x="573" y="446"/>
                </a:lnTo>
                <a:lnTo>
                  <a:pt x="582" y="469"/>
                </a:lnTo>
                <a:lnTo>
                  <a:pt x="592" y="492"/>
                </a:lnTo>
                <a:lnTo>
                  <a:pt x="601" y="516"/>
                </a:lnTo>
                <a:lnTo>
                  <a:pt x="608" y="539"/>
                </a:lnTo>
                <a:lnTo>
                  <a:pt x="615" y="563"/>
                </a:lnTo>
                <a:lnTo>
                  <a:pt x="621" y="589"/>
                </a:lnTo>
                <a:lnTo>
                  <a:pt x="626" y="613"/>
                </a:lnTo>
                <a:lnTo>
                  <a:pt x="631" y="637"/>
                </a:lnTo>
                <a:lnTo>
                  <a:pt x="635" y="663"/>
                </a:lnTo>
                <a:lnTo>
                  <a:pt x="638" y="687"/>
                </a:lnTo>
                <a:lnTo>
                  <a:pt x="641" y="712"/>
                </a:lnTo>
                <a:lnTo>
                  <a:pt x="642" y="738"/>
                </a:lnTo>
                <a:lnTo>
                  <a:pt x="643" y="763"/>
                </a:lnTo>
                <a:lnTo>
                  <a:pt x="643" y="789"/>
                </a:lnTo>
                <a:lnTo>
                  <a:pt x="642" y="814"/>
                </a:lnTo>
                <a:lnTo>
                  <a:pt x="641" y="838"/>
                </a:lnTo>
                <a:lnTo>
                  <a:pt x="638" y="864"/>
                </a:lnTo>
                <a:lnTo>
                  <a:pt x="635" y="889"/>
                </a:lnTo>
                <a:lnTo>
                  <a:pt x="631" y="915"/>
                </a:lnTo>
                <a:lnTo>
                  <a:pt x="626" y="940"/>
                </a:lnTo>
                <a:lnTo>
                  <a:pt x="620" y="964"/>
                </a:lnTo>
                <a:lnTo>
                  <a:pt x="614" y="990"/>
                </a:lnTo>
                <a:lnTo>
                  <a:pt x="607" y="1014"/>
                </a:lnTo>
                <a:lnTo>
                  <a:pt x="598" y="1039"/>
                </a:lnTo>
                <a:lnTo>
                  <a:pt x="588" y="1064"/>
                </a:lnTo>
                <a:lnTo>
                  <a:pt x="579" y="1088"/>
                </a:lnTo>
                <a:lnTo>
                  <a:pt x="568" y="1111"/>
                </a:lnTo>
                <a:lnTo>
                  <a:pt x="556" y="1135"/>
                </a:lnTo>
                <a:lnTo>
                  <a:pt x="544" y="1158"/>
                </a:lnTo>
                <a:lnTo>
                  <a:pt x="530" y="1181"/>
                </a:lnTo>
                <a:lnTo>
                  <a:pt x="516" y="1204"/>
                </a:lnTo>
                <a:lnTo>
                  <a:pt x="500" y="1227"/>
                </a:lnTo>
                <a:lnTo>
                  <a:pt x="484" y="1249"/>
                </a:lnTo>
                <a:lnTo>
                  <a:pt x="467" y="1271"/>
                </a:lnTo>
                <a:lnTo>
                  <a:pt x="449" y="1292"/>
                </a:lnTo>
                <a:lnTo>
                  <a:pt x="430" y="1313"/>
                </a:lnTo>
                <a:lnTo>
                  <a:pt x="409" y="1334"/>
                </a:lnTo>
                <a:lnTo>
                  <a:pt x="255" y="1180"/>
                </a:lnTo>
                <a:lnTo>
                  <a:pt x="255" y="1180"/>
                </a:lnTo>
                <a:lnTo>
                  <a:pt x="284" y="1150"/>
                </a:lnTo>
                <a:lnTo>
                  <a:pt x="310" y="1118"/>
                </a:lnTo>
                <a:lnTo>
                  <a:pt x="333" y="1085"/>
                </a:lnTo>
                <a:lnTo>
                  <a:pt x="353" y="1053"/>
                </a:lnTo>
                <a:lnTo>
                  <a:pt x="370" y="1018"/>
                </a:lnTo>
                <a:lnTo>
                  <a:pt x="386" y="982"/>
                </a:lnTo>
                <a:lnTo>
                  <a:pt x="398" y="947"/>
                </a:lnTo>
                <a:lnTo>
                  <a:pt x="409" y="911"/>
                </a:lnTo>
                <a:lnTo>
                  <a:pt x="416" y="875"/>
                </a:lnTo>
                <a:lnTo>
                  <a:pt x="423" y="838"/>
                </a:lnTo>
                <a:lnTo>
                  <a:pt x="425" y="801"/>
                </a:lnTo>
                <a:lnTo>
                  <a:pt x="426" y="764"/>
                </a:lnTo>
                <a:lnTo>
                  <a:pt x="424" y="728"/>
                </a:lnTo>
                <a:lnTo>
                  <a:pt x="420" y="692"/>
                </a:lnTo>
                <a:lnTo>
                  <a:pt x="414" y="655"/>
                </a:lnTo>
                <a:lnTo>
                  <a:pt x="406" y="619"/>
                </a:lnTo>
                <a:lnTo>
                  <a:pt x="395" y="584"/>
                </a:lnTo>
                <a:lnTo>
                  <a:pt x="383" y="550"/>
                </a:lnTo>
                <a:lnTo>
                  <a:pt x="367" y="516"/>
                </a:lnTo>
                <a:lnTo>
                  <a:pt x="350" y="485"/>
                </a:lnTo>
                <a:lnTo>
                  <a:pt x="332" y="453"/>
                </a:lnTo>
                <a:lnTo>
                  <a:pt x="310" y="423"/>
                </a:lnTo>
                <a:lnTo>
                  <a:pt x="288" y="394"/>
                </a:lnTo>
                <a:lnTo>
                  <a:pt x="263" y="366"/>
                </a:lnTo>
                <a:lnTo>
                  <a:pt x="236" y="339"/>
                </a:lnTo>
                <a:lnTo>
                  <a:pt x="208" y="315"/>
                </a:lnTo>
                <a:lnTo>
                  <a:pt x="178" y="292"/>
                </a:lnTo>
                <a:lnTo>
                  <a:pt x="145" y="271"/>
                </a:lnTo>
                <a:lnTo>
                  <a:pt x="111" y="252"/>
                </a:lnTo>
                <a:lnTo>
                  <a:pt x="76" y="236"/>
                </a:lnTo>
                <a:lnTo>
                  <a:pt x="38" y="222"/>
                </a:lnTo>
                <a:lnTo>
                  <a:pt x="0" y="210"/>
                </a:lnTo>
                <a:lnTo>
                  <a:pt x="58" y="0"/>
                </a:lnTo>
                <a:lnTo>
                  <a:pt x="58" y="0"/>
                </a:lnTo>
                <a:close/>
              </a:path>
            </a:pathLst>
          </a:custGeom>
          <a:solidFill>
            <a:srgbClr val="404244"/>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7" name="Freeform 19"/>
          <p:cNvSpPr/>
          <p:nvPr>
            <p:custDataLst>
              <p:tags r:id="rId24"/>
            </p:custDataLst>
          </p:nvPr>
        </p:nvSpPr>
        <p:spPr bwMode="auto">
          <a:xfrm>
            <a:off x="4153319" y="3569611"/>
            <a:ext cx="458910" cy="426054"/>
          </a:xfrm>
          <a:custGeom>
            <a:avLst/>
            <a:gdLst>
              <a:gd name="T0" fmla="*/ 464 w 882"/>
              <a:gd name="T1" fmla="*/ 2 h 882"/>
              <a:gd name="T2" fmla="*/ 529 w 882"/>
              <a:gd name="T3" fmla="*/ 10 h 882"/>
              <a:gd name="T4" fmla="*/ 592 w 882"/>
              <a:gd name="T5" fmla="*/ 27 h 882"/>
              <a:gd name="T6" fmla="*/ 650 w 882"/>
              <a:gd name="T7" fmla="*/ 54 h 882"/>
              <a:gd name="T8" fmla="*/ 705 w 882"/>
              <a:gd name="T9" fmla="*/ 89 h 882"/>
              <a:gd name="T10" fmla="*/ 752 w 882"/>
              <a:gd name="T11" fmla="*/ 130 h 882"/>
              <a:gd name="T12" fmla="*/ 794 w 882"/>
              <a:gd name="T13" fmla="*/ 177 h 882"/>
              <a:gd name="T14" fmla="*/ 828 w 882"/>
              <a:gd name="T15" fmla="*/ 232 h 882"/>
              <a:gd name="T16" fmla="*/ 855 w 882"/>
              <a:gd name="T17" fmla="*/ 290 h 882"/>
              <a:gd name="T18" fmla="*/ 872 w 882"/>
              <a:gd name="T19" fmla="*/ 353 h 882"/>
              <a:gd name="T20" fmla="*/ 880 w 882"/>
              <a:gd name="T21" fmla="*/ 418 h 882"/>
              <a:gd name="T22" fmla="*/ 880 w 882"/>
              <a:gd name="T23" fmla="*/ 464 h 882"/>
              <a:gd name="T24" fmla="*/ 872 w 882"/>
              <a:gd name="T25" fmla="*/ 530 h 882"/>
              <a:gd name="T26" fmla="*/ 855 w 882"/>
              <a:gd name="T27" fmla="*/ 593 h 882"/>
              <a:gd name="T28" fmla="*/ 828 w 882"/>
              <a:gd name="T29" fmla="*/ 651 h 882"/>
              <a:gd name="T30" fmla="*/ 794 w 882"/>
              <a:gd name="T31" fmla="*/ 705 h 882"/>
              <a:gd name="T32" fmla="*/ 752 w 882"/>
              <a:gd name="T33" fmla="*/ 752 h 882"/>
              <a:gd name="T34" fmla="*/ 705 w 882"/>
              <a:gd name="T35" fmla="*/ 795 h 882"/>
              <a:gd name="T36" fmla="*/ 650 w 882"/>
              <a:gd name="T37" fmla="*/ 829 h 882"/>
              <a:gd name="T38" fmla="*/ 592 w 882"/>
              <a:gd name="T39" fmla="*/ 855 h 882"/>
              <a:gd name="T40" fmla="*/ 529 w 882"/>
              <a:gd name="T41" fmla="*/ 872 h 882"/>
              <a:gd name="T42" fmla="*/ 464 w 882"/>
              <a:gd name="T43" fmla="*/ 881 h 882"/>
              <a:gd name="T44" fmla="*/ 418 w 882"/>
              <a:gd name="T45" fmla="*/ 881 h 882"/>
              <a:gd name="T46" fmla="*/ 352 w 882"/>
              <a:gd name="T47" fmla="*/ 872 h 882"/>
              <a:gd name="T48" fmla="*/ 289 w 882"/>
              <a:gd name="T49" fmla="*/ 855 h 882"/>
              <a:gd name="T50" fmla="*/ 231 w 882"/>
              <a:gd name="T51" fmla="*/ 829 h 882"/>
              <a:gd name="T52" fmla="*/ 177 w 882"/>
              <a:gd name="T53" fmla="*/ 795 h 882"/>
              <a:gd name="T54" fmla="*/ 129 w 882"/>
              <a:gd name="T55" fmla="*/ 752 h 882"/>
              <a:gd name="T56" fmla="*/ 88 w 882"/>
              <a:gd name="T57" fmla="*/ 705 h 882"/>
              <a:gd name="T58" fmla="*/ 53 w 882"/>
              <a:gd name="T59" fmla="*/ 651 h 882"/>
              <a:gd name="T60" fmla="*/ 26 w 882"/>
              <a:gd name="T61" fmla="*/ 593 h 882"/>
              <a:gd name="T62" fmla="*/ 9 w 882"/>
              <a:gd name="T63" fmla="*/ 530 h 882"/>
              <a:gd name="T64" fmla="*/ 1 w 882"/>
              <a:gd name="T65" fmla="*/ 464 h 882"/>
              <a:gd name="T66" fmla="*/ 1 w 882"/>
              <a:gd name="T67" fmla="*/ 418 h 882"/>
              <a:gd name="T68" fmla="*/ 9 w 882"/>
              <a:gd name="T69" fmla="*/ 353 h 882"/>
              <a:gd name="T70" fmla="*/ 26 w 882"/>
              <a:gd name="T71" fmla="*/ 290 h 882"/>
              <a:gd name="T72" fmla="*/ 53 w 882"/>
              <a:gd name="T73" fmla="*/ 232 h 882"/>
              <a:gd name="T74" fmla="*/ 88 w 882"/>
              <a:gd name="T75" fmla="*/ 177 h 882"/>
              <a:gd name="T76" fmla="*/ 129 w 882"/>
              <a:gd name="T77" fmla="*/ 130 h 882"/>
              <a:gd name="T78" fmla="*/ 177 w 882"/>
              <a:gd name="T79" fmla="*/ 89 h 882"/>
              <a:gd name="T80" fmla="*/ 231 w 882"/>
              <a:gd name="T81" fmla="*/ 54 h 882"/>
              <a:gd name="T82" fmla="*/ 289 w 882"/>
              <a:gd name="T83" fmla="*/ 27 h 882"/>
              <a:gd name="T84" fmla="*/ 352 w 882"/>
              <a:gd name="T85" fmla="*/ 10 h 882"/>
              <a:gd name="T86" fmla="*/ 418 w 882"/>
              <a:gd name="T87" fmla="*/ 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2" h="882">
                <a:moveTo>
                  <a:pt x="441" y="0"/>
                </a:moveTo>
                <a:lnTo>
                  <a:pt x="441" y="0"/>
                </a:lnTo>
                <a:lnTo>
                  <a:pt x="464" y="2"/>
                </a:lnTo>
                <a:lnTo>
                  <a:pt x="485" y="3"/>
                </a:lnTo>
                <a:lnTo>
                  <a:pt x="507" y="5"/>
                </a:lnTo>
                <a:lnTo>
                  <a:pt x="529" y="10"/>
                </a:lnTo>
                <a:lnTo>
                  <a:pt x="551" y="15"/>
                </a:lnTo>
                <a:lnTo>
                  <a:pt x="571" y="21"/>
                </a:lnTo>
                <a:lnTo>
                  <a:pt x="592" y="27"/>
                </a:lnTo>
                <a:lnTo>
                  <a:pt x="613" y="35"/>
                </a:lnTo>
                <a:lnTo>
                  <a:pt x="632" y="44"/>
                </a:lnTo>
                <a:lnTo>
                  <a:pt x="650" y="54"/>
                </a:lnTo>
                <a:lnTo>
                  <a:pt x="670" y="65"/>
                </a:lnTo>
                <a:lnTo>
                  <a:pt x="687" y="75"/>
                </a:lnTo>
                <a:lnTo>
                  <a:pt x="705" y="89"/>
                </a:lnTo>
                <a:lnTo>
                  <a:pt x="720" y="101"/>
                </a:lnTo>
                <a:lnTo>
                  <a:pt x="737" y="115"/>
                </a:lnTo>
                <a:lnTo>
                  <a:pt x="752" y="130"/>
                </a:lnTo>
                <a:lnTo>
                  <a:pt x="767" y="144"/>
                </a:lnTo>
                <a:lnTo>
                  <a:pt x="781" y="161"/>
                </a:lnTo>
                <a:lnTo>
                  <a:pt x="794" y="177"/>
                </a:lnTo>
                <a:lnTo>
                  <a:pt x="806" y="195"/>
                </a:lnTo>
                <a:lnTo>
                  <a:pt x="817" y="212"/>
                </a:lnTo>
                <a:lnTo>
                  <a:pt x="828" y="232"/>
                </a:lnTo>
                <a:lnTo>
                  <a:pt x="838" y="250"/>
                </a:lnTo>
                <a:lnTo>
                  <a:pt x="846" y="269"/>
                </a:lnTo>
                <a:lnTo>
                  <a:pt x="855" y="290"/>
                </a:lnTo>
                <a:lnTo>
                  <a:pt x="861" y="310"/>
                </a:lnTo>
                <a:lnTo>
                  <a:pt x="867" y="331"/>
                </a:lnTo>
                <a:lnTo>
                  <a:pt x="872" y="353"/>
                </a:lnTo>
                <a:lnTo>
                  <a:pt x="877" y="375"/>
                </a:lnTo>
                <a:lnTo>
                  <a:pt x="879" y="396"/>
                </a:lnTo>
                <a:lnTo>
                  <a:pt x="880" y="418"/>
                </a:lnTo>
                <a:lnTo>
                  <a:pt x="882" y="441"/>
                </a:lnTo>
                <a:lnTo>
                  <a:pt x="882" y="441"/>
                </a:lnTo>
                <a:lnTo>
                  <a:pt x="880" y="464"/>
                </a:lnTo>
                <a:lnTo>
                  <a:pt x="879" y="486"/>
                </a:lnTo>
                <a:lnTo>
                  <a:pt x="877" y="508"/>
                </a:lnTo>
                <a:lnTo>
                  <a:pt x="872" y="530"/>
                </a:lnTo>
                <a:lnTo>
                  <a:pt x="867" y="551"/>
                </a:lnTo>
                <a:lnTo>
                  <a:pt x="861" y="572"/>
                </a:lnTo>
                <a:lnTo>
                  <a:pt x="855" y="593"/>
                </a:lnTo>
                <a:lnTo>
                  <a:pt x="846" y="613"/>
                </a:lnTo>
                <a:lnTo>
                  <a:pt x="838" y="633"/>
                </a:lnTo>
                <a:lnTo>
                  <a:pt x="828" y="651"/>
                </a:lnTo>
                <a:lnTo>
                  <a:pt x="817" y="670"/>
                </a:lnTo>
                <a:lnTo>
                  <a:pt x="806" y="687"/>
                </a:lnTo>
                <a:lnTo>
                  <a:pt x="794" y="705"/>
                </a:lnTo>
                <a:lnTo>
                  <a:pt x="781" y="721"/>
                </a:lnTo>
                <a:lnTo>
                  <a:pt x="767" y="738"/>
                </a:lnTo>
                <a:lnTo>
                  <a:pt x="752" y="752"/>
                </a:lnTo>
                <a:lnTo>
                  <a:pt x="737" y="767"/>
                </a:lnTo>
                <a:lnTo>
                  <a:pt x="720" y="782"/>
                </a:lnTo>
                <a:lnTo>
                  <a:pt x="705" y="795"/>
                </a:lnTo>
                <a:lnTo>
                  <a:pt x="687" y="807"/>
                </a:lnTo>
                <a:lnTo>
                  <a:pt x="670" y="818"/>
                </a:lnTo>
                <a:lnTo>
                  <a:pt x="650" y="829"/>
                </a:lnTo>
                <a:lnTo>
                  <a:pt x="632" y="838"/>
                </a:lnTo>
                <a:lnTo>
                  <a:pt x="613" y="847"/>
                </a:lnTo>
                <a:lnTo>
                  <a:pt x="592" y="855"/>
                </a:lnTo>
                <a:lnTo>
                  <a:pt x="571" y="862"/>
                </a:lnTo>
                <a:lnTo>
                  <a:pt x="551" y="868"/>
                </a:lnTo>
                <a:lnTo>
                  <a:pt x="529" y="872"/>
                </a:lnTo>
                <a:lnTo>
                  <a:pt x="507" y="877"/>
                </a:lnTo>
                <a:lnTo>
                  <a:pt x="485" y="880"/>
                </a:lnTo>
                <a:lnTo>
                  <a:pt x="464" y="881"/>
                </a:lnTo>
                <a:lnTo>
                  <a:pt x="441" y="882"/>
                </a:lnTo>
                <a:lnTo>
                  <a:pt x="441" y="882"/>
                </a:lnTo>
                <a:lnTo>
                  <a:pt x="418" y="881"/>
                </a:lnTo>
                <a:lnTo>
                  <a:pt x="396" y="880"/>
                </a:lnTo>
                <a:lnTo>
                  <a:pt x="374" y="877"/>
                </a:lnTo>
                <a:lnTo>
                  <a:pt x="352" y="872"/>
                </a:lnTo>
                <a:lnTo>
                  <a:pt x="330" y="868"/>
                </a:lnTo>
                <a:lnTo>
                  <a:pt x="310" y="862"/>
                </a:lnTo>
                <a:lnTo>
                  <a:pt x="289" y="855"/>
                </a:lnTo>
                <a:lnTo>
                  <a:pt x="269" y="847"/>
                </a:lnTo>
                <a:lnTo>
                  <a:pt x="249" y="838"/>
                </a:lnTo>
                <a:lnTo>
                  <a:pt x="231" y="829"/>
                </a:lnTo>
                <a:lnTo>
                  <a:pt x="212" y="818"/>
                </a:lnTo>
                <a:lnTo>
                  <a:pt x="195" y="807"/>
                </a:lnTo>
                <a:lnTo>
                  <a:pt x="177" y="795"/>
                </a:lnTo>
                <a:lnTo>
                  <a:pt x="161" y="782"/>
                </a:lnTo>
                <a:lnTo>
                  <a:pt x="144" y="767"/>
                </a:lnTo>
                <a:lnTo>
                  <a:pt x="129" y="752"/>
                </a:lnTo>
                <a:lnTo>
                  <a:pt x="115" y="738"/>
                </a:lnTo>
                <a:lnTo>
                  <a:pt x="100" y="721"/>
                </a:lnTo>
                <a:lnTo>
                  <a:pt x="88" y="705"/>
                </a:lnTo>
                <a:lnTo>
                  <a:pt x="75" y="687"/>
                </a:lnTo>
                <a:lnTo>
                  <a:pt x="64" y="670"/>
                </a:lnTo>
                <a:lnTo>
                  <a:pt x="53" y="651"/>
                </a:lnTo>
                <a:lnTo>
                  <a:pt x="43" y="633"/>
                </a:lnTo>
                <a:lnTo>
                  <a:pt x="35" y="613"/>
                </a:lnTo>
                <a:lnTo>
                  <a:pt x="26" y="593"/>
                </a:lnTo>
                <a:lnTo>
                  <a:pt x="20" y="572"/>
                </a:lnTo>
                <a:lnTo>
                  <a:pt x="14" y="551"/>
                </a:lnTo>
                <a:lnTo>
                  <a:pt x="9" y="530"/>
                </a:lnTo>
                <a:lnTo>
                  <a:pt x="4" y="508"/>
                </a:lnTo>
                <a:lnTo>
                  <a:pt x="2" y="486"/>
                </a:lnTo>
                <a:lnTo>
                  <a:pt x="1" y="464"/>
                </a:lnTo>
                <a:lnTo>
                  <a:pt x="0" y="441"/>
                </a:lnTo>
                <a:lnTo>
                  <a:pt x="0" y="441"/>
                </a:lnTo>
                <a:lnTo>
                  <a:pt x="1" y="418"/>
                </a:lnTo>
                <a:lnTo>
                  <a:pt x="2" y="396"/>
                </a:lnTo>
                <a:lnTo>
                  <a:pt x="4" y="375"/>
                </a:lnTo>
                <a:lnTo>
                  <a:pt x="9" y="353"/>
                </a:lnTo>
                <a:lnTo>
                  <a:pt x="14" y="331"/>
                </a:lnTo>
                <a:lnTo>
                  <a:pt x="20" y="310"/>
                </a:lnTo>
                <a:lnTo>
                  <a:pt x="26" y="290"/>
                </a:lnTo>
                <a:lnTo>
                  <a:pt x="35" y="269"/>
                </a:lnTo>
                <a:lnTo>
                  <a:pt x="43" y="250"/>
                </a:lnTo>
                <a:lnTo>
                  <a:pt x="53" y="232"/>
                </a:lnTo>
                <a:lnTo>
                  <a:pt x="64" y="212"/>
                </a:lnTo>
                <a:lnTo>
                  <a:pt x="75" y="195"/>
                </a:lnTo>
                <a:lnTo>
                  <a:pt x="88" y="177"/>
                </a:lnTo>
                <a:lnTo>
                  <a:pt x="100" y="161"/>
                </a:lnTo>
                <a:lnTo>
                  <a:pt x="115" y="144"/>
                </a:lnTo>
                <a:lnTo>
                  <a:pt x="129" y="130"/>
                </a:lnTo>
                <a:lnTo>
                  <a:pt x="144" y="115"/>
                </a:lnTo>
                <a:lnTo>
                  <a:pt x="161" y="101"/>
                </a:lnTo>
                <a:lnTo>
                  <a:pt x="177" y="89"/>
                </a:lnTo>
                <a:lnTo>
                  <a:pt x="195" y="75"/>
                </a:lnTo>
                <a:lnTo>
                  <a:pt x="212" y="65"/>
                </a:lnTo>
                <a:lnTo>
                  <a:pt x="231" y="54"/>
                </a:lnTo>
                <a:lnTo>
                  <a:pt x="249" y="44"/>
                </a:lnTo>
                <a:lnTo>
                  <a:pt x="269" y="35"/>
                </a:lnTo>
                <a:lnTo>
                  <a:pt x="289" y="27"/>
                </a:lnTo>
                <a:lnTo>
                  <a:pt x="310" y="21"/>
                </a:lnTo>
                <a:lnTo>
                  <a:pt x="330" y="15"/>
                </a:lnTo>
                <a:lnTo>
                  <a:pt x="352" y="10"/>
                </a:lnTo>
                <a:lnTo>
                  <a:pt x="374" y="5"/>
                </a:lnTo>
                <a:lnTo>
                  <a:pt x="396" y="3"/>
                </a:lnTo>
                <a:lnTo>
                  <a:pt x="418" y="2"/>
                </a:lnTo>
                <a:lnTo>
                  <a:pt x="441" y="0"/>
                </a:lnTo>
                <a:lnTo>
                  <a:pt x="441" y="0"/>
                </a:lnTo>
                <a:close/>
              </a:path>
            </a:pathLst>
          </a:custGeom>
          <a:solidFill>
            <a:srgbClr val="678089"/>
          </a:solidFill>
          <a:ln>
            <a:noFill/>
          </a:ln>
        </p:spPr>
        <p:txBody>
          <a:bodyPr vert="horz" wrap="square" lIns="68580" tIns="34290" rIns="68580" bIns="34290" numCol="1" anchor="t" anchorCtr="0" compatLnSpc="1"/>
          <a:lstStyle/>
          <a:p>
            <a:endParaRPr lang="zh-CN" altLang="en-US" sz="7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8" name="文本框 263"/>
          <p:cNvSpPr txBox="1"/>
          <p:nvPr>
            <p:custDataLst>
              <p:tags r:id="rId25"/>
            </p:custDataLst>
          </p:nvPr>
        </p:nvSpPr>
        <p:spPr>
          <a:xfrm>
            <a:off x="2160391" y="2022444"/>
            <a:ext cx="1127939" cy="300990"/>
          </a:xfrm>
          <a:prstGeom prst="rect">
            <a:avLst/>
          </a:prstGeom>
          <a:noFill/>
        </p:spPr>
        <p:txBody>
          <a:bodyPr wrap="square" rtlCol="0">
            <a:spAutoFit/>
          </a:bodyPr>
          <a:lstStyle/>
          <a:p>
            <a:pPr algn="ctr">
              <a:lnSpc>
                <a:spcPct val="130000"/>
              </a:lnSpc>
            </a:pPr>
            <a:r>
              <a:rPr lang="zh-CN" altLang="en-US" sz="1050">
                <a:solidFill>
                  <a:schemeClr val="bg1"/>
                </a:solidFill>
                <a:latin typeface="Arial" panose="020B0604020202020204" pitchFamily="34" charset="0"/>
                <a:ea typeface="微软雅黑" panose="020B0503020204020204" charset="-122"/>
                <a:cs typeface="微软雅黑" panose="020B0503020204020204" charset="-122"/>
              </a:rPr>
              <a:t>账页</a:t>
            </a:r>
            <a:endParaRPr lang="zh-CN" altLang="en-US" sz="10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9" name="文本框 264"/>
          <p:cNvSpPr txBox="1"/>
          <p:nvPr>
            <p:custDataLst>
              <p:tags r:id="rId26"/>
            </p:custDataLst>
          </p:nvPr>
        </p:nvSpPr>
        <p:spPr>
          <a:xfrm>
            <a:off x="2160389" y="1779338"/>
            <a:ext cx="1127939" cy="330835"/>
          </a:xfrm>
          <a:prstGeom prst="rect">
            <a:avLst/>
          </a:prstGeom>
          <a:noFill/>
        </p:spPr>
        <p:txBody>
          <a:bodyPr wrap="square" rtlCol="0">
            <a:spAutoFit/>
          </a:bodyPr>
          <a:lstStyle/>
          <a:p>
            <a:pPr algn="ctr">
              <a:lnSpc>
                <a:spcPct val="130000"/>
              </a:lnSpc>
            </a:pPr>
            <a:r>
              <a:rPr lang="zh-CN" alt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区块 </a:t>
            </a:r>
            <a:r>
              <a:rPr lang="en-US" altLang="zh-CN" sz="1200" b="1" dirty="0" smtClean="0">
                <a:solidFill>
                  <a:schemeClr val="bg1"/>
                </a:solidFill>
                <a:latin typeface="Arial" panose="020B0604020202020204" pitchFamily="34" charset="0"/>
                <a:ea typeface="微软雅黑" panose="020B0503020204020204" charset="-122"/>
                <a:cs typeface="微软雅黑" panose="020B0503020204020204" charset="-122"/>
              </a:rPr>
              <a:t>Block</a:t>
            </a:r>
            <a:endParaRPr lang="zh-CN" altLang="en-US" sz="12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0" name="文本框 265"/>
          <p:cNvSpPr txBox="1"/>
          <p:nvPr>
            <p:custDataLst>
              <p:tags r:id="rId27"/>
            </p:custDataLst>
          </p:nvPr>
        </p:nvSpPr>
        <p:spPr>
          <a:xfrm>
            <a:off x="3807665" y="1950782"/>
            <a:ext cx="1127939" cy="510540"/>
          </a:xfrm>
          <a:prstGeom prst="rect">
            <a:avLst/>
          </a:prstGeom>
          <a:noFill/>
        </p:spPr>
        <p:txBody>
          <a:bodyPr wrap="square" rtlCol="0">
            <a:spAutoFit/>
          </a:bodyPr>
          <a:lstStyle/>
          <a:p>
            <a:pPr algn="ctr">
              <a:lnSpc>
                <a:spcPct val="130000"/>
              </a:lnSpc>
            </a:pPr>
            <a:r>
              <a:rPr lang="en-US" altLang="zh-CN" sz="1050">
                <a:solidFill>
                  <a:schemeClr val="bg1"/>
                </a:solidFill>
                <a:latin typeface="Arial" panose="020B0604020202020204" pitchFamily="34" charset="0"/>
                <a:ea typeface="微软雅黑" panose="020B0503020204020204" charset="-122"/>
                <a:cs typeface="微软雅黑" panose="020B0503020204020204" charset="-122"/>
              </a:rPr>
              <a:t>POW</a:t>
            </a:r>
            <a:r>
              <a:rPr lang="zh-CN" altLang="en-US" sz="1050">
                <a:solidFill>
                  <a:schemeClr val="bg1"/>
                </a:solidFill>
                <a:latin typeface="Arial" panose="020B0604020202020204" pitchFamily="34" charset="0"/>
                <a:ea typeface="微软雅黑" panose="020B0503020204020204" charset="-122"/>
                <a:cs typeface="微软雅黑" panose="020B0503020204020204" charset="-122"/>
              </a:rPr>
              <a:t>（挖矿）</a:t>
            </a:r>
            <a:r>
              <a:rPr lang="en-US" altLang="zh-CN" sz="1050">
                <a:solidFill>
                  <a:schemeClr val="bg1"/>
                </a:solidFill>
                <a:latin typeface="Arial" panose="020B0604020202020204" pitchFamily="34" charset="0"/>
                <a:ea typeface="微软雅黑" panose="020B0503020204020204" charset="-122"/>
                <a:cs typeface="微软雅黑" panose="020B0503020204020204" charset="-122"/>
              </a:rPr>
              <a:t>/</a:t>
            </a:r>
            <a:endParaRPr lang="en-US" altLang="zh-CN" sz="105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050">
                <a:solidFill>
                  <a:schemeClr val="bg1"/>
                </a:solidFill>
                <a:latin typeface="Arial" panose="020B0604020202020204" pitchFamily="34" charset="0"/>
                <a:ea typeface="微软雅黑" panose="020B0503020204020204" charset="-122"/>
                <a:cs typeface="微软雅黑" panose="020B0503020204020204" charset="-122"/>
              </a:rPr>
              <a:t>POS/DPOS</a:t>
            </a:r>
            <a:endParaRPr lang="en-US" altLang="zh-CN" sz="10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1" name="文本框 266"/>
          <p:cNvSpPr txBox="1"/>
          <p:nvPr>
            <p:custDataLst>
              <p:tags r:id="rId28"/>
            </p:custDataLst>
          </p:nvPr>
        </p:nvSpPr>
        <p:spPr>
          <a:xfrm>
            <a:off x="3787181" y="1242775"/>
            <a:ext cx="1127939" cy="810260"/>
          </a:xfrm>
          <a:prstGeom prst="rect">
            <a:avLst/>
          </a:prstGeom>
          <a:noFill/>
        </p:spPr>
        <p:txBody>
          <a:bodyPr wrap="square" rtlCol="0">
            <a:spAutoFit/>
          </a:bodyPr>
          <a:lstStyle/>
          <a:p>
            <a:pPr algn="ctr">
              <a:lnSpc>
                <a:spcPct val="130000"/>
              </a:lnSpc>
            </a:pPr>
            <a:r>
              <a:rPr lang="zh-CN" altLang="en-US" sz="1200" b="1" dirty="0">
                <a:solidFill>
                  <a:schemeClr val="bg1"/>
                </a:solidFill>
                <a:latin typeface="Arial" panose="020B0604020202020204" pitchFamily="34" charset="0"/>
                <a:ea typeface="微软雅黑" panose="020B0503020204020204" charset="-122"/>
                <a:cs typeface="微软雅黑" panose="020B0503020204020204" charset="-122"/>
              </a:rPr>
              <a:t>共识</a:t>
            </a:r>
            <a:r>
              <a:rPr lang="zh-CN" alt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机制</a:t>
            </a:r>
            <a:endParaRPr lang="en-US" altLang="zh-CN" sz="12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200" b="1" dirty="0">
                <a:solidFill>
                  <a:schemeClr val="bg1"/>
                </a:solidFill>
                <a:latin typeface="Arial" panose="020B0604020202020204" pitchFamily="34" charset="0"/>
                <a:ea typeface="微软雅黑" panose="020B0503020204020204" charset="-122"/>
                <a:cs typeface="微软雅黑" panose="020B0503020204020204" charset="-122"/>
              </a:rPr>
              <a:t>Consensus mechanism</a:t>
            </a:r>
            <a:endParaRPr lang="zh-CN" altLang="en-US" sz="12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2" name="Freeform 7"/>
          <p:cNvSpPr>
            <a:spLocks noEditPoints="1"/>
          </p:cNvSpPr>
          <p:nvPr>
            <p:custDataLst>
              <p:tags r:id="rId29"/>
            </p:custDataLst>
          </p:nvPr>
        </p:nvSpPr>
        <p:spPr bwMode="auto">
          <a:xfrm>
            <a:off x="4304817" y="2418493"/>
            <a:ext cx="92669" cy="917369"/>
          </a:xfrm>
          <a:custGeom>
            <a:avLst/>
            <a:gdLst>
              <a:gd name="T0" fmla="*/ 159 w 159"/>
              <a:gd name="T1" fmla="*/ 40 h 1558"/>
              <a:gd name="T2" fmla="*/ 99 w 159"/>
              <a:gd name="T3" fmla="*/ 69 h 1558"/>
              <a:gd name="T4" fmla="*/ 59 w 159"/>
              <a:gd name="T5" fmla="*/ 130 h 1558"/>
              <a:gd name="T6" fmla="*/ 0 w 159"/>
              <a:gd name="T7" fmla="*/ 99 h 1558"/>
              <a:gd name="T8" fmla="*/ 79 w 159"/>
              <a:gd name="T9" fmla="*/ 0 h 1558"/>
              <a:gd name="T10" fmla="*/ 59 w 159"/>
              <a:gd name="T11" fmla="*/ 170 h 1558"/>
              <a:gd name="T12" fmla="*/ 99 w 159"/>
              <a:gd name="T13" fmla="*/ 250 h 1558"/>
              <a:gd name="T14" fmla="*/ 59 w 159"/>
              <a:gd name="T15" fmla="*/ 170 h 1558"/>
              <a:gd name="T16" fmla="*/ 59 w 159"/>
              <a:gd name="T17" fmla="*/ 288 h 1558"/>
              <a:gd name="T18" fmla="*/ 99 w 159"/>
              <a:gd name="T19" fmla="*/ 368 h 1558"/>
              <a:gd name="T20" fmla="*/ 59 w 159"/>
              <a:gd name="T21" fmla="*/ 288 h 1558"/>
              <a:gd name="T22" fmla="*/ 59 w 159"/>
              <a:gd name="T23" fmla="*/ 408 h 1558"/>
              <a:gd name="T24" fmla="*/ 99 w 159"/>
              <a:gd name="T25" fmla="*/ 487 h 1558"/>
              <a:gd name="T26" fmla="*/ 59 w 159"/>
              <a:gd name="T27" fmla="*/ 408 h 1558"/>
              <a:gd name="T28" fmla="*/ 59 w 159"/>
              <a:gd name="T29" fmla="*/ 527 h 1558"/>
              <a:gd name="T30" fmla="*/ 99 w 159"/>
              <a:gd name="T31" fmla="*/ 606 h 1558"/>
              <a:gd name="T32" fmla="*/ 59 w 159"/>
              <a:gd name="T33" fmla="*/ 527 h 1558"/>
              <a:gd name="T34" fmla="*/ 59 w 159"/>
              <a:gd name="T35" fmla="*/ 646 h 1558"/>
              <a:gd name="T36" fmla="*/ 99 w 159"/>
              <a:gd name="T37" fmla="*/ 724 h 1558"/>
              <a:gd name="T38" fmla="*/ 59 w 159"/>
              <a:gd name="T39" fmla="*/ 646 h 1558"/>
              <a:gd name="T40" fmla="*/ 59 w 159"/>
              <a:gd name="T41" fmla="*/ 764 h 1558"/>
              <a:gd name="T42" fmla="*/ 99 w 159"/>
              <a:gd name="T43" fmla="*/ 844 h 1558"/>
              <a:gd name="T44" fmla="*/ 59 w 159"/>
              <a:gd name="T45" fmla="*/ 764 h 1558"/>
              <a:gd name="T46" fmla="*/ 59 w 159"/>
              <a:gd name="T47" fmla="*/ 883 h 1558"/>
              <a:gd name="T48" fmla="*/ 99 w 159"/>
              <a:gd name="T49" fmla="*/ 963 h 1558"/>
              <a:gd name="T50" fmla="*/ 59 w 159"/>
              <a:gd name="T51" fmla="*/ 883 h 1558"/>
              <a:gd name="T52" fmla="*/ 59 w 159"/>
              <a:gd name="T53" fmla="*/ 1003 h 1558"/>
              <a:gd name="T54" fmla="*/ 99 w 159"/>
              <a:gd name="T55" fmla="*/ 1082 h 1558"/>
              <a:gd name="T56" fmla="*/ 59 w 159"/>
              <a:gd name="T57" fmla="*/ 1003 h 1558"/>
              <a:gd name="T58" fmla="*/ 59 w 159"/>
              <a:gd name="T59" fmla="*/ 1122 h 1558"/>
              <a:gd name="T60" fmla="*/ 99 w 159"/>
              <a:gd name="T61" fmla="*/ 1200 h 1558"/>
              <a:gd name="T62" fmla="*/ 59 w 159"/>
              <a:gd name="T63" fmla="*/ 1122 h 1558"/>
              <a:gd name="T64" fmla="*/ 59 w 159"/>
              <a:gd name="T65" fmla="*/ 1240 h 1558"/>
              <a:gd name="T66" fmla="*/ 99 w 159"/>
              <a:gd name="T67" fmla="*/ 1319 h 1558"/>
              <a:gd name="T68" fmla="*/ 59 w 159"/>
              <a:gd name="T69" fmla="*/ 1240 h 1558"/>
              <a:gd name="T70" fmla="*/ 59 w 159"/>
              <a:gd name="T71" fmla="*/ 1359 h 1558"/>
              <a:gd name="T72" fmla="*/ 99 w 159"/>
              <a:gd name="T73" fmla="*/ 1439 h 1558"/>
              <a:gd name="T74" fmla="*/ 59 w 159"/>
              <a:gd name="T75" fmla="*/ 1359 h 1558"/>
              <a:gd name="T76" fmla="*/ 59 w 159"/>
              <a:gd name="T77" fmla="*/ 1478 h 1558"/>
              <a:gd name="T78" fmla="*/ 99 w 159"/>
              <a:gd name="T79" fmla="*/ 1558 h 1558"/>
              <a:gd name="T80" fmla="*/ 59 w 159"/>
              <a:gd name="T81" fmla="*/ 1478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558">
                <a:moveTo>
                  <a:pt x="79" y="0"/>
                </a:moveTo>
                <a:lnTo>
                  <a:pt x="159" y="40"/>
                </a:lnTo>
                <a:lnTo>
                  <a:pt x="159" y="99"/>
                </a:lnTo>
                <a:lnTo>
                  <a:pt x="99" y="69"/>
                </a:lnTo>
                <a:lnTo>
                  <a:pt x="99" y="130"/>
                </a:lnTo>
                <a:lnTo>
                  <a:pt x="59" y="130"/>
                </a:lnTo>
                <a:lnTo>
                  <a:pt x="59" y="69"/>
                </a:lnTo>
                <a:lnTo>
                  <a:pt x="0" y="99"/>
                </a:lnTo>
                <a:lnTo>
                  <a:pt x="0" y="40"/>
                </a:lnTo>
                <a:lnTo>
                  <a:pt x="79" y="0"/>
                </a:lnTo>
                <a:lnTo>
                  <a:pt x="79" y="0"/>
                </a:lnTo>
                <a:close/>
                <a:moveTo>
                  <a:pt x="59" y="170"/>
                </a:moveTo>
                <a:lnTo>
                  <a:pt x="99" y="170"/>
                </a:lnTo>
                <a:lnTo>
                  <a:pt x="99" y="250"/>
                </a:lnTo>
                <a:lnTo>
                  <a:pt x="59" y="250"/>
                </a:lnTo>
                <a:lnTo>
                  <a:pt x="59" y="170"/>
                </a:lnTo>
                <a:lnTo>
                  <a:pt x="59" y="170"/>
                </a:lnTo>
                <a:close/>
                <a:moveTo>
                  <a:pt x="59" y="288"/>
                </a:moveTo>
                <a:lnTo>
                  <a:pt x="99" y="288"/>
                </a:lnTo>
                <a:lnTo>
                  <a:pt x="99" y="368"/>
                </a:lnTo>
                <a:lnTo>
                  <a:pt x="59" y="368"/>
                </a:lnTo>
                <a:lnTo>
                  <a:pt x="59" y="288"/>
                </a:lnTo>
                <a:lnTo>
                  <a:pt x="59" y="288"/>
                </a:lnTo>
                <a:close/>
                <a:moveTo>
                  <a:pt x="59" y="408"/>
                </a:moveTo>
                <a:lnTo>
                  <a:pt x="99" y="408"/>
                </a:lnTo>
                <a:lnTo>
                  <a:pt x="99" y="487"/>
                </a:lnTo>
                <a:lnTo>
                  <a:pt x="59" y="487"/>
                </a:lnTo>
                <a:lnTo>
                  <a:pt x="59" y="408"/>
                </a:lnTo>
                <a:lnTo>
                  <a:pt x="59" y="408"/>
                </a:lnTo>
                <a:close/>
                <a:moveTo>
                  <a:pt x="59" y="527"/>
                </a:moveTo>
                <a:lnTo>
                  <a:pt x="99" y="527"/>
                </a:lnTo>
                <a:lnTo>
                  <a:pt x="99" y="606"/>
                </a:lnTo>
                <a:lnTo>
                  <a:pt x="59" y="606"/>
                </a:lnTo>
                <a:lnTo>
                  <a:pt x="59" y="527"/>
                </a:lnTo>
                <a:lnTo>
                  <a:pt x="59" y="527"/>
                </a:lnTo>
                <a:close/>
                <a:moveTo>
                  <a:pt x="59" y="646"/>
                </a:moveTo>
                <a:lnTo>
                  <a:pt x="99" y="646"/>
                </a:lnTo>
                <a:lnTo>
                  <a:pt x="99" y="724"/>
                </a:lnTo>
                <a:lnTo>
                  <a:pt x="59" y="724"/>
                </a:lnTo>
                <a:lnTo>
                  <a:pt x="59" y="646"/>
                </a:lnTo>
                <a:lnTo>
                  <a:pt x="59" y="646"/>
                </a:lnTo>
                <a:close/>
                <a:moveTo>
                  <a:pt x="59" y="764"/>
                </a:moveTo>
                <a:lnTo>
                  <a:pt x="99" y="764"/>
                </a:lnTo>
                <a:lnTo>
                  <a:pt x="99" y="844"/>
                </a:lnTo>
                <a:lnTo>
                  <a:pt x="59" y="844"/>
                </a:lnTo>
                <a:lnTo>
                  <a:pt x="59" y="764"/>
                </a:lnTo>
                <a:lnTo>
                  <a:pt x="59" y="764"/>
                </a:lnTo>
                <a:close/>
                <a:moveTo>
                  <a:pt x="59" y="883"/>
                </a:moveTo>
                <a:lnTo>
                  <a:pt x="99" y="883"/>
                </a:lnTo>
                <a:lnTo>
                  <a:pt x="99" y="963"/>
                </a:lnTo>
                <a:lnTo>
                  <a:pt x="59" y="963"/>
                </a:lnTo>
                <a:lnTo>
                  <a:pt x="59" y="883"/>
                </a:lnTo>
                <a:lnTo>
                  <a:pt x="59" y="883"/>
                </a:lnTo>
                <a:close/>
                <a:moveTo>
                  <a:pt x="59" y="1003"/>
                </a:moveTo>
                <a:lnTo>
                  <a:pt x="99" y="1003"/>
                </a:lnTo>
                <a:lnTo>
                  <a:pt x="99" y="1082"/>
                </a:lnTo>
                <a:lnTo>
                  <a:pt x="59" y="1082"/>
                </a:lnTo>
                <a:lnTo>
                  <a:pt x="59" y="1003"/>
                </a:lnTo>
                <a:lnTo>
                  <a:pt x="59" y="1003"/>
                </a:lnTo>
                <a:close/>
                <a:moveTo>
                  <a:pt x="59" y="1122"/>
                </a:moveTo>
                <a:lnTo>
                  <a:pt x="99" y="1122"/>
                </a:lnTo>
                <a:lnTo>
                  <a:pt x="99" y="1200"/>
                </a:lnTo>
                <a:lnTo>
                  <a:pt x="59" y="1200"/>
                </a:lnTo>
                <a:lnTo>
                  <a:pt x="59" y="1122"/>
                </a:lnTo>
                <a:lnTo>
                  <a:pt x="59" y="1122"/>
                </a:lnTo>
                <a:close/>
                <a:moveTo>
                  <a:pt x="59" y="1240"/>
                </a:moveTo>
                <a:lnTo>
                  <a:pt x="99" y="1240"/>
                </a:lnTo>
                <a:lnTo>
                  <a:pt x="99" y="1319"/>
                </a:lnTo>
                <a:lnTo>
                  <a:pt x="59" y="1319"/>
                </a:lnTo>
                <a:lnTo>
                  <a:pt x="59" y="1240"/>
                </a:lnTo>
                <a:lnTo>
                  <a:pt x="59" y="1240"/>
                </a:lnTo>
                <a:close/>
                <a:moveTo>
                  <a:pt x="59" y="1359"/>
                </a:moveTo>
                <a:lnTo>
                  <a:pt x="99" y="1359"/>
                </a:lnTo>
                <a:lnTo>
                  <a:pt x="99" y="1439"/>
                </a:lnTo>
                <a:lnTo>
                  <a:pt x="59" y="1439"/>
                </a:lnTo>
                <a:lnTo>
                  <a:pt x="59" y="1359"/>
                </a:lnTo>
                <a:lnTo>
                  <a:pt x="59" y="1359"/>
                </a:lnTo>
                <a:close/>
                <a:moveTo>
                  <a:pt x="59" y="1478"/>
                </a:moveTo>
                <a:lnTo>
                  <a:pt x="99" y="1478"/>
                </a:lnTo>
                <a:lnTo>
                  <a:pt x="99" y="1558"/>
                </a:lnTo>
                <a:lnTo>
                  <a:pt x="59" y="1558"/>
                </a:lnTo>
                <a:lnTo>
                  <a:pt x="59" y="1478"/>
                </a:lnTo>
                <a:lnTo>
                  <a:pt x="59" y="1478"/>
                </a:lnTo>
                <a:close/>
              </a:path>
            </a:pathLst>
          </a:custGeom>
          <a:solidFill>
            <a:srgbClr val="FFFFFF">
              <a:lumMod val="50000"/>
            </a:srgbClr>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3" name="Freeform 7"/>
          <p:cNvSpPr>
            <a:spLocks noEditPoints="1"/>
          </p:cNvSpPr>
          <p:nvPr>
            <p:custDataLst>
              <p:tags r:id="rId30"/>
            </p:custDataLst>
          </p:nvPr>
        </p:nvSpPr>
        <p:spPr bwMode="auto">
          <a:xfrm>
            <a:off x="2717968" y="2524813"/>
            <a:ext cx="104588" cy="783435"/>
          </a:xfrm>
          <a:custGeom>
            <a:avLst/>
            <a:gdLst>
              <a:gd name="T0" fmla="*/ 159 w 159"/>
              <a:gd name="T1" fmla="*/ 40 h 1558"/>
              <a:gd name="T2" fmla="*/ 99 w 159"/>
              <a:gd name="T3" fmla="*/ 69 h 1558"/>
              <a:gd name="T4" fmla="*/ 59 w 159"/>
              <a:gd name="T5" fmla="*/ 130 h 1558"/>
              <a:gd name="T6" fmla="*/ 0 w 159"/>
              <a:gd name="T7" fmla="*/ 99 h 1558"/>
              <a:gd name="T8" fmla="*/ 79 w 159"/>
              <a:gd name="T9" fmla="*/ 0 h 1558"/>
              <a:gd name="T10" fmla="*/ 59 w 159"/>
              <a:gd name="T11" fmla="*/ 170 h 1558"/>
              <a:gd name="T12" fmla="*/ 99 w 159"/>
              <a:gd name="T13" fmla="*/ 250 h 1558"/>
              <a:gd name="T14" fmla="*/ 59 w 159"/>
              <a:gd name="T15" fmla="*/ 170 h 1558"/>
              <a:gd name="T16" fmla="*/ 59 w 159"/>
              <a:gd name="T17" fmla="*/ 288 h 1558"/>
              <a:gd name="T18" fmla="*/ 99 w 159"/>
              <a:gd name="T19" fmla="*/ 368 h 1558"/>
              <a:gd name="T20" fmla="*/ 59 w 159"/>
              <a:gd name="T21" fmla="*/ 288 h 1558"/>
              <a:gd name="T22" fmla="*/ 59 w 159"/>
              <a:gd name="T23" fmla="*/ 408 h 1558"/>
              <a:gd name="T24" fmla="*/ 99 w 159"/>
              <a:gd name="T25" fmla="*/ 487 h 1558"/>
              <a:gd name="T26" fmla="*/ 59 w 159"/>
              <a:gd name="T27" fmla="*/ 408 h 1558"/>
              <a:gd name="T28" fmla="*/ 59 w 159"/>
              <a:gd name="T29" fmla="*/ 527 h 1558"/>
              <a:gd name="T30" fmla="*/ 99 w 159"/>
              <a:gd name="T31" fmla="*/ 606 h 1558"/>
              <a:gd name="T32" fmla="*/ 59 w 159"/>
              <a:gd name="T33" fmla="*/ 527 h 1558"/>
              <a:gd name="T34" fmla="*/ 59 w 159"/>
              <a:gd name="T35" fmla="*/ 646 h 1558"/>
              <a:gd name="T36" fmla="*/ 99 w 159"/>
              <a:gd name="T37" fmla="*/ 724 h 1558"/>
              <a:gd name="T38" fmla="*/ 59 w 159"/>
              <a:gd name="T39" fmla="*/ 646 h 1558"/>
              <a:gd name="T40" fmla="*/ 59 w 159"/>
              <a:gd name="T41" fmla="*/ 764 h 1558"/>
              <a:gd name="T42" fmla="*/ 99 w 159"/>
              <a:gd name="T43" fmla="*/ 844 h 1558"/>
              <a:gd name="T44" fmla="*/ 59 w 159"/>
              <a:gd name="T45" fmla="*/ 764 h 1558"/>
              <a:gd name="T46" fmla="*/ 59 w 159"/>
              <a:gd name="T47" fmla="*/ 883 h 1558"/>
              <a:gd name="T48" fmla="*/ 99 w 159"/>
              <a:gd name="T49" fmla="*/ 963 h 1558"/>
              <a:gd name="T50" fmla="*/ 59 w 159"/>
              <a:gd name="T51" fmla="*/ 883 h 1558"/>
              <a:gd name="T52" fmla="*/ 59 w 159"/>
              <a:gd name="T53" fmla="*/ 1003 h 1558"/>
              <a:gd name="T54" fmla="*/ 99 w 159"/>
              <a:gd name="T55" fmla="*/ 1082 h 1558"/>
              <a:gd name="T56" fmla="*/ 59 w 159"/>
              <a:gd name="T57" fmla="*/ 1003 h 1558"/>
              <a:gd name="T58" fmla="*/ 59 w 159"/>
              <a:gd name="T59" fmla="*/ 1122 h 1558"/>
              <a:gd name="T60" fmla="*/ 99 w 159"/>
              <a:gd name="T61" fmla="*/ 1200 h 1558"/>
              <a:gd name="T62" fmla="*/ 59 w 159"/>
              <a:gd name="T63" fmla="*/ 1122 h 1558"/>
              <a:gd name="T64" fmla="*/ 59 w 159"/>
              <a:gd name="T65" fmla="*/ 1240 h 1558"/>
              <a:gd name="T66" fmla="*/ 99 w 159"/>
              <a:gd name="T67" fmla="*/ 1319 h 1558"/>
              <a:gd name="T68" fmla="*/ 59 w 159"/>
              <a:gd name="T69" fmla="*/ 1240 h 1558"/>
              <a:gd name="T70" fmla="*/ 59 w 159"/>
              <a:gd name="T71" fmla="*/ 1359 h 1558"/>
              <a:gd name="T72" fmla="*/ 99 w 159"/>
              <a:gd name="T73" fmla="*/ 1439 h 1558"/>
              <a:gd name="T74" fmla="*/ 59 w 159"/>
              <a:gd name="T75" fmla="*/ 1359 h 1558"/>
              <a:gd name="T76" fmla="*/ 59 w 159"/>
              <a:gd name="T77" fmla="*/ 1478 h 1558"/>
              <a:gd name="T78" fmla="*/ 99 w 159"/>
              <a:gd name="T79" fmla="*/ 1558 h 1558"/>
              <a:gd name="T80" fmla="*/ 59 w 159"/>
              <a:gd name="T81" fmla="*/ 1478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558">
                <a:moveTo>
                  <a:pt x="79" y="0"/>
                </a:moveTo>
                <a:lnTo>
                  <a:pt x="159" y="40"/>
                </a:lnTo>
                <a:lnTo>
                  <a:pt x="159" y="99"/>
                </a:lnTo>
                <a:lnTo>
                  <a:pt x="99" y="69"/>
                </a:lnTo>
                <a:lnTo>
                  <a:pt x="99" y="130"/>
                </a:lnTo>
                <a:lnTo>
                  <a:pt x="59" y="130"/>
                </a:lnTo>
                <a:lnTo>
                  <a:pt x="59" y="69"/>
                </a:lnTo>
                <a:lnTo>
                  <a:pt x="0" y="99"/>
                </a:lnTo>
                <a:lnTo>
                  <a:pt x="0" y="40"/>
                </a:lnTo>
                <a:lnTo>
                  <a:pt x="79" y="0"/>
                </a:lnTo>
                <a:lnTo>
                  <a:pt x="79" y="0"/>
                </a:lnTo>
                <a:close/>
                <a:moveTo>
                  <a:pt x="59" y="170"/>
                </a:moveTo>
                <a:lnTo>
                  <a:pt x="99" y="170"/>
                </a:lnTo>
                <a:lnTo>
                  <a:pt x="99" y="250"/>
                </a:lnTo>
                <a:lnTo>
                  <a:pt x="59" y="250"/>
                </a:lnTo>
                <a:lnTo>
                  <a:pt x="59" y="170"/>
                </a:lnTo>
                <a:lnTo>
                  <a:pt x="59" y="170"/>
                </a:lnTo>
                <a:close/>
                <a:moveTo>
                  <a:pt x="59" y="288"/>
                </a:moveTo>
                <a:lnTo>
                  <a:pt x="99" y="288"/>
                </a:lnTo>
                <a:lnTo>
                  <a:pt x="99" y="368"/>
                </a:lnTo>
                <a:lnTo>
                  <a:pt x="59" y="368"/>
                </a:lnTo>
                <a:lnTo>
                  <a:pt x="59" y="288"/>
                </a:lnTo>
                <a:lnTo>
                  <a:pt x="59" y="288"/>
                </a:lnTo>
                <a:close/>
                <a:moveTo>
                  <a:pt x="59" y="408"/>
                </a:moveTo>
                <a:lnTo>
                  <a:pt x="99" y="408"/>
                </a:lnTo>
                <a:lnTo>
                  <a:pt x="99" y="487"/>
                </a:lnTo>
                <a:lnTo>
                  <a:pt x="59" y="487"/>
                </a:lnTo>
                <a:lnTo>
                  <a:pt x="59" y="408"/>
                </a:lnTo>
                <a:lnTo>
                  <a:pt x="59" y="408"/>
                </a:lnTo>
                <a:close/>
                <a:moveTo>
                  <a:pt x="59" y="527"/>
                </a:moveTo>
                <a:lnTo>
                  <a:pt x="99" y="527"/>
                </a:lnTo>
                <a:lnTo>
                  <a:pt x="99" y="606"/>
                </a:lnTo>
                <a:lnTo>
                  <a:pt x="59" y="606"/>
                </a:lnTo>
                <a:lnTo>
                  <a:pt x="59" y="527"/>
                </a:lnTo>
                <a:lnTo>
                  <a:pt x="59" y="527"/>
                </a:lnTo>
                <a:close/>
                <a:moveTo>
                  <a:pt x="59" y="646"/>
                </a:moveTo>
                <a:lnTo>
                  <a:pt x="99" y="646"/>
                </a:lnTo>
                <a:lnTo>
                  <a:pt x="99" y="724"/>
                </a:lnTo>
                <a:lnTo>
                  <a:pt x="59" y="724"/>
                </a:lnTo>
                <a:lnTo>
                  <a:pt x="59" y="646"/>
                </a:lnTo>
                <a:lnTo>
                  <a:pt x="59" y="646"/>
                </a:lnTo>
                <a:close/>
                <a:moveTo>
                  <a:pt x="59" y="764"/>
                </a:moveTo>
                <a:lnTo>
                  <a:pt x="99" y="764"/>
                </a:lnTo>
                <a:lnTo>
                  <a:pt x="99" y="844"/>
                </a:lnTo>
                <a:lnTo>
                  <a:pt x="59" y="844"/>
                </a:lnTo>
                <a:lnTo>
                  <a:pt x="59" y="764"/>
                </a:lnTo>
                <a:lnTo>
                  <a:pt x="59" y="764"/>
                </a:lnTo>
                <a:close/>
                <a:moveTo>
                  <a:pt x="59" y="883"/>
                </a:moveTo>
                <a:lnTo>
                  <a:pt x="99" y="883"/>
                </a:lnTo>
                <a:lnTo>
                  <a:pt x="99" y="963"/>
                </a:lnTo>
                <a:lnTo>
                  <a:pt x="59" y="963"/>
                </a:lnTo>
                <a:lnTo>
                  <a:pt x="59" y="883"/>
                </a:lnTo>
                <a:lnTo>
                  <a:pt x="59" y="883"/>
                </a:lnTo>
                <a:close/>
                <a:moveTo>
                  <a:pt x="59" y="1003"/>
                </a:moveTo>
                <a:lnTo>
                  <a:pt x="99" y="1003"/>
                </a:lnTo>
                <a:lnTo>
                  <a:pt x="99" y="1082"/>
                </a:lnTo>
                <a:lnTo>
                  <a:pt x="59" y="1082"/>
                </a:lnTo>
                <a:lnTo>
                  <a:pt x="59" y="1003"/>
                </a:lnTo>
                <a:lnTo>
                  <a:pt x="59" y="1003"/>
                </a:lnTo>
                <a:close/>
                <a:moveTo>
                  <a:pt x="59" y="1122"/>
                </a:moveTo>
                <a:lnTo>
                  <a:pt x="99" y="1122"/>
                </a:lnTo>
                <a:lnTo>
                  <a:pt x="99" y="1200"/>
                </a:lnTo>
                <a:lnTo>
                  <a:pt x="59" y="1200"/>
                </a:lnTo>
                <a:lnTo>
                  <a:pt x="59" y="1122"/>
                </a:lnTo>
                <a:lnTo>
                  <a:pt x="59" y="1122"/>
                </a:lnTo>
                <a:close/>
                <a:moveTo>
                  <a:pt x="59" y="1240"/>
                </a:moveTo>
                <a:lnTo>
                  <a:pt x="99" y="1240"/>
                </a:lnTo>
                <a:lnTo>
                  <a:pt x="99" y="1319"/>
                </a:lnTo>
                <a:lnTo>
                  <a:pt x="59" y="1319"/>
                </a:lnTo>
                <a:lnTo>
                  <a:pt x="59" y="1240"/>
                </a:lnTo>
                <a:lnTo>
                  <a:pt x="59" y="1240"/>
                </a:lnTo>
                <a:close/>
                <a:moveTo>
                  <a:pt x="59" y="1359"/>
                </a:moveTo>
                <a:lnTo>
                  <a:pt x="99" y="1359"/>
                </a:lnTo>
                <a:lnTo>
                  <a:pt x="99" y="1439"/>
                </a:lnTo>
                <a:lnTo>
                  <a:pt x="59" y="1439"/>
                </a:lnTo>
                <a:lnTo>
                  <a:pt x="59" y="1359"/>
                </a:lnTo>
                <a:lnTo>
                  <a:pt x="59" y="1359"/>
                </a:lnTo>
                <a:close/>
                <a:moveTo>
                  <a:pt x="59" y="1478"/>
                </a:moveTo>
                <a:lnTo>
                  <a:pt x="99" y="1478"/>
                </a:lnTo>
                <a:lnTo>
                  <a:pt x="99" y="1558"/>
                </a:lnTo>
                <a:lnTo>
                  <a:pt x="59" y="1558"/>
                </a:lnTo>
                <a:lnTo>
                  <a:pt x="59" y="1478"/>
                </a:lnTo>
                <a:lnTo>
                  <a:pt x="59" y="1478"/>
                </a:lnTo>
                <a:close/>
              </a:path>
            </a:pathLst>
          </a:custGeom>
          <a:solidFill>
            <a:srgbClr val="FFFFFF">
              <a:lumMod val="50000"/>
            </a:srgbClr>
          </a:solidFill>
          <a:ln>
            <a:noFill/>
          </a:ln>
        </p:spPr>
        <p:txBody>
          <a:bodyPr vert="horz" wrap="square" lIns="68580" tIns="34290" rIns="68580" bIns="34290" numCol="1" anchor="t" anchorCtr="0" compatLnSpc="1"/>
          <a:lstStyle/>
          <a:p>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4" name="稻壳儿小白白(http://dwz.cn/Wu2UP)"/>
          <p:cNvSpPr/>
          <p:nvPr>
            <p:custDataLst>
              <p:tags r:id="rId31"/>
            </p:custDataLst>
          </p:nvPr>
        </p:nvSpPr>
        <p:spPr bwMode="auto">
          <a:xfrm>
            <a:off x="4233447" y="3653017"/>
            <a:ext cx="279959" cy="255630"/>
          </a:xfrm>
          <a:custGeom>
            <a:avLst/>
            <a:gdLst>
              <a:gd name="T0" fmla="*/ 1885692782 w 84"/>
              <a:gd name="T1" fmla="*/ 943834339 h 76"/>
              <a:gd name="T2" fmla="*/ 2147483646 w 84"/>
              <a:gd name="T3" fmla="*/ 884849105 h 76"/>
              <a:gd name="T4" fmla="*/ 2147483646 w 84"/>
              <a:gd name="T5" fmla="*/ 294947891 h 76"/>
              <a:gd name="T6" fmla="*/ 2146786634 w 84"/>
              <a:gd name="T7" fmla="*/ 29495332 h 76"/>
              <a:gd name="T8" fmla="*/ 1566573885 w 84"/>
              <a:gd name="T9" fmla="*/ 147476661 h 76"/>
              <a:gd name="T10" fmla="*/ 1450534567 w 84"/>
              <a:gd name="T11" fmla="*/ 442424553 h 76"/>
              <a:gd name="T12" fmla="*/ 1595589101 w 84"/>
              <a:gd name="T13" fmla="*/ 619391115 h 76"/>
              <a:gd name="T14" fmla="*/ 319118897 w 84"/>
              <a:gd name="T15" fmla="*/ 1769692780 h 76"/>
              <a:gd name="T16" fmla="*/ 261093852 w 84"/>
              <a:gd name="T17" fmla="*/ 973329671 h 76"/>
              <a:gd name="T18" fmla="*/ 377138556 w 84"/>
              <a:gd name="T19" fmla="*/ 855353773 h 76"/>
              <a:gd name="T20" fmla="*/ 812296772 w 84"/>
              <a:gd name="T21" fmla="*/ 825858441 h 76"/>
              <a:gd name="T22" fmla="*/ 870321817 w 84"/>
              <a:gd name="T23" fmla="*/ 265452559 h 76"/>
              <a:gd name="T24" fmla="*/ 319118897 w 84"/>
              <a:gd name="T25" fmla="*/ 235957227 h 76"/>
              <a:gd name="T26" fmla="*/ 203074193 w 84"/>
              <a:gd name="T27" fmla="*/ 678381780 h 76"/>
              <a:gd name="T28" fmla="*/ 116044704 w 84"/>
              <a:gd name="T29" fmla="*/ 796363109 h 76"/>
              <a:gd name="T30" fmla="*/ 0 w 84"/>
              <a:gd name="T31" fmla="*/ 1032320336 h 76"/>
              <a:gd name="T32" fmla="*/ 87029489 w 84"/>
              <a:gd name="T33" fmla="*/ 1946664773 h 76"/>
              <a:gd name="T34" fmla="*/ 1218445158 w 84"/>
              <a:gd name="T35" fmla="*/ 2147483646 h 76"/>
              <a:gd name="T36" fmla="*/ 1479544396 w 84"/>
              <a:gd name="T37" fmla="*/ 2147483646 h 76"/>
              <a:gd name="T38" fmla="*/ 1653608760 w 84"/>
              <a:gd name="T39" fmla="*/ 2005655438 h 76"/>
              <a:gd name="T40" fmla="*/ 1682618589 w 84"/>
              <a:gd name="T41" fmla="*/ 2064640671 h 76"/>
              <a:gd name="T42" fmla="*/ 2001737486 w 84"/>
              <a:gd name="T43" fmla="*/ 2094136003 h 76"/>
              <a:gd name="T44" fmla="*/ 2147483646 w 84"/>
              <a:gd name="T45" fmla="*/ 1858178776 h 76"/>
              <a:gd name="T46" fmla="*/ 2147483646 w 84"/>
              <a:gd name="T47" fmla="*/ 1563230885 h 76"/>
              <a:gd name="T48" fmla="*/ 2001737486 w 84"/>
              <a:gd name="T49" fmla="*/ 1268282993 h 76"/>
              <a:gd name="T50" fmla="*/ 1682618589 w 84"/>
              <a:gd name="T51" fmla="*/ 1238787661 h 76"/>
              <a:gd name="T52" fmla="*/ 1450534567 w 84"/>
              <a:gd name="T53" fmla="*/ 1474744888 h 76"/>
              <a:gd name="T54" fmla="*/ 1421524737 w 84"/>
              <a:gd name="T55" fmla="*/ 1769692780 h 76"/>
              <a:gd name="T56" fmla="*/ 1479544396 w 84"/>
              <a:gd name="T57" fmla="*/ 1828683444 h 76"/>
              <a:gd name="T58" fmla="*/ 1305480033 w 84"/>
              <a:gd name="T59" fmla="*/ 1976160105 h 76"/>
              <a:gd name="T60" fmla="*/ 638232409 w 84"/>
              <a:gd name="T61" fmla="*/ 1828683444 h 76"/>
              <a:gd name="T62" fmla="*/ 1769648078 w 84"/>
              <a:gd name="T63" fmla="*/ 796363109 h 76"/>
              <a:gd name="T64" fmla="*/ 1885692782 w 84"/>
              <a:gd name="T65" fmla="*/ 943834339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rgbClr val="FFFFFF"/>
          </a:solidFill>
          <a:ln>
            <a:noFill/>
          </a:ln>
        </p:spPr>
        <p:txBody>
          <a:bodyPr/>
          <a:lstStyle>
            <a:defPPr>
              <a:defRPr lang="zh-CN"/>
            </a:defPPr>
            <a:lvl1pPr algn="l" rtl="0" eaLnBrk="0" fontAlgn="base" hangingPunct="0">
              <a:spcBef>
                <a:spcPct val="0"/>
              </a:spcBef>
              <a:spcAft>
                <a:spcPct val="0"/>
              </a:spcAft>
              <a:defRPr kern="1200">
                <a:solidFill>
                  <a:srgbClr val="595959"/>
                </a:solidFill>
                <a:latin typeface="Arial" panose="020B0604020202020204" pitchFamily="34" charset="0"/>
                <a:ea typeface="微软雅黑" panose="020B0503020204020204" charset="-122"/>
                <a:cs typeface="+mn-ea"/>
              </a:defRPr>
            </a:lvl1pPr>
            <a:lvl2pPr marL="457200" algn="l" rtl="0" eaLnBrk="0" fontAlgn="base" hangingPunct="0">
              <a:spcBef>
                <a:spcPct val="0"/>
              </a:spcBef>
              <a:spcAft>
                <a:spcPct val="0"/>
              </a:spcAft>
              <a:defRPr kern="1200">
                <a:solidFill>
                  <a:srgbClr val="595959"/>
                </a:solidFill>
                <a:latin typeface="Arial" panose="020B0604020202020204" pitchFamily="34" charset="0"/>
                <a:ea typeface="微软雅黑" panose="020B0503020204020204" charset="-122"/>
                <a:cs typeface="+mn-ea"/>
              </a:defRPr>
            </a:lvl2pPr>
            <a:lvl3pPr marL="914400" algn="l" rtl="0" eaLnBrk="0" fontAlgn="base" hangingPunct="0">
              <a:spcBef>
                <a:spcPct val="0"/>
              </a:spcBef>
              <a:spcAft>
                <a:spcPct val="0"/>
              </a:spcAft>
              <a:defRPr kern="1200">
                <a:solidFill>
                  <a:srgbClr val="595959"/>
                </a:solidFill>
                <a:latin typeface="Arial" panose="020B0604020202020204" pitchFamily="34" charset="0"/>
                <a:ea typeface="微软雅黑" panose="020B0503020204020204" charset="-122"/>
                <a:cs typeface="+mn-ea"/>
              </a:defRPr>
            </a:lvl3pPr>
            <a:lvl4pPr marL="1371600" algn="l" rtl="0" eaLnBrk="0" fontAlgn="base" hangingPunct="0">
              <a:spcBef>
                <a:spcPct val="0"/>
              </a:spcBef>
              <a:spcAft>
                <a:spcPct val="0"/>
              </a:spcAft>
              <a:defRPr kern="1200">
                <a:solidFill>
                  <a:srgbClr val="595959"/>
                </a:solidFill>
                <a:latin typeface="Arial" panose="020B0604020202020204" pitchFamily="34" charset="0"/>
                <a:ea typeface="微软雅黑" panose="020B0503020204020204" charset="-122"/>
                <a:cs typeface="+mn-ea"/>
              </a:defRPr>
            </a:lvl4pPr>
            <a:lvl5pPr marL="1828800" algn="l" rtl="0" eaLnBrk="0" fontAlgn="base" hangingPunct="0">
              <a:spcBef>
                <a:spcPct val="0"/>
              </a:spcBef>
              <a:spcAft>
                <a:spcPct val="0"/>
              </a:spcAft>
              <a:defRPr kern="1200">
                <a:solidFill>
                  <a:srgbClr val="595959"/>
                </a:solidFill>
                <a:latin typeface="Arial" panose="020B0604020202020204" pitchFamily="34" charset="0"/>
                <a:ea typeface="微软雅黑" panose="020B0503020204020204" charset="-122"/>
                <a:cs typeface="+mn-ea"/>
              </a:defRPr>
            </a:lvl5pPr>
            <a:lvl6pPr marL="2286000" algn="l" defTabSz="914400" rtl="0" eaLnBrk="1" latinLnBrk="0" hangingPunct="1">
              <a:defRPr kern="1200">
                <a:solidFill>
                  <a:srgbClr val="595959"/>
                </a:solidFill>
                <a:latin typeface="Arial" panose="020B0604020202020204" pitchFamily="34" charset="0"/>
                <a:ea typeface="微软雅黑" panose="020B0503020204020204" charset="-122"/>
                <a:cs typeface="+mn-ea"/>
              </a:defRPr>
            </a:lvl6pPr>
            <a:lvl7pPr marL="2743200" algn="l" defTabSz="914400" rtl="0" eaLnBrk="1" latinLnBrk="0" hangingPunct="1">
              <a:defRPr kern="1200">
                <a:solidFill>
                  <a:srgbClr val="595959"/>
                </a:solidFill>
                <a:latin typeface="Arial" panose="020B0604020202020204" pitchFamily="34" charset="0"/>
                <a:ea typeface="微软雅黑" panose="020B0503020204020204" charset="-122"/>
                <a:cs typeface="+mn-ea"/>
              </a:defRPr>
            </a:lvl7pPr>
            <a:lvl8pPr marL="3200400" algn="l" defTabSz="914400" rtl="0" eaLnBrk="1" latinLnBrk="0" hangingPunct="1">
              <a:defRPr kern="1200">
                <a:solidFill>
                  <a:srgbClr val="595959"/>
                </a:solidFill>
                <a:latin typeface="Arial" panose="020B0604020202020204" pitchFamily="34" charset="0"/>
                <a:ea typeface="微软雅黑" panose="020B0503020204020204" charset="-122"/>
                <a:cs typeface="+mn-ea"/>
              </a:defRPr>
            </a:lvl8pPr>
            <a:lvl9pPr marL="3657600" algn="l" defTabSz="914400" rtl="0" eaLnBrk="1" latinLnBrk="0" hangingPunct="1">
              <a:defRPr kern="1200">
                <a:solidFill>
                  <a:srgbClr val="595959"/>
                </a:solidFill>
                <a:latin typeface="Arial" panose="020B0604020202020204" pitchFamily="34" charset="0"/>
                <a:ea typeface="微软雅黑" panose="020B0503020204020204" charset="-122"/>
                <a:cs typeface="+mn-ea"/>
              </a:defRPr>
            </a:lvl9pPr>
          </a:lstStyle>
          <a:p>
            <a:endParaRPr lang="zh-CN" altLang="en-US" sz="1500">
              <a:solidFill>
                <a:schemeClr val="bg1"/>
              </a:solidFill>
              <a:cs typeface="微软雅黑" panose="020B0503020204020204" charset="-122"/>
            </a:endParaRPr>
          </a:p>
        </p:txBody>
      </p:sp>
      <p:sp>
        <p:nvSpPr>
          <p:cNvPr id="1048615" name="文本框 270"/>
          <p:cNvSpPr txBox="1"/>
          <p:nvPr/>
        </p:nvSpPr>
        <p:spPr>
          <a:xfrm>
            <a:off x="2033857" y="4416990"/>
            <a:ext cx="4727258" cy="398780"/>
          </a:xfrm>
          <a:prstGeom prst="rect">
            <a:avLst/>
          </a:prstGeom>
          <a:noFill/>
        </p:spPr>
        <p:txBody>
          <a:bodyPr wrap="square" rtlCol="0">
            <a:spAutoFit/>
          </a:bodyPr>
          <a:lstStyle/>
          <a:p>
            <a:pPr algn="ctr"/>
            <a:r>
              <a:rPr lang="zh-CN" altLang="en-US" sz="1000" dirty="0">
                <a:solidFill>
                  <a:schemeClr val="bg1"/>
                </a:solidFill>
                <a:latin typeface="Arial" panose="020B0604020202020204" pitchFamily="34" charset="0"/>
                <a:ea typeface="微软雅黑" panose="020B0503020204020204" charset="-122"/>
                <a:cs typeface="微软雅黑" panose="020B0503020204020204" charset="-122"/>
              </a:rPr>
              <a:t>多种技术融合形成的新技术</a:t>
            </a:r>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模式</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New technology model formed by the integration of multiple technologies</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194304" name="表格 1"/>
          <p:cNvGraphicFramePr/>
          <p:nvPr/>
        </p:nvGraphicFramePr>
        <p:xfrm>
          <a:off x="561975" y="1339850"/>
          <a:ext cx="7498715" cy="3076575"/>
        </p:xfrm>
        <a:graphic>
          <a:graphicData uri="http://schemas.openxmlformats.org/drawingml/2006/table">
            <a:tbl>
              <a:tblPr firstRow="1" bandRow="1">
                <a:tableStyleId>{E929F9F4-4A8F-4326-A1B4-22849713DDAB}</a:tableStyleId>
              </a:tblPr>
              <a:tblGrid>
                <a:gridCol w="1418590"/>
                <a:gridCol w="1939290"/>
                <a:gridCol w="2203450"/>
                <a:gridCol w="1937385"/>
              </a:tblGrid>
              <a:tr h="336550">
                <a:tc>
                  <a:txBody>
                    <a:bodyPr/>
                    <a:lstStyle/>
                    <a:p>
                      <a:pPr indent="0" algn="ctr">
                        <a:buNone/>
                      </a:pPr>
                      <a:endParaRPr lang="zh-CN" altLang="en-US" sz="1200"/>
                    </a:p>
                  </a:txBody>
                  <a:tcPr marL="0" marR="0" marT="0" marB="1" anchor="ctr"/>
                </a:tc>
                <a:tc>
                  <a:txBody>
                    <a:bodyPr/>
                    <a:lstStyle/>
                    <a:p>
                      <a:pPr indent="0" algn="ctr">
                        <a:buNone/>
                      </a:pPr>
                      <a:r>
                        <a:rPr lang="zh-CN" altLang="en-US" sz="1200"/>
                        <a:t>私有链</a:t>
                      </a:r>
                      <a:endParaRPr lang="zh-CN" altLang="en-US" sz="1200"/>
                    </a:p>
                  </a:txBody>
                  <a:tcPr marL="0" marR="0" marT="0" marB="1" anchor="ctr"/>
                </a:tc>
                <a:tc>
                  <a:txBody>
                    <a:bodyPr/>
                    <a:lstStyle/>
                    <a:p>
                      <a:pPr indent="0" algn="ctr">
                        <a:buNone/>
                      </a:pPr>
                      <a:r>
                        <a:rPr lang="zh-CN" altLang="en-US" sz="1200"/>
                        <a:t>联盟链</a:t>
                      </a:r>
                      <a:endParaRPr lang="zh-CN" altLang="en-US" sz="1200"/>
                    </a:p>
                  </a:txBody>
                  <a:tcPr marL="0" marR="0" marT="0" marB="1" anchor="ctr"/>
                </a:tc>
                <a:tc>
                  <a:txBody>
                    <a:bodyPr/>
                    <a:lstStyle/>
                    <a:p>
                      <a:pPr indent="0" algn="ctr">
                        <a:buNone/>
                      </a:pPr>
                      <a:r>
                        <a:rPr lang="zh-CN" altLang="en-US" sz="1200"/>
                        <a:t>公有链</a:t>
                      </a:r>
                      <a:endParaRPr lang="zh-CN" altLang="en-US" sz="1200"/>
                    </a:p>
                  </a:txBody>
                  <a:tcPr marL="0" marR="0" marT="0" marB="1" anchor="ctr"/>
                </a:tc>
              </a:tr>
              <a:tr h="335915">
                <a:tc>
                  <a:txBody>
                    <a:bodyPr/>
                    <a:lstStyle/>
                    <a:p>
                      <a:pPr indent="0" algn="ctr">
                        <a:buNone/>
                      </a:pPr>
                      <a:r>
                        <a:rPr lang="zh-CN" altLang="en-US" sz="1200"/>
                        <a:t>参与者</a:t>
                      </a:r>
                      <a:endParaRPr lang="zh-CN" altLang="en-US" sz="1200"/>
                    </a:p>
                  </a:txBody>
                  <a:tcPr marL="0" marR="0" marT="0" marB="1" anchor="ctr"/>
                </a:tc>
                <a:tc>
                  <a:txBody>
                    <a:bodyPr/>
                    <a:lstStyle/>
                    <a:p>
                      <a:pPr indent="0" algn="ctr">
                        <a:buNone/>
                      </a:pPr>
                      <a:r>
                        <a:rPr lang="zh-CN" altLang="en-US" sz="1200"/>
                        <a:t>个体或公司内部</a:t>
                      </a:r>
                      <a:endParaRPr lang="zh-CN" altLang="en-US" sz="1200"/>
                    </a:p>
                  </a:txBody>
                  <a:tcPr marL="0" marR="0" marT="0" marB="1" anchor="ctr"/>
                </a:tc>
                <a:tc>
                  <a:txBody>
                    <a:bodyPr/>
                    <a:lstStyle/>
                    <a:p>
                      <a:pPr indent="0" algn="ctr">
                        <a:buNone/>
                      </a:pPr>
                      <a:r>
                        <a:rPr lang="zh-CN" altLang="en-US" sz="1200"/>
                        <a:t>特定人群，入盟协议</a:t>
                      </a:r>
                      <a:endParaRPr lang="zh-CN" altLang="en-US" sz="1200"/>
                    </a:p>
                  </a:txBody>
                  <a:tcPr marL="0" marR="0" marT="0" marB="1" anchor="ctr"/>
                </a:tc>
                <a:tc>
                  <a:txBody>
                    <a:bodyPr/>
                    <a:lstStyle/>
                    <a:p>
                      <a:pPr indent="0" algn="ctr">
                        <a:buNone/>
                      </a:pPr>
                      <a:r>
                        <a:rPr lang="zh-CN" altLang="en-US" sz="1200"/>
                        <a:t>任何人自由进出</a:t>
                      </a:r>
                      <a:endParaRPr lang="zh-CN" altLang="en-US" sz="1200"/>
                    </a:p>
                  </a:txBody>
                  <a:tcPr marL="0" marR="0" marT="0" marB="1" anchor="ctr"/>
                </a:tc>
              </a:tr>
              <a:tr h="336550">
                <a:tc>
                  <a:txBody>
                    <a:bodyPr/>
                    <a:lstStyle/>
                    <a:p>
                      <a:pPr indent="0" algn="ctr">
                        <a:buNone/>
                      </a:pPr>
                      <a:r>
                        <a:rPr lang="zh-CN" altLang="en-US" sz="1200"/>
                        <a:t>信任机制</a:t>
                      </a:r>
                      <a:endParaRPr lang="zh-CN" altLang="en-US" sz="1200"/>
                    </a:p>
                  </a:txBody>
                  <a:tcPr marL="0" marR="0" marT="0" marB="1" anchor="ctr"/>
                </a:tc>
                <a:tc>
                  <a:txBody>
                    <a:bodyPr/>
                    <a:lstStyle/>
                    <a:p>
                      <a:pPr indent="0" algn="ctr">
                        <a:buNone/>
                      </a:pPr>
                      <a:r>
                        <a:rPr lang="zh-CN" altLang="en-US" sz="1200" dirty="0"/>
                        <a:t>自行背书</a:t>
                      </a:r>
                      <a:endParaRPr lang="zh-CN" altLang="en-US" sz="1200" dirty="0"/>
                    </a:p>
                  </a:txBody>
                  <a:tcPr marL="0" marR="0" marT="0" marB="1" anchor="ctr"/>
                </a:tc>
                <a:tc>
                  <a:txBody>
                    <a:bodyPr/>
                    <a:lstStyle/>
                    <a:p>
                      <a:pPr indent="0" algn="ctr">
                        <a:buNone/>
                      </a:pPr>
                      <a:r>
                        <a:rPr lang="zh-CN" altLang="en-US" sz="1200"/>
                        <a:t>集体背书</a:t>
                      </a:r>
                      <a:endParaRPr lang="zh-CN" altLang="en-US" sz="1200"/>
                    </a:p>
                  </a:txBody>
                  <a:tcPr marL="0" marR="0" marT="0" marB="1" anchor="ctr"/>
                </a:tc>
                <a:tc>
                  <a:txBody>
                    <a:bodyPr/>
                    <a:lstStyle/>
                    <a:p>
                      <a:pPr indent="0" algn="ctr">
                        <a:buNone/>
                      </a:pPr>
                      <a:r>
                        <a:rPr lang="en-US" altLang="zh-CN" sz="1200"/>
                        <a:t>POW/POS/DPOS</a:t>
                      </a:r>
                      <a:endParaRPr lang="en-US" altLang="zh-CN" sz="1200"/>
                    </a:p>
                  </a:txBody>
                  <a:tcPr marL="0" marR="0" marT="0" marB="1" anchor="ctr"/>
                </a:tc>
              </a:tr>
              <a:tr h="335915">
                <a:tc>
                  <a:txBody>
                    <a:bodyPr/>
                    <a:lstStyle/>
                    <a:p>
                      <a:pPr indent="0" algn="ctr">
                        <a:buNone/>
                      </a:pPr>
                      <a:r>
                        <a:rPr lang="zh-CN" altLang="en-US" sz="1200"/>
                        <a:t>记账人</a:t>
                      </a:r>
                      <a:endParaRPr lang="zh-CN" altLang="en-US" sz="1200"/>
                    </a:p>
                  </a:txBody>
                  <a:tcPr marL="0" marR="0" marT="0" marB="1" anchor="ctr"/>
                </a:tc>
                <a:tc>
                  <a:txBody>
                    <a:bodyPr/>
                    <a:lstStyle/>
                    <a:p>
                      <a:pPr indent="0" algn="ctr">
                        <a:buNone/>
                      </a:pPr>
                      <a:r>
                        <a:rPr lang="zh-CN" altLang="en-US" sz="1200" dirty="0"/>
                        <a:t>自定</a:t>
                      </a:r>
                      <a:endParaRPr lang="zh-CN" altLang="en-US" sz="1200" dirty="0"/>
                    </a:p>
                  </a:txBody>
                  <a:tcPr marL="0" marR="0" marT="0" marB="1" anchor="ctr"/>
                </a:tc>
                <a:tc>
                  <a:txBody>
                    <a:bodyPr/>
                    <a:lstStyle/>
                    <a:p>
                      <a:pPr indent="0" algn="ctr">
                        <a:buNone/>
                      </a:pPr>
                      <a:r>
                        <a:rPr lang="zh-CN" altLang="en-US" sz="1200"/>
                        <a:t>参与者协商决定</a:t>
                      </a:r>
                      <a:endParaRPr lang="zh-CN" altLang="en-US" sz="1200"/>
                    </a:p>
                  </a:txBody>
                  <a:tcPr marL="0" marR="0" marT="0" marB="1" anchor="ctr"/>
                </a:tc>
                <a:tc>
                  <a:txBody>
                    <a:bodyPr/>
                    <a:lstStyle/>
                    <a:p>
                      <a:pPr indent="0" algn="ctr">
                        <a:buNone/>
                      </a:pPr>
                      <a:r>
                        <a:rPr lang="zh-CN" altLang="en-US" sz="1200"/>
                        <a:t>所有参与者</a:t>
                      </a:r>
                      <a:endParaRPr lang="zh-CN" altLang="en-US" sz="1200"/>
                    </a:p>
                  </a:txBody>
                  <a:tcPr marL="0" marR="0" marT="0" marB="1" anchor="ctr"/>
                </a:tc>
              </a:tr>
              <a:tr h="336550">
                <a:tc>
                  <a:txBody>
                    <a:bodyPr/>
                    <a:lstStyle/>
                    <a:p>
                      <a:pPr indent="0" algn="ctr">
                        <a:buNone/>
                      </a:pPr>
                      <a:r>
                        <a:rPr lang="zh-CN" altLang="en-US" sz="1200"/>
                        <a:t>激励机制</a:t>
                      </a:r>
                      <a:endParaRPr lang="zh-CN" altLang="en-US" sz="1200"/>
                    </a:p>
                  </a:txBody>
                  <a:tcPr marL="0" marR="0" marT="0" marB="1" anchor="ctr"/>
                </a:tc>
                <a:tc>
                  <a:txBody>
                    <a:bodyPr/>
                    <a:lstStyle/>
                    <a:p>
                      <a:pPr indent="0" algn="ctr">
                        <a:buNone/>
                      </a:pPr>
                      <a:r>
                        <a:rPr lang="zh-CN" altLang="en-US" sz="1200"/>
                        <a:t>不需要</a:t>
                      </a:r>
                      <a:endParaRPr lang="zh-CN" altLang="en-US" sz="1200"/>
                    </a:p>
                  </a:txBody>
                  <a:tcPr marL="0" marR="0" marT="0" marB="1" anchor="ctr"/>
                </a:tc>
                <a:tc>
                  <a:txBody>
                    <a:bodyPr/>
                    <a:lstStyle/>
                    <a:p>
                      <a:pPr indent="0" algn="ctr">
                        <a:buNone/>
                      </a:pPr>
                      <a:r>
                        <a:rPr lang="zh-CN" altLang="en-US" sz="1200"/>
                        <a:t>可选</a:t>
                      </a:r>
                      <a:endParaRPr lang="zh-CN" altLang="en-US" sz="1200"/>
                    </a:p>
                  </a:txBody>
                  <a:tcPr marL="0" marR="0" marT="0" marB="1" anchor="ctr"/>
                </a:tc>
                <a:tc>
                  <a:txBody>
                    <a:bodyPr/>
                    <a:lstStyle/>
                    <a:p>
                      <a:pPr indent="0" algn="ctr">
                        <a:buNone/>
                      </a:pPr>
                      <a:r>
                        <a:rPr lang="zh-CN" altLang="en-US" sz="1200"/>
                        <a:t>需要</a:t>
                      </a:r>
                      <a:endParaRPr lang="zh-CN" altLang="en-US" sz="1200"/>
                    </a:p>
                  </a:txBody>
                  <a:tcPr marL="0" marR="0" marT="0" marB="1" anchor="ctr"/>
                </a:tc>
              </a:tr>
              <a:tr h="335915">
                <a:tc>
                  <a:txBody>
                    <a:bodyPr/>
                    <a:lstStyle/>
                    <a:p>
                      <a:pPr indent="0" algn="ctr">
                        <a:buNone/>
                      </a:pPr>
                      <a:r>
                        <a:rPr lang="zh-CN" altLang="en-US" sz="1200"/>
                        <a:t>中心化程度</a:t>
                      </a:r>
                      <a:endParaRPr lang="zh-CN" altLang="en-US" sz="1200"/>
                    </a:p>
                  </a:txBody>
                  <a:tcPr marL="0" marR="0" marT="0" marB="1" anchor="ctr"/>
                </a:tc>
                <a:tc>
                  <a:txBody>
                    <a:bodyPr/>
                    <a:lstStyle/>
                    <a:p>
                      <a:pPr indent="0" algn="ctr">
                        <a:buNone/>
                      </a:pPr>
                      <a:r>
                        <a:rPr lang="zh-CN" altLang="en-US" sz="1200"/>
                        <a:t>中心化</a:t>
                      </a:r>
                      <a:endParaRPr lang="zh-CN" altLang="en-US" sz="1200"/>
                    </a:p>
                  </a:txBody>
                  <a:tcPr marL="0" marR="0" marT="0" marB="1" anchor="ctr"/>
                </a:tc>
                <a:tc>
                  <a:txBody>
                    <a:bodyPr/>
                    <a:lstStyle/>
                    <a:p>
                      <a:pPr indent="0" algn="ctr">
                        <a:buNone/>
                      </a:pPr>
                      <a:r>
                        <a:rPr lang="zh-CN" altLang="en-US" sz="1200"/>
                        <a:t>多中心化</a:t>
                      </a:r>
                      <a:endParaRPr lang="zh-CN" altLang="en-US" sz="1200"/>
                    </a:p>
                  </a:txBody>
                  <a:tcPr marL="0" marR="0" marT="0" marB="1" anchor="ctr"/>
                </a:tc>
                <a:tc>
                  <a:txBody>
                    <a:bodyPr/>
                    <a:lstStyle/>
                    <a:p>
                      <a:pPr indent="0" algn="ctr">
                        <a:buNone/>
                      </a:pPr>
                      <a:r>
                        <a:rPr lang="zh-CN" altLang="en-US" sz="1200"/>
                        <a:t>去中心化</a:t>
                      </a:r>
                      <a:endParaRPr lang="zh-CN" altLang="en-US" sz="1200"/>
                    </a:p>
                  </a:txBody>
                  <a:tcPr marL="0" marR="0" marT="0" marB="1" anchor="ctr"/>
                </a:tc>
              </a:tr>
              <a:tr h="336550">
                <a:tc>
                  <a:txBody>
                    <a:bodyPr/>
                    <a:lstStyle/>
                    <a:p>
                      <a:pPr indent="0" algn="ctr">
                        <a:buNone/>
                      </a:pPr>
                      <a:r>
                        <a:rPr lang="zh-CN" altLang="en-US" sz="1200"/>
                        <a:t>突出优势</a:t>
                      </a:r>
                      <a:endParaRPr lang="zh-CN" altLang="en-US" sz="1200"/>
                    </a:p>
                  </a:txBody>
                  <a:tcPr marL="0" marR="0" marT="0" marB="1" anchor="ctr"/>
                </a:tc>
                <a:tc>
                  <a:txBody>
                    <a:bodyPr/>
                    <a:lstStyle/>
                    <a:p>
                      <a:pPr indent="0" algn="ctr">
                        <a:buNone/>
                      </a:pPr>
                      <a:r>
                        <a:rPr lang="zh-CN" altLang="en-US" sz="1200"/>
                        <a:t>透明和可追溯</a:t>
                      </a:r>
                      <a:endParaRPr lang="zh-CN" altLang="en-US" sz="1200"/>
                    </a:p>
                  </a:txBody>
                  <a:tcPr marL="0" marR="0" marT="0" marB="1" anchor="ctr"/>
                </a:tc>
                <a:tc>
                  <a:txBody>
                    <a:bodyPr/>
                    <a:lstStyle/>
                    <a:p>
                      <a:pPr indent="0" algn="ctr">
                        <a:buNone/>
                      </a:pPr>
                      <a:r>
                        <a:rPr lang="zh-CN" altLang="en-US" sz="1200"/>
                        <a:t>效率和成本优化</a:t>
                      </a:r>
                      <a:endParaRPr lang="zh-CN" altLang="en-US" sz="1200"/>
                    </a:p>
                  </a:txBody>
                  <a:tcPr marL="0" marR="0" marT="0" marB="1" anchor="ctr"/>
                </a:tc>
                <a:tc>
                  <a:txBody>
                    <a:bodyPr/>
                    <a:lstStyle/>
                    <a:p>
                      <a:pPr indent="0" algn="ctr">
                        <a:buNone/>
                      </a:pPr>
                      <a:r>
                        <a:rPr lang="zh-CN" altLang="en-US" sz="1200"/>
                        <a:t>信用的自建立</a:t>
                      </a:r>
                      <a:endParaRPr lang="zh-CN" altLang="en-US" sz="1200"/>
                    </a:p>
                  </a:txBody>
                  <a:tcPr marL="0" marR="0" marT="0" marB="1" anchor="ctr"/>
                </a:tc>
              </a:tr>
              <a:tr h="335915">
                <a:tc>
                  <a:txBody>
                    <a:bodyPr/>
                    <a:lstStyle/>
                    <a:p>
                      <a:pPr indent="0" algn="ctr">
                        <a:buNone/>
                      </a:pPr>
                      <a:r>
                        <a:rPr lang="zh-CN" altLang="en-US" sz="1200"/>
                        <a:t>典型代表</a:t>
                      </a:r>
                      <a:endParaRPr lang="zh-CN" altLang="en-US" sz="1200"/>
                    </a:p>
                  </a:txBody>
                  <a:tcPr marL="0" marR="0" marT="0" marB="1" anchor="ctr"/>
                </a:tc>
                <a:tc>
                  <a:txBody>
                    <a:bodyPr/>
                    <a:lstStyle/>
                    <a:p>
                      <a:pPr indent="0" algn="ctr">
                        <a:buNone/>
                      </a:pPr>
                      <a:r>
                        <a:rPr lang="en-US" altLang="zh-CN" sz="1200"/>
                        <a:t>Overstock</a:t>
                      </a:r>
                      <a:endParaRPr lang="en-US" altLang="zh-CN" sz="1200"/>
                    </a:p>
                  </a:txBody>
                  <a:tcPr marL="0" marR="0" marT="0" marB="1" anchor="ctr"/>
                </a:tc>
                <a:tc>
                  <a:txBody>
                    <a:bodyPr/>
                    <a:lstStyle/>
                    <a:p>
                      <a:pPr indent="0" algn="ctr">
                        <a:buNone/>
                      </a:pPr>
                      <a:r>
                        <a:rPr lang="en-US" altLang="zh-CN" sz="1200"/>
                        <a:t>R3</a:t>
                      </a:r>
                      <a:r>
                        <a:rPr lang="zh-CN" altLang="en-US" sz="1200"/>
                        <a:t>的银行联盟</a:t>
                      </a:r>
                      <a:endParaRPr lang="zh-CN" altLang="en-US" sz="1200"/>
                    </a:p>
                  </a:txBody>
                  <a:tcPr marL="0" marR="0" marT="0" marB="1" anchor="ctr"/>
                </a:tc>
                <a:tc>
                  <a:txBody>
                    <a:bodyPr/>
                    <a:lstStyle/>
                    <a:p>
                      <a:pPr indent="0" algn="ctr">
                        <a:buNone/>
                      </a:pPr>
                      <a:r>
                        <a:rPr lang="zh-CN" altLang="en-US" sz="1200"/>
                        <a:t>比特币和以太坊</a:t>
                      </a:r>
                      <a:endParaRPr lang="zh-CN" altLang="en-US" sz="1200"/>
                    </a:p>
                  </a:txBody>
                  <a:tcPr marL="0" marR="0" marT="0" marB="1" anchor="ctr"/>
                </a:tc>
              </a:tr>
              <a:tr h="386715">
                <a:tc>
                  <a:txBody>
                    <a:bodyPr/>
                    <a:lstStyle/>
                    <a:p>
                      <a:pPr indent="0" algn="ctr">
                        <a:buNone/>
                      </a:pPr>
                      <a:r>
                        <a:rPr lang="zh-CN" altLang="en-US" sz="1200"/>
                        <a:t>承载能力</a:t>
                      </a:r>
                      <a:endParaRPr lang="zh-CN" altLang="en-US" sz="1200"/>
                    </a:p>
                  </a:txBody>
                  <a:tcPr marL="0" marR="0" marT="0" marB="1" anchor="ctr"/>
                </a:tc>
                <a:tc>
                  <a:txBody>
                    <a:bodyPr/>
                    <a:lstStyle/>
                    <a:p>
                      <a:pPr indent="0" algn="ctr">
                        <a:buNone/>
                      </a:pPr>
                      <a:r>
                        <a:rPr lang="zh-CN" altLang="en-US" sz="1200"/>
                        <a:t>网络传输和硬盘写入速度决定</a:t>
                      </a:r>
                      <a:endParaRPr lang="zh-CN" altLang="en-US" sz="1200"/>
                    </a:p>
                  </a:txBody>
                  <a:tcPr marL="0" marR="0" marT="0" marB="1" anchor="ctr"/>
                </a:tc>
                <a:tc>
                  <a:txBody>
                    <a:bodyPr/>
                    <a:lstStyle/>
                    <a:p>
                      <a:pPr indent="0" algn="ctr">
                        <a:buNone/>
                      </a:pPr>
                      <a:r>
                        <a:rPr lang="en-US" altLang="zh-CN" sz="1200"/>
                        <a:t>1000-1</a:t>
                      </a:r>
                      <a:r>
                        <a:rPr lang="zh-CN" altLang="en-US" sz="1200"/>
                        <a:t>万笔</a:t>
                      </a:r>
                      <a:r>
                        <a:rPr lang="en-US" altLang="zh-CN" sz="1200"/>
                        <a:t>/</a:t>
                      </a:r>
                      <a:r>
                        <a:rPr lang="zh-CN" altLang="en-US" sz="1200"/>
                        <a:t>秒</a:t>
                      </a:r>
                      <a:endParaRPr lang="zh-CN" altLang="en-US" sz="1200"/>
                    </a:p>
                  </a:txBody>
                  <a:tcPr marL="0" marR="0" marT="0" marB="1" anchor="ctr"/>
                </a:tc>
                <a:tc>
                  <a:txBody>
                    <a:bodyPr/>
                    <a:lstStyle/>
                    <a:p>
                      <a:pPr indent="0" algn="ctr">
                        <a:buNone/>
                      </a:pPr>
                      <a:r>
                        <a:rPr lang="en-US" altLang="zh-CN" sz="1200" dirty="0"/>
                        <a:t>3-20</a:t>
                      </a:r>
                      <a:r>
                        <a:rPr lang="zh-CN" altLang="en-US" sz="1200" dirty="0"/>
                        <a:t>笔</a:t>
                      </a:r>
                      <a:r>
                        <a:rPr lang="en-US" altLang="zh-CN" sz="1200" dirty="0"/>
                        <a:t>/</a:t>
                      </a:r>
                      <a:r>
                        <a:rPr lang="zh-CN" altLang="en-US" sz="1200" dirty="0"/>
                        <a:t>秒</a:t>
                      </a:r>
                      <a:endParaRPr lang="zh-CN" altLang="en-US" sz="1200" dirty="0"/>
                    </a:p>
                  </a:txBody>
                  <a:tcPr marL="0" marR="0" marT="0" marB="1" anchor="ctr"/>
                </a:tc>
              </a:tr>
            </a:tbl>
          </a:graphicData>
        </a:graphic>
      </p:graphicFrame>
      <p:sp>
        <p:nvSpPr>
          <p:cNvPr id="1048670" name="文本框 2"/>
          <p:cNvSpPr txBox="1"/>
          <p:nvPr/>
        </p:nvSpPr>
        <p:spPr>
          <a:xfrm>
            <a:off x="2164080" y="4540250"/>
            <a:ext cx="4617720" cy="460375"/>
          </a:xfrm>
          <a:prstGeom prst="rect">
            <a:avLst/>
          </a:prstGeom>
          <a:noFill/>
        </p:spPr>
        <p:txBody>
          <a:bodyPr wrap="square" rtlCol="0">
            <a:spAutoFit/>
            <a:scene3d>
              <a:camera prst="orthographicFront"/>
              <a:lightRig rig="threePt" dir="t"/>
            </a:scene3d>
          </a:bodyPr>
          <a:lstStyle/>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BaaS</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 Blockchain as a </a:t>
            </a:r>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S</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ervice）</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endParaRPr>
          </a:p>
        </p:txBody>
      </p:sp>
      <p:sp>
        <p:nvSpPr>
          <p:cNvPr id="2" name="标题 1"/>
          <p:cNvSpPr txBox="1"/>
          <p:nvPr/>
        </p:nvSpPr>
        <p:spPr>
          <a:xfrm>
            <a:off x="620395" y="433705"/>
            <a:ext cx="5191760" cy="708660"/>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认识区块链</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Knowing the B</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194304" name="表格 1"/>
          <p:cNvGraphicFramePr/>
          <p:nvPr/>
        </p:nvGraphicFramePr>
        <p:xfrm>
          <a:off x="561975" y="1339850"/>
          <a:ext cx="7498715" cy="3076575"/>
        </p:xfrm>
        <a:graphic>
          <a:graphicData uri="http://schemas.openxmlformats.org/drawingml/2006/table">
            <a:tbl>
              <a:tblPr firstRow="1" bandRow="1">
                <a:tableStyleId>{E929F9F4-4A8F-4326-A1B4-22849713DDAB}</a:tableStyleId>
              </a:tblPr>
              <a:tblGrid>
                <a:gridCol w="1418590"/>
                <a:gridCol w="1939290"/>
                <a:gridCol w="2203450"/>
                <a:gridCol w="1937385"/>
              </a:tblGrid>
              <a:tr h="336550">
                <a:tc>
                  <a:txBody>
                    <a:bodyPr/>
                    <a:lstStyle/>
                    <a:p>
                      <a:pPr indent="0" algn="ctr">
                        <a:buNone/>
                      </a:pPr>
                      <a:endParaRPr lang="zh-CN" altLang="en-US" sz="1200" dirty="0"/>
                    </a:p>
                  </a:txBody>
                  <a:tcPr marL="0" marR="0" marT="0" marB="1" anchor="ctr"/>
                </a:tc>
                <a:tc>
                  <a:txBody>
                    <a:bodyPr/>
                    <a:lstStyle/>
                    <a:p>
                      <a:pPr indent="0" algn="ctr">
                        <a:buNone/>
                      </a:pPr>
                      <a:r>
                        <a:rPr lang="en-US" altLang="zh-CN" sz="1200" dirty="0" smtClean="0"/>
                        <a:t>Private</a:t>
                      </a:r>
                      <a:r>
                        <a:rPr lang="zh-CN" altLang="en-US" sz="1200" baseline="0" dirty="0" smtClean="0"/>
                        <a:t> </a:t>
                      </a:r>
                      <a:r>
                        <a:rPr lang="en-US" altLang="zh-CN" sz="1200" baseline="0" dirty="0" smtClean="0"/>
                        <a:t>chain</a:t>
                      </a:r>
                      <a:endParaRPr lang="zh-CN" altLang="en-US" sz="1200" dirty="0"/>
                    </a:p>
                  </a:txBody>
                  <a:tcPr marL="0" marR="0" marT="0" marB="1" anchor="ctr"/>
                </a:tc>
                <a:tc>
                  <a:txBody>
                    <a:bodyPr/>
                    <a:lstStyle/>
                    <a:p>
                      <a:pPr indent="0" algn="ctr">
                        <a:buNone/>
                      </a:pPr>
                      <a:r>
                        <a:rPr lang="en-US" altLang="zh-CN" sz="1200" dirty="0" smtClean="0"/>
                        <a:t>Alliance chain</a:t>
                      </a:r>
                      <a:endParaRPr lang="zh-CN" altLang="en-US" sz="1200" dirty="0"/>
                    </a:p>
                  </a:txBody>
                  <a:tcPr marL="0" marR="0" marT="0" marB="1" anchor="ctr"/>
                </a:tc>
                <a:tc>
                  <a:txBody>
                    <a:bodyPr/>
                    <a:lstStyle/>
                    <a:p>
                      <a:pPr indent="0" algn="ctr">
                        <a:buNone/>
                      </a:pPr>
                      <a:r>
                        <a:rPr lang="en-US" altLang="zh-CN" sz="1200" dirty="0" smtClean="0"/>
                        <a:t>Public</a:t>
                      </a:r>
                      <a:r>
                        <a:rPr lang="zh-CN" altLang="en-US" sz="1200" baseline="0" dirty="0" smtClean="0"/>
                        <a:t> </a:t>
                      </a:r>
                      <a:r>
                        <a:rPr lang="en-US" altLang="zh-CN" sz="1200" baseline="0" dirty="0" smtClean="0"/>
                        <a:t>chain</a:t>
                      </a:r>
                      <a:endParaRPr lang="zh-CN" altLang="en-US" sz="1200" dirty="0"/>
                    </a:p>
                  </a:txBody>
                  <a:tcPr marL="0" marR="0" marT="0" marB="1" anchor="ctr"/>
                </a:tc>
              </a:tr>
              <a:tr h="335915">
                <a:tc>
                  <a:txBody>
                    <a:bodyPr/>
                    <a:lstStyle/>
                    <a:p>
                      <a:pPr indent="0" algn="ctr">
                        <a:buNone/>
                      </a:pPr>
                      <a:r>
                        <a:rPr lang="en-US" altLang="zh-CN" sz="1200" dirty="0" smtClean="0"/>
                        <a:t>Participant</a:t>
                      </a:r>
                      <a:endParaRPr lang="zh-CN" altLang="en-US" sz="1200" dirty="0"/>
                    </a:p>
                  </a:txBody>
                  <a:tcPr marL="0" marR="0" marT="0" marB="1" anchor="ctr"/>
                </a:tc>
                <a:tc>
                  <a:txBody>
                    <a:bodyPr/>
                    <a:lstStyle/>
                    <a:p>
                      <a:pPr indent="0" algn="ctr">
                        <a:buNone/>
                      </a:pPr>
                      <a:r>
                        <a:rPr lang="en-US" altLang="zh-CN" sz="1200" dirty="0" smtClean="0"/>
                        <a:t>Individual or company internal</a:t>
                      </a:r>
                      <a:endParaRPr lang="zh-CN" altLang="en-US" sz="1200" dirty="0"/>
                    </a:p>
                  </a:txBody>
                  <a:tcPr marL="0" marR="0" marT="0" marB="1" anchor="ctr"/>
                </a:tc>
                <a:tc>
                  <a:txBody>
                    <a:bodyPr/>
                    <a:lstStyle/>
                    <a:p>
                      <a:pPr indent="0" algn="ctr">
                        <a:buNone/>
                      </a:pPr>
                      <a:r>
                        <a:rPr lang="en-US" altLang="zh-CN" sz="1200" dirty="0" smtClean="0"/>
                        <a:t>Specific population, accession agreement</a:t>
                      </a:r>
                      <a:endParaRPr lang="zh-CN" altLang="en-US" sz="1200" dirty="0"/>
                    </a:p>
                  </a:txBody>
                  <a:tcPr marL="0" marR="0" marT="0" marB="1" anchor="ctr"/>
                </a:tc>
                <a:tc>
                  <a:txBody>
                    <a:bodyPr/>
                    <a:lstStyle/>
                    <a:p>
                      <a:pPr indent="0" algn="ctr">
                        <a:buNone/>
                      </a:pPr>
                      <a:r>
                        <a:rPr lang="en-US" altLang="zh-CN" sz="1200" dirty="0" smtClean="0"/>
                        <a:t>Anyone free to enter and exit</a:t>
                      </a:r>
                      <a:endParaRPr lang="zh-CN" altLang="en-US" sz="1200" dirty="0"/>
                    </a:p>
                  </a:txBody>
                  <a:tcPr marL="0" marR="0" marT="0" marB="1" anchor="ctr"/>
                </a:tc>
              </a:tr>
              <a:tr h="336550">
                <a:tc>
                  <a:txBody>
                    <a:bodyPr/>
                    <a:lstStyle/>
                    <a:p>
                      <a:pPr indent="0" algn="ctr">
                        <a:buNone/>
                      </a:pPr>
                      <a:r>
                        <a:rPr lang="en-US" altLang="zh-CN" sz="1200" dirty="0" smtClean="0"/>
                        <a:t>Trust mechanism</a:t>
                      </a:r>
                      <a:endParaRPr lang="zh-CN" altLang="en-US" sz="1200" dirty="0"/>
                    </a:p>
                  </a:txBody>
                  <a:tcPr marL="0" marR="0" marT="0" marB="1" anchor="ctr"/>
                </a:tc>
                <a:tc>
                  <a:txBody>
                    <a:bodyPr/>
                    <a:lstStyle/>
                    <a:p>
                      <a:pPr indent="0" algn="ctr">
                        <a:buNone/>
                      </a:pPr>
                      <a:r>
                        <a:rPr lang="en-US" altLang="zh-CN" sz="1200" dirty="0" smtClean="0"/>
                        <a:t>Endorsement</a:t>
                      </a:r>
                      <a:endParaRPr lang="zh-CN" altLang="en-US" sz="1200" dirty="0"/>
                    </a:p>
                  </a:txBody>
                  <a:tcPr marL="0" marR="0" marT="0" marB="1" anchor="ctr"/>
                </a:tc>
                <a:tc>
                  <a:txBody>
                    <a:bodyPr/>
                    <a:lstStyle/>
                    <a:p>
                      <a:pPr indent="0" algn="ctr">
                        <a:buNone/>
                      </a:pPr>
                      <a:r>
                        <a:rPr lang="en-US" altLang="zh-CN" sz="1200" dirty="0" smtClean="0"/>
                        <a:t>Collective endorsement</a:t>
                      </a:r>
                      <a:endParaRPr lang="zh-CN" altLang="en-US" sz="1200" dirty="0"/>
                    </a:p>
                  </a:txBody>
                  <a:tcPr marL="0" marR="0" marT="0" marB="1" anchor="ctr"/>
                </a:tc>
                <a:tc>
                  <a:txBody>
                    <a:bodyPr/>
                    <a:lstStyle/>
                    <a:p>
                      <a:pPr indent="0" algn="ctr">
                        <a:buNone/>
                      </a:pPr>
                      <a:r>
                        <a:rPr lang="en-US" altLang="zh-CN" sz="1200"/>
                        <a:t>POW/POS/DPOS</a:t>
                      </a:r>
                      <a:endParaRPr lang="en-US" altLang="zh-CN" sz="1200"/>
                    </a:p>
                  </a:txBody>
                  <a:tcPr marL="0" marR="0" marT="0" marB="1" anchor="ctr"/>
                </a:tc>
              </a:tr>
              <a:tr h="335915">
                <a:tc>
                  <a:txBody>
                    <a:bodyPr/>
                    <a:lstStyle/>
                    <a:p>
                      <a:pPr indent="0" algn="ctr">
                        <a:buNone/>
                      </a:pPr>
                      <a:r>
                        <a:rPr lang="en-US" altLang="zh-CN" sz="1200" dirty="0" smtClean="0"/>
                        <a:t>Bookkeeper</a:t>
                      </a:r>
                      <a:endParaRPr lang="zh-CN" altLang="en-US" sz="1200" dirty="0"/>
                    </a:p>
                  </a:txBody>
                  <a:tcPr marL="0" marR="0" marT="0" marB="1" anchor="ctr"/>
                </a:tc>
                <a:tc>
                  <a:txBody>
                    <a:bodyPr/>
                    <a:lstStyle/>
                    <a:p>
                      <a:pPr indent="0" algn="ctr">
                        <a:buNone/>
                      </a:pPr>
                      <a:r>
                        <a:rPr lang="en-US" altLang="zh-CN" sz="1200" dirty="0" smtClean="0"/>
                        <a:t>Custom</a:t>
                      </a:r>
                      <a:endParaRPr lang="zh-CN" altLang="en-US" sz="1200" dirty="0"/>
                    </a:p>
                  </a:txBody>
                  <a:tcPr marL="0" marR="0" marT="0" marB="1" anchor="ctr"/>
                </a:tc>
                <a:tc>
                  <a:txBody>
                    <a:bodyPr/>
                    <a:lstStyle/>
                    <a:p>
                      <a:pPr indent="0" algn="ctr">
                        <a:buNone/>
                      </a:pPr>
                      <a:r>
                        <a:rPr lang="en-US" altLang="zh-CN" sz="1200" dirty="0" smtClean="0"/>
                        <a:t>Participant negotiated</a:t>
                      </a:r>
                      <a:endParaRPr lang="zh-CN" altLang="en-US" sz="1200" dirty="0"/>
                    </a:p>
                  </a:txBody>
                  <a:tcPr marL="0" marR="0" marT="0" marB="1" anchor="ctr"/>
                </a:tc>
                <a:tc>
                  <a:txBody>
                    <a:bodyPr/>
                    <a:lstStyle/>
                    <a:p>
                      <a:pPr indent="0" algn="ctr">
                        <a:buNone/>
                      </a:pPr>
                      <a:r>
                        <a:rPr lang="en-US" altLang="zh-CN" sz="1200" dirty="0" smtClean="0"/>
                        <a:t>all</a:t>
                      </a:r>
                      <a:endParaRPr lang="zh-CN" altLang="en-US" sz="1200" dirty="0"/>
                    </a:p>
                  </a:txBody>
                  <a:tcPr marL="0" marR="0" marT="0" marB="1" anchor="ctr"/>
                </a:tc>
              </a:tr>
              <a:tr h="336550">
                <a:tc>
                  <a:txBody>
                    <a:bodyPr/>
                    <a:lstStyle/>
                    <a:p>
                      <a:pPr indent="0" algn="ctr">
                        <a:buNone/>
                      </a:pPr>
                      <a:r>
                        <a:rPr lang="en-US" altLang="zh-CN" sz="1200" dirty="0" smtClean="0"/>
                        <a:t>Incentives</a:t>
                      </a:r>
                      <a:endParaRPr lang="zh-CN" altLang="en-US" sz="1200" dirty="0"/>
                    </a:p>
                  </a:txBody>
                  <a:tcPr marL="0" marR="0" marT="0" marB="1" anchor="ctr"/>
                </a:tc>
                <a:tc>
                  <a:txBody>
                    <a:bodyPr/>
                    <a:lstStyle/>
                    <a:p>
                      <a:pPr indent="0" algn="ctr">
                        <a:buNone/>
                      </a:pPr>
                      <a:r>
                        <a:rPr lang="en-US" altLang="zh-CN" sz="1200" dirty="0" smtClean="0"/>
                        <a:t>NO</a:t>
                      </a:r>
                      <a:endParaRPr lang="zh-CN" altLang="en-US" sz="1200" dirty="0"/>
                    </a:p>
                  </a:txBody>
                  <a:tcPr marL="0" marR="0" marT="0" marB="1" anchor="ctr"/>
                </a:tc>
                <a:tc>
                  <a:txBody>
                    <a:bodyPr/>
                    <a:lstStyle/>
                    <a:p>
                      <a:pPr indent="0" algn="ctr">
                        <a:buNone/>
                      </a:pPr>
                      <a:r>
                        <a:rPr lang="en-US" altLang="zh-CN" sz="1200" dirty="0" smtClean="0"/>
                        <a:t>option</a:t>
                      </a:r>
                      <a:endParaRPr lang="zh-CN" altLang="en-US" sz="1200" dirty="0"/>
                    </a:p>
                  </a:txBody>
                  <a:tcPr marL="0" marR="0" marT="0" marB="1" anchor="ctr"/>
                </a:tc>
                <a:tc>
                  <a:txBody>
                    <a:bodyPr/>
                    <a:lstStyle/>
                    <a:p>
                      <a:pPr indent="0" algn="ctr">
                        <a:buNone/>
                      </a:pPr>
                      <a:r>
                        <a:rPr lang="en-US" altLang="zh-CN" sz="1200" dirty="0" smtClean="0"/>
                        <a:t>need</a:t>
                      </a:r>
                      <a:endParaRPr lang="zh-CN" altLang="en-US" sz="1200" dirty="0"/>
                    </a:p>
                  </a:txBody>
                  <a:tcPr marL="0" marR="0" marT="0" marB="1" anchor="ctr"/>
                </a:tc>
              </a:tr>
              <a:tr h="335915">
                <a:tc>
                  <a:txBody>
                    <a:bodyPr/>
                    <a:lstStyle/>
                    <a:p>
                      <a:pPr indent="0" algn="ctr">
                        <a:buNone/>
                      </a:pPr>
                      <a:r>
                        <a:rPr lang="en-US" altLang="zh-CN" sz="1200" dirty="0" smtClean="0"/>
                        <a:t>Degree of centralization</a:t>
                      </a:r>
                      <a:endParaRPr lang="zh-CN" altLang="en-US" sz="1200" dirty="0"/>
                    </a:p>
                  </a:txBody>
                  <a:tcPr marL="0" marR="0" marT="0" marB="1" anchor="ctr"/>
                </a:tc>
                <a:tc>
                  <a:txBody>
                    <a:bodyPr/>
                    <a:lstStyle/>
                    <a:p>
                      <a:pPr indent="0" algn="ctr">
                        <a:buNone/>
                      </a:pPr>
                      <a:r>
                        <a:rPr lang="en-US" altLang="zh-CN" sz="1200" dirty="0" smtClean="0"/>
                        <a:t>Centralization</a:t>
                      </a:r>
                      <a:endParaRPr lang="zh-CN" altLang="en-US" sz="1200" dirty="0"/>
                    </a:p>
                  </a:txBody>
                  <a:tcPr marL="0" marR="0" marT="0" marB="1" anchor="ctr"/>
                </a:tc>
                <a:tc>
                  <a:txBody>
                    <a:bodyPr/>
                    <a:lstStyle/>
                    <a:p>
                      <a:pPr indent="0" algn="ctr">
                        <a:buNone/>
                      </a:pPr>
                      <a:r>
                        <a:rPr lang="en-US" altLang="zh-CN" sz="1200" dirty="0" smtClean="0"/>
                        <a:t>Multi-centered</a:t>
                      </a:r>
                      <a:endParaRPr lang="zh-CN" altLang="en-US" sz="1200" dirty="0"/>
                    </a:p>
                  </a:txBody>
                  <a:tcPr marL="0" marR="0" marT="0" marB="1" anchor="ctr"/>
                </a:tc>
                <a:tc>
                  <a:txBody>
                    <a:bodyPr/>
                    <a:lstStyle/>
                    <a:p>
                      <a:pPr indent="0" algn="ctr">
                        <a:buNone/>
                      </a:pPr>
                      <a:r>
                        <a:rPr lang="en-US" altLang="zh-CN" sz="1200" dirty="0" smtClean="0"/>
                        <a:t>Decentralization</a:t>
                      </a:r>
                      <a:endParaRPr lang="zh-CN" altLang="en-US" sz="1200" dirty="0"/>
                    </a:p>
                  </a:txBody>
                  <a:tcPr marL="0" marR="0" marT="0" marB="1" anchor="ctr"/>
                </a:tc>
              </a:tr>
              <a:tr h="336550">
                <a:tc>
                  <a:txBody>
                    <a:bodyPr/>
                    <a:lstStyle/>
                    <a:p>
                      <a:pPr indent="0" algn="ctr">
                        <a:buNone/>
                      </a:pPr>
                      <a:r>
                        <a:rPr lang="en-US" altLang="zh-CN" sz="1200" dirty="0" smtClean="0"/>
                        <a:t>Outstanding advantages</a:t>
                      </a:r>
                      <a:endParaRPr lang="zh-CN" altLang="en-US" sz="1200" dirty="0"/>
                    </a:p>
                  </a:txBody>
                  <a:tcPr marL="0" marR="0" marT="0" marB="1" anchor="ctr"/>
                </a:tc>
                <a:tc>
                  <a:txBody>
                    <a:bodyPr/>
                    <a:lstStyle/>
                    <a:p>
                      <a:pPr indent="0" algn="ctr">
                        <a:buNone/>
                      </a:pPr>
                      <a:r>
                        <a:rPr lang="en-US" altLang="zh-CN" sz="1200" dirty="0" smtClean="0"/>
                        <a:t>Transparent and traceable</a:t>
                      </a:r>
                      <a:endParaRPr lang="zh-CN" altLang="en-US" sz="1200" dirty="0"/>
                    </a:p>
                  </a:txBody>
                  <a:tcPr marL="0" marR="0" marT="0" marB="1" anchor="ctr"/>
                </a:tc>
                <a:tc>
                  <a:txBody>
                    <a:bodyPr/>
                    <a:lstStyle/>
                    <a:p>
                      <a:pPr indent="0" algn="ctr">
                        <a:buNone/>
                      </a:pPr>
                      <a:r>
                        <a:rPr lang="en-US" altLang="zh-CN" sz="1200" dirty="0" smtClean="0"/>
                        <a:t>Efficiency and cost optimization</a:t>
                      </a:r>
                      <a:endParaRPr lang="zh-CN" altLang="en-US" sz="1200" dirty="0"/>
                    </a:p>
                  </a:txBody>
                  <a:tcPr marL="0" marR="0" marT="0" marB="1" anchor="ctr"/>
                </a:tc>
                <a:tc>
                  <a:txBody>
                    <a:bodyPr/>
                    <a:lstStyle/>
                    <a:p>
                      <a:pPr indent="0" algn="ctr">
                        <a:buNone/>
                      </a:pPr>
                      <a:r>
                        <a:rPr lang="en-US" altLang="zh-CN" sz="1200" dirty="0" smtClean="0"/>
                        <a:t>Self-establishment of credit</a:t>
                      </a:r>
                      <a:endParaRPr lang="zh-CN" altLang="en-US" sz="1200" dirty="0"/>
                    </a:p>
                  </a:txBody>
                  <a:tcPr marL="0" marR="0" marT="0" marB="1" anchor="ctr"/>
                </a:tc>
              </a:tr>
              <a:tr h="335915">
                <a:tc>
                  <a:txBody>
                    <a:bodyPr/>
                    <a:lstStyle/>
                    <a:p>
                      <a:pPr indent="0" algn="ctr">
                        <a:buNone/>
                      </a:pPr>
                      <a:r>
                        <a:rPr lang="en-US" altLang="zh-CN" sz="1200" dirty="0" smtClean="0"/>
                        <a:t>Typical representative</a:t>
                      </a:r>
                      <a:endParaRPr lang="zh-CN" altLang="en-US" sz="1200" dirty="0"/>
                    </a:p>
                  </a:txBody>
                  <a:tcPr marL="0" marR="0" marT="0" marB="1" anchor="ctr"/>
                </a:tc>
                <a:tc>
                  <a:txBody>
                    <a:bodyPr/>
                    <a:lstStyle/>
                    <a:p>
                      <a:pPr indent="0" algn="ctr">
                        <a:buNone/>
                      </a:pPr>
                      <a:r>
                        <a:rPr lang="en-US" altLang="zh-CN" sz="1200"/>
                        <a:t>Overstock</a:t>
                      </a:r>
                      <a:endParaRPr lang="en-US" altLang="zh-CN" sz="1200"/>
                    </a:p>
                  </a:txBody>
                  <a:tcPr marL="0" marR="0" marT="0" marB="1" anchor="ctr"/>
                </a:tc>
                <a:tc>
                  <a:txBody>
                    <a:bodyPr/>
                    <a:lstStyle/>
                    <a:p>
                      <a:pPr indent="0" algn="ctr">
                        <a:buNone/>
                      </a:pPr>
                      <a:r>
                        <a:rPr lang="en-US" altLang="zh-CN" sz="1200" dirty="0" smtClean="0"/>
                        <a:t>R3</a:t>
                      </a:r>
                      <a:r>
                        <a:rPr lang="zh-CN" altLang="en-US" sz="1200" baseline="0" dirty="0" smtClean="0"/>
                        <a:t> </a:t>
                      </a:r>
                      <a:r>
                        <a:rPr lang="en-US" altLang="zh-CN" sz="1200" baseline="0" dirty="0" smtClean="0"/>
                        <a:t>Bank</a:t>
                      </a:r>
                      <a:r>
                        <a:rPr lang="zh-CN" altLang="en-US" sz="1200" baseline="0" dirty="0" smtClean="0"/>
                        <a:t> </a:t>
                      </a:r>
                      <a:r>
                        <a:rPr lang="en-US" altLang="zh-CN" sz="1200" baseline="0" dirty="0" smtClean="0"/>
                        <a:t>Alliance</a:t>
                      </a:r>
                      <a:endParaRPr lang="zh-CN" altLang="en-US" sz="1200" dirty="0"/>
                    </a:p>
                  </a:txBody>
                  <a:tcPr marL="0" marR="0" marT="0" marB="1" anchor="ctr"/>
                </a:tc>
                <a:tc>
                  <a:txBody>
                    <a:bodyPr/>
                    <a:lstStyle/>
                    <a:p>
                      <a:pPr indent="0" algn="ctr">
                        <a:buNone/>
                      </a:pPr>
                      <a:r>
                        <a:rPr lang="en-US" altLang="zh-CN" sz="1200" dirty="0" err="1" smtClean="0"/>
                        <a:t>Bitcoin&amp;Ethereum</a:t>
                      </a:r>
                      <a:endParaRPr lang="zh-CN" altLang="en-US" sz="1200" dirty="0"/>
                    </a:p>
                  </a:txBody>
                  <a:tcPr marL="0" marR="0" marT="0" marB="1" anchor="ctr"/>
                </a:tc>
              </a:tr>
              <a:tr h="386715">
                <a:tc>
                  <a:txBody>
                    <a:bodyPr/>
                    <a:lstStyle/>
                    <a:p>
                      <a:pPr indent="0" algn="ctr">
                        <a:buNone/>
                      </a:pPr>
                      <a:r>
                        <a:rPr lang="en-US" altLang="zh-CN" sz="1200" dirty="0" smtClean="0"/>
                        <a:t>capacity</a:t>
                      </a:r>
                      <a:endParaRPr lang="zh-CN" altLang="en-US" sz="1200" dirty="0"/>
                    </a:p>
                  </a:txBody>
                  <a:tcPr marL="0" marR="0" marT="0" marB="1" anchor="ctr"/>
                </a:tc>
                <a:tc>
                  <a:txBody>
                    <a:bodyPr/>
                    <a:lstStyle/>
                    <a:p>
                      <a:pPr indent="0" algn="ctr">
                        <a:buNone/>
                      </a:pPr>
                      <a:r>
                        <a:rPr lang="en-US" altLang="zh-CN" sz="1200" dirty="0" smtClean="0"/>
                        <a:t>Network transmission &amp; I/O</a:t>
                      </a:r>
                      <a:endParaRPr lang="zh-CN" altLang="en-US" sz="1200" dirty="0"/>
                    </a:p>
                  </a:txBody>
                  <a:tcPr marL="0" marR="0" marT="0" marB="1" anchor="ctr"/>
                </a:tc>
                <a:tc>
                  <a:txBody>
                    <a:bodyPr/>
                    <a:lstStyle/>
                    <a:p>
                      <a:pPr indent="0" algn="ctr">
                        <a:buNone/>
                      </a:pPr>
                      <a:r>
                        <a:rPr lang="en-US" altLang="zh-CN" sz="1200" dirty="0" smtClean="0"/>
                        <a:t>1000-10,000/s</a:t>
                      </a:r>
                      <a:endParaRPr lang="zh-CN" altLang="en-US" sz="1200" dirty="0"/>
                    </a:p>
                  </a:txBody>
                  <a:tcPr marL="0" marR="0" marT="0" marB="1" anchor="ctr"/>
                </a:tc>
                <a:tc>
                  <a:txBody>
                    <a:bodyPr/>
                    <a:lstStyle/>
                    <a:p>
                      <a:pPr indent="0" algn="ctr">
                        <a:buNone/>
                      </a:pPr>
                      <a:r>
                        <a:rPr lang="en-US" altLang="zh-CN" sz="1200" dirty="0" smtClean="0"/>
                        <a:t>3-20/s</a:t>
                      </a:r>
                      <a:endParaRPr lang="zh-CN" altLang="en-US" sz="1200" dirty="0"/>
                    </a:p>
                  </a:txBody>
                  <a:tcPr marL="0" marR="0" marT="0" marB="1" anchor="ctr"/>
                </a:tc>
              </a:tr>
            </a:tbl>
          </a:graphicData>
        </a:graphic>
      </p:graphicFrame>
      <p:sp>
        <p:nvSpPr>
          <p:cNvPr id="1048670" name="文本框 2"/>
          <p:cNvSpPr txBox="1"/>
          <p:nvPr/>
        </p:nvSpPr>
        <p:spPr>
          <a:xfrm>
            <a:off x="2164080" y="4540250"/>
            <a:ext cx="4617720" cy="460375"/>
          </a:xfrm>
          <a:prstGeom prst="rect">
            <a:avLst/>
          </a:prstGeom>
          <a:noFill/>
        </p:spPr>
        <p:txBody>
          <a:bodyPr wrap="square" rtlCol="0">
            <a:spAutoFit/>
            <a:scene3d>
              <a:camera prst="orthographicFront"/>
              <a:lightRig rig="threePt" dir="t"/>
            </a:scene3d>
          </a:bodyPr>
          <a:lstStyle/>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BaaS</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 Blockchain as a </a:t>
            </a:r>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S</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rPr>
              <a:t>ervice）</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charset="-122"/>
              <a:cs typeface="微软雅黑" panose="020B0503020204020204" charset="-122"/>
            </a:endParaRPr>
          </a:p>
        </p:txBody>
      </p:sp>
      <p:sp>
        <p:nvSpPr>
          <p:cNvPr id="1048583" name="标题 1"/>
          <p:cNvSpPr txBox="1"/>
          <p:nvPr/>
        </p:nvSpPr>
        <p:spPr>
          <a:xfrm>
            <a:off x="620395" y="433705"/>
            <a:ext cx="5191760" cy="708660"/>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认识区块链</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Knowing the B</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标题 1"/>
          <p:cNvSpPr txBox="1"/>
          <p:nvPr/>
        </p:nvSpPr>
        <p:spPr>
          <a:xfrm>
            <a:off x="620395" y="700405"/>
            <a:ext cx="5191760" cy="724535"/>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区块链的迭代升级</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Iterative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U</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pgrade of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B</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615" name="MH_Other_1"/>
          <p:cNvSpPr/>
          <p:nvPr>
            <p:custDataLst>
              <p:tags r:id="rId1"/>
            </p:custDataLst>
          </p:nvPr>
        </p:nvSpPr>
        <p:spPr>
          <a:xfrm>
            <a:off x="2160191" y="2227207"/>
            <a:ext cx="779859"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6" name="MH_Other_2"/>
          <p:cNvSpPr/>
          <p:nvPr>
            <p:custDataLst>
              <p:tags r:id="rId2"/>
            </p:custDataLst>
          </p:nvPr>
        </p:nvSpPr>
        <p:spPr>
          <a:xfrm>
            <a:off x="2148285" y="2273642"/>
            <a:ext cx="797719"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7" name="MH_Other_3"/>
          <p:cNvSpPr txBox="1"/>
          <p:nvPr>
            <p:custDataLst>
              <p:tags r:id="rId3"/>
            </p:custDataLst>
          </p:nvPr>
        </p:nvSpPr>
        <p:spPr bwMode="auto">
          <a:xfrm>
            <a:off x="2267347" y="1993844"/>
            <a:ext cx="560784" cy="609600"/>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01</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8" name="MH_SubTitle_1"/>
          <p:cNvSpPr txBox="1"/>
          <p:nvPr>
            <p:custDataLst>
              <p:tags r:id="rId4"/>
            </p:custDataLst>
          </p:nvPr>
        </p:nvSpPr>
        <p:spPr bwMode="auto">
          <a:xfrm>
            <a:off x="1793478" y="2836806"/>
            <a:ext cx="1622822" cy="762000"/>
          </a:xfrm>
          <a:prstGeom prst="rect">
            <a:avLst/>
          </a:prstGeom>
          <a:noFill/>
          <a:ln>
            <a:noFill/>
          </a:ln>
        </p:spPr>
        <p:txBody>
          <a:bodyPr>
            <a:normAutofit fontScale="900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BlockChain1.0</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比特币</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BTC</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9" name="MH_Other_4"/>
          <p:cNvSpPr/>
          <p:nvPr>
            <p:custDataLst>
              <p:tags r:id="rId5"/>
            </p:custDataLst>
          </p:nvPr>
        </p:nvSpPr>
        <p:spPr>
          <a:xfrm>
            <a:off x="4127897" y="2227207"/>
            <a:ext cx="778669"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0" name="MH_Other_5"/>
          <p:cNvSpPr/>
          <p:nvPr>
            <p:custDataLst>
              <p:tags r:id="rId6"/>
            </p:custDataLst>
          </p:nvPr>
        </p:nvSpPr>
        <p:spPr>
          <a:xfrm>
            <a:off x="4115990" y="2273642"/>
            <a:ext cx="796528"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1" name="MH_Other_6"/>
          <p:cNvSpPr txBox="1"/>
          <p:nvPr>
            <p:custDataLst>
              <p:tags r:id="rId7"/>
            </p:custDataLst>
          </p:nvPr>
        </p:nvSpPr>
        <p:spPr bwMode="auto">
          <a:xfrm>
            <a:off x="4233862" y="1993844"/>
            <a:ext cx="560785" cy="609398"/>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02</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2" name="MH_SubTitle_2"/>
          <p:cNvSpPr txBox="1"/>
          <p:nvPr>
            <p:custDataLst>
              <p:tags r:id="rId8"/>
            </p:custDataLst>
          </p:nvPr>
        </p:nvSpPr>
        <p:spPr bwMode="auto">
          <a:xfrm>
            <a:off x="3761184" y="2836806"/>
            <a:ext cx="1621631" cy="762000"/>
          </a:xfrm>
          <a:prstGeom prst="rect">
            <a:avLst/>
          </a:prstGeom>
          <a:noFill/>
          <a:ln>
            <a:noFill/>
          </a:ln>
        </p:spPr>
        <p:txBody>
          <a:bodyPr>
            <a:normAutofit fontScale="900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BlockChain2.0</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智能合约</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Smart</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Contract</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3" name="MH_Other_7"/>
          <p:cNvSpPr/>
          <p:nvPr>
            <p:custDataLst>
              <p:tags r:id="rId9"/>
            </p:custDataLst>
          </p:nvPr>
        </p:nvSpPr>
        <p:spPr>
          <a:xfrm>
            <a:off x="6094412" y="2227207"/>
            <a:ext cx="779860"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4" name="MH_Other_8"/>
          <p:cNvSpPr/>
          <p:nvPr>
            <p:custDataLst>
              <p:tags r:id="rId10"/>
            </p:custDataLst>
          </p:nvPr>
        </p:nvSpPr>
        <p:spPr>
          <a:xfrm>
            <a:off x="6083697" y="2273642"/>
            <a:ext cx="796528"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5" name="MH_Other_9"/>
          <p:cNvSpPr txBox="1"/>
          <p:nvPr>
            <p:custDataLst>
              <p:tags r:id="rId11"/>
            </p:custDataLst>
          </p:nvPr>
        </p:nvSpPr>
        <p:spPr bwMode="auto">
          <a:xfrm>
            <a:off x="6201569" y="1993844"/>
            <a:ext cx="560785" cy="609398"/>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03</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6" name="MH_SubTitle_3"/>
          <p:cNvSpPr txBox="1"/>
          <p:nvPr>
            <p:custDataLst>
              <p:tags r:id="rId12"/>
            </p:custDataLst>
          </p:nvPr>
        </p:nvSpPr>
        <p:spPr bwMode="auto">
          <a:xfrm>
            <a:off x="5727700" y="2836806"/>
            <a:ext cx="1622822" cy="762000"/>
          </a:xfrm>
          <a:prstGeom prst="rect">
            <a:avLst/>
          </a:prstGeom>
          <a:noFill/>
          <a:ln>
            <a:noFill/>
          </a:ln>
        </p:spPr>
        <p:txBody>
          <a:bodyPr>
            <a:normAutofit fontScale="925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BlockChain3.0</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产业区块链</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Industrial </a:t>
            </a:r>
            <a:r>
              <a:rPr lang="en-US" altLang="zh-CN" sz="1350" dirty="0" err="1">
                <a:solidFill>
                  <a:schemeClr val="bg1"/>
                </a:solidFill>
                <a:latin typeface="Arial" panose="020B0604020202020204" pitchFamily="34" charset="0"/>
                <a:ea typeface="微软雅黑" panose="020B0503020204020204" charset="-122"/>
                <a:cs typeface="微软雅黑" panose="020B0503020204020204" charset="-122"/>
              </a:rPr>
              <a:t>B</a:t>
            </a:r>
            <a:r>
              <a:rPr lang="en-US" altLang="zh-CN" sz="1350" dirty="0" err="1" smtClean="0">
                <a:solidFill>
                  <a:schemeClr val="bg1"/>
                </a:solidFill>
                <a:latin typeface="Arial" panose="020B0604020202020204" pitchFamily="34" charset="0"/>
                <a:ea typeface="微软雅黑" panose="020B0503020204020204" charset="-122"/>
                <a:cs typeface="微软雅黑" panose="020B0503020204020204" charset="-122"/>
              </a:rPr>
              <a:t>lockchain</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7" name="文本框 17"/>
          <p:cNvSpPr txBox="1"/>
          <p:nvPr/>
        </p:nvSpPr>
        <p:spPr>
          <a:xfrm>
            <a:off x="2056924" y="3780473"/>
            <a:ext cx="5029200" cy="891540"/>
          </a:xfrm>
          <a:prstGeom prst="rect">
            <a:avLst/>
          </a:prstGeom>
          <a:noFill/>
        </p:spPr>
        <p:txBody>
          <a:bodyPr wrap="square" rtlCol="0">
            <a:noAutofit/>
          </a:bodyPr>
          <a:lstStyle/>
          <a:p>
            <a:pPr algn="ctr">
              <a:lnSpc>
                <a:spcPct val="100000"/>
              </a:lnSpc>
            </a:pPr>
            <a:r>
              <a:rPr lang="zh-CN" altLang="en-US" sz="1800" dirty="0" err="1" smtClean="0">
                <a:solidFill>
                  <a:schemeClr val="bg1"/>
                </a:solidFill>
                <a:latin typeface="Arial" panose="020B0604020202020204" pitchFamily="34" charset="0"/>
                <a:ea typeface="微软雅黑" panose="020B0503020204020204" charset="-122"/>
                <a:cs typeface="微软雅黑" panose="020B0503020204020204" charset="-122"/>
              </a:rPr>
              <a:t>区块链</a:t>
            </a:r>
            <a:r>
              <a:rPr lang="en-US" altLang="zh-CN" sz="1800" dirty="0" err="1"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1800" dirty="0" err="1" smtClean="0">
                <a:solidFill>
                  <a:schemeClr val="bg1"/>
                </a:solidFill>
                <a:latin typeface="Arial" panose="020B0604020202020204" pitchFamily="34" charset="0"/>
                <a:ea typeface="微软雅黑" panose="020B0503020204020204" charset="-122"/>
                <a:cs typeface="微软雅黑" panose="020B0503020204020204" charset="-122"/>
                <a:sym typeface="+mn-ea"/>
              </a:rPr>
              <a:t>比特币</a:t>
            </a:r>
            <a:endParaRPr lang="en-US" altLang="zh-CN" sz="1800" dirty="0" err="1"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00000"/>
              </a:lnSpc>
            </a:pPr>
            <a:r>
              <a:rPr lang="en-US" altLang="zh-CN" sz="1800" dirty="0" err="1" smtClean="0">
                <a:solidFill>
                  <a:schemeClr val="bg1"/>
                </a:solidFill>
                <a:latin typeface="Arial" panose="020B0604020202020204" pitchFamily="34" charset="0"/>
                <a:ea typeface="微软雅黑" panose="020B0503020204020204" charset="-122"/>
                <a:cs typeface="微软雅黑" panose="020B0503020204020204" charset="-122"/>
              </a:rPr>
              <a:t>BlockChain≠Bitcoin</a:t>
            </a:r>
            <a:endParaRPr lang="en-US" altLang="zh-CN" sz="18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30"/>
          <p:cNvGrpSpPr/>
          <p:nvPr>
            <p:custDataLst>
              <p:tags r:id="rId1"/>
            </p:custDataLst>
          </p:nvPr>
        </p:nvGrpSpPr>
        <p:grpSpPr>
          <a:xfrm>
            <a:off x="1289224" y="1912612"/>
            <a:ext cx="2062105" cy="614475"/>
            <a:chOff x="2364194" y="1066094"/>
            <a:chExt cx="4373317" cy="1303183"/>
          </a:xfrm>
        </p:grpSpPr>
        <p:sp>
          <p:nvSpPr>
            <p:cNvPr id="1048745" name="任意多边形 6"/>
            <p:cNvSpPr/>
            <p:nvPr>
              <p:custDataLst>
                <p:tags r:id="rId2"/>
              </p:custDataLst>
            </p:nvPr>
          </p:nvSpPr>
          <p:spPr>
            <a:xfrm rot="14988520" flipH="1">
              <a:off x="2672265" y="1198260"/>
              <a:ext cx="862946" cy="1479087"/>
            </a:xfrm>
            <a:custGeom>
              <a:avLst/>
              <a:gdLst>
                <a:gd name="connsiteX0" fmla="*/ 1420316 w 1420316"/>
                <a:gd name="connsiteY0" fmla="*/ 1608204 h 2434416"/>
                <a:gd name="connsiteX1" fmla="*/ 1102447 w 1420316"/>
                <a:gd name="connsiteY1" fmla="*/ 1610790 h 2434416"/>
                <a:gd name="connsiteX2" fmla="*/ 1102447 w 1420316"/>
                <a:gd name="connsiteY2" fmla="*/ 684863 h 2434416"/>
                <a:gd name="connsiteX3" fmla="*/ 735452 w 1420316"/>
                <a:gd name="connsiteY3" fmla="*/ 317868 h 2434416"/>
                <a:gd name="connsiteX4" fmla="*/ 684863 w 1420316"/>
                <a:gd name="connsiteY4" fmla="*/ 317868 h 2434416"/>
                <a:gd name="connsiteX5" fmla="*/ 317868 w 1420316"/>
                <a:gd name="connsiteY5" fmla="*/ 684863 h 2434416"/>
                <a:gd name="connsiteX6" fmla="*/ 317868 w 1420316"/>
                <a:gd name="connsiteY6" fmla="*/ 2434416 h 2434416"/>
                <a:gd name="connsiteX7" fmla="*/ 0 w 1420316"/>
                <a:gd name="connsiteY7" fmla="*/ 2434416 h 2434416"/>
                <a:gd name="connsiteX8" fmla="*/ 0 w 1420316"/>
                <a:gd name="connsiteY8" fmla="*/ 684863 h 2434416"/>
                <a:gd name="connsiteX9" fmla="*/ 684863 w 1420316"/>
                <a:gd name="connsiteY9" fmla="*/ 0 h 2434416"/>
                <a:gd name="connsiteX10" fmla="*/ 735453 w 1420316"/>
                <a:gd name="connsiteY10" fmla="*/ 0 h 2434416"/>
                <a:gd name="connsiteX11" fmla="*/ 1420316 w 1420316"/>
                <a:gd name="connsiteY11" fmla="*/ 684863 h 24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close/>
                </a:path>
              </a:pathLst>
            </a:custGeom>
            <a:solidFill>
              <a:srgbClr val="2272A3"/>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endParaRPr lang="zh-CN" altLang="en-US" sz="980">
                <a:solidFill>
                  <a:sysClr val="windowText" lastClr="00000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46" name="椭圆 17"/>
            <p:cNvSpPr/>
            <p:nvPr>
              <p:custDataLst>
                <p:tags r:id="rId3"/>
              </p:custDataLst>
            </p:nvPr>
          </p:nvSpPr>
          <p:spPr>
            <a:xfrm rot="20557937">
              <a:off x="2630491" y="1838898"/>
              <a:ext cx="398493" cy="398493"/>
            </a:xfrm>
            <a:prstGeom prst="ellipse">
              <a:avLst/>
            </a:prstGeom>
            <a:solidFill>
              <a:srgbClr val="2272A3"/>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r>
                <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a:t>
              </a:r>
              <a:endPar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47" name="文本框 23"/>
            <p:cNvSpPr txBox="1"/>
            <p:nvPr>
              <p:custDataLst>
                <p:tags r:id="rId4"/>
              </p:custDataLst>
            </p:nvPr>
          </p:nvSpPr>
          <p:spPr>
            <a:xfrm rot="20378355">
              <a:off x="3126661" y="1066094"/>
              <a:ext cx="3610850" cy="431077"/>
            </a:xfrm>
            <a:prstGeom prst="rect">
              <a:avLst/>
            </a:prstGeom>
            <a:noFill/>
          </p:spPr>
          <p:txBody>
            <a:bodyPr wrap="square" lIns="0" tIns="0" rIns="0" bIns="0" rtlCol="0" anchor="ctr" anchorCtr="0">
              <a:normAutofit fontScale="85000"/>
            </a:bodyPr>
            <a:lstStyle/>
            <a:p>
              <a:r>
                <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设备</a:t>
              </a:r>
              <a:r>
                <a:rPr lang="zh-CN" altLang="en-US" sz="98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制造</a:t>
              </a:r>
              <a:r>
                <a:rPr lang="en-US" altLang="zh-CN"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Equipment manufacturing</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68" name="组合 31"/>
          <p:cNvGrpSpPr/>
          <p:nvPr>
            <p:custDataLst>
              <p:tags r:id="rId5"/>
            </p:custDataLst>
          </p:nvPr>
        </p:nvGrpSpPr>
        <p:grpSpPr>
          <a:xfrm>
            <a:off x="1001996" y="2298144"/>
            <a:ext cx="1421631" cy="489856"/>
            <a:chOff x="1755040" y="1883731"/>
            <a:chExt cx="3015000" cy="1038887"/>
          </a:xfrm>
        </p:grpSpPr>
        <p:sp>
          <p:nvSpPr>
            <p:cNvPr id="1048748" name="任意多边形 8"/>
            <p:cNvSpPr/>
            <p:nvPr>
              <p:custDataLst>
                <p:tags r:id="rId6"/>
              </p:custDataLst>
            </p:nvPr>
          </p:nvSpPr>
          <p:spPr>
            <a:xfrm rot="14988520" flipV="1">
              <a:off x="3599024" y="1575660"/>
              <a:ext cx="862946" cy="1479087"/>
            </a:xfrm>
            <a:custGeom>
              <a:avLst/>
              <a:gdLst>
                <a:gd name="connsiteX0" fmla="*/ 1420316 w 1420316"/>
                <a:gd name="connsiteY0" fmla="*/ 1608204 h 2434416"/>
                <a:gd name="connsiteX1" fmla="*/ 1102447 w 1420316"/>
                <a:gd name="connsiteY1" fmla="*/ 1610790 h 2434416"/>
                <a:gd name="connsiteX2" fmla="*/ 1102447 w 1420316"/>
                <a:gd name="connsiteY2" fmla="*/ 684863 h 2434416"/>
                <a:gd name="connsiteX3" fmla="*/ 735452 w 1420316"/>
                <a:gd name="connsiteY3" fmla="*/ 317868 h 2434416"/>
                <a:gd name="connsiteX4" fmla="*/ 684863 w 1420316"/>
                <a:gd name="connsiteY4" fmla="*/ 317868 h 2434416"/>
                <a:gd name="connsiteX5" fmla="*/ 317868 w 1420316"/>
                <a:gd name="connsiteY5" fmla="*/ 684863 h 2434416"/>
                <a:gd name="connsiteX6" fmla="*/ 317868 w 1420316"/>
                <a:gd name="connsiteY6" fmla="*/ 2434416 h 2434416"/>
                <a:gd name="connsiteX7" fmla="*/ 0 w 1420316"/>
                <a:gd name="connsiteY7" fmla="*/ 2434416 h 2434416"/>
                <a:gd name="connsiteX8" fmla="*/ 0 w 1420316"/>
                <a:gd name="connsiteY8" fmla="*/ 684863 h 2434416"/>
                <a:gd name="connsiteX9" fmla="*/ 684863 w 1420316"/>
                <a:gd name="connsiteY9" fmla="*/ 0 h 2434416"/>
                <a:gd name="connsiteX10" fmla="*/ 735453 w 1420316"/>
                <a:gd name="connsiteY10" fmla="*/ 0 h 2434416"/>
                <a:gd name="connsiteX11" fmla="*/ 1420316 w 1420316"/>
                <a:gd name="connsiteY11" fmla="*/ 684863 h 24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close/>
                </a:path>
              </a:pathLst>
            </a:custGeom>
            <a:solidFill>
              <a:srgbClr val="28CC00"/>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endParaRPr lang="zh-CN" altLang="en-US" sz="980">
                <a:solidFill>
                  <a:sysClr val="windowText" lastClr="00000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49" name="椭圆 18"/>
            <p:cNvSpPr/>
            <p:nvPr>
              <p:custDataLst>
                <p:tags r:id="rId7"/>
              </p:custDataLst>
            </p:nvPr>
          </p:nvSpPr>
          <p:spPr>
            <a:xfrm rot="20557937">
              <a:off x="4105251" y="2015894"/>
              <a:ext cx="398493" cy="398493"/>
            </a:xfrm>
            <a:prstGeom prst="ellipse">
              <a:avLst/>
            </a:prstGeom>
            <a:solidFill>
              <a:srgbClr val="28CC00"/>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r>
                <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a:t>
              </a:r>
              <a:endPar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0" name="文本框 24"/>
            <p:cNvSpPr txBox="1"/>
            <p:nvPr>
              <p:custDataLst>
                <p:tags r:id="rId8"/>
              </p:custDataLst>
            </p:nvPr>
          </p:nvSpPr>
          <p:spPr>
            <a:xfrm rot="20378355">
              <a:off x="1755040" y="2553287"/>
              <a:ext cx="2266950" cy="369331"/>
            </a:xfrm>
            <a:prstGeom prst="rect">
              <a:avLst/>
            </a:prstGeom>
            <a:noFill/>
          </p:spPr>
          <p:txBody>
            <a:bodyPr wrap="square" lIns="0" tIns="0" rIns="0" bIns="0" rtlCol="0" anchor="ctr" anchorCtr="0">
              <a:normAutofit fontScale="85000"/>
            </a:bodyPr>
            <a:lstStyle/>
            <a:p>
              <a:pPr algn="r"/>
              <a:r>
                <a:rPr lang="en-US" altLang="zh-CN"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infrastructure</a:t>
              </a:r>
              <a:r>
                <a:rPr lang="zh-CN" altLang="en-US" sz="98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基础</a:t>
              </a:r>
              <a:r>
                <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设施</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69" name="组合 32"/>
          <p:cNvGrpSpPr/>
          <p:nvPr>
            <p:custDataLst>
              <p:tags r:id="rId9"/>
            </p:custDataLst>
          </p:nvPr>
        </p:nvGrpSpPr>
        <p:grpSpPr>
          <a:xfrm>
            <a:off x="1599746" y="2783791"/>
            <a:ext cx="1521013" cy="527384"/>
            <a:chOff x="2975418" y="2912836"/>
            <a:chExt cx="3225767" cy="1118477"/>
          </a:xfrm>
        </p:grpSpPr>
        <p:sp>
          <p:nvSpPr>
            <p:cNvPr id="1048751" name="任意多边形 10"/>
            <p:cNvSpPr/>
            <p:nvPr>
              <p:custDataLst>
                <p:tags r:id="rId10"/>
              </p:custDataLst>
            </p:nvPr>
          </p:nvSpPr>
          <p:spPr>
            <a:xfrm rot="14988520" flipH="1">
              <a:off x="3283489" y="2860296"/>
              <a:ext cx="862946" cy="1479087"/>
            </a:xfrm>
            <a:custGeom>
              <a:avLst/>
              <a:gdLst>
                <a:gd name="connsiteX0" fmla="*/ 1420316 w 1420316"/>
                <a:gd name="connsiteY0" fmla="*/ 1608204 h 2434416"/>
                <a:gd name="connsiteX1" fmla="*/ 1102447 w 1420316"/>
                <a:gd name="connsiteY1" fmla="*/ 1610790 h 2434416"/>
                <a:gd name="connsiteX2" fmla="*/ 1102447 w 1420316"/>
                <a:gd name="connsiteY2" fmla="*/ 684863 h 2434416"/>
                <a:gd name="connsiteX3" fmla="*/ 735452 w 1420316"/>
                <a:gd name="connsiteY3" fmla="*/ 317868 h 2434416"/>
                <a:gd name="connsiteX4" fmla="*/ 684863 w 1420316"/>
                <a:gd name="connsiteY4" fmla="*/ 317868 h 2434416"/>
                <a:gd name="connsiteX5" fmla="*/ 317868 w 1420316"/>
                <a:gd name="connsiteY5" fmla="*/ 684863 h 2434416"/>
                <a:gd name="connsiteX6" fmla="*/ 317868 w 1420316"/>
                <a:gd name="connsiteY6" fmla="*/ 2434416 h 2434416"/>
                <a:gd name="connsiteX7" fmla="*/ 0 w 1420316"/>
                <a:gd name="connsiteY7" fmla="*/ 2434416 h 2434416"/>
                <a:gd name="connsiteX8" fmla="*/ 0 w 1420316"/>
                <a:gd name="connsiteY8" fmla="*/ 684863 h 2434416"/>
                <a:gd name="connsiteX9" fmla="*/ 684863 w 1420316"/>
                <a:gd name="connsiteY9" fmla="*/ 0 h 2434416"/>
                <a:gd name="connsiteX10" fmla="*/ 735453 w 1420316"/>
                <a:gd name="connsiteY10" fmla="*/ 0 h 2434416"/>
                <a:gd name="connsiteX11" fmla="*/ 1420316 w 1420316"/>
                <a:gd name="connsiteY11" fmla="*/ 684863 h 24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close/>
                </a:path>
              </a:pathLst>
            </a:custGeom>
            <a:solidFill>
              <a:srgbClr val="2272A3"/>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endParaRPr lang="zh-CN" altLang="en-US" sz="980">
                <a:solidFill>
                  <a:sysClr val="windowText" lastClr="00000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2" name="椭圆 19"/>
            <p:cNvSpPr/>
            <p:nvPr>
              <p:custDataLst>
                <p:tags r:id="rId11"/>
              </p:custDataLst>
            </p:nvPr>
          </p:nvSpPr>
          <p:spPr>
            <a:xfrm rot="20557937">
              <a:off x="3237868" y="3506701"/>
              <a:ext cx="398493" cy="398493"/>
            </a:xfrm>
            <a:prstGeom prst="ellipse">
              <a:avLst/>
            </a:prstGeom>
            <a:solidFill>
              <a:srgbClr val="2272A3"/>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r>
                <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a:t>
              </a:r>
              <a:endPar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3" name="文本框 25"/>
            <p:cNvSpPr txBox="1"/>
            <p:nvPr>
              <p:custDataLst>
                <p:tags r:id="rId12"/>
              </p:custDataLst>
            </p:nvPr>
          </p:nvSpPr>
          <p:spPr>
            <a:xfrm rot="20378355">
              <a:off x="3721251" y="2912836"/>
              <a:ext cx="2479934" cy="397203"/>
            </a:xfrm>
            <a:prstGeom prst="rect">
              <a:avLst/>
            </a:prstGeom>
            <a:noFill/>
          </p:spPr>
          <p:txBody>
            <a:bodyPr wrap="square" lIns="0" tIns="0" rIns="0" bIns="0" rtlCol="0" anchor="ctr" anchorCtr="0">
              <a:normAutofit fontScale="70000" lnSpcReduction="20000"/>
            </a:bodyPr>
            <a:lstStyle/>
            <a:p>
              <a:r>
                <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技术</a:t>
              </a:r>
              <a:r>
                <a:rPr lang="zh-CN" altLang="en-US" sz="98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服务</a:t>
              </a:r>
              <a:r>
                <a:rPr lang="en-US" altLang="zh-CN"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Technical Services</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70" name="组合 33"/>
          <p:cNvGrpSpPr/>
          <p:nvPr>
            <p:custDataLst>
              <p:tags r:id="rId13"/>
            </p:custDataLst>
          </p:nvPr>
        </p:nvGrpSpPr>
        <p:grpSpPr>
          <a:xfrm>
            <a:off x="1202514" y="3081827"/>
            <a:ext cx="1509317" cy="532123"/>
            <a:chOff x="2180300" y="3545767"/>
            <a:chExt cx="3200964" cy="1128528"/>
          </a:xfrm>
        </p:grpSpPr>
        <p:sp>
          <p:nvSpPr>
            <p:cNvPr id="1048754" name="任意多边形 11"/>
            <p:cNvSpPr/>
            <p:nvPr>
              <p:custDataLst>
                <p:tags r:id="rId14"/>
              </p:custDataLst>
            </p:nvPr>
          </p:nvSpPr>
          <p:spPr>
            <a:xfrm rot="14988520" flipV="1">
              <a:off x="4210248" y="3237696"/>
              <a:ext cx="862946" cy="1479087"/>
            </a:xfrm>
            <a:custGeom>
              <a:avLst/>
              <a:gdLst>
                <a:gd name="connsiteX0" fmla="*/ 1420316 w 1420316"/>
                <a:gd name="connsiteY0" fmla="*/ 1608204 h 2434416"/>
                <a:gd name="connsiteX1" fmla="*/ 1102447 w 1420316"/>
                <a:gd name="connsiteY1" fmla="*/ 1610790 h 2434416"/>
                <a:gd name="connsiteX2" fmla="*/ 1102447 w 1420316"/>
                <a:gd name="connsiteY2" fmla="*/ 684863 h 2434416"/>
                <a:gd name="connsiteX3" fmla="*/ 735452 w 1420316"/>
                <a:gd name="connsiteY3" fmla="*/ 317868 h 2434416"/>
                <a:gd name="connsiteX4" fmla="*/ 684863 w 1420316"/>
                <a:gd name="connsiteY4" fmla="*/ 317868 h 2434416"/>
                <a:gd name="connsiteX5" fmla="*/ 317868 w 1420316"/>
                <a:gd name="connsiteY5" fmla="*/ 684863 h 2434416"/>
                <a:gd name="connsiteX6" fmla="*/ 317868 w 1420316"/>
                <a:gd name="connsiteY6" fmla="*/ 2434416 h 2434416"/>
                <a:gd name="connsiteX7" fmla="*/ 0 w 1420316"/>
                <a:gd name="connsiteY7" fmla="*/ 2434416 h 2434416"/>
                <a:gd name="connsiteX8" fmla="*/ 0 w 1420316"/>
                <a:gd name="connsiteY8" fmla="*/ 684863 h 2434416"/>
                <a:gd name="connsiteX9" fmla="*/ 684863 w 1420316"/>
                <a:gd name="connsiteY9" fmla="*/ 0 h 2434416"/>
                <a:gd name="connsiteX10" fmla="*/ 735453 w 1420316"/>
                <a:gd name="connsiteY10" fmla="*/ 0 h 2434416"/>
                <a:gd name="connsiteX11" fmla="*/ 1420316 w 1420316"/>
                <a:gd name="connsiteY11" fmla="*/ 684863 h 24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316" h="2434416">
                  <a:moveTo>
                    <a:pt x="1420316" y="1608204"/>
                  </a:moveTo>
                  <a:lnTo>
                    <a:pt x="1102447" y="1610790"/>
                  </a:lnTo>
                  <a:lnTo>
                    <a:pt x="1102447" y="684863"/>
                  </a:lnTo>
                  <a:cubicBezTo>
                    <a:pt x="1102447" y="482177"/>
                    <a:pt x="938138" y="317868"/>
                    <a:pt x="735452" y="317868"/>
                  </a:cubicBezTo>
                  <a:lnTo>
                    <a:pt x="684863" y="317868"/>
                  </a:lnTo>
                  <a:cubicBezTo>
                    <a:pt x="482177" y="317868"/>
                    <a:pt x="317868" y="482177"/>
                    <a:pt x="317868" y="684863"/>
                  </a:cubicBezTo>
                  <a:lnTo>
                    <a:pt x="317868" y="2434416"/>
                  </a:lnTo>
                  <a:lnTo>
                    <a:pt x="0" y="2434416"/>
                  </a:lnTo>
                  <a:lnTo>
                    <a:pt x="0" y="684863"/>
                  </a:lnTo>
                  <a:cubicBezTo>
                    <a:pt x="0" y="306624"/>
                    <a:pt x="306624" y="0"/>
                    <a:pt x="684863" y="0"/>
                  </a:cubicBezTo>
                  <a:lnTo>
                    <a:pt x="735453" y="0"/>
                  </a:lnTo>
                  <a:cubicBezTo>
                    <a:pt x="1113692" y="0"/>
                    <a:pt x="1420316" y="306624"/>
                    <a:pt x="1420316" y="684863"/>
                  </a:cubicBezTo>
                  <a:close/>
                </a:path>
              </a:pathLst>
            </a:custGeom>
            <a:solidFill>
              <a:srgbClr val="28CC00"/>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endParaRPr lang="zh-CN" altLang="en-US" sz="980">
                <a:solidFill>
                  <a:sysClr val="windowText" lastClr="00000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5" name="椭圆 20"/>
            <p:cNvSpPr/>
            <p:nvPr>
              <p:custDataLst>
                <p:tags r:id="rId15"/>
              </p:custDataLst>
            </p:nvPr>
          </p:nvSpPr>
          <p:spPr>
            <a:xfrm rot="20557937">
              <a:off x="4712628" y="3683697"/>
              <a:ext cx="398493" cy="398493"/>
            </a:xfrm>
            <a:prstGeom prst="ellipse">
              <a:avLst/>
            </a:prstGeom>
            <a:solidFill>
              <a:srgbClr val="28CC00"/>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lstStyle/>
            <a:p>
              <a:pPr algn="ctr"/>
              <a:r>
                <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a:t>
              </a:r>
              <a:endParaRPr lang="en-US" altLang="zh-CN" sz="980" dirty="0">
                <a:solidFill>
                  <a:sysClr val="window" lastClr="FFFFFF"/>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6" name="文本框 26"/>
            <p:cNvSpPr txBox="1"/>
            <p:nvPr>
              <p:custDataLst>
                <p:tags r:id="rId16"/>
              </p:custDataLst>
            </p:nvPr>
          </p:nvSpPr>
          <p:spPr>
            <a:xfrm rot="20378355">
              <a:off x="2180300" y="4346298"/>
              <a:ext cx="2525367" cy="327997"/>
            </a:xfrm>
            <a:prstGeom prst="rect">
              <a:avLst/>
            </a:prstGeom>
            <a:noFill/>
          </p:spPr>
          <p:txBody>
            <a:bodyPr wrap="square" lIns="0" tIns="0" rIns="0" bIns="0" rtlCol="0" anchor="ctr" anchorCtr="0">
              <a:normAutofit fontScale="85000"/>
            </a:bodyPr>
            <a:lstStyle/>
            <a:p>
              <a:pPr algn="r"/>
              <a:r>
                <a:rPr lang="en-US" altLang="zh-CN" sz="98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Industrial service</a:t>
              </a:r>
              <a:r>
                <a:rPr lang="zh-CN" altLang="en-US" sz="98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产业</a:t>
              </a:r>
              <a:r>
                <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服务</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sp>
        <p:nvSpPr>
          <p:cNvPr id="1048757" name="圆角矩形 17"/>
          <p:cNvSpPr/>
          <p:nvPr>
            <p:custDataLst>
              <p:tags r:id="rId17"/>
            </p:custDataLst>
          </p:nvPr>
        </p:nvSpPr>
        <p:spPr>
          <a:xfrm flipH="1">
            <a:off x="6178550" y="2113280"/>
            <a:ext cx="706755" cy="3074670"/>
          </a:xfrm>
          <a:custGeom>
            <a:avLst/>
            <a:gdLst>
              <a:gd name="connsiteX0" fmla="*/ 0 w 2061029"/>
              <a:gd name="connsiteY0" fmla="*/ 343512 h 4165600"/>
              <a:gd name="connsiteX1" fmla="*/ 343512 w 2061029"/>
              <a:gd name="connsiteY1" fmla="*/ 0 h 4165600"/>
              <a:gd name="connsiteX2" fmla="*/ 1717517 w 2061029"/>
              <a:gd name="connsiteY2" fmla="*/ 0 h 4165600"/>
              <a:gd name="connsiteX3" fmla="*/ 2061029 w 2061029"/>
              <a:gd name="connsiteY3" fmla="*/ 343512 h 4165600"/>
              <a:gd name="connsiteX4" fmla="*/ 2061029 w 2061029"/>
              <a:gd name="connsiteY4" fmla="*/ 3822088 h 4165600"/>
              <a:gd name="connsiteX5" fmla="*/ 1717517 w 2061029"/>
              <a:gd name="connsiteY5" fmla="*/ 4165600 h 4165600"/>
              <a:gd name="connsiteX6" fmla="*/ 343512 w 2061029"/>
              <a:gd name="connsiteY6" fmla="*/ 4165600 h 4165600"/>
              <a:gd name="connsiteX7" fmla="*/ 0 w 2061029"/>
              <a:gd name="connsiteY7" fmla="*/ 3822088 h 4165600"/>
              <a:gd name="connsiteX8" fmla="*/ 0 w 2061029"/>
              <a:gd name="connsiteY8" fmla="*/ 343512 h 4165600"/>
              <a:gd name="connsiteX0-1" fmla="*/ 343512 w 2061029"/>
              <a:gd name="connsiteY0-2" fmla="*/ 0 h 4165600"/>
              <a:gd name="connsiteX1-3" fmla="*/ 1717517 w 2061029"/>
              <a:gd name="connsiteY1-4" fmla="*/ 0 h 4165600"/>
              <a:gd name="connsiteX2-5" fmla="*/ 2061029 w 2061029"/>
              <a:gd name="connsiteY2-6" fmla="*/ 343512 h 4165600"/>
              <a:gd name="connsiteX3-7" fmla="*/ 2061029 w 2061029"/>
              <a:gd name="connsiteY3-8" fmla="*/ 3822088 h 4165600"/>
              <a:gd name="connsiteX4-9" fmla="*/ 1717517 w 2061029"/>
              <a:gd name="connsiteY4-10" fmla="*/ 4165600 h 4165600"/>
              <a:gd name="connsiteX5-11" fmla="*/ 343512 w 2061029"/>
              <a:gd name="connsiteY5-12" fmla="*/ 4165600 h 4165600"/>
              <a:gd name="connsiteX6-13" fmla="*/ 0 w 2061029"/>
              <a:gd name="connsiteY6-14" fmla="*/ 3822088 h 4165600"/>
              <a:gd name="connsiteX7-15" fmla="*/ 0 w 2061029"/>
              <a:gd name="connsiteY7-16" fmla="*/ 343512 h 4165600"/>
              <a:gd name="connsiteX8-17" fmla="*/ 434952 w 2061029"/>
              <a:gd name="connsiteY8-18" fmla="*/ 91440 h 4165600"/>
              <a:gd name="connsiteX0-19" fmla="*/ 343512 w 2061029"/>
              <a:gd name="connsiteY0-20" fmla="*/ 0 h 4165600"/>
              <a:gd name="connsiteX1-21" fmla="*/ 1717517 w 2061029"/>
              <a:gd name="connsiteY1-22" fmla="*/ 0 h 4165600"/>
              <a:gd name="connsiteX2-23" fmla="*/ 2061029 w 2061029"/>
              <a:gd name="connsiteY2-24" fmla="*/ 343512 h 4165600"/>
              <a:gd name="connsiteX3-25" fmla="*/ 2061029 w 2061029"/>
              <a:gd name="connsiteY3-26" fmla="*/ 3822088 h 4165600"/>
              <a:gd name="connsiteX4-27" fmla="*/ 1717517 w 2061029"/>
              <a:gd name="connsiteY4-28" fmla="*/ 4165600 h 4165600"/>
              <a:gd name="connsiteX5-29" fmla="*/ 343512 w 2061029"/>
              <a:gd name="connsiteY5-30" fmla="*/ 4165600 h 4165600"/>
              <a:gd name="connsiteX6-31" fmla="*/ 0 w 2061029"/>
              <a:gd name="connsiteY6-32" fmla="*/ 3822088 h 4165600"/>
              <a:gd name="connsiteX7-33" fmla="*/ 0 w 2061029"/>
              <a:gd name="connsiteY7-34" fmla="*/ 343512 h 4165600"/>
              <a:gd name="connsiteX0-35" fmla="*/ 343512 w 2061029"/>
              <a:gd name="connsiteY0-36" fmla="*/ 0 h 4165600"/>
              <a:gd name="connsiteX1-37" fmla="*/ 1717517 w 2061029"/>
              <a:gd name="connsiteY1-38" fmla="*/ 0 h 4165600"/>
              <a:gd name="connsiteX2-39" fmla="*/ 2061029 w 2061029"/>
              <a:gd name="connsiteY2-40" fmla="*/ 343512 h 4165600"/>
              <a:gd name="connsiteX3-41" fmla="*/ 2061029 w 2061029"/>
              <a:gd name="connsiteY3-42" fmla="*/ 3822088 h 4165600"/>
              <a:gd name="connsiteX4-43" fmla="*/ 1717517 w 2061029"/>
              <a:gd name="connsiteY4-44" fmla="*/ 4165600 h 4165600"/>
              <a:gd name="connsiteX5-45" fmla="*/ 343512 w 2061029"/>
              <a:gd name="connsiteY5-46" fmla="*/ 4165600 h 4165600"/>
              <a:gd name="connsiteX6-47" fmla="*/ 0 w 2061029"/>
              <a:gd name="connsiteY6-48" fmla="*/ 3822088 h 4165600"/>
              <a:gd name="connsiteX0-49" fmla="*/ 0 w 1717517"/>
              <a:gd name="connsiteY0-50" fmla="*/ 0 h 4165600"/>
              <a:gd name="connsiteX1-51" fmla="*/ 1374005 w 1717517"/>
              <a:gd name="connsiteY1-52" fmla="*/ 0 h 4165600"/>
              <a:gd name="connsiteX2-53" fmla="*/ 1717517 w 1717517"/>
              <a:gd name="connsiteY2-54" fmla="*/ 343512 h 4165600"/>
              <a:gd name="connsiteX3-55" fmla="*/ 1717517 w 1717517"/>
              <a:gd name="connsiteY3-56" fmla="*/ 3822088 h 4165600"/>
              <a:gd name="connsiteX4-57" fmla="*/ 1374005 w 1717517"/>
              <a:gd name="connsiteY4-58" fmla="*/ 4165600 h 4165600"/>
              <a:gd name="connsiteX5-59" fmla="*/ 0 w 1717517"/>
              <a:gd name="connsiteY5-60" fmla="*/ 4165600 h 4165600"/>
              <a:gd name="connsiteX0-61" fmla="*/ 0 w 1717517"/>
              <a:gd name="connsiteY0-62" fmla="*/ 0 h 4165600"/>
              <a:gd name="connsiteX1-63" fmla="*/ 1374005 w 1717517"/>
              <a:gd name="connsiteY1-64" fmla="*/ 0 h 4165600"/>
              <a:gd name="connsiteX2-65" fmla="*/ 1717517 w 1717517"/>
              <a:gd name="connsiteY2-66" fmla="*/ 343512 h 4165600"/>
              <a:gd name="connsiteX3-67" fmla="*/ 1717517 w 1717517"/>
              <a:gd name="connsiteY3-68" fmla="*/ 3822088 h 4165600"/>
              <a:gd name="connsiteX4-69" fmla="*/ 1374005 w 1717517"/>
              <a:gd name="connsiteY4-70" fmla="*/ 4165600 h 4165600"/>
              <a:gd name="connsiteX0-71" fmla="*/ 0 w 1717517"/>
              <a:gd name="connsiteY0-72" fmla="*/ 0 h 3822088"/>
              <a:gd name="connsiteX1-73" fmla="*/ 1374005 w 1717517"/>
              <a:gd name="connsiteY1-74" fmla="*/ 0 h 3822088"/>
              <a:gd name="connsiteX2-75" fmla="*/ 1717517 w 1717517"/>
              <a:gd name="connsiteY2-76" fmla="*/ 343512 h 3822088"/>
              <a:gd name="connsiteX3-77" fmla="*/ 1717517 w 1717517"/>
              <a:gd name="connsiteY3-78" fmla="*/ 3822088 h 3822088"/>
            </a:gdLst>
            <a:ahLst/>
            <a:cxnLst>
              <a:cxn ang="0">
                <a:pos x="connsiteX0-71" y="connsiteY0-72"/>
              </a:cxn>
              <a:cxn ang="0">
                <a:pos x="connsiteX1-73" y="connsiteY1-74"/>
              </a:cxn>
              <a:cxn ang="0">
                <a:pos x="connsiteX2-75" y="connsiteY2-76"/>
              </a:cxn>
              <a:cxn ang="0">
                <a:pos x="connsiteX3-77" y="connsiteY3-78"/>
              </a:cxn>
            </a:cxnLst>
            <a:rect l="l" t="t" r="r" b="b"/>
            <a:pathLst>
              <a:path w="1717517" h="3822088">
                <a:moveTo>
                  <a:pt x="0" y="0"/>
                </a:moveTo>
                <a:lnTo>
                  <a:pt x="1374005" y="0"/>
                </a:lnTo>
                <a:cubicBezTo>
                  <a:pt x="1563721" y="0"/>
                  <a:pt x="1717517" y="153796"/>
                  <a:pt x="1717517" y="343512"/>
                </a:cubicBezTo>
                <a:lnTo>
                  <a:pt x="1717517" y="3822088"/>
                </a:lnTo>
              </a:path>
            </a:pathLst>
          </a:custGeom>
          <a:noFill/>
          <a:ln w="57150">
            <a:solidFill>
              <a:srgbClr val="28CC00"/>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98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8" name="圆角矩形 62"/>
          <p:cNvSpPr/>
          <p:nvPr>
            <p:custDataLst>
              <p:tags r:id="rId18"/>
            </p:custDataLst>
          </p:nvPr>
        </p:nvSpPr>
        <p:spPr>
          <a:xfrm flipH="1">
            <a:off x="6885241" y="1937878"/>
            <a:ext cx="330392" cy="330873"/>
          </a:xfrm>
          <a:prstGeom prst="roundRect">
            <a:avLst/>
          </a:prstGeom>
          <a:solidFill>
            <a:srgbClr val="28CC00"/>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98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59" name="圆角矩形 17"/>
          <p:cNvSpPr/>
          <p:nvPr>
            <p:custDataLst>
              <p:tags r:id="rId19"/>
            </p:custDataLst>
          </p:nvPr>
        </p:nvSpPr>
        <p:spPr>
          <a:xfrm>
            <a:off x="5314950" y="2546350"/>
            <a:ext cx="929005" cy="2641600"/>
          </a:xfrm>
          <a:custGeom>
            <a:avLst/>
            <a:gdLst>
              <a:gd name="connsiteX0" fmla="*/ 0 w 2061029"/>
              <a:gd name="connsiteY0" fmla="*/ 343512 h 4165600"/>
              <a:gd name="connsiteX1" fmla="*/ 343512 w 2061029"/>
              <a:gd name="connsiteY1" fmla="*/ 0 h 4165600"/>
              <a:gd name="connsiteX2" fmla="*/ 1717517 w 2061029"/>
              <a:gd name="connsiteY2" fmla="*/ 0 h 4165600"/>
              <a:gd name="connsiteX3" fmla="*/ 2061029 w 2061029"/>
              <a:gd name="connsiteY3" fmla="*/ 343512 h 4165600"/>
              <a:gd name="connsiteX4" fmla="*/ 2061029 w 2061029"/>
              <a:gd name="connsiteY4" fmla="*/ 3822088 h 4165600"/>
              <a:gd name="connsiteX5" fmla="*/ 1717517 w 2061029"/>
              <a:gd name="connsiteY5" fmla="*/ 4165600 h 4165600"/>
              <a:gd name="connsiteX6" fmla="*/ 343512 w 2061029"/>
              <a:gd name="connsiteY6" fmla="*/ 4165600 h 4165600"/>
              <a:gd name="connsiteX7" fmla="*/ 0 w 2061029"/>
              <a:gd name="connsiteY7" fmla="*/ 3822088 h 4165600"/>
              <a:gd name="connsiteX8" fmla="*/ 0 w 2061029"/>
              <a:gd name="connsiteY8" fmla="*/ 343512 h 4165600"/>
              <a:gd name="connsiteX0-1" fmla="*/ 343512 w 2061029"/>
              <a:gd name="connsiteY0-2" fmla="*/ 0 h 4165600"/>
              <a:gd name="connsiteX1-3" fmla="*/ 1717517 w 2061029"/>
              <a:gd name="connsiteY1-4" fmla="*/ 0 h 4165600"/>
              <a:gd name="connsiteX2-5" fmla="*/ 2061029 w 2061029"/>
              <a:gd name="connsiteY2-6" fmla="*/ 343512 h 4165600"/>
              <a:gd name="connsiteX3-7" fmla="*/ 2061029 w 2061029"/>
              <a:gd name="connsiteY3-8" fmla="*/ 3822088 h 4165600"/>
              <a:gd name="connsiteX4-9" fmla="*/ 1717517 w 2061029"/>
              <a:gd name="connsiteY4-10" fmla="*/ 4165600 h 4165600"/>
              <a:gd name="connsiteX5-11" fmla="*/ 343512 w 2061029"/>
              <a:gd name="connsiteY5-12" fmla="*/ 4165600 h 4165600"/>
              <a:gd name="connsiteX6-13" fmla="*/ 0 w 2061029"/>
              <a:gd name="connsiteY6-14" fmla="*/ 3822088 h 4165600"/>
              <a:gd name="connsiteX7-15" fmla="*/ 0 w 2061029"/>
              <a:gd name="connsiteY7-16" fmla="*/ 343512 h 4165600"/>
              <a:gd name="connsiteX8-17" fmla="*/ 434952 w 2061029"/>
              <a:gd name="connsiteY8-18" fmla="*/ 91440 h 4165600"/>
              <a:gd name="connsiteX0-19" fmla="*/ 343512 w 2061029"/>
              <a:gd name="connsiteY0-20" fmla="*/ 0 h 4165600"/>
              <a:gd name="connsiteX1-21" fmla="*/ 1717517 w 2061029"/>
              <a:gd name="connsiteY1-22" fmla="*/ 0 h 4165600"/>
              <a:gd name="connsiteX2-23" fmla="*/ 2061029 w 2061029"/>
              <a:gd name="connsiteY2-24" fmla="*/ 343512 h 4165600"/>
              <a:gd name="connsiteX3-25" fmla="*/ 2061029 w 2061029"/>
              <a:gd name="connsiteY3-26" fmla="*/ 3822088 h 4165600"/>
              <a:gd name="connsiteX4-27" fmla="*/ 1717517 w 2061029"/>
              <a:gd name="connsiteY4-28" fmla="*/ 4165600 h 4165600"/>
              <a:gd name="connsiteX5-29" fmla="*/ 343512 w 2061029"/>
              <a:gd name="connsiteY5-30" fmla="*/ 4165600 h 4165600"/>
              <a:gd name="connsiteX6-31" fmla="*/ 0 w 2061029"/>
              <a:gd name="connsiteY6-32" fmla="*/ 3822088 h 4165600"/>
              <a:gd name="connsiteX7-33" fmla="*/ 0 w 2061029"/>
              <a:gd name="connsiteY7-34" fmla="*/ 343512 h 4165600"/>
              <a:gd name="connsiteX0-35" fmla="*/ 343512 w 2061029"/>
              <a:gd name="connsiteY0-36" fmla="*/ 0 h 4165600"/>
              <a:gd name="connsiteX1-37" fmla="*/ 1717517 w 2061029"/>
              <a:gd name="connsiteY1-38" fmla="*/ 0 h 4165600"/>
              <a:gd name="connsiteX2-39" fmla="*/ 2061029 w 2061029"/>
              <a:gd name="connsiteY2-40" fmla="*/ 343512 h 4165600"/>
              <a:gd name="connsiteX3-41" fmla="*/ 2061029 w 2061029"/>
              <a:gd name="connsiteY3-42" fmla="*/ 3822088 h 4165600"/>
              <a:gd name="connsiteX4-43" fmla="*/ 1717517 w 2061029"/>
              <a:gd name="connsiteY4-44" fmla="*/ 4165600 h 4165600"/>
              <a:gd name="connsiteX5-45" fmla="*/ 343512 w 2061029"/>
              <a:gd name="connsiteY5-46" fmla="*/ 4165600 h 4165600"/>
              <a:gd name="connsiteX6-47" fmla="*/ 0 w 2061029"/>
              <a:gd name="connsiteY6-48" fmla="*/ 3822088 h 4165600"/>
              <a:gd name="connsiteX0-49" fmla="*/ 0 w 1717517"/>
              <a:gd name="connsiteY0-50" fmla="*/ 0 h 4165600"/>
              <a:gd name="connsiteX1-51" fmla="*/ 1374005 w 1717517"/>
              <a:gd name="connsiteY1-52" fmla="*/ 0 h 4165600"/>
              <a:gd name="connsiteX2-53" fmla="*/ 1717517 w 1717517"/>
              <a:gd name="connsiteY2-54" fmla="*/ 343512 h 4165600"/>
              <a:gd name="connsiteX3-55" fmla="*/ 1717517 w 1717517"/>
              <a:gd name="connsiteY3-56" fmla="*/ 3822088 h 4165600"/>
              <a:gd name="connsiteX4-57" fmla="*/ 1374005 w 1717517"/>
              <a:gd name="connsiteY4-58" fmla="*/ 4165600 h 4165600"/>
              <a:gd name="connsiteX5-59" fmla="*/ 0 w 1717517"/>
              <a:gd name="connsiteY5-60" fmla="*/ 4165600 h 4165600"/>
              <a:gd name="connsiteX0-61" fmla="*/ 0 w 1717517"/>
              <a:gd name="connsiteY0-62" fmla="*/ 0 h 4165600"/>
              <a:gd name="connsiteX1-63" fmla="*/ 1374005 w 1717517"/>
              <a:gd name="connsiteY1-64" fmla="*/ 0 h 4165600"/>
              <a:gd name="connsiteX2-65" fmla="*/ 1717517 w 1717517"/>
              <a:gd name="connsiteY2-66" fmla="*/ 343512 h 4165600"/>
              <a:gd name="connsiteX3-67" fmla="*/ 1717517 w 1717517"/>
              <a:gd name="connsiteY3-68" fmla="*/ 3822088 h 4165600"/>
              <a:gd name="connsiteX4-69" fmla="*/ 1374005 w 1717517"/>
              <a:gd name="connsiteY4-70" fmla="*/ 4165600 h 4165600"/>
              <a:gd name="connsiteX0-71" fmla="*/ 0 w 1717517"/>
              <a:gd name="connsiteY0-72" fmla="*/ 0 h 3822088"/>
              <a:gd name="connsiteX1-73" fmla="*/ 1374005 w 1717517"/>
              <a:gd name="connsiteY1-74" fmla="*/ 0 h 3822088"/>
              <a:gd name="connsiteX2-75" fmla="*/ 1717517 w 1717517"/>
              <a:gd name="connsiteY2-76" fmla="*/ 343512 h 3822088"/>
              <a:gd name="connsiteX3-77" fmla="*/ 1717517 w 1717517"/>
              <a:gd name="connsiteY3-78" fmla="*/ 3822088 h 3822088"/>
            </a:gdLst>
            <a:ahLst/>
            <a:cxnLst>
              <a:cxn ang="0">
                <a:pos x="connsiteX0-71" y="connsiteY0-72"/>
              </a:cxn>
              <a:cxn ang="0">
                <a:pos x="connsiteX1-73" y="connsiteY1-74"/>
              </a:cxn>
              <a:cxn ang="0">
                <a:pos x="connsiteX2-75" y="connsiteY2-76"/>
              </a:cxn>
              <a:cxn ang="0">
                <a:pos x="connsiteX3-77" y="connsiteY3-78"/>
              </a:cxn>
            </a:cxnLst>
            <a:rect l="l" t="t" r="r" b="b"/>
            <a:pathLst>
              <a:path w="1717517" h="3822088">
                <a:moveTo>
                  <a:pt x="0" y="0"/>
                </a:moveTo>
                <a:lnTo>
                  <a:pt x="1374005" y="0"/>
                </a:lnTo>
                <a:cubicBezTo>
                  <a:pt x="1563721" y="0"/>
                  <a:pt x="1717517" y="153796"/>
                  <a:pt x="1717517" y="343512"/>
                </a:cubicBezTo>
                <a:lnTo>
                  <a:pt x="1717517" y="3822088"/>
                </a:lnTo>
              </a:path>
            </a:pathLst>
          </a:custGeom>
          <a:noFill/>
          <a:ln w="57150">
            <a:solidFill>
              <a:srgbClr val="2272A3"/>
            </a:solid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98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60" name="圆角矩形 64"/>
          <p:cNvSpPr/>
          <p:nvPr>
            <p:custDataLst>
              <p:tags r:id="rId20"/>
            </p:custDataLst>
          </p:nvPr>
        </p:nvSpPr>
        <p:spPr>
          <a:xfrm>
            <a:off x="4984439" y="2391367"/>
            <a:ext cx="330392" cy="340086"/>
          </a:xfrm>
          <a:prstGeom prst="roundRect">
            <a:avLst/>
          </a:prstGeom>
          <a:solidFill>
            <a:srgbClr val="2272A3"/>
          </a:solidFill>
          <a:ln>
            <a:noFill/>
          </a:ln>
        </p:spPr>
        <p:style>
          <a:lnRef idx="2">
            <a:srgbClr val="207CBC">
              <a:shade val="50000"/>
            </a:srgbClr>
          </a:lnRef>
          <a:fillRef idx="1">
            <a:srgbClr val="207CBC"/>
          </a:fillRef>
          <a:effectRef idx="0">
            <a:srgbClr val="207CBC"/>
          </a:effectRef>
          <a:fontRef idx="minor">
            <a:sysClr val="window" lastClr="FFFFFF"/>
          </a:fontRef>
        </p:style>
        <p:txBody>
          <a:bodyPr rtlCol="0" anchor="ctr">
            <a:normAutofit/>
          </a:bodyPr>
          <a:lstStyle/>
          <a:p>
            <a:pPr algn="ctr"/>
            <a:endParaRPr lang="zh-CN" altLang="en-US" sz="980">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61" name="文本框 67"/>
          <p:cNvSpPr txBox="1"/>
          <p:nvPr>
            <p:custDataLst>
              <p:tags r:id="rId21"/>
            </p:custDataLst>
          </p:nvPr>
        </p:nvSpPr>
        <p:spPr>
          <a:xfrm>
            <a:off x="3260054" y="2520491"/>
            <a:ext cx="1520126" cy="2623009"/>
          </a:xfrm>
          <a:prstGeom prst="rect">
            <a:avLst/>
          </a:prstGeom>
          <a:noFill/>
        </p:spPr>
        <p:txBody>
          <a:bodyPr wrap="square" rtlCol="0"/>
          <a:lstStyle/>
          <a:p>
            <a:pPr algn="r">
              <a:lnSpc>
                <a:spcPct val="120000"/>
              </a:lnSpc>
            </a:pPr>
            <a:r>
              <a:rPr lang="zh-CN" altLang="en-US" sz="910" dirty="0">
                <a:solidFill>
                  <a:schemeClr val="bg1"/>
                </a:solidFill>
                <a:latin typeface="Arial" panose="020B0604020202020204" pitchFamily="34" charset="0"/>
                <a:ea typeface="微软雅黑" panose="020B0503020204020204" charset="-122"/>
                <a:cs typeface="微软雅黑" panose="020B0503020204020204" charset="-122"/>
                <a:sym typeface="+mn-ea"/>
              </a:rPr>
              <a:t>嘉楠耘智发布了全球第一款量产人工智能芯片</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KPU</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r">
              <a:lnSpc>
                <a:spcPct val="120000"/>
              </a:lnSpc>
            </a:pPr>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mn-ea"/>
              </a:rPr>
              <a:t>卷积计算性能是目前主流</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CPU</a:t>
            </a:r>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mn-ea"/>
              </a:rPr>
              <a:t>芯片的</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1000</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倍</a:t>
            </a:r>
            <a:endPar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r">
              <a:lnSpc>
                <a:spcPct val="120000"/>
              </a:lnSpc>
            </a:pPr>
            <a:r>
              <a:rPr lang="en-US" altLang="zh-CN" sz="925" dirty="0" err="1">
                <a:solidFill>
                  <a:schemeClr val="bg1"/>
                </a:solidFill>
                <a:latin typeface="Arial" panose="020B0604020202020204" pitchFamily="34" charset="0"/>
                <a:ea typeface="微软雅黑" panose="020B0503020204020204" charset="-122"/>
                <a:cs typeface="微软雅黑" panose="020B0503020204020204" charset="-122"/>
                <a:sym typeface="+mn-ea"/>
              </a:rPr>
              <a:t>Jia</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 Nan </a:t>
            </a:r>
            <a:r>
              <a:rPr lang="en-US" altLang="zh-CN" sz="925" dirty="0" err="1">
                <a:solidFill>
                  <a:schemeClr val="bg1"/>
                </a:solidFill>
                <a:latin typeface="Arial" panose="020B0604020202020204" pitchFamily="34" charset="0"/>
                <a:ea typeface="微软雅黑" panose="020B0503020204020204" charset="-122"/>
                <a:cs typeface="微软雅黑" panose="020B0503020204020204" charset="-122"/>
                <a:sym typeface="+mn-ea"/>
              </a:rPr>
              <a:t>Zhizhi</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 released the world's first mass production artificial intelligence chip </a:t>
            </a:r>
            <a:r>
              <a:rPr lang="en-US" altLang="zh-CN" sz="925" dirty="0" err="1">
                <a:solidFill>
                  <a:schemeClr val="bg1"/>
                </a:solidFill>
                <a:latin typeface="Arial" panose="020B0604020202020204" pitchFamily="34" charset="0"/>
                <a:ea typeface="微软雅黑" panose="020B0503020204020204" charset="-122"/>
                <a:cs typeface="微软雅黑" panose="020B0503020204020204" charset="-122"/>
                <a:sym typeface="+mn-ea"/>
              </a:rPr>
              <a:t>KPUConvolution</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mn-ea"/>
              </a:rPr>
              <a:t> calculation performance is 1000 times that of current mainstream CPU chips</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r">
              <a:lnSpc>
                <a:spcPct val="120000"/>
              </a:lnSpc>
            </a:pP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762" name="文本框 68"/>
          <p:cNvSpPr txBox="1"/>
          <p:nvPr>
            <p:custDataLst>
              <p:tags r:id="rId22"/>
            </p:custDataLst>
          </p:nvPr>
        </p:nvSpPr>
        <p:spPr>
          <a:xfrm>
            <a:off x="3590381" y="2352092"/>
            <a:ext cx="1299576" cy="251808"/>
          </a:xfrm>
          <a:prstGeom prst="rect">
            <a:avLst/>
          </a:prstGeom>
          <a:noFill/>
        </p:spPr>
        <p:txBody>
          <a:bodyPr wrap="square" rtlCol="0">
            <a:normAutofit fontScale="72366"/>
          </a:bodyPr>
          <a:lstStyle/>
          <a:p>
            <a:pPr algn="r"/>
            <a:r>
              <a:rPr lang="en-US" altLang="zh-CN" sz="1310" smtClean="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KPU</a:t>
            </a:r>
            <a:r>
              <a:rPr lang="zh-CN" altLang="en-US" sz="1310" smtClean="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芯片</a:t>
            </a:r>
            <a:endParaRPr lang="zh-CN" altLang="en-US" sz="1310" smtClean="0">
              <a:solidFill>
                <a:srgbClr val="207CBC"/>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63" name="文本框 69"/>
          <p:cNvSpPr txBox="1"/>
          <p:nvPr>
            <p:custDataLst>
              <p:tags r:id="rId23"/>
            </p:custDataLst>
          </p:nvPr>
        </p:nvSpPr>
        <p:spPr>
          <a:xfrm>
            <a:off x="7336872" y="2165363"/>
            <a:ext cx="1405114" cy="775569"/>
          </a:xfrm>
          <a:prstGeom prst="rect">
            <a:avLst/>
          </a:prstGeom>
          <a:noFill/>
        </p:spPr>
        <p:txBody>
          <a:bodyPr wrap="square" rtlCol="0"/>
          <a:lstStyle>
            <a:defPPr>
              <a:defRPr lang="zh-CN"/>
            </a:defPPr>
            <a:lvl1pPr algn="r">
              <a:lnSpc>
                <a:spcPct val="120000"/>
              </a:lnSpc>
            </a:lvl1pPr>
          </a:lstStyle>
          <a:p>
            <a:pPr algn="l"/>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110nm</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l"/>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55nm</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l"/>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28nm</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l"/>
            <a:r>
              <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16nm</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l"/>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7nm</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764" name="文本框 70"/>
          <p:cNvSpPr txBox="1"/>
          <p:nvPr>
            <p:custDataLst>
              <p:tags r:id="rId24"/>
            </p:custDataLst>
          </p:nvPr>
        </p:nvSpPr>
        <p:spPr>
          <a:xfrm>
            <a:off x="7336872" y="1718268"/>
            <a:ext cx="1299576" cy="415697"/>
          </a:xfrm>
          <a:prstGeom prst="rect">
            <a:avLst/>
          </a:prstGeom>
          <a:noFill/>
        </p:spPr>
        <p:txBody>
          <a:bodyPr wrap="square" rtlCol="0">
            <a:normAutofit fontScale="74866" lnSpcReduction="10000"/>
          </a:bodyPr>
          <a:lstStyle/>
          <a:p>
            <a:r>
              <a:rPr lang="zh-CN" altLang="en-US" sz="131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持续创新</a:t>
            </a:r>
            <a:r>
              <a:rPr lang="en-US" altLang="zh-CN" sz="1310" dirty="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continue to innovate</a:t>
            </a:r>
            <a:endParaRPr lang="zh-CN" altLang="en-US" sz="1310" dirty="0" smtClean="0">
              <a:solidFill>
                <a:srgbClr val="0EA490"/>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cxnSp>
        <p:nvCxnSpPr>
          <p:cNvPr id="3145741" name="直接连接符 71"/>
          <p:cNvCxnSpPr/>
          <p:nvPr>
            <p:custDataLst>
              <p:tags r:id="rId25"/>
            </p:custDataLst>
          </p:nvPr>
        </p:nvCxnSpPr>
        <p:spPr>
          <a:xfrm>
            <a:off x="4932588" y="2391367"/>
            <a:ext cx="0" cy="974960"/>
          </a:xfrm>
          <a:prstGeom prst="line">
            <a:avLst/>
          </a:prstGeom>
        </p:spPr>
        <p:style>
          <a:lnRef idx="1">
            <a:srgbClr val="207CBC"/>
          </a:lnRef>
          <a:fillRef idx="0">
            <a:srgbClr val="207CBC"/>
          </a:fillRef>
          <a:effectRef idx="0">
            <a:srgbClr val="207CBC"/>
          </a:effectRef>
          <a:fontRef idx="minor">
            <a:sysClr val="windowText" lastClr="000000"/>
          </a:fontRef>
        </p:style>
      </p:cxnSp>
      <p:cxnSp>
        <p:nvCxnSpPr>
          <p:cNvPr id="3145742" name="直接连接符 72"/>
          <p:cNvCxnSpPr/>
          <p:nvPr>
            <p:custDataLst>
              <p:tags r:id="rId26"/>
            </p:custDataLst>
          </p:nvPr>
        </p:nvCxnSpPr>
        <p:spPr>
          <a:xfrm>
            <a:off x="7276252" y="1943582"/>
            <a:ext cx="0" cy="935266"/>
          </a:xfrm>
          <a:prstGeom prst="line">
            <a:avLst/>
          </a:prstGeom>
          <a:ln>
            <a:solidFill>
              <a:srgbClr val="0EA490"/>
            </a:solidFill>
          </a:ln>
        </p:spPr>
        <p:style>
          <a:lnRef idx="1">
            <a:srgbClr val="207CBC"/>
          </a:lnRef>
          <a:fillRef idx="0">
            <a:srgbClr val="207CBC"/>
          </a:fillRef>
          <a:effectRef idx="0">
            <a:srgbClr val="207CBC"/>
          </a:effectRef>
          <a:fontRef idx="minor">
            <a:sysClr val="windowText" lastClr="000000"/>
          </a:fontRef>
        </p:style>
      </p:cxnSp>
      <p:sp>
        <p:nvSpPr>
          <p:cNvPr id="1048765" name="computer-microprocessor_22434"/>
          <p:cNvSpPr>
            <a:spLocks noChangeAspect="1"/>
          </p:cNvSpPr>
          <p:nvPr/>
        </p:nvSpPr>
        <p:spPr bwMode="auto">
          <a:xfrm>
            <a:off x="4984770" y="2400923"/>
            <a:ext cx="304262" cy="304262"/>
          </a:xfrm>
          <a:custGeom>
            <a:avLst/>
            <a:gdLst>
              <a:gd name="connsiteX0" fmla="*/ 432496 w 608415"/>
              <a:gd name="connsiteY0" fmla="*/ 535027 h 607356"/>
              <a:gd name="connsiteX1" fmla="*/ 441528 w 608415"/>
              <a:gd name="connsiteY1" fmla="*/ 544294 h 607356"/>
              <a:gd name="connsiteX2" fmla="*/ 441528 w 608415"/>
              <a:gd name="connsiteY2" fmla="*/ 598315 h 607356"/>
              <a:gd name="connsiteX3" fmla="*/ 432496 w 608415"/>
              <a:gd name="connsiteY3" fmla="*/ 607356 h 607356"/>
              <a:gd name="connsiteX4" fmla="*/ 423463 w 608415"/>
              <a:gd name="connsiteY4" fmla="*/ 598315 h 607356"/>
              <a:gd name="connsiteX5" fmla="*/ 423463 w 608415"/>
              <a:gd name="connsiteY5" fmla="*/ 544294 h 607356"/>
              <a:gd name="connsiteX6" fmla="*/ 432496 w 608415"/>
              <a:gd name="connsiteY6" fmla="*/ 535027 h 607356"/>
              <a:gd name="connsiteX7" fmla="*/ 382916 w 608415"/>
              <a:gd name="connsiteY7" fmla="*/ 535027 h 607356"/>
              <a:gd name="connsiteX8" fmla="*/ 392203 w 608415"/>
              <a:gd name="connsiteY8" fmla="*/ 544294 h 607356"/>
              <a:gd name="connsiteX9" fmla="*/ 392203 w 608415"/>
              <a:gd name="connsiteY9" fmla="*/ 598315 h 607356"/>
              <a:gd name="connsiteX10" fmla="*/ 382916 w 608415"/>
              <a:gd name="connsiteY10" fmla="*/ 607356 h 607356"/>
              <a:gd name="connsiteX11" fmla="*/ 373856 w 608415"/>
              <a:gd name="connsiteY11" fmla="*/ 598315 h 607356"/>
              <a:gd name="connsiteX12" fmla="*/ 373856 w 608415"/>
              <a:gd name="connsiteY12" fmla="*/ 544294 h 607356"/>
              <a:gd name="connsiteX13" fmla="*/ 382916 w 608415"/>
              <a:gd name="connsiteY13" fmla="*/ 535027 h 607356"/>
              <a:gd name="connsiteX14" fmla="*/ 332646 w 608415"/>
              <a:gd name="connsiteY14" fmla="*/ 535027 h 607356"/>
              <a:gd name="connsiteX15" fmla="*/ 341678 w 608415"/>
              <a:gd name="connsiteY15" fmla="*/ 544294 h 607356"/>
              <a:gd name="connsiteX16" fmla="*/ 341678 w 608415"/>
              <a:gd name="connsiteY16" fmla="*/ 598315 h 607356"/>
              <a:gd name="connsiteX17" fmla="*/ 332646 w 608415"/>
              <a:gd name="connsiteY17" fmla="*/ 607356 h 607356"/>
              <a:gd name="connsiteX18" fmla="*/ 323613 w 608415"/>
              <a:gd name="connsiteY18" fmla="*/ 598315 h 607356"/>
              <a:gd name="connsiteX19" fmla="*/ 323613 w 608415"/>
              <a:gd name="connsiteY19" fmla="*/ 544294 h 607356"/>
              <a:gd name="connsiteX20" fmla="*/ 332646 w 608415"/>
              <a:gd name="connsiteY20" fmla="*/ 535027 h 607356"/>
              <a:gd name="connsiteX21" fmla="*/ 283284 w 608415"/>
              <a:gd name="connsiteY21" fmla="*/ 535027 h 607356"/>
              <a:gd name="connsiteX22" fmla="*/ 292352 w 608415"/>
              <a:gd name="connsiteY22" fmla="*/ 544294 h 607356"/>
              <a:gd name="connsiteX23" fmla="*/ 292352 w 608415"/>
              <a:gd name="connsiteY23" fmla="*/ 598315 h 607356"/>
              <a:gd name="connsiteX24" fmla="*/ 283284 w 608415"/>
              <a:gd name="connsiteY24" fmla="*/ 607356 h 607356"/>
              <a:gd name="connsiteX25" fmla="*/ 274217 w 608415"/>
              <a:gd name="connsiteY25" fmla="*/ 598315 h 607356"/>
              <a:gd name="connsiteX26" fmla="*/ 274217 w 608415"/>
              <a:gd name="connsiteY26" fmla="*/ 544294 h 607356"/>
              <a:gd name="connsiteX27" fmla="*/ 283284 w 608415"/>
              <a:gd name="connsiteY27" fmla="*/ 535027 h 607356"/>
              <a:gd name="connsiteX28" fmla="*/ 237524 w 608415"/>
              <a:gd name="connsiteY28" fmla="*/ 535027 h 607356"/>
              <a:gd name="connsiteX29" fmla="*/ 246556 w 608415"/>
              <a:gd name="connsiteY29" fmla="*/ 544294 h 607356"/>
              <a:gd name="connsiteX30" fmla="*/ 246556 w 608415"/>
              <a:gd name="connsiteY30" fmla="*/ 598315 h 607356"/>
              <a:gd name="connsiteX31" fmla="*/ 237524 w 608415"/>
              <a:gd name="connsiteY31" fmla="*/ 607356 h 607356"/>
              <a:gd name="connsiteX32" fmla="*/ 228491 w 608415"/>
              <a:gd name="connsiteY32" fmla="*/ 598315 h 607356"/>
              <a:gd name="connsiteX33" fmla="*/ 228491 w 608415"/>
              <a:gd name="connsiteY33" fmla="*/ 544294 h 607356"/>
              <a:gd name="connsiteX34" fmla="*/ 237524 w 608415"/>
              <a:gd name="connsiteY34" fmla="*/ 535027 h 607356"/>
              <a:gd name="connsiteX35" fmla="*/ 188162 w 608415"/>
              <a:gd name="connsiteY35" fmla="*/ 535027 h 607356"/>
              <a:gd name="connsiteX36" fmla="*/ 197230 w 608415"/>
              <a:gd name="connsiteY36" fmla="*/ 544294 h 607356"/>
              <a:gd name="connsiteX37" fmla="*/ 197230 w 608415"/>
              <a:gd name="connsiteY37" fmla="*/ 598315 h 607356"/>
              <a:gd name="connsiteX38" fmla="*/ 188162 w 608415"/>
              <a:gd name="connsiteY38" fmla="*/ 607356 h 607356"/>
              <a:gd name="connsiteX39" fmla="*/ 179095 w 608415"/>
              <a:gd name="connsiteY39" fmla="*/ 598315 h 607356"/>
              <a:gd name="connsiteX40" fmla="*/ 179095 w 608415"/>
              <a:gd name="connsiteY40" fmla="*/ 544294 h 607356"/>
              <a:gd name="connsiteX41" fmla="*/ 188162 w 608415"/>
              <a:gd name="connsiteY41" fmla="*/ 535027 h 607356"/>
              <a:gd name="connsiteX42" fmla="*/ 545003 w 608415"/>
              <a:gd name="connsiteY42" fmla="*/ 409561 h 607356"/>
              <a:gd name="connsiteX43" fmla="*/ 599356 w 608415"/>
              <a:gd name="connsiteY43" fmla="*/ 409561 h 607356"/>
              <a:gd name="connsiteX44" fmla="*/ 608415 w 608415"/>
              <a:gd name="connsiteY44" fmla="*/ 418812 h 607356"/>
              <a:gd name="connsiteX45" fmla="*/ 599356 w 608415"/>
              <a:gd name="connsiteY45" fmla="*/ 427837 h 607356"/>
              <a:gd name="connsiteX46" fmla="*/ 545003 w 608415"/>
              <a:gd name="connsiteY46" fmla="*/ 427837 h 607356"/>
              <a:gd name="connsiteX47" fmla="*/ 535944 w 608415"/>
              <a:gd name="connsiteY47" fmla="*/ 418812 h 607356"/>
              <a:gd name="connsiteX48" fmla="*/ 545003 w 608415"/>
              <a:gd name="connsiteY48" fmla="*/ 409561 h 607356"/>
              <a:gd name="connsiteX49" fmla="*/ 9059 w 608415"/>
              <a:gd name="connsiteY49" fmla="*/ 409561 h 607356"/>
              <a:gd name="connsiteX50" fmla="*/ 63412 w 608415"/>
              <a:gd name="connsiteY50" fmla="*/ 409561 h 607356"/>
              <a:gd name="connsiteX51" fmla="*/ 72471 w 608415"/>
              <a:gd name="connsiteY51" fmla="*/ 418812 h 607356"/>
              <a:gd name="connsiteX52" fmla="*/ 63412 w 608415"/>
              <a:gd name="connsiteY52" fmla="*/ 427837 h 607356"/>
              <a:gd name="connsiteX53" fmla="*/ 9059 w 608415"/>
              <a:gd name="connsiteY53" fmla="*/ 427837 h 607356"/>
              <a:gd name="connsiteX54" fmla="*/ 0 w 608415"/>
              <a:gd name="connsiteY54" fmla="*/ 418812 h 607356"/>
              <a:gd name="connsiteX55" fmla="*/ 9059 w 608415"/>
              <a:gd name="connsiteY55" fmla="*/ 409561 h 607356"/>
              <a:gd name="connsiteX56" fmla="*/ 545003 w 608415"/>
              <a:gd name="connsiteY56" fmla="*/ 360307 h 607356"/>
              <a:gd name="connsiteX57" fmla="*/ 599356 w 608415"/>
              <a:gd name="connsiteY57" fmla="*/ 360307 h 607356"/>
              <a:gd name="connsiteX58" fmla="*/ 608415 w 608415"/>
              <a:gd name="connsiteY58" fmla="*/ 369340 h 607356"/>
              <a:gd name="connsiteX59" fmla="*/ 599356 w 608415"/>
              <a:gd name="connsiteY59" fmla="*/ 378372 h 607356"/>
              <a:gd name="connsiteX60" fmla="*/ 545003 w 608415"/>
              <a:gd name="connsiteY60" fmla="*/ 378372 h 607356"/>
              <a:gd name="connsiteX61" fmla="*/ 535944 w 608415"/>
              <a:gd name="connsiteY61" fmla="*/ 369340 h 607356"/>
              <a:gd name="connsiteX62" fmla="*/ 545003 w 608415"/>
              <a:gd name="connsiteY62" fmla="*/ 360307 h 607356"/>
              <a:gd name="connsiteX63" fmla="*/ 9059 w 608415"/>
              <a:gd name="connsiteY63" fmla="*/ 360307 h 607356"/>
              <a:gd name="connsiteX64" fmla="*/ 63412 w 608415"/>
              <a:gd name="connsiteY64" fmla="*/ 360307 h 607356"/>
              <a:gd name="connsiteX65" fmla="*/ 72471 w 608415"/>
              <a:gd name="connsiteY65" fmla="*/ 369340 h 607356"/>
              <a:gd name="connsiteX66" fmla="*/ 63412 w 608415"/>
              <a:gd name="connsiteY66" fmla="*/ 378372 h 607356"/>
              <a:gd name="connsiteX67" fmla="*/ 9059 w 608415"/>
              <a:gd name="connsiteY67" fmla="*/ 378372 h 607356"/>
              <a:gd name="connsiteX68" fmla="*/ 0 w 608415"/>
              <a:gd name="connsiteY68" fmla="*/ 369340 h 607356"/>
              <a:gd name="connsiteX69" fmla="*/ 9059 w 608415"/>
              <a:gd name="connsiteY69" fmla="*/ 360307 h 607356"/>
              <a:gd name="connsiteX70" fmla="*/ 545003 w 608415"/>
              <a:gd name="connsiteY70" fmla="*/ 314863 h 607356"/>
              <a:gd name="connsiteX71" fmla="*/ 599356 w 608415"/>
              <a:gd name="connsiteY71" fmla="*/ 314863 h 607356"/>
              <a:gd name="connsiteX72" fmla="*/ 608415 w 608415"/>
              <a:gd name="connsiteY72" fmla="*/ 323896 h 607356"/>
              <a:gd name="connsiteX73" fmla="*/ 599356 w 608415"/>
              <a:gd name="connsiteY73" fmla="*/ 332928 h 607356"/>
              <a:gd name="connsiteX74" fmla="*/ 545003 w 608415"/>
              <a:gd name="connsiteY74" fmla="*/ 332928 h 607356"/>
              <a:gd name="connsiteX75" fmla="*/ 535944 w 608415"/>
              <a:gd name="connsiteY75" fmla="*/ 323896 h 607356"/>
              <a:gd name="connsiteX76" fmla="*/ 545003 w 608415"/>
              <a:gd name="connsiteY76" fmla="*/ 314863 h 607356"/>
              <a:gd name="connsiteX77" fmla="*/ 9059 w 608415"/>
              <a:gd name="connsiteY77" fmla="*/ 314863 h 607356"/>
              <a:gd name="connsiteX78" fmla="*/ 63412 w 608415"/>
              <a:gd name="connsiteY78" fmla="*/ 314863 h 607356"/>
              <a:gd name="connsiteX79" fmla="*/ 72471 w 608415"/>
              <a:gd name="connsiteY79" fmla="*/ 323896 h 607356"/>
              <a:gd name="connsiteX80" fmla="*/ 63412 w 608415"/>
              <a:gd name="connsiteY80" fmla="*/ 332928 h 607356"/>
              <a:gd name="connsiteX81" fmla="*/ 9059 w 608415"/>
              <a:gd name="connsiteY81" fmla="*/ 332928 h 607356"/>
              <a:gd name="connsiteX82" fmla="*/ 0 w 608415"/>
              <a:gd name="connsiteY82" fmla="*/ 323896 h 607356"/>
              <a:gd name="connsiteX83" fmla="*/ 9059 w 608415"/>
              <a:gd name="connsiteY83" fmla="*/ 314863 h 607356"/>
              <a:gd name="connsiteX84" fmla="*/ 545003 w 608415"/>
              <a:gd name="connsiteY84" fmla="*/ 265326 h 607356"/>
              <a:gd name="connsiteX85" fmla="*/ 599356 w 608415"/>
              <a:gd name="connsiteY85" fmla="*/ 265326 h 607356"/>
              <a:gd name="connsiteX86" fmla="*/ 608415 w 608415"/>
              <a:gd name="connsiteY86" fmla="*/ 274613 h 607356"/>
              <a:gd name="connsiteX87" fmla="*/ 599356 w 608415"/>
              <a:gd name="connsiteY87" fmla="*/ 283673 h 607356"/>
              <a:gd name="connsiteX88" fmla="*/ 545003 w 608415"/>
              <a:gd name="connsiteY88" fmla="*/ 283673 h 607356"/>
              <a:gd name="connsiteX89" fmla="*/ 535944 w 608415"/>
              <a:gd name="connsiteY89" fmla="*/ 274613 h 607356"/>
              <a:gd name="connsiteX90" fmla="*/ 545003 w 608415"/>
              <a:gd name="connsiteY90" fmla="*/ 265326 h 607356"/>
              <a:gd name="connsiteX91" fmla="*/ 9059 w 608415"/>
              <a:gd name="connsiteY91" fmla="*/ 265326 h 607356"/>
              <a:gd name="connsiteX92" fmla="*/ 63412 w 608415"/>
              <a:gd name="connsiteY92" fmla="*/ 265326 h 607356"/>
              <a:gd name="connsiteX93" fmla="*/ 72471 w 608415"/>
              <a:gd name="connsiteY93" fmla="*/ 274613 h 607356"/>
              <a:gd name="connsiteX94" fmla="*/ 63412 w 608415"/>
              <a:gd name="connsiteY94" fmla="*/ 283673 h 607356"/>
              <a:gd name="connsiteX95" fmla="*/ 9059 w 608415"/>
              <a:gd name="connsiteY95" fmla="*/ 283673 h 607356"/>
              <a:gd name="connsiteX96" fmla="*/ 0 w 608415"/>
              <a:gd name="connsiteY96" fmla="*/ 274613 h 607356"/>
              <a:gd name="connsiteX97" fmla="*/ 9059 w 608415"/>
              <a:gd name="connsiteY97" fmla="*/ 265326 h 607356"/>
              <a:gd name="connsiteX98" fmla="*/ 237111 w 608415"/>
              <a:gd name="connsiteY98" fmla="*/ 218363 h 607356"/>
              <a:gd name="connsiteX99" fmla="*/ 237111 w 608415"/>
              <a:gd name="connsiteY99" fmla="*/ 368446 h 607356"/>
              <a:gd name="connsiteX100" fmla="*/ 385644 w 608415"/>
              <a:gd name="connsiteY100" fmla="*/ 368446 h 607356"/>
              <a:gd name="connsiteX101" fmla="*/ 385644 w 608415"/>
              <a:gd name="connsiteY101" fmla="*/ 218363 h 607356"/>
              <a:gd name="connsiteX102" fmla="*/ 545003 w 608415"/>
              <a:gd name="connsiteY102" fmla="*/ 215154 h 607356"/>
              <a:gd name="connsiteX103" fmla="*/ 599356 w 608415"/>
              <a:gd name="connsiteY103" fmla="*/ 215154 h 607356"/>
              <a:gd name="connsiteX104" fmla="*/ 608415 w 608415"/>
              <a:gd name="connsiteY104" fmla="*/ 224222 h 607356"/>
              <a:gd name="connsiteX105" fmla="*/ 599356 w 608415"/>
              <a:gd name="connsiteY105" fmla="*/ 233289 h 607356"/>
              <a:gd name="connsiteX106" fmla="*/ 545003 w 608415"/>
              <a:gd name="connsiteY106" fmla="*/ 233289 h 607356"/>
              <a:gd name="connsiteX107" fmla="*/ 535944 w 608415"/>
              <a:gd name="connsiteY107" fmla="*/ 224222 h 607356"/>
              <a:gd name="connsiteX108" fmla="*/ 545003 w 608415"/>
              <a:gd name="connsiteY108" fmla="*/ 215154 h 607356"/>
              <a:gd name="connsiteX109" fmla="*/ 9059 w 608415"/>
              <a:gd name="connsiteY109" fmla="*/ 215154 h 607356"/>
              <a:gd name="connsiteX110" fmla="*/ 63412 w 608415"/>
              <a:gd name="connsiteY110" fmla="*/ 215154 h 607356"/>
              <a:gd name="connsiteX111" fmla="*/ 72471 w 608415"/>
              <a:gd name="connsiteY111" fmla="*/ 224222 h 607356"/>
              <a:gd name="connsiteX112" fmla="*/ 63412 w 608415"/>
              <a:gd name="connsiteY112" fmla="*/ 233289 h 607356"/>
              <a:gd name="connsiteX113" fmla="*/ 9059 w 608415"/>
              <a:gd name="connsiteY113" fmla="*/ 233289 h 607356"/>
              <a:gd name="connsiteX114" fmla="*/ 0 w 608415"/>
              <a:gd name="connsiteY114" fmla="*/ 224222 h 607356"/>
              <a:gd name="connsiteX115" fmla="*/ 9059 w 608415"/>
              <a:gd name="connsiteY115" fmla="*/ 215154 h 607356"/>
              <a:gd name="connsiteX116" fmla="*/ 217412 w 608415"/>
              <a:gd name="connsiteY116" fmla="*/ 198924 h 607356"/>
              <a:gd name="connsiteX117" fmla="*/ 405116 w 608415"/>
              <a:gd name="connsiteY117" fmla="*/ 198924 h 607356"/>
              <a:gd name="connsiteX118" fmla="*/ 405116 w 608415"/>
              <a:gd name="connsiteY118" fmla="*/ 388110 h 607356"/>
              <a:gd name="connsiteX119" fmla="*/ 217412 w 608415"/>
              <a:gd name="connsiteY119" fmla="*/ 388110 h 607356"/>
              <a:gd name="connsiteX120" fmla="*/ 545003 w 608415"/>
              <a:gd name="connsiteY120" fmla="*/ 165899 h 607356"/>
              <a:gd name="connsiteX121" fmla="*/ 599356 w 608415"/>
              <a:gd name="connsiteY121" fmla="*/ 165899 h 607356"/>
              <a:gd name="connsiteX122" fmla="*/ 608415 w 608415"/>
              <a:gd name="connsiteY122" fmla="*/ 174931 h 607356"/>
              <a:gd name="connsiteX123" fmla="*/ 599356 w 608415"/>
              <a:gd name="connsiteY123" fmla="*/ 183964 h 607356"/>
              <a:gd name="connsiteX124" fmla="*/ 545003 w 608415"/>
              <a:gd name="connsiteY124" fmla="*/ 183964 h 607356"/>
              <a:gd name="connsiteX125" fmla="*/ 535944 w 608415"/>
              <a:gd name="connsiteY125" fmla="*/ 174931 h 607356"/>
              <a:gd name="connsiteX126" fmla="*/ 545003 w 608415"/>
              <a:gd name="connsiteY126" fmla="*/ 165899 h 607356"/>
              <a:gd name="connsiteX127" fmla="*/ 9059 w 608415"/>
              <a:gd name="connsiteY127" fmla="*/ 165899 h 607356"/>
              <a:gd name="connsiteX128" fmla="*/ 63412 w 608415"/>
              <a:gd name="connsiteY128" fmla="*/ 165899 h 607356"/>
              <a:gd name="connsiteX129" fmla="*/ 72471 w 608415"/>
              <a:gd name="connsiteY129" fmla="*/ 174931 h 607356"/>
              <a:gd name="connsiteX130" fmla="*/ 63412 w 608415"/>
              <a:gd name="connsiteY130" fmla="*/ 183964 h 607356"/>
              <a:gd name="connsiteX131" fmla="*/ 9059 w 608415"/>
              <a:gd name="connsiteY131" fmla="*/ 183964 h 607356"/>
              <a:gd name="connsiteX132" fmla="*/ 0 w 608415"/>
              <a:gd name="connsiteY132" fmla="*/ 174931 h 607356"/>
              <a:gd name="connsiteX133" fmla="*/ 9059 w 608415"/>
              <a:gd name="connsiteY133" fmla="*/ 165899 h 607356"/>
              <a:gd name="connsiteX134" fmla="*/ 191339 w 608415"/>
              <a:gd name="connsiteY134" fmla="*/ 149599 h 607356"/>
              <a:gd name="connsiteX135" fmla="*/ 209228 w 608415"/>
              <a:gd name="connsiteY135" fmla="*/ 167488 h 607356"/>
              <a:gd name="connsiteX136" fmla="*/ 191339 w 608415"/>
              <a:gd name="connsiteY136" fmla="*/ 185377 h 607356"/>
              <a:gd name="connsiteX137" fmla="*/ 173450 w 608415"/>
              <a:gd name="connsiteY137" fmla="*/ 167488 h 607356"/>
              <a:gd name="connsiteX138" fmla="*/ 191339 w 608415"/>
              <a:gd name="connsiteY138" fmla="*/ 149599 h 607356"/>
              <a:gd name="connsiteX139" fmla="*/ 162833 w 608415"/>
              <a:gd name="connsiteY139" fmla="*/ 114120 h 607356"/>
              <a:gd name="connsiteX140" fmla="*/ 125021 w 608415"/>
              <a:gd name="connsiteY140" fmla="*/ 152092 h 607356"/>
              <a:gd name="connsiteX141" fmla="*/ 125021 w 608415"/>
              <a:gd name="connsiteY141" fmla="*/ 446146 h 607356"/>
              <a:gd name="connsiteX142" fmla="*/ 162833 w 608415"/>
              <a:gd name="connsiteY142" fmla="*/ 484118 h 607356"/>
              <a:gd name="connsiteX143" fmla="*/ 457634 w 608415"/>
              <a:gd name="connsiteY143" fmla="*/ 484118 h 607356"/>
              <a:gd name="connsiteX144" fmla="*/ 495673 w 608415"/>
              <a:gd name="connsiteY144" fmla="*/ 446372 h 607356"/>
              <a:gd name="connsiteX145" fmla="*/ 495673 w 608415"/>
              <a:gd name="connsiteY145" fmla="*/ 152092 h 607356"/>
              <a:gd name="connsiteX146" fmla="*/ 457634 w 608415"/>
              <a:gd name="connsiteY146" fmla="*/ 114120 h 607356"/>
              <a:gd name="connsiteX147" fmla="*/ 162833 w 608415"/>
              <a:gd name="connsiteY147" fmla="*/ 96039 h 607356"/>
              <a:gd name="connsiteX148" fmla="*/ 457634 w 608415"/>
              <a:gd name="connsiteY148" fmla="*/ 96039 h 607356"/>
              <a:gd name="connsiteX149" fmla="*/ 513787 w 608415"/>
              <a:gd name="connsiteY149" fmla="*/ 152092 h 607356"/>
              <a:gd name="connsiteX150" fmla="*/ 513787 w 608415"/>
              <a:gd name="connsiteY150" fmla="*/ 446372 h 607356"/>
              <a:gd name="connsiteX151" fmla="*/ 457634 w 608415"/>
              <a:gd name="connsiteY151" fmla="*/ 502425 h 607356"/>
              <a:gd name="connsiteX152" fmla="*/ 162833 w 608415"/>
              <a:gd name="connsiteY152" fmla="*/ 502425 h 607356"/>
              <a:gd name="connsiteX153" fmla="*/ 106907 w 608415"/>
              <a:gd name="connsiteY153" fmla="*/ 446372 h 607356"/>
              <a:gd name="connsiteX154" fmla="*/ 106907 w 608415"/>
              <a:gd name="connsiteY154" fmla="*/ 152092 h 607356"/>
              <a:gd name="connsiteX155" fmla="*/ 162833 w 608415"/>
              <a:gd name="connsiteY155" fmla="*/ 96039 h 607356"/>
              <a:gd name="connsiteX156" fmla="*/ 432496 w 608415"/>
              <a:gd name="connsiteY156" fmla="*/ 0 h 607356"/>
              <a:gd name="connsiteX157" fmla="*/ 441528 w 608415"/>
              <a:gd name="connsiteY157" fmla="*/ 9041 h 607356"/>
              <a:gd name="connsiteX158" fmla="*/ 441528 w 608415"/>
              <a:gd name="connsiteY158" fmla="*/ 63288 h 607356"/>
              <a:gd name="connsiteX159" fmla="*/ 432496 w 608415"/>
              <a:gd name="connsiteY159" fmla="*/ 72329 h 607356"/>
              <a:gd name="connsiteX160" fmla="*/ 423463 w 608415"/>
              <a:gd name="connsiteY160" fmla="*/ 63288 h 607356"/>
              <a:gd name="connsiteX161" fmla="*/ 423463 w 608415"/>
              <a:gd name="connsiteY161" fmla="*/ 9041 h 607356"/>
              <a:gd name="connsiteX162" fmla="*/ 432496 w 608415"/>
              <a:gd name="connsiteY162" fmla="*/ 0 h 607356"/>
              <a:gd name="connsiteX163" fmla="*/ 382916 w 608415"/>
              <a:gd name="connsiteY163" fmla="*/ 0 h 607356"/>
              <a:gd name="connsiteX164" fmla="*/ 392203 w 608415"/>
              <a:gd name="connsiteY164" fmla="*/ 9041 h 607356"/>
              <a:gd name="connsiteX165" fmla="*/ 392203 w 608415"/>
              <a:gd name="connsiteY165" fmla="*/ 63288 h 607356"/>
              <a:gd name="connsiteX166" fmla="*/ 382916 w 608415"/>
              <a:gd name="connsiteY166" fmla="*/ 72329 h 607356"/>
              <a:gd name="connsiteX167" fmla="*/ 373856 w 608415"/>
              <a:gd name="connsiteY167" fmla="*/ 63288 h 607356"/>
              <a:gd name="connsiteX168" fmla="*/ 373856 w 608415"/>
              <a:gd name="connsiteY168" fmla="*/ 9041 h 607356"/>
              <a:gd name="connsiteX169" fmla="*/ 382916 w 608415"/>
              <a:gd name="connsiteY169" fmla="*/ 0 h 607356"/>
              <a:gd name="connsiteX170" fmla="*/ 332646 w 608415"/>
              <a:gd name="connsiteY170" fmla="*/ 0 h 607356"/>
              <a:gd name="connsiteX171" fmla="*/ 341678 w 608415"/>
              <a:gd name="connsiteY171" fmla="*/ 9041 h 607356"/>
              <a:gd name="connsiteX172" fmla="*/ 341678 w 608415"/>
              <a:gd name="connsiteY172" fmla="*/ 63288 h 607356"/>
              <a:gd name="connsiteX173" fmla="*/ 332646 w 608415"/>
              <a:gd name="connsiteY173" fmla="*/ 72329 h 607356"/>
              <a:gd name="connsiteX174" fmla="*/ 323613 w 608415"/>
              <a:gd name="connsiteY174" fmla="*/ 63288 h 607356"/>
              <a:gd name="connsiteX175" fmla="*/ 323613 w 608415"/>
              <a:gd name="connsiteY175" fmla="*/ 9041 h 607356"/>
              <a:gd name="connsiteX176" fmla="*/ 332646 w 608415"/>
              <a:gd name="connsiteY176" fmla="*/ 0 h 607356"/>
              <a:gd name="connsiteX177" fmla="*/ 283284 w 608415"/>
              <a:gd name="connsiteY177" fmla="*/ 0 h 607356"/>
              <a:gd name="connsiteX178" fmla="*/ 292352 w 608415"/>
              <a:gd name="connsiteY178" fmla="*/ 9041 h 607356"/>
              <a:gd name="connsiteX179" fmla="*/ 292352 w 608415"/>
              <a:gd name="connsiteY179" fmla="*/ 63288 h 607356"/>
              <a:gd name="connsiteX180" fmla="*/ 283284 w 608415"/>
              <a:gd name="connsiteY180" fmla="*/ 72329 h 607356"/>
              <a:gd name="connsiteX181" fmla="*/ 274217 w 608415"/>
              <a:gd name="connsiteY181" fmla="*/ 63288 h 607356"/>
              <a:gd name="connsiteX182" fmla="*/ 274217 w 608415"/>
              <a:gd name="connsiteY182" fmla="*/ 9041 h 607356"/>
              <a:gd name="connsiteX183" fmla="*/ 283284 w 608415"/>
              <a:gd name="connsiteY183" fmla="*/ 0 h 607356"/>
              <a:gd name="connsiteX184" fmla="*/ 237524 w 608415"/>
              <a:gd name="connsiteY184" fmla="*/ 0 h 607356"/>
              <a:gd name="connsiteX185" fmla="*/ 246556 w 608415"/>
              <a:gd name="connsiteY185" fmla="*/ 9041 h 607356"/>
              <a:gd name="connsiteX186" fmla="*/ 246556 w 608415"/>
              <a:gd name="connsiteY186" fmla="*/ 63288 h 607356"/>
              <a:gd name="connsiteX187" fmla="*/ 237524 w 608415"/>
              <a:gd name="connsiteY187" fmla="*/ 72329 h 607356"/>
              <a:gd name="connsiteX188" fmla="*/ 228491 w 608415"/>
              <a:gd name="connsiteY188" fmla="*/ 63288 h 607356"/>
              <a:gd name="connsiteX189" fmla="*/ 228491 w 608415"/>
              <a:gd name="connsiteY189" fmla="*/ 9041 h 607356"/>
              <a:gd name="connsiteX190" fmla="*/ 237524 w 608415"/>
              <a:gd name="connsiteY190" fmla="*/ 0 h 607356"/>
              <a:gd name="connsiteX191" fmla="*/ 188162 w 608415"/>
              <a:gd name="connsiteY191" fmla="*/ 0 h 607356"/>
              <a:gd name="connsiteX192" fmla="*/ 197230 w 608415"/>
              <a:gd name="connsiteY192" fmla="*/ 9041 h 607356"/>
              <a:gd name="connsiteX193" fmla="*/ 197230 w 608415"/>
              <a:gd name="connsiteY193" fmla="*/ 63288 h 607356"/>
              <a:gd name="connsiteX194" fmla="*/ 188162 w 608415"/>
              <a:gd name="connsiteY194" fmla="*/ 72329 h 607356"/>
              <a:gd name="connsiteX195" fmla="*/ 179095 w 608415"/>
              <a:gd name="connsiteY195" fmla="*/ 63288 h 607356"/>
              <a:gd name="connsiteX196" fmla="*/ 179095 w 608415"/>
              <a:gd name="connsiteY196" fmla="*/ 9041 h 607356"/>
              <a:gd name="connsiteX197" fmla="*/ 188162 w 608415"/>
              <a:gd name="connsiteY197" fmla="*/ 0 h 60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608415" h="607356">
                <a:moveTo>
                  <a:pt x="432496" y="535027"/>
                </a:moveTo>
                <a:cubicBezTo>
                  <a:pt x="437463" y="535027"/>
                  <a:pt x="441528" y="539096"/>
                  <a:pt x="441528" y="544294"/>
                </a:cubicBezTo>
                <a:lnTo>
                  <a:pt x="441528" y="598315"/>
                </a:lnTo>
                <a:cubicBezTo>
                  <a:pt x="441528" y="603288"/>
                  <a:pt x="437463" y="607356"/>
                  <a:pt x="432496" y="607356"/>
                </a:cubicBezTo>
                <a:cubicBezTo>
                  <a:pt x="427528" y="607356"/>
                  <a:pt x="423463" y="603288"/>
                  <a:pt x="423463" y="598315"/>
                </a:cubicBezTo>
                <a:lnTo>
                  <a:pt x="423463" y="544294"/>
                </a:lnTo>
                <a:cubicBezTo>
                  <a:pt x="423463" y="539096"/>
                  <a:pt x="427528" y="535027"/>
                  <a:pt x="432496" y="535027"/>
                </a:cubicBezTo>
                <a:close/>
                <a:moveTo>
                  <a:pt x="382916" y="535027"/>
                </a:moveTo>
                <a:cubicBezTo>
                  <a:pt x="388126" y="535027"/>
                  <a:pt x="392203" y="539096"/>
                  <a:pt x="392203" y="544294"/>
                </a:cubicBezTo>
                <a:lnTo>
                  <a:pt x="392203" y="598315"/>
                </a:lnTo>
                <a:cubicBezTo>
                  <a:pt x="392203" y="603288"/>
                  <a:pt x="388126" y="607356"/>
                  <a:pt x="382916" y="607356"/>
                </a:cubicBezTo>
                <a:cubicBezTo>
                  <a:pt x="377933" y="607356"/>
                  <a:pt x="373856" y="603288"/>
                  <a:pt x="373856" y="598315"/>
                </a:cubicBezTo>
                <a:lnTo>
                  <a:pt x="373856" y="544294"/>
                </a:lnTo>
                <a:cubicBezTo>
                  <a:pt x="373856" y="539096"/>
                  <a:pt x="377933" y="535027"/>
                  <a:pt x="382916" y="535027"/>
                </a:cubicBezTo>
                <a:close/>
                <a:moveTo>
                  <a:pt x="332646" y="535027"/>
                </a:moveTo>
                <a:cubicBezTo>
                  <a:pt x="337613" y="535027"/>
                  <a:pt x="341678" y="539096"/>
                  <a:pt x="341678" y="544294"/>
                </a:cubicBezTo>
                <a:lnTo>
                  <a:pt x="341678" y="598315"/>
                </a:lnTo>
                <a:cubicBezTo>
                  <a:pt x="341678" y="603288"/>
                  <a:pt x="337613" y="607356"/>
                  <a:pt x="332646" y="607356"/>
                </a:cubicBezTo>
                <a:cubicBezTo>
                  <a:pt x="327678" y="607356"/>
                  <a:pt x="323613" y="603288"/>
                  <a:pt x="323613" y="598315"/>
                </a:cubicBezTo>
                <a:lnTo>
                  <a:pt x="323613" y="544294"/>
                </a:lnTo>
                <a:cubicBezTo>
                  <a:pt x="323613" y="539096"/>
                  <a:pt x="327678" y="535027"/>
                  <a:pt x="332646" y="535027"/>
                </a:cubicBezTo>
                <a:close/>
                <a:moveTo>
                  <a:pt x="283284" y="535027"/>
                </a:moveTo>
                <a:cubicBezTo>
                  <a:pt x="288272" y="535027"/>
                  <a:pt x="292352" y="539096"/>
                  <a:pt x="292352" y="544294"/>
                </a:cubicBezTo>
                <a:lnTo>
                  <a:pt x="292352" y="598315"/>
                </a:lnTo>
                <a:cubicBezTo>
                  <a:pt x="292352" y="603288"/>
                  <a:pt x="288272" y="607356"/>
                  <a:pt x="283284" y="607356"/>
                </a:cubicBezTo>
                <a:cubicBezTo>
                  <a:pt x="278297" y="607356"/>
                  <a:pt x="274217" y="603288"/>
                  <a:pt x="274217" y="598315"/>
                </a:cubicBezTo>
                <a:lnTo>
                  <a:pt x="274217" y="544294"/>
                </a:lnTo>
                <a:cubicBezTo>
                  <a:pt x="274217" y="539096"/>
                  <a:pt x="278071" y="535027"/>
                  <a:pt x="283284" y="535027"/>
                </a:cubicBezTo>
                <a:close/>
                <a:moveTo>
                  <a:pt x="237524" y="535027"/>
                </a:moveTo>
                <a:cubicBezTo>
                  <a:pt x="242491" y="535027"/>
                  <a:pt x="246556" y="539096"/>
                  <a:pt x="246556" y="544294"/>
                </a:cubicBezTo>
                <a:lnTo>
                  <a:pt x="246556" y="598315"/>
                </a:lnTo>
                <a:cubicBezTo>
                  <a:pt x="246556" y="603288"/>
                  <a:pt x="242491" y="607356"/>
                  <a:pt x="237524" y="607356"/>
                </a:cubicBezTo>
                <a:cubicBezTo>
                  <a:pt x="232556" y="607356"/>
                  <a:pt x="228491" y="603288"/>
                  <a:pt x="228491" y="598315"/>
                </a:cubicBezTo>
                <a:lnTo>
                  <a:pt x="228491" y="544294"/>
                </a:lnTo>
                <a:cubicBezTo>
                  <a:pt x="228491" y="539096"/>
                  <a:pt x="232556" y="535027"/>
                  <a:pt x="237524" y="535027"/>
                </a:cubicBezTo>
                <a:close/>
                <a:moveTo>
                  <a:pt x="188162" y="535027"/>
                </a:moveTo>
                <a:cubicBezTo>
                  <a:pt x="193150" y="535027"/>
                  <a:pt x="197230" y="539096"/>
                  <a:pt x="197230" y="544294"/>
                </a:cubicBezTo>
                <a:lnTo>
                  <a:pt x="197230" y="598315"/>
                </a:lnTo>
                <a:cubicBezTo>
                  <a:pt x="197230" y="603288"/>
                  <a:pt x="193150" y="607356"/>
                  <a:pt x="188162" y="607356"/>
                </a:cubicBezTo>
                <a:cubicBezTo>
                  <a:pt x="183175" y="607356"/>
                  <a:pt x="179095" y="603288"/>
                  <a:pt x="179095" y="598315"/>
                </a:cubicBezTo>
                <a:lnTo>
                  <a:pt x="179095" y="544294"/>
                </a:lnTo>
                <a:cubicBezTo>
                  <a:pt x="179095" y="539096"/>
                  <a:pt x="183175" y="535027"/>
                  <a:pt x="188162" y="535027"/>
                </a:cubicBezTo>
                <a:close/>
                <a:moveTo>
                  <a:pt x="545003" y="409561"/>
                </a:moveTo>
                <a:lnTo>
                  <a:pt x="599356" y="409561"/>
                </a:lnTo>
                <a:cubicBezTo>
                  <a:pt x="604339" y="409561"/>
                  <a:pt x="608415" y="413848"/>
                  <a:pt x="608415" y="418812"/>
                </a:cubicBezTo>
                <a:cubicBezTo>
                  <a:pt x="608415" y="423776"/>
                  <a:pt x="604339" y="427837"/>
                  <a:pt x="599356" y="427837"/>
                </a:cubicBezTo>
                <a:lnTo>
                  <a:pt x="545003" y="427837"/>
                </a:lnTo>
                <a:cubicBezTo>
                  <a:pt x="540020" y="427837"/>
                  <a:pt x="535944" y="423776"/>
                  <a:pt x="535944" y="418812"/>
                </a:cubicBezTo>
                <a:cubicBezTo>
                  <a:pt x="535944" y="413848"/>
                  <a:pt x="540020" y="409561"/>
                  <a:pt x="545003" y="409561"/>
                </a:cubicBezTo>
                <a:close/>
                <a:moveTo>
                  <a:pt x="9059" y="409561"/>
                </a:moveTo>
                <a:lnTo>
                  <a:pt x="63412" y="409561"/>
                </a:lnTo>
                <a:cubicBezTo>
                  <a:pt x="68395" y="409561"/>
                  <a:pt x="72471" y="413848"/>
                  <a:pt x="72471" y="418812"/>
                </a:cubicBezTo>
                <a:cubicBezTo>
                  <a:pt x="72471" y="423776"/>
                  <a:pt x="68395" y="427837"/>
                  <a:pt x="63412" y="427837"/>
                </a:cubicBezTo>
                <a:lnTo>
                  <a:pt x="9059" y="427837"/>
                </a:lnTo>
                <a:cubicBezTo>
                  <a:pt x="4076" y="427837"/>
                  <a:pt x="0" y="423776"/>
                  <a:pt x="0" y="418812"/>
                </a:cubicBezTo>
                <a:cubicBezTo>
                  <a:pt x="0" y="413848"/>
                  <a:pt x="4076" y="409561"/>
                  <a:pt x="9059" y="409561"/>
                </a:cubicBezTo>
                <a:close/>
                <a:moveTo>
                  <a:pt x="545003" y="360307"/>
                </a:moveTo>
                <a:lnTo>
                  <a:pt x="599356" y="360307"/>
                </a:lnTo>
                <a:cubicBezTo>
                  <a:pt x="604339" y="360307"/>
                  <a:pt x="608415" y="364372"/>
                  <a:pt x="608415" y="369340"/>
                </a:cubicBezTo>
                <a:cubicBezTo>
                  <a:pt x="608415" y="374308"/>
                  <a:pt x="604339" y="378372"/>
                  <a:pt x="599356" y="378372"/>
                </a:cubicBezTo>
                <a:lnTo>
                  <a:pt x="545003" y="378372"/>
                </a:lnTo>
                <a:cubicBezTo>
                  <a:pt x="540020" y="378372"/>
                  <a:pt x="535944" y="374308"/>
                  <a:pt x="535944" y="369340"/>
                </a:cubicBezTo>
                <a:cubicBezTo>
                  <a:pt x="535944" y="364372"/>
                  <a:pt x="540020" y="360307"/>
                  <a:pt x="545003" y="360307"/>
                </a:cubicBezTo>
                <a:close/>
                <a:moveTo>
                  <a:pt x="9059" y="360307"/>
                </a:moveTo>
                <a:lnTo>
                  <a:pt x="63412" y="360307"/>
                </a:lnTo>
                <a:cubicBezTo>
                  <a:pt x="68395" y="360307"/>
                  <a:pt x="72471" y="364372"/>
                  <a:pt x="72471" y="369340"/>
                </a:cubicBezTo>
                <a:cubicBezTo>
                  <a:pt x="72471" y="374308"/>
                  <a:pt x="68395" y="378372"/>
                  <a:pt x="63412" y="378372"/>
                </a:cubicBezTo>
                <a:lnTo>
                  <a:pt x="9059" y="378372"/>
                </a:lnTo>
                <a:cubicBezTo>
                  <a:pt x="4076" y="378372"/>
                  <a:pt x="0" y="374308"/>
                  <a:pt x="0" y="369340"/>
                </a:cubicBezTo>
                <a:cubicBezTo>
                  <a:pt x="0" y="364372"/>
                  <a:pt x="4076" y="360307"/>
                  <a:pt x="9059" y="360307"/>
                </a:cubicBezTo>
                <a:close/>
                <a:moveTo>
                  <a:pt x="545003" y="314863"/>
                </a:moveTo>
                <a:lnTo>
                  <a:pt x="599356" y="314863"/>
                </a:lnTo>
                <a:cubicBezTo>
                  <a:pt x="604339" y="314863"/>
                  <a:pt x="608415" y="318928"/>
                  <a:pt x="608415" y="323896"/>
                </a:cubicBezTo>
                <a:cubicBezTo>
                  <a:pt x="608415" y="328864"/>
                  <a:pt x="604339" y="332928"/>
                  <a:pt x="599356" y="332928"/>
                </a:cubicBezTo>
                <a:lnTo>
                  <a:pt x="545003" y="332928"/>
                </a:lnTo>
                <a:cubicBezTo>
                  <a:pt x="540020" y="332928"/>
                  <a:pt x="535944" y="328864"/>
                  <a:pt x="535944" y="323896"/>
                </a:cubicBezTo>
                <a:cubicBezTo>
                  <a:pt x="535944" y="318928"/>
                  <a:pt x="540020" y="314863"/>
                  <a:pt x="545003" y="314863"/>
                </a:cubicBezTo>
                <a:close/>
                <a:moveTo>
                  <a:pt x="9059" y="314863"/>
                </a:moveTo>
                <a:lnTo>
                  <a:pt x="63412" y="314863"/>
                </a:lnTo>
                <a:cubicBezTo>
                  <a:pt x="68395" y="314863"/>
                  <a:pt x="72471" y="318928"/>
                  <a:pt x="72471" y="323896"/>
                </a:cubicBezTo>
                <a:cubicBezTo>
                  <a:pt x="72471" y="328864"/>
                  <a:pt x="68395" y="332928"/>
                  <a:pt x="63412" y="332928"/>
                </a:cubicBezTo>
                <a:lnTo>
                  <a:pt x="9059" y="332928"/>
                </a:lnTo>
                <a:cubicBezTo>
                  <a:pt x="4076" y="332928"/>
                  <a:pt x="0" y="328864"/>
                  <a:pt x="0" y="323896"/>
                </a:cubicBezTo>
                <a:cubicBezTo>
                  <a:pt x="0" y="318928"/>
                  <a:pt x="4076" y="314863"/>
                  <a:pt x="9059" y="314863"/>
                </a:cubicBezTo>
                <a:close/>
                <a:moveTo>
                  <a:pt x="545003" y="265326"/>
                </a:moveTo>
                <a:lnTo>
                  <a:pt x="599356" y="265326"/>
                </a:lnTo>
                <a:cubicBezTo>
                  <a:pt x="604339" y="265326"/>
                  <a:pt x="608415" y="269403"/>
                  <a:pt x="608415" y="274613"/>
                </a:cubicBezTo>
                <a:cubicBezTo>
                  <a:pt x="608415" y="279596"/>
                  <a:pt x="604339" y="283673"/>
                  <a:pt x="599356" y="283673"/>
                </a:cubicBezTo>
                <a:lnTo>
                  <a:pt x="545003" y="283673"/>
                </a:lnTo>
                <a:cubicBezTo>
                  <a:pt x="540020" y="283673"/>
                  <a:pt x="535944" y="279596"/>
                  <a:pt x="535944" y="274613"/>
                </a:cubicBezTo>
                <a:cubicBezTo>
                  <a:pt x="535944" y="269403"/>
                  <a:pt x="540020" y="265326"/>
                  <a:pt x="545003" y="265326"/>
                </a:cubicBezTo>
                <a:close/>
                <a:moveTo>
                  <a:pt x="9059" y="265326"/>
                </a:moveTo>
                <a:lnTo>
                  <a:pt x="63412" y="265326"/>
                </a:lnTo>
                <a:cubicBezTo>
                  <a:pt x="68395" y="265326"/>
                  <a:pt x="72471" y="269403"/>
                  <a:pt x="72471" y="274613"/>
                </a:cubicBezTo>
                <a:cubicBezTo>
                  <a:pt x="72471" y="279596"/>
                  <a:pt x="68395" y="283673"/>
                  <a:pt x="63412" y="283673"/>
                </a:cubicBezTo>
                <a:lnTo>
                  <a:pt x="9059" y="283673"/>
                </a:lnTo>
                <a:cubicBezTo>
                  <a:pt x="4076" y="283673"/>
                  <a:pt x="0" y="279596"/>
                  <a:pt x="0" y="274613"/>
                </a:cubicBezTo>
                <a:cubicBezTo>
                  <a:pt x="0" y="269403"/>
                  <a:pt x="4076" y="265326"/>
                  <a:pt x="9059" y="265326"/>
                </a:cubicBezTo>
                <a:close/>
                <a:moveTo>
                  <a:pt x="237111" y="218363"/>
                </a:moveTo>
                <a:lnTo>
                  <a:pt x="237111" y="368446"/>
                </a:lnTo>
                <a:lnTo>
                  <a:pt x="385644" y="368446"/>
                </a:lnTo>
                <a:lnTo>
                  <a:pt x="385644" y="218363"/>
                </a:lnTo>
                <a:close/>
                <a:moveTo>
                  <a:pt x="545003" y="215154"/>
                </a:moveTo>
                <a:lnTo>
                  <a:pt x="599356" y="215154"/>
                </a:lnTo>
                <a:cubicBezTo>
                  <a:pt x="604339" y="215154"/>
                  <a:pt x="608415" y="219235"/>
                  <a:pt x="608415" y="224222"/>
                </a:cubicBezTo>
                <a:cubicBezTo>
                  <a:pt x="608415" y="229209"/>
                  <a:pt x="604339" y="233289"/>
                  <a:pt x="599356" y="233289"/>
                </a:cubicBezTo>
                <a:lnTo>
                  <a:pt x="545003" y="233289"/>
                </a:lnTo>
                <a:cubicBezTo>
                  <a:pt x="540020" y="233289"/>
                  <a:pt x="535944" y="229209"/>
                  <a:pt x="535944" y="224222"/>
                </a:cubicBezTo>
                <a:cubicBezTo>
                  <a:pt x="535944" y="219235"/>
                  <a:pt x="540020" y="215154"/>
                  <a:pt x="545003" y="215154"/>
                </a:cubicBezTo>
                <a:close/>
                <a:moveTo>
                  <a:pt x="9059" y="215154"/>
                </a:moveTo>
                <a:lnTo>
                  <a:pt x="63412" y="215154"/>
                </a:lnTo>
                <a:cubicBezTo>
                  <a:pt x="68395" y="215154"/>
                  <a:pt x="72471" y="219235"/>
                  <a:pt x="72471" y="224222"/>
                </a:cubicBezTo>
                <a:cubicBezTo>
                  <a:pt x="72471" y="229209"/>
                  <a:pt x="68395" y="233289"/>
                  <a:pt x="63412" y="233289"/>
                </a:cubicBezTo>
                <a:lnTo>
                  <a:pt x="9059" y="233289"/>
                </a:lnTo>
                <a:cubicBezTo>
                  <a:pt x="4076" y="233289"/>
                  <a:pt x="0" y="229209"/>
                  <a:pt x="0" y="224222"/>
                </a:cubicBezTo>
                <a:cubicBezTo>
                  <a:pt x="0" y="219235"/>
                  <a:pt x="4076" y="215154"/>
                  <a:pt x="9059" y="215154"/>
                </a:cubicBezTo>
                <a:close/>
                <a:moveTo>
                  <a:pt x="217412" y="198924"/>
                </a:moveTo>
                <a:lnTo>
                  <a:pt x="405116" y="198924"/>
                </a:lnTo>
                <a:lnTo>
                  <a:pt x="405116" y="388110"/>
                </a:lnTo>
                <a:lnTo>
                  <a:pt x="217412" y="388110"/>
                </a:lnTo>
                <a:close/>
                <a:moveTo>
                  <a:pt x="545003" y="165899"/>
                </a:moveTo>
                <a:lnTo>
                  <a:pt x="599356" y="165899"/>
                </a:lnTo>
                <a:cubicBezTo>
                  <a:pt x="604339" y="165899"/>
                  <a:pt x="608415" y="169963"/>
                  <a:pt x="608415" y="174931"/>
                </a:cubicBezTo>
                <a:cubicBezTo>
                  <a:pt x="608415" y="179899"/>
                  <a:pt x="604339" y="183964"/>
                  <a:pt x="599356" y="183964"/>
                </a:cubicBezTo>
                <a:lnTo>
                  <a:pt x="545003" y="183964"/>
                </a:lnTo>
                <a:cubicBezTo>
                  <a:pt x="540020" y="183964"/>
                  <a:pt x="535944" y="179899"/>
                  <a:pt x="535944" y="174931"/>
                </a:cubicBezTo>
                <a:cubicBezTo>
                  <a:pt x="535944" y="169963"/>
                  <a:pt x="540020" y="165899"/>
                  <a:pt x="545003" y="165899"/>
                </a:cubicBezTo>
                <a:close/>
                <a:moveTo>
                  <a:pt x="9059" y="165899"/>
                </a:moveTo>
                <a:lnTo>
                  <a:pt x="63412" y="165899"/>
                </a:lnTo>
                <a:cubicBezTo>
                  <a:pt x="68395" y="165899"/>
                  <a:pt x="72471" y="169963"/>
                  <a:pt x="72471" y="174931"/>
                </a:cubicBezTo>
                <a:cubicBezTo>
                  <a:pt x="72471" y="179899"/>
                  <a:pt x="68395" y="183964"/>
                  <a:pt x="63412" y="183964"/>
                </a:cubicBezTo>
                <a:lnTo>
                  <a:pt x="9059" y="183964"/>
                </a:lnTo>
                <a:cubicBezTo>
                  <a:pt x="4076" y="183964"/>
                  <a:pt x="0" y="179899"/>
                  <a:pt x="0" y="174931"/>
                </a:cubicBezTo>
                <a:cubicBezTo>
                  <a:pt x="0" y="169963"/>
                  <a:pt x="4076" y="165899"/>
                  <a:pt x="9059" y="165899"/>
                </a:cubicBezTo>
                <a:close/>
                <a:moveTo>
                  <a:pt x="191339" y="149599"/>
                </a:moveTo>
                <a:cubicBezTo>
                  <a:pt x="201219" y="149599"/>
                  <a:pt x="209228" y="157608"/>
                  <a:pt x="209228" y="167488"/>
                </a:cubicBezTo>
                <a:cubicBezTo>
                  <a:pt x="209228" y="177368"/>
                  <a:pt x="201219" y="185377"/>
                  <a:pt x="191339" y="185377"/>
                </a:cubicBezTo>
                <a:cubicBezTo>
                  <a:pt x="181459" y="185377"/>
                  <a:pt x="173450" y="177368"/>
                  <a:pt x="173450" y="167488"/>
                </a:cubicBezTo>
                <a:cubicBezTo>
                  <a:pt x="173450" y="157608"/>
                  <a:pt x="181459" y="149599"/>
                  <a:pt x="191339" y="149599"/>
                </a:cubicBezTo>
                <a:close/>
                <a:moveTo>
                  <a:pt x="162833" y="114120"/>
                </a:moveTo>
                <a:cubicBezTo>
                  <a:pt x="142002" y="114120"/>
                  <a:pt x="125021" y="131072"/>
                  <a:pt x="125021" y="152092"/>
                </a:cubicBezTo>
                <a:lnTo>
                  <a:pt x="125021" y="446146"/>
                </a:lnTo>
                <a:cubicBezTo>
                  <a:pt x="125021" y="467166"/>
                  <a:pt x="142002" y="484118"/>
                  <a:pt x="162833" y="484118"/>
                </a:cubicBezTo>
                <a:lnTo>
                  <a:pt x="457634" y="484118"/>
                </a:lnTo>
                <a:cubicBezTo>
                  <a:pt x="478692" y="484118"/>
                  <a:pt x="495673" y="467166"/>
                  <a:pt x="495673" y="446372"/>
                </a:cubicBezTo>
                <a:lnTo>
                  <a:pt x="495673" y="152092"/>
                </a:lnTo>
                <a:cubicBezTo>
                  <a:pt x="495673" y="131072"/>
                  <a:pt x="478692" y="114120"/>
                  <a:pt x="457634" y="114120"/>
                </a:cubicBezTo>
                <a:close/>
                <a:moveTo>
                  <a:pt x="162833" y="96039"/>
                </a:moveTo>
                <a:lnTo>
                  <a:pt x="457634" y="96039"/>
                </a:lnTo>
                <a:cubicBezTo>
                  <a:pt x="488654" y="96039"/>
                  <a:pt x="513787" y="121127"/>
                  <a:pt x="513787" y="152092"/>
                </a:cubicBezTo>
                <a:lnTo>
                  <a:pt x="513787" y="446372"/>
                </a:lnTo>
                <a:cubicBezTo>
                  <a:pt x="513787" y="477111"/>
                  <a:pt x="488654" y="502425"/>
                  <a:pt x="457634" y="502425"/>
                </a:cubicBezTo>
                <a:lnTo>
                  <a:pt x="162833" y="502425"/>
                </a:lnTo>
                <a:cubicBezTo>
                  <a:pt x="132040" y="502425"/>
                  <a:pt x="106907" y="477111"/>
                  <a:pt x="106907" y="446372"/>
                </a:cubicBezTo>
                <a:lnTo>
                  <a:pt x="106907" y="152092"/>
                </a:lnTo>
                <a:cubicBezTo>
                  <a:pt x="106907" y="121127"/>
                  <a:pt x="132040" y="96039"/>
                  <a:pt x="162833" y="96039"/>
                </a:cubicBezTo>
                <a:close/>
                <a:moveTo>
                  <a:pt x="432496" y="0"/>
                </a:moveTo>
                <a:cubicBezTo>
                  <a:pt x="437463" y="0"/>
                  <a:pt x="441528" y="4068"/>
                  <a:pt x="441528" y="9041"/>
                </a:cubicBezTo>
                <a:lnTo>
                  <a:pt x="441528" y="63288"/>
                </a:lnTo>
                <a:cubicBezTo>
                  <a:pt x="441528" y="68260"/>
                  <a:pt x="437463" y="72329"/>
                  <a:pt x="432496" y="72329"/>
                </a:cubicBezTo>
                <a:cubicBezTo>
                  <a:pt x="427528" y="72329"/>
                  <a:pt x="423463" y="68260"/>
                  <a:pt x="423463" y="63288"/>
                </a:cubicBezTo>
                <a:lnTo>
                  <a:pt x="423463" y="9041"/>
                </a:lnTo>
                <a:cubicBezTo>
                  <a:pt x="423463" y="4068"/>
                  <a:pt x="427528" y="0"/>
                  <a:pt x="432496" y="0"/>
                </a:cubicBezTo>
                <a:close/>
                <a:moveTo>
                  <a:pt x="382916" y="0"/>
                </a:moveTo>
                <a:cubicBezTo>
                  <a:pt x="388126" y="0"/>
                  <a:pt x="392203" y="4068"/>
                  <a:pt x="392203" y="9041"/>
                </a:cubicBezTo>
                <a:lnTo>
                  <a:pt x="392203" y="63288"/>
                </a:lnTo>
                <a:cubicBezTo>
                  <a:pt x="392203" y="68260"/>
                  <a:pt x="388126" y="72329"/>
                  <a:pt x="382916" y="72329"/>
                </a:cubicBezTo>
                <a:cubicBezTo>
                  <a:pt x="377933" y="72329"/>
                  <a:pt x="373856" y="68260"/>
                  <a:pt x="373856" y="63288"/>
                </a:cubicBezTo>
                <a:lnTo>
                  <a:pt x="373856" y="9041"/>
                </a:lnTo>
                <a:cubicBezTo>
                  <a:pt x="373856" y="4068"/>
                  <a:pt x="377933" y="0"/>
                  <a:pt x="382916" y="0"/>
                </a:cubicBezTo>
                <a:close/>
                <a:moveTo>
                  <a:pt x="332646" y="0"/>
                </a:moveTo>
                <a:cubicBezTo>
                  <a:pt x="337613" y="0"/>
                  <a:pt x="341678" y="4068"/>
                  <a:pt x="341678" y="9041"/>
                </a:cubicBezTo>
                <a:lnTo>
                  <a:pt x="341678" y="63288"/>
                </a:lnTo>
                <a:cubicBezTo>
                  <a:pt x="341678" y="68260"/>
                  <a:pt x="337613" y="72329"/>
                  <a:pt x="332646" y="72329"/>
                </a:cubicBezTo>
                <a:cubicBezTo>
                  <a:pt x="327678" y="72329"/>
                  <a:pt x="323613" y="68260"/>
                  <a:pt x="323613" y="63288"/>
                </a:cubicBezTo>
                <a:lnTo>
                  <a:pt x="323613" y="9041"/>
                </a:lnTo>
                <a:cubicBezTo>
                  <a:pt x="323613" y="4068"/>
                  <a:pt x="327678" y="0"/>
                  <a:pt x="332646" y="0"/>
                </a:cubicBezTo>
                <a:close/>
                <a:moveTo>
                  <a:pt x="283284" y="0"/>
                </a:moveTo>
                <a:cubicBezTo>
                  <a:pt x="288272" y="0"/>
                  <a:pt x="292352" y="4068"/>
                  <a:pt x="292352" y="9041"/>
                </a:cubicBezTo>
                <a:lnTo>
                  <a:pt x="292352" y="63288"/>
                </a:lnTo>
                <a:cubicBezTo>
                  <a:pt x="292352" y="68260"/>
                  <a:pt x="288272" y="72329"/>
                  <a:pt x="283284" y="72329"/>
                </a:cubicBezTo>
                <a:cubicBezTo>
                  <a:pt x="278297" y="72329"/>
                  <a:pt x="274217" y="68260"/>
                  <a:pt x="274217" y="63288"/>
                </a:cubicBezTo>
                <a:lnTo>
                  <a:pt x="274217" y="9041"/>
                </a:lnTo>
                <a:cubicBezTo>
                  <a:pt x="274217" y="4068"/>
                  <a:pt x="278071" y="0"/>
                  <a:pt x="283284" y="0"/>
                </a:cubicBezTo>
                <a:close/>
                <a:moveTo>
                  <a:pt x="237524" y="0"/>
                </a:moveTo>
                <a:cubicBezTo>
                  <a:pt x="242491" y="0"/>
                  <a:pt x="246556" y="4068"/>
                  <a:pt x="246556" y="9041"/>
                </a:cubicBezTo>
                <a:lnTo>
                  <a:pt x="246556" y="63288"/>
                </a:lnTo>
                <a:cubicBezTo>
                  <a:pt x="246556" y="68260"/>
                  <a:pt x="242491" y="72329"/>
                  <a:pt x="237524" y="72329"/>
                </a:cubicBezTo>
                <a:cubicBezTo>
                  <a:pt x="232556" y="72329"/>
                  <a:pt x="228491" y="68260"/>
                  <a:pt x="228491" y="63288"/>
                </a:cubicBezTo>
                <a:lnTo>
                  <a:pt x="228491" y="9041"/>
                </a:lnTo>
                <a:cubicBezTo>
                  <a:pt x="228491" y="4068"/>
                  <a:pt x="232556" y="0"/>
                  <a:pt x="237524" y="0"/>
                </a:cubicBezTo>
                <a:close/>
                <a:moveTo>
                  <a:pt x="188162" y="0"/>
                </a:moveTo>
                <a:cubicBezTo>
                  <a:pt x="193150" y="0"/>
                  <a:pt x="197230" y="4068"/>
                  <a:pt x="197230" y="9041"/>
                </a:cubicBezTo>
                <a:lnTo>
                  <a:pt x="197230" y="63288"/>
                </a:lnTo>
                <a:cubicBezTo>
                  <a:pt x="197230" y="68260"/>
                  <a:pt x="193150" y="72329"/>
                  <a:pt x="188162" y="72329"/>
                </a:cubicBezTo>
                <a:cubicBezTo>
                  <a:pt x="183175" y="72329"/>
                  <a:pt x="179095" y="68260"/>
                  <a:pt x="179095" y="63288"/>
                </a:cubicBezTo>
                <a:lnTo>
                  <a:pt x="179095" y="9041"/>
                </a:lnTo>
                <a:cubicBezTo>
                  <a:pt x="179095" y="4068"/>
                  <a:pt x="183175" y="0"/>
                  <a:pt x="188162" y="0"/>
                </a:cubicBezTo>
                <a:close/>
              </a:path>
            </a:pathLst>
          </a:custGeom>
          <a:solidFill>
            <a:schemeClr val="bg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766" name="artificial-intelligence_247468"/>
          <p:cNvSpPr>
            <a:spLocks noChangeAspect="1"/>
          </p:cNvSpPr>
          <p:nvPr/>
        </p:nvSpPr>
        <p:spPr bwMode="auto">
          <a:xfrm>
            <a:off x="6928384" y="1980821"/>
            <a:ext cx="243410" cy="243410"/>
          </a:xfrm>
          <a:custGeom>
            <a:avLst/>
            <a:gdLst>
              <a:gd name="connsiteX0" fmla="*/ 462097 w 609614"/>
              <a:gd name="connsiteY0" fmla="*/ 569490 h 608697"/>
              <a:gd name="connsiteX1" fmla="*/ 452323 w 609614"/>
              <a:gd name="connsiteY1" fmla="*/ 579246 h 608697"/>
              <a:gd name="connsiteX2" fmla="*/ 462097 w 609614"/>
              <a:gd name="connsiteY2" fmla="*/ 589094 h 608697"/>
              <a:gd name="connsiteX3" fmla="*/ 471964 w 609614"/>
              <a:gd name="connsiteY3" fmla="*/ 579246 h 608697"/>
              <a:gd name="connsiteX4" fmla="*/ 462097 w 609614"/>
              <a:gd name="connsiteY4" fmla="*/ 569490 h 608697"/>
              <a:gd name="connsiteX5" fmla="*/ 39366 w 609614"/>
              <a:gd name="connsiteY5" fmla="*/ 569490 h 608697"/>
              <a:gd name="connsiteX6" fmla="*/ 29506 w 609614"/>
              <a:gd name="connsiteY6" fmla="*/ 579246 h 608697"/>
              <a:gd name="connsiteX7" fmla="*/ 39366 w 609614"/>
              <a:gd name="connsiteY7" fmla="*/ 589094 h 608697"/>
              <a:gd name="connsiteX8" fmla="*/ 49133 w 609614"/>
              <a:gd name="connsiteY8" fmla="*/ 579246 h 608697"/>
              <a:gd name="connsiteX9" fmla="*/ 39366 w 609614"/>
              <a:gd name="connsiteY9" fmla="*/ 569490 h 608697"/>
              <a:gd name="connsiteX10" fmla="*/ 265488 w 609614"/>
              <a:gd name="connsiteY10" fmla="*/ 569487 h 608697"/>
              <a:gd name="connsiteX11" fmla="*/ 255618 w 609614"/>
              <a:gd name="connsiteY11" fmla="*/ 579244 h 608697"/>
              <a:gd name="connsiteX12" fmla="*/ 265488 w 609614"/>
              <a:gd name="connsiteY12" fmla="*/ 589092 h 608697"/>
              <a:gd name="connsiteX13" fmla="*/ 275357 w 609614"/>
              <a:gd name="connsiteY13" fmla="*/ 579244 h 608697"/>
              <a:gd name="connsiteX14" fmla="*/ 265488 w 609614"/>
              <a:gd name="connsiteY14" fmla="*/ 569487 h 608697"/>
              <a:gd name="connsiteX15" fmla="*/ 580122 w 609614"/>
              <a:gd name="connsiteY15" fmla="*/ 569485 h 608697"/>
              <a:gd name="connsiteX16" fmla="*/ 570353 w 609614"/>
              <a:gd name="connsiteY16" fmla="*/ 579242 h 608697"/>
              <a:gd name="connsiteX17" fmla="*/ 580122 w 609614"/>
              <a:gd name="connsiteY17" fmla="*/ 589091 h 608697"/>
              <a:gd name="connsiteX18" fmla="*/ 589984 w 609614"/>
              <a:gd name="connsiteY18" fmla="*/ 579242 h 608697"/>
              <a:gd name="connsiteX19" fmla="*/ 580122 w 609614"/>
              <a:gd name="connsiteY19" fmla="*/ 569485 h 608697"/>
              <a:gd name="connsiteX20" fmla="*/ 98361 w 609614"/>
              <a:gd name="connsiteY20" fmla="*/ 510555 h 608697"/>
              <a:gd name="connsiteX21" fmla="*/ 88500 w 609614"/>
              <a:gd name="connsiteY21" fmla="*/ 520314 h 608697"/>
              <a:gd name="connsiteX22" fmla="*/ 98361 w 609614"/>
              <a:gd name="connsiteY22" fmla="*/ 530165 h 608697"/>
              <a:gd name="connsiteX23" fmla="*/ 108129 w 609614"/>
              <a:gd name="connsiteY23" fmla="*/ 520314 h 608697"/>
              <a:gd name="connsiteX24" fmla="*/ 98361 w 609614"/>
              <a:gd name="connsiteY24" fmla="*/ 510555 h 608697"/>
              <a:gd name="connsiteX25" fmla="*/ 373643 w 609614"/>
              <a:gd name="connsiteY25" fmla="*/ 500732 h 608697"/>
              <a:gd name="connsiteX26" fmla="*/ 393331 w 609614"/>
              <a:gd name="connsiteY26" fmla="*/ 500732 h 608697"/>
              <a:gd name="connsiteX27" fmla="*/ 393331 w 609614"/>
              <a:gd name="connsiteY27" fmla="*/ 608697 h 608697"/>
              <a:gd name="connsiteX28" fmla="*/ 373643 w 609614"/>
              <a:gd name="connsiteY28" fmla="*/ 608697 h 608697"/>
              <a:gd name="connsiteX29" fmla="*/ 334339 w 609614"/>
              <a:gd name="connsiteY29" fmla="*/ 500732 h 608697"/>
              <a:gd name="connsiteX30" fmla="*/ 353956 w 609614"/>
              <a:gd name="connsiteY30" fmla="*/ 500732 h 608697"/>
              <a:gd name="connsiteX31" fmla="*/ 353956 w 609614"/>
              <a:gd name="connsiteY31" fmla="*/ 608697 h 608697"/>
              <a:gd name="connsiteX32" fmla="*/ 334339 w 609614"/>
              <a:gd name="connsiteY32" fmla="*/ 608697 h 608697"/>
              <a:gd name="connsiteX33" fmla="*/ 255618 w 609614"/>
              <a:gd name="connsiteY33" fmla="*/ 500732 h 608697"/>
              <a:gd name="connsiteX34" fmla="*/ 275357 w 609614"/>
              <a:gd name="connsiteY34" fmla="*/ 500732 h 608697"/>
              <a:gd name="connsiteX35" fmla="*/ 275357 w 609614"/>
              <a:gd name="connsiteY35" fmla="*/ 535984 h 608697"/>
              <a:gd name="connsiteX36" fmla="*/ 295004 w 609614"/>
              <a:gd name="connsiteY36" fmla="*/ 516287 h 608697"/>
              <a:gd name="connsiteX37" fmla="*/ 295004 w 609614"/>
              <a:gd name="connsiteY37" fmla="*/ 500732 h 608697"/>
              <a:gd name="connsiteX38" fmla="*/ 314651 w 609614"/>
              <a:gd name="connsiteY38" fmla="*/ 500732 h 608697"/>
              <a:gd name="connsiteX39" fmla="*/ 314651 w 609614"/>
              <a:gd name="connsiteY39" fmla="*/ 524387 h 608697"/>
              <a:gd name="connsiteX40" fmla="*/ 283197 w 609614"/>
              <a:gd name="connsiteY40" fmla="*/ 555865 h 608697"/>
              <a:gd name="connsiteX41" fmla="*/ 295004 w 609614"/>
              <a:gd name="connsiteY41" fmla="*/ 579244 h 608697"/>
              <a:gd name="connsiteX42" fmla="*/ 265488 w 609614"/>
              <a:gd name="connsiteY42" fmla="*/ 608697 h 608697"/>
              <a:gd name="connsiteX43" fmla="*/ 235971 w 609614"/>
              <a:gd name="connsiteY43" fmla="*/ 579244 h 608697"/>
              <a:gd name="connsiteX44" fmla="*/ 255618 w 609614"/>
              <a:gd name="connsiteY44" fmla="*/ 551631 h 608697"/>
              <a:gd name="connsiteX45" fmla="*/ 216343 w 609614"/>
              <a:gd name="connsiteY45" fmla="*/ 500732 h 608697"/>
              <a:gd name="connsiteX46" fmla="*/ 235970 w 609614"/>
              <a:gd name="connsiteY46" fmla="*/ 500732 h 608697"/>
              <a:gd name="connsiteX47" fmla="*/ 235970 w 609614"/>
              <a:gd name="connsiteY47" fmla="*/ 534235 h 608697"/>
              <a:gd name="connsiteX48" fmla="*/ 206484 w 609614"/>
              <a:gd name="connsiteY48" fmla="*/ 563689 h 608697"/>
              <a:gd name="connsiteX49" fmla="*/ 206484 w 609614"/>
              <a:gd name="connsiteY49" fmla="*/ 608697 h 608697"/>
              <a:gd name="connsiteX50" fmla="*/ 186857 w 609614"/>
              <a:gd name="connsiteY50" fmla="*/ 608697 h 608697"/>
              <a:gd name="connsiteX51" fmla="*/ 186857 w 609614"/>
              <a:gd name="connsiteY51" fmla="*/ 555589 h 608697"/>
              <a:gd name="connsiteX52" fmla="*/ 216343 w 609614"/>
              <a:gd name="connsiteY52" fmla="*/ 526136 h 608697"/>
              <a:gd name="connsiteX53" fmla="*/ 98361 w 609614"/>
              <a:gd name="connsiteY53" fmla="*/ 490853 h 608697"/>
              <a:gd name="connsiteX54" fmla="*/ 126006 w 609614"/>
              <a:gd name="connsiteY54" fmla="*/ 510555 h 608697"/>
              <a:gd name="connsiteX55" fmla="*/ 176967 w 609614"/>
              <a:gd name="connsiteY55" fmla="*/ 510555 h 608697"/>
              <a:gd name="connsiteX56" fmla="*/ 176967 w 609614"/>
              <a:gd name="connsiteY56" fmla="*/ 500704 h 608697"/>
              <a:gd name="connsiteX57" fmla="*/ 196595 w 609614"/>
              <a:gd name="connsiteY57" fmla="*/ 500704 h 608697"/>
              <a:gd name="connsiteX58" fmla="*/ 196595 w 609614"/>
              <a:gd name="connsiteY58" fmla="*/ 530165 h 608697"/>
              <a:gd name="connsiteX59" fmla="*/ 126006 w 609614"/>
              <a:gd name="connsiteY59" fmla="*/ 530165 h 608697"/>
              <a:gd name="connsiteX60" fmla="*/ 98361 w 609614"/>
              <a:gd name="connsiteY60" fmla="*/ 549775 h 608697"/>
              <a:gd name="connsiteX61" fmla="*/ 68872 w 609614"/>
              <a:gd name="connsiteY61" fmla="*/ 520314 h 608697"/>
              <a:gd name="connsiteX62" fmla="*/ 98361 w 609614"/>
              <a:gd name="connsiteY62" fmla="*/ 490853 h 608697"/>
              <a:gd name="connsiteX63" fmla="*/ 501472 w 609614"/>
              <a:gd name="connsiteY63" fmla="*/ 412384 h 608697"/>
              <a:gd name="connsiteX64" fmla="*/ 515396 w 609614"/>
              <a:gd name="connsiteY64" fmla="*/ 412384 h 608697"/>
              <a:gd name="connsiteX65" fmla="*/ 550621 w 609614"/>
              <a:gd name="connsiteY65" fmla="*/ 447634 h 608697"/>
              <a:gd name="connsiteX66" fmla="*/ 550621 w 609614"/>
              <a:gd name="connsiteY66" fmla="*/ 553844 h 608697"/>
              <a:gd name="connsiteX67" fmla="*/ 515396 w 609614"/>
              <a:gd name="connsiteY67" fmla="*/ 589094 h 608697"/>
              <a:gd name="connsiteX68" fmla="*/ 489853 w 609614"/>
              <a:gd name="connsiteY68" fmla="*/ 589094 h 608697"/>
              <a:gd name="connsiteX69" fmla="*/ 462097 w 609614"/>
              <a:gd name="connsiteY69" fmla="*/ 608697 h 608697"/>
              <a:gd name="connsiteX70" fmla="*/ 432589 w 609614"/>
              <a:gd name="connsiteY70" fmla="*/ 579246 h 608697"/>
              <a:gd name="connsiteX71" fmla="*/ 462097 w 609614"/>
              <a:gd name="connsiteY71" fmla="*/ 549794 h 608697"/>
              <a:gd name="connsiteX72" fmla="*/ 489853 w 609614"/>
              <a:gd name="connsiteY72" fmla="*/ 569490 h 608697"/>
              <a:gd name="connsiteX73" fmla="*/ 507281 w 609614"/>
              <a:gd name="connsiteY73" fmla="*/ 569490 h 608697"/>
              <a:gd name="connsiteX74" fmla="*/ 530980 w 609614"/>
              <a:gd name="connsiteY74" fmla="*/ 545745 h 608697"/>
              <a:gd name="connsiteX75" fmla="*/ 530980 w 609614"/>
              <a:gd name="connsiteY75" fmla="*/ 530190 h 608697"/>
              <a:gd name="connsiteX76" fmla="*/ 412948 w 609614"/>
              <a:gd name="connsiteY76" fmla="*/ 530190 h 608697"/>
              <a:gd name="connsiteX77" fmla="*/ 412948 w 609614"/>
              <a:gd name="connsiteY77" fmla="*/ 500739 h 608697"/>
              <a:gd name="connsiteX78" fmla="*/ 432589 w 609614"/>
              <a:gd name="connsiteY78" fmla="*/ 500739 h 608697"/>
              <a:gd name="connsiteX79" fmla="*/ 432589 w 609614"/>
              <a:gd name="connsiteY79" fmla="*/ 510587 h 608697"/>
              <a:gd name="connsiteX80" fmla="*/ 530980 w 609614"/>
              <a:gd name="connsiteY80" fmla="*/ 510587 h 608697"/>
              <a:gd name="connsiteX81" fmla="*/ 530980 w 609614"/>
              <a:gd name="connsiteY81" fmla="*/ 455733 h 608697"/>
              <a:gd name="connsiteX82" fmla="*/ 507281 w 609614"/>
              <a:gd name="connsiteY82" fmla="*/ 431988 h 608697"/>
              <a:gd name="connsiteX83" fmla="*/ 501472 w 609614"/>
              <a:gd name="connsiteY83" fmla="*/ 431988 h 608697"/>
              <a:gd name="connsiteX84" fmla="*/ 65811 w 609614"/>
              <a:gd name="connsiteY84" fmla="*/ 412384 h 608697"/>
              <a:gd name="connsiteX85" fmla="*/ 108106 w 609614"/>
              <a:gd name="connsiteY85" fmla="*/ 412384 h 608697"/>
              <a:gd name="connsiteX86" fmla="*/ 108106 w 609614"/>
              <a:gd name="connsiteY86" fmla="*/ 431988 h 608697"/>
              <a:gd name="connsiteX87" fmla="*/ 71801 w 609614"/>
              <a:gd name="connsiteY87" fmla="*/ 431988 h 608697"/>
              <a:gd name="connsiteX88" fmla="*/ 49133 w 609614"/>
              <a:gd name="connsiteY88" fmla="*/ 447082 h 608697"/>
              <a:gd name="connsiteX89" fmla="*/ 49133 w 609614"/>
              <a:gd name="connsiteY89" fmla="*/ 551635 h 608697"/>
              <a:gd name="connsiteX90" fmla="*/ 68852 w 609614"/>
              <a:gd name="connsiteY90" fmla="*/ 579246 h 608697"/>
              <a:gd name="connsiteX91" fmla="*/ 39366 w 609614"/>
              <a:gd name="connsiteY91" fmla="*/ 608697 h 608697"/>
              <a:gd name="connsiteX92" fmla="*/ 9879 w 609614"/>
              <a:gd name="connsiteY92" fmla="*/ 579246 h 608697"/>
              <a:gd name="connsiteX93" fmla="*/ 29506 w 609614"/>
              <a:gd name="connsiteY93" fmla="*/ 551635 h 608697"/>
              <a:gd name="connsiteX94" fmla="*/ 29506 w 609614"/>
              <a:gd name="connsiteY94" fmla="*/ 436590 h 608697"/>
              <a:gd name="connsiteX95" fmla="*/ 29492 w 609614"/>
              <a:gd name="connsiteY95" fmla="*/ 373072 h 608697"/>
              <a:gd name="connsiteX96" fmla="*/ 19631 w 609614"/>
              <a:gd name="connsiteY96" fmla="*/ 382923 h 608697"/>
              <a:gd name="connsiteX97" fmla="*/ 29492 w 609614"/>
              <a:gd name="connsiteY97" fmla="*/ 392774 h 608697"/>
              <a:gd name="connsiteX98" fmla="*/ 39353 w 609614"/>
              <a:gd name="connsiteY98" fmla="*/ 382923 h 608697"/>
              <a:gd name="connsiteX99" fmla="*/ 29492 w 609614"/>
              <a:gd name="connsiteY99" fmla="*/ 373072 h 608697"/>
              <a:gd name="connsiteX100" fmla="*/ 29492 w 609614"/>
              <a:gd name="connsiteY100" fmla="*/ 353462 h 608697"/>
              <a:gd name="connsiteX101" fmla="*/ 57140 w 609614"/>
              <a:gd name="connsiteY101" fmla="*/ 373072 h 608697"/>
              <a:gd name="connsiteX102" fmla="*/ 108106 w 609614"/>
              <a:gd name="connsiteY102" fmla="*/ 373072 h 608697"/>
              <a:gd name="connsiteX103" fmla="*/ 108106 w 609614"/>
              <a:gd name="connsiteY103" fmla="*/ 392774 h 608697"/>
              <a:gd name="connsiteX104" fmla="*/ 57140 w 609614"/>
              <a:gd name="connsiteY104" fmla="*/ 392774 h 608697"/>
              <a:gd name="connsiteX105" fmla="*/ 29492 w 609614"/>
              <a:gd name="connsiteY105" fmla="*/ 412384 h 608697"/>
              <a:gd name="connsiteX106" fmla="*/ 0 w 609614"/>
              <a:gd name="connsiteY106" fmla="*/ 382923 h 608697"/>
              <a:gd name="connsiteX107" fmla="*/ 29492 w 609614"/>
              <a:gd name="connsiteY107" fmla="*/ 353462 h 608697"/>
              <a:gd name="connsiteX108" fmla="*/ 501508 w 609614"/>
              <a:gd name="connsiteY108" fmla="*/ 333845 h 608697"/>
              <a:gd name="connsiteX109" fmla="*/ 540813 w 609614"/>
              <a:gd name="connsiteY109" fmla="*/ 333845 h 608697"/>
              <a:gd name="connsiteX110" fmla="*/ 540813 w 609614"/>
              <a:gd name="connsiteY110" fmla="*/ 353462 h 608697"/>
              <a:gd name="connsiteX111" fmla="*/ 501508 w 609614"/>
              <a:gd name="connsiteY111" fmla="*/ 353462 h 608697"/>
              <a:gd name="connsiteX112" fmla="*/ 68872 w 609614"/>
              <a:gd name="connsiteY112" fmla="*/ 333845 h 608697"/>
              <a:gd name="connsiteX113" fmla="*/ 108106 w 609614"/>
              <a:gd name="connsiteY113" fmla="*/ 333845 h 608697"/>
              <a:gd name="connsiteX114" fmla="*/ 108106 w 609614"/>
              <a:gd name="connsiteY114" fmla="*/ 353462 h 608697"/>
              <a:gd name="connsiteX115" fmla="*/ 68872 w 609614"/>
              <a:gd name="connsiteY115" fmla="*/ 353462 h 608697"/>
              <a:gd name="connsiteX116" fmla="*/ 501508 w 609614"/>
              <a:gd name="connsiteY116" fmla="*/ 294540 h 608697"/>
              <a:gd name="connsiteX117" fmla="*/ 554685 w 609614"/>
              <a:gd name="connsiteY117" fmla="*/ 294540 h 608697"/>
              <a:gd name="connsiteX118" fmla="*/ 589984 w 609614"/>
              <a:gd name="connsiteY118" fmla="*/ 329794 h 608697"/>
              <a:gd name="connsiteX119" fmla="*/ 589984 w 609614"/>
              <a:gd name="connsiteY119" fmla="*/ 551628 h 608697"/>
              <a:gd name="connsiteX120" fmla="*/ 609614 w 609614"/>
              <a:gd name="connsiteY120" fmla="*/ 579242 h 608697"/>
              <a:gd name="connsiteX121" fmla="*/ 580122 w 609614"/>
              <a:gd name="connsiteY121" fmla="*/ 608697 h 608697"/>
              <a:gd name="connsiteX122" fmla="*/ 550630 w 609614"/>
              <a:gd name="connsiteY122" fmla="*/ 579242 h 608697"/>
              <a:gd name="connsiteX123" fmla="*/ 570353 w 609614"/>
              <a:gd name="connsiteY123" fmla="*/ 551628 h 608697"/>
              <a:gd name="connsiteX124" fmla="*/ 570353 w 609614"/>
              <a:gd name="connsiteY124" fmla="*/ 416411 h 608697"/>
              <a:gd name="connsiteX125" fmla="*/ 546575 w 609614"/>
              <a:gd name="connsiteY125" fmla="*/ 392755 h 608697"/>
              <a:gd name="connsiteX126" fmla="*/ 501508 w 609614"/>
              <a:gd name="connsiteY126" fmla="*/ 392755 h 608697"/>
              <a:gd name="connsiteX127" fmla="*/ 501508 w 609614"/>
              <a:gd name="connsiteY127" fmla="*/ 373056 h 608697"/>
              <a:gd name="connsiteX128" fmla="*/ 554685 w 609614"/>
              <a:gd name="connsiteY128" fmla="*/ 373056 h 608697"/>
              <a:gd name="connsiteX129" fmla="*/ 570353 w 609614"/>
              <a:gd name="connsiteY129" fmla="*/ 388705 h 608697"/>
              <a:gd name="connsiteX130" fmla="*/ 570353 w 609614"/>
              <a:gd name="connsiteY130" fmla="*/ 337894 h 608697"/>
              <a:gd name="connsiteX131" fmla="*/ 546575 w 609614"/>
              <a:gd name="connsiteY131" fmla="*/ 314146 h 608697"/>
              <a:gd name="connsiteX132" fmla="*/ 501508 w 609614"/>
              <a:gd name="connsiteY132" fmla="*/ 314146 h 608697"/>
              <a:gd name="connsiteX133" fmla="*/ 29492 w 609614"/>
              <a:gd name="connsiteY133" fmla="*/ 294533 h 608697"/>
              <a:gd name="connsiteX134" fmla="*/ 19631 w 609614"/>
              <a:gd name="connsiteY134" fmla="*/ 304384 h 608697"/>
              <a:gd name="connsiteX135" fmla="*/ 29492 w 609614"/>
              <a:gd name="connsiteY135" fmla="*/ 314143 h 608697"/>
              <a:gd name="connsiteX136" fmla="*/ 39353 w 609614"/>
              <a:gd name="connsiteY136" fmla="*/ 304384 h 608697"/>
              <a:gd name="connsiteX137" fmla="*/ 29492 w 609614"/>
              <a:gd name="connsiteY137" fmla="*/ 294533 h 608697"/>
              <a:gd name="connsiteX138" fmla="*/ 304818 w 609614"/>
              <a:gd name="connsiteY138" fmla="*/ 274936 h 608697"/>
              <a:gd name="connsiteX139" fmla="*/ 275317 w 609614"/>
              <a:gd name="connsiteY139" fmla="*/ 304395 h 608697"/>
              <a:gd name="connsiteX140" fmla="*/ 304818 w 609614"/>
              <a:gd name="connsiteY140" fmla="*/ 333854 h 608697"/>
              <a:gd name="connsiteX141" fmla="*/ 334319 w 609614"/>
              <a:gd name="connsiteY141" fmla="*/ 304395 h 608697"/>
              <a:gd name="connsiteX142" fmla="*/ 304818 w 609614"/>
              <a:gd name="connsiteY142" fmla="*/ 274936 h 608697"/>
              <a:gd name="connsiteX143" fmla="*/ 29492 w 609614"/>
              <a:gd name="connsiteY143" fmla="*/ 274923 h 608697"/>
              <a:gd name="connsiteX144" fmla="*/ 57140 w 609614"/>
              <a:gd name="connsiteY144" fmla="*/ 294533 h 608697"/>
              <a:gd name="connsiteX145" fmla="*/ 108106 w 609614"/>
              <a:gd name="connsiteY145" fmla="*/ 294533 h 608697"/>
              <a:gd name="connsiteX146" fmla="*/ 108106 w 609614"/>
              <a:gd name="connsiteY146" fmla="*/ 314143 h 608697"/>
              <a:gd name="connsiteX147" fmla="*/ 57140 w 609614"/>
              <a:gd name="connsiteY147" fmla="*/ 314143 h 608697"/>
              <a:gd name="connsiteX148" fmla="*/ 29492 w 609614"/>
              <a:gd name="connsiteY148" fmla="*/ 333845 h 608697"/>
              <a:gd name="connsiteX149" fmla="*/ 0 w 609614"/>
              <a:gd name="connsiteY149" fmla="*/ 304384 h 608697"/>
              <a:gd name="connsiteX150" fmla="*/ 29492 w 609614"/>
              <a:gd name="connsiteY150" fmla="*/ 274923 h 608697"/>
              <a:gd name="connsiteX151" fmla="*/ 501508 w 609614"/>
              <a:gd name="connsiteY151" fmla="*/ 255235 h 608697"/>
              <a:gd name="connsiteX152" fmla="*/ 609614 w 609614"/>
              <a:gd name="connsiteY152" fmla="*/ 255235 h 608697"/>
              <a:gd name="connsiteX153" fmla="*/ 609614 w 609614"/>
              <a:gd name="connsiteY153" fmla="*/ 274923 h 608697"/>
              <a:gd name="connsiteX154" fmla="*/ 501508 w 609614"/>
              <a:gd name="connsiteY154" fmla="*/ 274923 h 608697"/>
              <a:gd name="connsiteX155" fmla="*/ 304818 w 609614"/>
              <a:gd name="connsiteY155" fmla="*/ 255235 h 608697"/>
              <a:gd name="connsiteX156" fmla="*/ 353956 w 609614"/>
              <a:gd name="connsiteY156" fmla="*/ 304395 h 608697"/>
              <a:gd name="connsiteX157" fmla="*/ 304818 w 609614"/>
              <a:gd name="connsiteY157" fmla="*/ 353462 h 608697"/>
              <a:gd name="connsiteX158" fmla="*/ 255588 w 609614"/>
              <a:gd name="connsiteY158" fmla="*/ 304395 h 608697"/>
              <a:gd name="connsiteX159" fmla="*/ 304818 w 609614"/>
              <a:gd name="connsiteY159" fmla="*/ 255235 h 608697"/>
              <a:gd name="connsiteX160" fmla="*/ 68872 w 609614"/>
              <a:gd name="connsiteY160" fmla="*/ 255235 h 608697"/>
              <a:gd name="connsiteX161" fmla="*/ 108106 w 609614"/>
              <a:gd name="connsiteY161" fmla="*/ 255235 h 608697"/>
              <a:gd name="connsiteX162" fmla="*/ 108106 w 609614"/>
              <a:gd name="connsiteY162" fmla="*/ 274923 h 608697"/>
              <a:gd name="connsiteX163" fmla="*/ 68872 w 609614"/>
              <a:gd name="connsiteY163" fmla="*/ 274923 h 608697"/>
              <a:gd name="connsiteX164" fmla="*/ 0 w 609614"/>
              <a:gd name="connsiteY164" fmla="*/ 216001 h 608697"/>
              <a:gd name="connsiteX165" fmla="*/ 108106 w 609614"/>
              <a:gd name="connsiteY165" fmla="*/ 216001 h 608697"/>
              <a:gd name="connsiteX166" fmla="*/ 108106 w 609614"/>
              <a:gd name="connsiteY166" fmla="*/ 235618 h 608697"/>
              <a:gd name="connsiteX167" fmla="*/ 0 w 609614"/>
              <a:gd name="connsiteY167" fmla="*/ 235618 h 608697"/>
              <a:gd name="connsiteX168" fmla="*/ 294980 w 609614"/>
              <a:gd name="connsiteY168" fmla="*/ 206179 h 608697"/>
              <a:gd name="connsiteX169" fmla="*/ 294980 w 609614"/>
              <a:gd name="connsiteY169" fmla="*/ 226059 h 608697"/>
              <a:gd name="connsiteX170" fmla="*/ 287329 w 609614"/>
              <a:gd name="connsiteY170" fmla="*/ 227808 h 608697"/>
              <a:gd name="connsiteX171" fmla="*/ 262995 w 609614"/>
              <a:gd name="connsiteY171" fmla="*/ 237932 h 608697"/>
              <a:gd name="connsiteX172" fmla="*/ 256358 w 609614"/>
              <a:gd name="connsiteY172" fmla="*/ 242074 h 608697"/>
              <a:gd name="connsiteX173" fmla="*/ 242255 w 609614"/>
              <a:gd name="connsiteY173" fmla="*/ 227992 h 608697"/>
              <a:gd name="connsiteX174" fmla="*/ 228336 w 609614"/>
              <a:gd name="connsiteY174" fmla="*/ 241890 h 608697"/>
              <a:gd name="connsiteX175" fmla="*/ 242439 w 609614"/>
              <a:gd name="connsiteY175" fmla="*/ 255972 h 608697"/>
              <a:gd name="connsiteX176" fmla="*/ 238291 w 609614"/>
              <a:gd name="connsiteY176" fmla="*/ 262599 h 608697"/>
              <a:gd name="connsiteX177" fmla="*/ 228152 w 609614"/>
              <a:gd name="connsiteY177" fmla="*/ 286897 h 608697"/>
              <a:gd name="connsiteX178" fmla="*/ 226401 w 609614"/>
              <a:gd name="connsiteY178" fmla="*/ 294536 h 608697"/>
              <a:gd name="connsiteX179" fmla="*/ 206491 w 609614"/>
              <a:gd name="connsiteY179" fmla="*/ 294536 h 608697"/>
              <a:gd name="connsiteX180" fmla="*/ 206491 w 609614"/>
              <a:gd name="connsiteY180" fmla="*/ 314140 h 608697"/>
              <a:gd name="connsiteX181" fmla="*/ 226401 w 609614"/>
              <a:gd name="connsiteY181" fmla="*/ 314140 h 608697"/>
              <a:gd name="connsiteX182" fmla="*/ 228152 w 609614"/>
              <a:gd name="connsiteY182" fmla="*/ 321779 h 608697"/>
              <a:gd name="connsiteX183" fmla="*/ 238291 w 609614"/>
              <a:gd name="connsiteY183" fmla="*/ 346078 h 608697"/>
              <a:gd name="connsiteX184" fmla="*/ 242439 w 609614"/>
              <a:gd name="connsiteY184" fmla="*/ 352704 h 608697"/>
              <a:gd name="connsiteX185" fmla="*/ 228336 w 609614"/>
              <a:gd name="connsiteY185" fmla="*/ 366878 h 608697"/>
              <a:gd name="connsiteX186" fmla="*/ 242255 w 609614"/>
              <a:gd name="connsiteY186" fmla="*/ 380684 h 608697"/>
              <a:gd name="connsiteX187" fmla="*/ 256358 w 609614"/>
              <a:gd name="connsiteY187" fmla="*/ 366602 h 608697"/>
              <a:gd name="connsiteX188" fmla="*/ 262995 w 609614"/>
              <a:gd name="connsiteY188" fmla="*/ 370836 h 608697"/>
              <a:gd name="connsiteX189" fmla="*/ 287329 w 609614"/>
              <a:gd name="connsiteY189" fmla="*/ 380868 h 608697"/>
              <a:gd name="connsiteX190" fmla="*/ 294980 w 609614"/>
              <a:gd name="connsiteY190" fmla="*/ 382617 h 608697"/>
              <a:gd name="connsiteX191" fmla="*/ 294980 w 609614"/>
              <a:gd name="connsiteY191" fmla="*/ 402497 h 608697"/>
              <a:gd name="connsiteX192" fmla="*/ 314613 w 609614"/>
              <a:gd name="connsiteY192" fmla="*/ 402497 h 608697"/>
              <a:gd name="connsiteX193" fmla="*/ 314613 w 609614"/>
              <a:gd name="connsiteY193" fmla="*/ 382617 h 608697"/>
              <a:gd name="connsiteX194" fmla="*/ 322264 w 609614"/>
              <a:gd name="connsiteY194" fmla="*/ 380868 h 608697"/>
              <a:gd name="connsiteX195" fmla="*/ 346598 w 609614"/>
              <a:gd name="connsiteY195" fmla="*/ 370836 h 608697"/>
              <a:gd name="connsiteX196" fmla="*/ 353235 w 609614"/>
              <a:gd name="connsiteY196" fmla="*/ 366602 h 608697"/>
              <a:gd name="connsiteX197" fmla="*/ 367430 w 609614"/>
              <a:gd name="connsiteY197" fmla="*/ 380684 h 608697"/>
              <a:gd name="connsiteX198" fmla="*/ 381257 w 609614"/>
              <a:gd name="connsiteY198" fmla="*/ 366878 h 608697"/>
              <a:gd name="connsiteX199" fmla="*/ 367154 w 609614"/>
              <a:gd name="connsiteY199" fmla="*/ 352704 h 608697"/>
              <a:gd name="connsiteX200" fmla="*/ 371394 w 609614"/>
              <a:gd name="connsiteY200" fmla="*/ 346078 h 608697"/>
              <a:gd name="connsiteX201" fmla="*/ 381441 w 609614"/>
              <a:gd name="connsiteY201" fmla="*/ 321779 h 608697"/>
              <a:gd name="connsiteX202" fmla="*/ 383192 w 609614"/>
              <a:gd name="connsiteY202" fmla="*/ 314140 h 608697"/>
              <a:gd name="connsiteX203" fmla="*/ 403102 w 609614"/>
              <a:gd name="connsiteY203" fmla="*/ 314140 h 608697"/>
              <a:gd name="connsiteX204" fmla="*/ 403102 w 609614"/>
              <a:gd name="connsiteY204" fmla="*/ 294536 h 608697"/>
              <a:gd name="connsiteX205" fmla="*/ 383192 w 609614"/>
              <a:gd name="connsiteY205" fmla="*/ 294536 h 608697"/>
              <a:gd name="connsiteX206" fmla="*/ 381441 w 609614"/>
              <a:gd name="connsiteY206" fmla="*/ 286897 h 608697"/>
              <a:gd name="connsiteX207" fmla="*/ 371394 w 609614"/>
              <a:gd name="connsiteY207" fmla="*/ 262599 h 608697"/>
              <a:gd name="connsiteX208" fmla="*/ 367154 w 609614"/>
              <a:gd name="connsiteY208" fmla="*/ 255972 h 608697"/>
              <a:gd name="connsiteX209" fmla="*/ 381257 w 609614"/>
              <a:gd name="connsiteY209" fmla="*/ 241890 h 608697"/>
              <a:gd name="connsiteX210" fmla="*/ 367430 w 609614"/>
              <a:gd name="connsiteY210" fmla="*/ 227992 h 608697"/>
              <a:gd name="connsiteX211" fmla="*/ 353235 w 609614"/>
              <a:gd name="connsiteY211" fmla="*/ 242074 h 608697"/>
              <a:gd name="connsiteX212" fmla="*/ 346598 w 609614"/>
              <a:gd name="connsiteY212" fmla="*/ 237932 h 608697"/>
              <a:gd name="connsiteX213" fmla="*/ 322264 w 609614"/>
              <a:gd name="connsiteY213" fmla="*/ 227808 h 608697"/>
              <a:gd name="connsiteX214" fmla="*/ 314613 w 609614"/>
              <a:gd name="connsiteY214" fmla="*/ 226059 h 608697"/>
              <a:gd name="connsiteX215" fmla="*/ 314613 w 609614"/>
              <a:gd name="connsiteY215" fmla="*/ 206179 h 608697"/>
              <a:gd name="connsiteX216" fmla="*/ 275346 w 609614"/>
              <a:gd name="connsiteY216" fmla="*/ 186575 h 608697"/>
              <a:gd name="connsiteX217" fmla="*/ 334339 w 609614"/>
              <a:gd name="connsiteY217" fmla="*/ 186575 h 608697"/>
              <a:gd name="connsiteX218" fmla="*/ 334339 w 609614"/>
              <a:gd name="connsiteY218" fmla="*/ 210781 h 608697"/>
              <a:gd name="connsiteX219" fmla="*/ 350193 w 609614"/>
              <a:gd name="connsiteY219" fmla="*/ 217316 h 608697"/>
              <a:gd name="connsiteX220" fmla="*/ 367338 w 609614"/>
              <a:gd name="connsiteY220" fmla="*/ 200196 h 608697"/>
              <a:gd name="connsiteX221" fmla="*/ 409094 w 609614"/>
              <a:gd name="connsiteY221" fmla="*/ 241890 h 608697"/>
              <a:gd name="connsiteX222" fmla="*/ 391949 w 609614"/>
              <a:gd name="connsiteY222" fmla="*/ 259009 h 608697"/>
              <a:gd name="connsiteX223" fmla="*/ 398586 w 609614"/>
              <a:gd name="connsiteY223" fmla="*/ 274932 h 608697"/>
              <a:gd name="connsiteX224" fmla="*/ 422828 w 609614"/>
              <a:gd name="connsiteY224" fmla="*/ 274932 h 608697"/>
              <a:gd name="connsiteX225" fmla="*/ 422828 w 609614"/>
              <a:gd name="connsiteY225" fmla="*/ 333836 h 608697"/>
              <a:gd name="connsiteX226" fmla="*/ 398586 w 609614"/>
              <a:gd name="connsiteY226" fmla="*/ 333836 h 608697"/>
              <a:gd name="connsiteX227" fmla="*/ 391949 w 609614"/>
              <a:gd name="connsiteY227" fmla="*/ 349667 h 608697"/>
              <a:gd name="connsiteX228" fmla="*/ 409094 w 609614"/>
              <a:gd name="connsiteY228" fmla="*/ 366786 h 608697"/>
              <a:gd name="connsiteX229" fmla="*/ 367338 w 609614"/>
              <a:gd name="connsiteY229" fmla="*/ 408480 h 608697"/>
              <a:gd name="connsiteX230" fmla="*/ 350193 w 609614"/>
              <a:gd name="connsiteY230" fmla="*/ 391360 h 608697"/>
              <a:gd name="connsiteX231" fmla="*/ 334339 w 609614"/>
              <a:gd name="connsiteY231" fmla="*/ 397987 h 608697"/>
              <a:gd name="connsiteX232" fmla="*/ 334339 w 609614"/>
              <a:gd name="connsiteY232" fmla="*/ 422193 h 608697"/>
              <a:gd name="connsiteX233" fmla="*/ 275346 w 609614"/>
              <a:gd name="connsiteY233" fmla="*/ 422193 h 608697"/>
              <a:gd name="connsiteX234" fmla="*/ 275346 w 609614"/>
              <a:gd name="connsiteY234" fmla="*/ 397987 h 608697"/>
              <a:gd name="connsiteX235" fmla="*/ 259400 w 609614"/>
              <a:gd name="connsiteY235" fmla="*/ 391360 h 608697"/>
              <a:gd name="connsiteX236" fmla="*/ 242255 w 609614"/>
              <a:gd name="connsiteY236" fmla="*/ 408480 h 608697"/>
              <a:gd name="connsiteX237" fmla="*/ 200499 w 609614"/>
              <a:gd name="connsiteY237" fmla="*/ 366786 h 608697"/>
              <a:gd name="connsiteX238" fmla="*/ 217644 w 609614"/>
              <a:gd name="connsiteY238" fmla="*/ 349667 h 608697"/>
              <a:gd name="connsiteX239" fmla="*/ 211099 w 609614"/>
              <a:gd name="connsiteY239" fmla="*/ 333836 h 608697"/>
              <a:gd name="connsiteX240" fmla="*/ 186857 w 609614"/>
              <a:gd name="connsiteY240" fmla="*/ 333836 h 608697"/>
              <a:gd name="connsiteX241" fmla="*/ 186857 w 609614"/>
              <a:gd name="connsiteY241" fmla="*/ 274932 h 608697"/>
              <a:gd name="connsiteX242" fmla="*/ 211099 w 609614"/>
              <a:gd name="connsiteY242" fmla="*/ 274932 h 608697"/>
              <a:gd name="connsiteX243" fmla="*/ 217644 w 609614"/>
              <a:gd name="connsiteY243" fmla="*/ 259009 h 608697"/>
              <a:gd name="connsiteX244" fmla="*/ 200499 w 609614"/>
              <a:gd name="connsiteY244" fmla="*/ 241890 h 608697"/>
              <a:gd name="connsiteX245" fmla="*/ 242255 w 609614"/>
              <a:gd name="connsiteY245" fmla="*/ 200196 h 608697"/>
              <a:gd name="connsiteX246" fmla="*/ 259400 w 609614"/>
              <a:gd name="connsiteY246" fmla="*/ 217316 h 608697"/>
              <a:gd name="connsiteX247" fmla="*/ 275346 w 609614"/>
              <a:gd name="connsiteY247" fmla="*/ 210781 h 608697"/>
              <a:gd name="connsiteX248" fmla="*/ 181050 w 609614"/>
              <a:gd name="connsiteY248" fmla="*/ 166865 h 608697"/>
              <a:gd name="connsiteX249" fmla="*/ 167131 w 609614"/>
              <a:gd name="connsiteY249" fmla="*/ 180764 h 608697"/>
              <a:gd name="connsiteX250" fmla="*/ 167131 w 609614"/>
              <a:gd name="connsiteY250" fmla="*/ 441811 h 608697"/>
              <a:gd name="connsiteX251" fmla="*/ 442461 w 609614"/>
              <a:gd name="connsiteY251" fmla="*/ 441811 h 608697"/>
              <a:gd name="connsiteX252" fmla="*/ 442461 w 609614"/>
              <a:gd name="connsiteY252" fmla="*/ 166865 h 608697"/>
              <a:gd name="connsiteX253" fmla="*/ 176994 w 609614"/>
              <a:gd name="connsiteY253" fmla="*/ 127653 h 608697"/>
              <a:gd name="connsiteX254" fmla="*/ 196627 w 609614"/>
              <a:gd name="connsiteY254" fmla="*/ 127653 h 608697"/>
              <a:gd name="connsiteX255" fmla="*/ 196627 w 609614"/>
              <a:gd name="connsiteY255" fmla="*/ 147259 h 608697"/>
              <a:gd name="connsiteX256" fmla="*/ 216353 w 609614"/>
              <a:gd name="connsiteY256" fmla="*/ 147259 h 608697"/>
              <a:gd name="connsiteX257" fmla="*/ 216353 w 609614"/>
              <a:gd name="connsiteY257" fmla="*/ 127653 h 608697"/>
              <a:gd name="connsiteX258" fmla="*/ 235986 w 609614"/>
              <a:gd name="connsiteY258" fmla="*/ 127653 h 608697"/>
              <a:gd name="connsiteX259" fmla="*/ 235986 w 609614"/>
              <a:gd name="connsiteY259" fmla="*/ 147259 h 608697"/>
              <a:gd name="connsiteX260" fmla="*/ 255620 w 609614"/>
              <a:gd name="connsiteY260" fmla="*/ 147259 h 608697"/>
              <a:gd name="connsiteX261" fmla="*/ 255620 w 609614"/>
              <a:gd name="connsiteY261" fmla="*/ 127653 h 608697"/>
              <a:gd name="connsiteX262" fmla="*/ 275346 w 609614"/>
              <a:gd name="connsiteY262" fmla="*/ 127653 h 608697"/>
              <a:gd name="connsiteX263" fmla="*/ 275346 w 609614"/>
              <a:gd name="connsiteY263" fmla="*/ 147259 h 608697"/>
              <a:gd name="connsiteX264" fmla="*/ 294979 w 609614"/>
              <a:gd name="connsiteY264" fmla="*/ 147259 h 608697"/>
              <a:gd name="connsiteX265" fmla="*/ 294979 w 609614"/>
              <a:gd name="connsiteY265" fmla="*/ 127653 h 608697"/>
              <a:gd name="connsiteX266" fmla="*/ 314613 w 609614"/>
              <a:gd name="connsiteY266" fmla="*/ 127653 h 608697"/>
              <a:gd name="connsiteX267" fmla="*/ 314613 w 609614"/>
              <a:gd name="connsiteY267" fmla="*/ 147259 h 608697"/>
              <a:gd name="connsiteX268" fmla="*/ 334338 w 609614"/>
              <a:gd name="connsiteY268" fmla="*/ 147259 h 608697"/>
              <a:gd name="connsiteX269" fmla="*/ 334338 w 609614"/>
              <a:gd name="connsiteY269" fmla="*/ 127653 h 608697"/>
              <a:gd name="connsiteX270" fmla="*/ 353972 w 609614"/>
              <a:gd name="connsiteY270" fmla="*/ 127653 h 608697"/>
              <a:gd name="connsiteX271" fmla="*/ 353972 w 609614"/>
              <a:gd name="connsiteY271" fmla="*/ 147259 h 608697"/>
              <a:gd name="connsiteX272" fmla="*/ 373605 w 609614"/>
              <a:gd name="connsiteY272" fmla="*/ 147259 h 608697"/>
              <a:gd name="connsiteX273" fmla="*/ 373605 w 609614"/>
              <a:gd name="connsiteY273" fmla="*/ 127653 h 608697"/>
              <a:gd name="connsiteX274" fmla="*/ 393331 w 609614"/>
              <a:gd name="connsiteY274" fmla="*/ 127653 h 608697"/>
              <a:gd name="connsiteX275" fmla="*/ 393331 w 609614"/>
              <a:gd name="connsiteY275" fmla="*/ 147259 h 608697"/>
              <a:gd name="connsiteX276" fmla="*/ 412964 w 609614"/>
              <a:gd name="connsiteY276" fmla="*/ 147259 h 608697"/>
              <a:gd name="connsiteX277" fmla="*/ 412964 w 609614"/>
              <a:gd name="connsiteY277" fmla="*/ 127653 h 608697"/>
              <a:gd name="connsiteX278" fmla="*/ 432598 w 609614"/>
              <a:gd name="connsiteY278" fmla="*/ 127653 h 608697"/>
              <a:gd name="connsiteX279" fmla="*/ 432598 w 609614"/>
              <a:gd name="connsiteY279" fmla="*/ 147259 h 608697"/>
              <a:gd name="connsiteX280" fmla="*/ 462094 w 609614"/>
              <a:gd name="connsiteY280" fmla="*/ 147259 h 608697"/>
              <a:gd name="connsiteX281" fmla="*/ 462094 w 609614"/>
              <a:gd name="connsiteY281" fmla="*/ 176714 h 608697"/>
              <a:gd name="connsiteX282" fmla="*/ 481820 w 609614"/>
              <a:gd name="connsiteY282" fmla="*/ 176714 h 608697"/>
              <a:gd name="connsiteX283" fmla="*/ 481820 w 609614"/>
              <a:gd name="connsiteY283" fmla="*/ 196320 h 608697"/>
              <a:gd name="connsiteX284" fmla="*/ 462094 w 609614"/>
              <a:gd name="connsiteY284" fmla="*/ 196320 h 608697"/>
              <a:gd name="connsiteX285" fmla="*/ 462094 w 609614"/>
              <a:gd name="connsiteY285" fmla="*/ 216018 h 608697"/>
              <a:gd name="connsiteX286" fmla="*/ 481820 w 609614"/>
              <a:gd name="connsiteY286" fmla="*/ 216018 h 608697"/>
              <a:gd name="connsiteX287" fmla="*/ 481820 w 609614"/>
              <a:gd name="connsiteY287" fmla="*/ 235624 h 608697"/>
              <a:gd name="connsiteX288" fmla="*/ 462094 w 609614"/>
              <a:gd name="connsiteY288" fmla="*/ 235624 h 608697"/>
              <a:gd name="connsiteX289" fmla="*/ 462094 w 609614"/>
              <a:gd name="connsiteY289" fmla="*/ 255230 h 608697"/>
              <a:gd name="connsiteX290" fmla="*/ 481820 w 609614"/>
              <a:gd name="connsiteY290" fmla="*/ 255230 h 608697"/>
              <a:gd name="connsiteX291" fmla="*/ 481820 w 609614"/>
              <a:gd name="connsiteY291" fmla="*/ 274929 h 608697"/>
              <a:gd name="connsiteX292" fmla="*/ 462094 w 609614"/>
              <a:gd name="connsiteY292" fmla="*/ 274929 h 608697"/>
              <a:gd name="connsiteX293" fmla="*/ 462094 w 609614"/>
              <a:gd name="connsiteY293" fmla="*/ 294535 h 608697"/>
              <a:gd name="connsiteX294" fmla="*/ 481820 w 609614"/>
              <a:gd name="connsiteY294" fmla="*/ 294535 h 608697"/>
              <a:gd name="connsiteX295" fmla="*/ 481820 w 609614"/>
              <a:gd name="connsiteY295" fmla="*/ 314141 h 608697"/>
              <a:gd name="connsiteX296" fmla="*/ 462094 w 609614"/>
              <a:gd name="connsiteY296" fmla="*/ 314141 h 608697"/>
              <a:gd name="connsiteX297" fmla="*/ 462094 w 609614"/>
              <a:gd name="connsiteY297" fmla="*/ 333839 h 608697"/>
              <a:gd name="connsiteX298" fmla="*/ 481820 w 609614"/>
              <a:gd name="connsiteY298" fmla="*/ 333839 h 608697"/>
              <a:gd name="connsiteX299" fmla="*/ 481820 w 609614"/>
              <a:gd name="connsiteY299" fmla="*/ 353446 h 608697"/>
              <a:gd name="connsiteX300" fmla="*/ 462094 w 609614"/>
              <a:gd name="connsiteY300" fmla="*/ 353446 h 608697"/>
              <a:gd name="connsiteX301" fmla="*/ 462094 w 609614"/>
              <a:gd name="connsiteY301" fmla="*/ 373052 h 608697"/>
              <a:gd name="connsiteX302" fmla="*/ 481820 w 609614"/>
              <a:gd name="connsiteY302" fmla="*/ 373052 h 608697"/>
              <a:gd name="connsiteX303" fmla="*/ 481820 w 609614"/>
              <a:gd name="connsiteY303" fmla="*/ 392750 h 608697"/>
              <a:gd name="connsiteX304" fmla="*/ 462094 w 609614"/>
              <a:gd name="connsiteY304" fmla="*/ 392750 h 608697"/>
              <a:gd name="connsiteX305" fmla="*/ 462094 w 609614"/>
              <a:gd name="connsiteY305" fmla="*/ 412356 h 608697"/>
              <a:gd name="connsiteX306" fmla="*/ 481820 w 609614"/>
              <a:gd name="connsiteY306" fmla="*/ 412356 h 608697"/>
              <a:gd name="connsiteX307" fmla="*/ 481820 w 609614"/>
              <a:gd name="connsiteY307" fmla="*/ 431962 h 608697"/>
              <a:gd name="connsiteX308" fmla="*/ 462094 w 609614"/>
              <a:gd name="connsiteY308" fmla="*/ 431962 h 608697"/>
              <a:gd name="connsiteX309" fmla="*/ 462094 w 609614"/>
              <a:gd name="connsiteY309" fmla="*/ 461417 h 608697"/>
              <a:gd name="connsiteX310" fmla="*/ 432598 w 609614"/>
              <a:gd name="connsiteY310" fmla="*/ 461417 h 608697"/>
              <a:gd name="connsiteX311" fmla="*/ 432598 w 609614"/>
              <a:gd name="connsiteY311" fmla="*/ 481115 h 608697"/>
              <a:gd name="connsiteX312" fmla="*/ 412964 w 609614"/>
              <a:gd name="connsiteY312" fmla="*/ 481115 h 608697"/>
              <a:gd name="connsiteX313" fmla="*/ 412964 w 609614"/>
              <a:gd name="connsiteY313" fmla="*/ 461417 h 608697"/>
              <a:gd name="connsiteX314" fmla="*/ 393331 w 609614"/>
              <a:gd name="connsiteY314" fmla="*/ 461417 h 608697"/>
              <a:gd name="connsiteX315" fmla="*/ 393331 w 609614"/>
              <a:gd name="connsiteY315" fmla="*/ 481115 h 608697"/>
              <a:gd name="connsiteX316" fmla="*/ 373605 w 609614"/>
              <a:gd name="connsiteY316" fmla="*/ 481115 h 608697"/>
              <a:gd name="connsiteX317" fmla="*/ 373605 w 609614"/>
              <a:gd name="connsiteY317" fmla="*/ 461417 h 608697"/>
              <a:gd name="connsiteX318" fmla="*/ 353972 w 609614"/>
              <a:gd name="connsiteY318" fmla="*/ 461417 h 608697"/>
              <a:gd name="connsiteX319" fmla="*/ 353972 w 609614"/>
              <a:gd name="connsiteY319" fmla="*/ 481115 h 608697"/>
              <a:gd name="connsiteX320" fmla="*/ 334338 w 609614"/>
              <a:gd name="connsiteY320" fmla="*/ 481115 h 608697"/>
              <a:gd name="connsiteX321" fmla="*/ 334338 w 609614"/>
              <a:gd name="connsiteY321" fmla="*/ 461417 h 608697"/>
              <a:gd name="connsiteX322" fmla="*/ 314613 w 609614"/>
              <a:gd name="connsiteY322" fmla="*/ 461417 h 608697"/>
              <a:gd name="connsiteX323" fmla="*/ 314613 w 609614"/>
              <a:gd name="connsiteY323" fmla="*/ 481115 h 608697"/>
              <a:gd name="connsiteX324" fmla="*/ 294979 w 609614"/>
              <a:gd name="connsiteY324" fmla="*/ 481115 h 608697"/>
              <a:gd name="connsiteX325" fmla="*/ 294979 w 609614"/>
              <a:gd name="connsiteY325" fmla="*/ 461417 h 608697"/>
              <a:gd name="connsiteX326" fmla="*/ 275346 w 609614"/>
              <a:gd name="connsiteY326" fmla="*/ 461417 h 608697"/>
              <a:gd name="connsiteX327" fmla="*/ 275346 w 609614"/>
              <a:gd name="connsiteY327" fmla="*/ 481115 h 608697"/>
              <a:gd name="connsiteX328" fmla="*/ 255620 w 609614"/>
              <a:gd name="connsiteY328" fmla="*/ 481115 h 608697"/>
              <a:gd name="connsiteX329" fmla="*/ 255620 w 609614"/>
              <a:gd name="connsiteY329" fmla="*/ 461417 h 608697"/>
              <a:gd name="connsiteX330" fmla="*/ 235986 w 609614"/>
              <a:gd name="connsiteY330" fmla="*/ 461417 h 608697"/>
              <a:gd name="connsiteX331" fmla="*/ 235986 w 609614"/>
              <a:gd name="connsiteY331" fmla="*/ 481115 h 608697"/>
              <a:gd name="connsiteX332" fmla="*/ 216353 w 609614"/>
              <a:gd name="connsiteY332" fmla="*/ 481115 h 608697"/>
              <a:gd name="connsiteX333" fmla="*/ 216353 w 609614"/>
              <a:gd name="connsiteY333" fmla="*/ 461417 h 608697"/>
              <a:gd name="connsiteX334" fmla="*/ 196627 w 609614"/>
              <a:gd name="connsiteY334" fmla="*/ 461417 h 608697"/>
              <a:gd name="connsiteX335" fmla="*/ 196627 w 609614"/>
              <a:gd name="connsiteY335" fmla="*/ 481115 h 608697"/>
              <a:gd name="connsiteX336" fmla="*/ 176994 w 609614"/>
              <a:gd name="connsiteY336" fmla="*/ 481115 h 608697"/>
              <a:gd name="connsiteX337" fmla="*/ 176994 w 609614"/>
              <a:gd name="connsiteY337" fmla="*/ 461417 h 608697"/>
              <a:gd name="connsiteX338" fmla="*/ 147497 w 609614"/>
              <a:gd name="connsiteY338" fmla="*/ 461417 h 608697"/>
              <a:gd name="connsiteX339" fmla="*/ 147497 w 609614"/>
              <a:gd name="connsiteY339" fmla="*/ 431962 h 608697"/>
              <a:gd name="connsiteX340" fmla="*/ 127864 w 609614"/>
              <a:gd name="connsiteY340" fmla="*/ 431962 h 608697"/>
              <a:gd name="connsiteX341" fmla="*/ 127864 w 609614"/>
              <a:gd name="connsiteY341" fmla="*/ 412356 h 608697"/>
              <a:gd name="connsiteX342" fmla="*/ 147497 w 609614"/>
              <a:gd name="connsiteY342" fmla="*/ 412356 h 608697"/>
              <a:gd name="connsiteX343" fmla="*/ 147497 w 609614"/>
              <a:gd name="connsiteY343" fmla="*/ 392750 h 608697"/>
              <a:gd name="connsiteX344" fmla="*/ 127864 w 609614"/>
              <a:gd name="connsiteY344" fmla="*/ 392750 h 608697"/>
              <a:gd name="connsiteX345" fmla="*/ 127864 w 609614"/>
              <a:gd name="connsiteY345" fmla="*/ 373052 h 608697"/>
              <a:gd name="connsiteX346" fmla="*/ 147497 w 609614"/>
              <a:gd name="connsiteY346" fmla="*/ 373052 h 608697"/>
              <a:gd name="connsiteX347" fmla="*/ 147497 w 609614"/>
              <a:gd name="connsiteY347" fmla="*/ 353446 h 608697"/>
              <a:gd name="connsiteX348" fmla="*/ 127864 w 609614"/>
              <a:gd name="connsiteY348" fmla="*/ 353446 h 608697"/>
              <a:gd name="connsiteX349" fmla="*/ 127864 w 609614"/>
              <a:gd name="connsiteY349" fmla="*/ 333839 h 608697"/>
              <a:gd name="connsiteX350" fmla="*/ 147497 w 609614"/>
              <a:gd name="connsiteY350" fmla="*/ 333839 h 608697"/>
              <a:gd name="connsiteX351" fmla="*/ 147497 w 609614"/>
              <a:gd name="connsiteY351" fmla="*/ 314141 h 608697"/>
              <a:gd name="connsiteX352" fmla="*/ 127864 w 609614"/>
              <a:gd name="connsiteY352" fmla="*/ 314141 h 608697"/>
              <a:gd name="connsiteX353" fmla="*/ 127864 w 609614"/>
              <a:gd name="connsiteY353" fmla="*/ 294535 h 608697"/>
              <a:gd name="connsiteX354" fmla="*/ 147497 w 609614"/>
              <a:gd name="connsiteY354" fmla="*/ 294535 h 608697"/>
              <a:gd name="connsiteX355" fmla="*/ 147497 w 609614"/>
              <a:gd name="connsiteY355" fmla="*/ 274929 h 608697"/>
              <a:gd name="connsiteX356" fmla="*/ 127864 w 609614"/>
              <a:gd name="connsiteY356" fmla="*/ 274929 h 608697"/>
              <a:gd name="connsiteX357" fmla="*/ 127864 w 609614"/>
              <a:gd name="connsiteY357" fmla="*/ 255230 h 608697"/>
              <a:gd name="connsiteX358" fmla="*/ 147497 w 609614"/>
              <a:gd name="connsiteY358" fmla="*/ 255230 h 608697"/>
              <a:gd name="connsiteX359" fmla="*/ 147497 w 609614"/>
              <a:gd name="connsiteY359" fmla="*/ 235624 h 608697"/>
              <a:gd name="connsiteX360" fmla="*/ 127864 w 609614"/>
              <a:gd name="connsiteY360" fmla="*/ 235624 h 608697"/>
              <a:gd name="connsiteX361" fmla="*/ 127864 w 609614"/>
              <a:gd name="connsiteY361" fmla="*/ 216018 h 608697"/>
              <a:gd name="connsiteX362" fmla="*/ 147497 w 609614"/>
              <a:gd name="connsiteY362" fmla="*/ 216018 h 608697"/>
              <a:gd name="connsiteX363" fmla="*/ 147497 w 609614"/>
              <a:gd name="connsiteY363" fmla="*/ 196320 h 608697"/>
              <a:gd name="connsiteX364" fmla="*/ 127864 w 609614"/>
              <a:gd name="connsiteY364" fmla="*/ 196320 h 608697"/>
              <a:gd name="connsiteX365" fmla="*/ 127864 w 609614"/>
              <a:gd name="connsiteY365" fmla="*/ 176714 h 608697"/>
              <a:gd name="connsiteX366" fmla="*/ 147497 w 609614"/>
              <a:gd name="connsiteY366" fmla="*/ 176714 h 608697"/>
              <a:gd name="connsiteX367" fmla="*/ 147497 w 609614"/>
              <a:gd name="connsiteY367" fmla="*/ 172664 h 608697"/>
              <a:gd name="connsiteX368" fmla="*/ 172938 w 609614"/>
              <a:gd name="connsiteY368" fmla="*/ 147259 h 608697"/>
              <a:gd name="connsiteX369" fmla="*/ 176994 w 609614"/>
              <a:gd name="connsiteY369" fmla="*/ 147259 h 608697"/>
              <a:gd name="connsiteX370" fmla="*/ 481832 w 609614"/>
              <a:gd name="connsiteY370" fmla="*/ 98229 h 608697"/>
              <a:gd name="connsiteX371" fmla="*/ 471965 w 609614"/>
              <a:gd name="connsiteY371" fmla="*/ 107982 h 608697"/>
              <a:gd name="connsiteX372" fmla="*/ 481832 w 609614"/>
              <a:gd name="connsiteY372" fmla="*/ 117827 h 608697"/>
              <a:gd name="connsiteX373" fmla="*/ 491606 w 609614"/>
              <a:gd name="connsiteY373" fmla="*/ 107982 h 608697"/>
              <a:gd name="connsiteX374" fmla="*/ 481832 w 609614"/>
              <a:gd name="connsiteY374" fmla="*/ 98229 h 608697"/>
              <a:gd name="connsiteX375" fmla="*/ 49113 w 609614"/>
              <a:gd name="connsiteY375" fmla="*/ 98229 h 608697"/>
              <a:gd name="connsiteX376" fmla="*/ 39343 w 609614"/>
              <a:gd name="connsiteY376" fmla="*/ 107982 h 608697"/>
              <a:gd name="connsiteX377" fmla="*/ 49113 w 609614"/>
              <a:gd name="connsiteY377" fmla="*/ 117827 h 608697"/>
              <a:gd name="connsiteX378" fmla="*/ 58976 w 609614"/>
              <a:gd name="connsiteY378" fmla="*/ 107982 h 608697"/>
              <a:gd name="connsiteX379" fmla="*/ 49113 w 609614"/>
              <a:gd name="connsiteY379" fmla="*/ 98229 h 608697"/>
              <a:gd name="connsiteX380" fmla="*/ 481832 w 609614"/>
              <a:gd name="connsiteY380" fmla="*/ 78539 h 608697"/>
              <a:gd name="connsiteX381" fmla="*/ 509495 w 609614"/>
              <a:gd name="connsiteY381" fmla="*/ 98229 h 608697"/>
              <a:gd name="connsiteX382" fmla="*/ 515397 w 609614"/>
              <a:gd name="connsiteY382" fmla="*/ 98229 h 608697"/>
              <a:gd name="connsiteX383" fmla="*/ 550622 w 609614"/>
              <a:gd name="connsiteY383" fmla="*/ 133377 h 608697"/>
              <a:gd name="connsiteX384" fmla="*/ 550622 w 609614"/>
              <a:gd name="connsiteY384" fmla="*/ 161165 h 608697"/>
              <a:gd name="connsiteX385" fmla="*/ 515397 w 609614"/>
              <a:gd name="connsiteY385" fmla="*/ 196313 h 608697"/>
              <a:gd name="connsiteX386" fmla="*/ 501473 w 609614"/>
              <a:gd name="connsiteY386" fmla="*/ 196313 h 608697"/>
              <a:gd name="connsiteX387" fmla="*/ 501473 w 609614"/>
              <a:gd name="connsiteY387" fmla="*/ 176714 h 608697"/>
              <a:gd name="connsiteX388" fmla="*/ 507282 w 609614"/>
              <a:gd name="connsiteY388" fmla="*/ 176714 h 608697"/>
              <a:gd name="connsiteX389" fmla="*/ 530981 w 609614"/>
              <a:gd name="connsiteY389" fmla="*/ 153068 h 608697"/>
              <a:gd name="connsiteX390" fmla="*/ 530981 w 609614"/>
              <a:gd name="connsiteY390" fmla="*/ 141474 h 608697"/>
              <a:gd name="connsiteX391" fmla="*/ 508942 w 609614"/>
              <a:gd name="connsiteY391" fmla="*/ 119576 h 608697"/>
              <a:gd name="connsiteX392" fmla="*/ 481832 w 609614"/>
              <a:gd name="connsiteY392" fmla="*/ 137426 h 608697"/>
              <a:gd name="connsiteX393" fmla="*/ 452324 w 609614"/>
              <a:gd name="connsiteY393" fmla="*/ 107982 h 608697"/>
              <a:gd name="connsiteX394" fmla="*/ 481832 w 609614"/>
              <a:gd name="connsiteY394" fmla="*/ 78539 h 608697"/>
              <a:gd name="connsiteX395" fmla="*/ 49113 w 609614"/>
              <a:gd name="connsiteY395" fmla="*/ 78539 h 608697"/>
              <a:gd name="connsiteX396" fmla="*/ 78610 w 609614"/>
              <a:gd name="connsiteY396" fmla="*/ 107982 h 608697"/>
              <a:gd name="connsiteX397" fmla="*/ 58976 w 609614"/>
              <a:gd name="connsiteY397" fmla="*/ 135678 h 608697"/>
              <a:gd name="connsiteX398" fmla="*/ 58976 w 609614"/>
              <a:gd name="connsiteY398" fmla="*/ 153068 h 608697"/>
              <a:gd name="connsiteX399" fmla="*/ 82665 w 609614"/>
              <a:gd name="connsiteY399" fmla="*/ 176714 h 608697"/>
              <a:gd name="connsiteX400" fmla="*/ 108106 w 609614"/>
              <a:gd name="connsiteY400" fmla="*/ 176714 h 608697"/>
              <a:gd name="connsiteX401" fmla="*/ 108106 w 609614"/>
              <a:gd name="connsiteY401" fmla="*/ 196313 h 608697"/>
              <a:gd name="connsiteX402" fmla="*/ 74554 w 609614"/>
              <a:gd name="connsiteY402" fmla="*/ 196313 h 608697"/>
              <a:gd name="connsiteX403" fmla="*/ 39343 w 609614"/>
              <a:gd name="connsiteY403" fmla="*/ 161165 h 608697"/>
              <a:gd name="connsiteX404" fmla="*/ 39343 w 609614"/>
              <a:gd name="connsiteY404" fmla="*/ 135678 h 608697"/>
              <a:gd name="connsiteX405" fmla="*/ 19617 w 609614"/>
              <a:gd name="connsiteY405" fmla="*/ 107982 h 608697"/>
              <a:gd name="connsiteX406" fmla="*/ 49113 w 609614"/>
              <a:gd name="connsiteY406" fmla="*/ 78539 h 608697"/>
              <a:gd name="connsiteX407" fmla="*/ 255588 w 609614"/>
              <a:gd name="connsiteY407" fmla="*/ 68731 h 608697"/>
              <a:gd name="connsiteX408" fmla="*/ 275346 w 609614"/>
              <a:gd name="connsiteY408" fmla="*/ 68731 h 608697"/>
              <a:gd name="connsiteX409" fmla="*/ 275346 w 609614"/>
              <a:gd name="connsiteY409" fmla="*/ 107965 h 608697"/>
              <a:gd name="connsiteX410" fmla="*/ 255588 w 609614"/>
              <a:gd name="connsiteY410" fmla="*/ 107965 h 608697"/>
              <a:gd name="connsiteX411" fmla="*/ 0 w 609614"/>
              <a:gd name="connsiteY411" fmla="*/ 39305 h 608697"/>
              <a:gd name="connsiteX412" fmla="*/ 161387 w 609614"/>
              <a:gd name="connsiteY412" fmla="*/ 39305 h 608697"/>
              <a:gd name="connsiteX413" fmla="*/ 196595 w 609614"/>
              <a:gd name="connsiteY413" fmla="*/ 74463 h 608697"/>
              <a:gd name="connsiteX414" fmla="*/ 196595 w 609614"/>
              <a:gd name="connsiteY414" fmla="*/ 107965 h 608697"/>
              <a:gd name="connsiteX415" fmla="*/ 176963 w 609614"/>
              <a:gd name="connsiteY415" fmla="*/ 107965 h 608697"/>
              <a:gd name="connsiteX416" fmla="*/ 176963 w 609614"/>
              <a:gd name="connsiteY416" fmla="*/ 82562 h 608697"/>
              <a:gd name="connsiteX417" fmla="*/ 153276 w 609614"/>
              <a:gd name="connsiteY417" fmla="*/ 58909 h 608697"/>
              <a:gd name="connsiteX418" fmla="*/ 0 w 609614"/>
              <a:gd name="connsiteY418" fmla="*/ 58909 h 608697"/>
              <a:gd name="connsiteX419" fmla="*/ 304836 w 609614"/>
              <a:gd name="connsiteY419" fmla="*/ 19605 h 608697"/>
              <a:gd name="connsiteX420" fmla="*/ 294975 w 609614"/>
              <a:gd name="connsiteY420" fmla="*/ 29453 h 608697"/>
              <a:gd name="connsiteX421" fmla="*/ 304836 w 609614"/>
              <a:gd name="connsiteY421" fmla="*/ 39302 h 608697"/>
              <a:gd name="connsiteX422" fmla="*/ 314605 w 609614"/>
              <a:gd name="connsiteY422" fmla="*/ 29453 h 608697"/>
              <a:gd name="connsiteX423" fmla="*/ 304836 w 609614"/>
              <a:gd name="connsiteY423" fmla="*/ 19605 h 608697"/>
              <a:gd name="connsiteX424" fmla="*/ 580109 w 609614"/>
              <a:gd name="connsiteY424" fmla="*/ 19604 h 608697"/>
              <a:gd name="connsiteX425" fmla="*/ 570336 w 609614"/>
              <a:gd name="connsiteY425" fmla="*/ 29452 h 608697"/>
              <a:gd name="connsiteX426" fmla="*/ 580109 w 609614"/>
              <a:gd name="connsiteY426" fmla="*/ 39300 h 608697"/>
              <a:gd name="connsiteX427" fmla="*/ 589975 w 609614"/>
              <a:gd name="connsiteY427" fmla="*/ 29452 h 608697"/>
              <a:gd name="connsiteX428" fmla="*/ 580109 w 609614"/>
              <a:gd name="connsiteY428" fmla="*/ 19604 h 608697"/>
              <a:gd name="connsiteX429" fmla="*/ 580109 w 609614"/>
              <a:gd name="connsiteY429" fmla="*/ 0 h 608697"/>
              <a:gd name="connsiteX430" fmla="*/ 609614 w 609614"/>
              <a:gd name="connsiteY430" fmla="*/ 29452 h 608697"/>
              <a:gd name="connsiteX431" fmla="*/ 589975 w 609614"/>
              <a:gd name="connsiteY431" fmla="*/ 57063 h 608697"/>
              <a:gd name="connsiteX432" fmla="*/ 589975 w 609614"/>
              <a:gd name="connsiteY432" fmla="*/ 200367 h 608697"/>
              <a:gd name="connsiteX433" fmla="*/ 554662 w 609614"/>
              <a:gd name="connsiteY433" fmla="*/ 235618 h 608697"/>
              <a:gd name="connsiteX434" fmla="*/ 501462 w 609614"/>
              <a:gd name="connsiteY434" fmla="*/ 235618 h 608697"/>
              <a:gd name="connsiteX435" fmla="*/ 501462 w 609614"/>
              <a:gd name="connsiteY435" fmla="*/ 216014 h 608697"/>
              <a:gd name="connsiteX436" fmla="*/ 546548 w 609614"/>
              <a:gd name="connsiteY436" fmla="*/ 216014 h 608697"/>
              <a:gd name="connsiteX437" fmla="*/ 570336 w 609614"/>
              <a:gd name="connsiteY437" fmla="*/ 192268 h 608697"/>
              <a:gd name="connsiteX438" fmla="*/ 570336 w 609614"/>
              <a:gd name="connsiteY438" fmla="*/ 57063 h 608697"/>
              <a:gd name="connsiteX439" fmla="*/ 552449 w 609614"/>
              <a:gd name="connsiteY439" fmla="*/ 39300 h 608697"/>
              <a:gd name="connsiteX440" fmla="*/ 456375 w 609614"/>
              <a:gd name="connsiteY440" fmla="*/ 39300 h 608697"/>
              <a:gd name="connsiteX441" fmla="*/ 432587 w 609614"/>
              <a:gd name="connsiteY441" fmla="*/ 62954 h 608697"/>
              <a:gd name="connsiteX442" fmla="*/ 432587 w 609614"/>
              <a:gd name="connsiteY442" fmla="*/ 107961 h 608697"/>
              <a:gd name="connsiteX443" fmla="*/ 412948 w 609614"/>
              <a:gd name="connsiteY443" fmla="*/ 107961 h 608697"/>
              <a:gd name="connsiteX444" fmla="*/ 412948 w 609614"/>
              <a:gd name="connsiteY444" fmla="*/ 54855 h 608697"/>
              <a:gd name="connsiteX445" fmla="*/ 448261 w 609614"/>
              <a:gd name="connsiteY445" fmla="*/ 19604 h 608697"/>
              <a:gd name="connsiteX446" fmla="*/ 552449 w 609614"/>
              <a:gd name="connsiteY446" fmla="*/ 19604 h 608697"/>
              <a:gd name="connsiteX447" fmla="*/ 580109 w 609614"/>
              <a:gd name="connsiteY447" fmla="*/ 0 h 608697"/>
              <a:gd name="connsiteX448" fmla="*/ 373643 w 609614"/>
              <a:gd name="connsiteY448" fmla="*/ 0 h 608697"/>
              <a:gd name="connsiteX449" fmla="*/ 393331 w 609614"/>
              <a:gd name="connsiteY449" fmla="*/ 0 h 608697"/>
              <a:gd name="connsiteX450" fmla="*/ 393331 w 609614"/>
              <a:gd name="connsiteY450" fmla="*/ 107965 h 608697"/>
              <a:gd name="connsiteX451" fmla="*/ 373643 w 609614"/>
              <a:gd name="connsiteY451" fmla="*/ 107965 h 608697"/>
              <a:gd name="connsiteX452" fmla="*/ 304836 w 609614"/>
              <a:gd name="connsiteY452" fmla="*/ 0 h 608697"/>
              <a:gd name="connsiteX453" fmla="*/ 334327 w 609614"/>
              <a:gd name="connsiteY453" fmla="*/ 29453 h 608697"/>
              <a:gd name="connsiteX454" fmla="*/ 322530 w 609614"/>
              <a:gd name="connsiteY454" fmla="*/ 52832 h 608697"/>
              <a:gd name="connsiteX455" fmla="*/ 353956 w 609614"/>
              <a:gd name="connsiteY455" fmla="*/ 84310 h 608697"/>
              <a:gd name="connsiteX456" fmla="*/ 353956 w 609614"/>
              <a:gd name="connsiteY456" fmla="*/ 107965 h 608697"/>
              <a:gd name="connsiteX457" fmla="*/ 334327 w 609614"/>
              <a:gd name="connsiteY457" fmla="*/ 107965 h 608697"/>
              <a:gd name="connsiteX458" fmla="*/ 334327 w 609614"/>
              <a:gd name="connsiteY458" fmla="*/ 92410 h 608697"/>
              <a:gd name="connsiteX459" fmla="*/ 314605 w 609614"/>
              <a:gd name="connsiteY459" fmla="*/ 72805 h 608697"/>
              <a:gd name="connsiteX460" fmla="*/ 314605 w 609614"/>
              <a:gd name="connsiteY460" fmla="*/ 107965 h 608697"/>
              <a:gd name="connsiteX461" fmla="*/ 294975 w 609614"/>
              <a:gd name="connsiteY461" fmla="*/ 107965 h 608697"/>
              <a:gd name="connsiteX462" fmla="*/ 294975 w 609614"/>
              <a:gd name="connsiteY462" fmla="*/ 57066 h 608697"/>
              <a:gd name="connsiteX463" fmla="*/ 275346 w 609614"/>
              <a:gd name="connsiteY463" fmla="*/ 29453 h 608697"/>
              <a:gd name="connsiteX464" fmla="*/ 304836 w 609614"/>
              <a:gd name="connsiteY464" fmla="*/ 0 h 608697"/>
              <a:gd name="connsiteX465" fmla="*/ 0 w 609614"/>
              <a:gd name="connsiteY465" fmla="*/ 0 h 608697"/>
              <a:gd name="connsiteX466" fmla="*/ 200668 w 609614"/>
              <a:gd name="connsiteY466" fmla="*/ 0 h 608697"/>
              <a:gd name="connsiteX467" fmla="*/ 235971 w 609614"/>
              <a:gd name="connsiteY467" fmla="*/ 35252 h 608697"/>
              <a:gd name="connsiteX468" fmla="*/ 235971 w 609614"/>
              <a:gd name="connsiteY468" fmla="*/ 107965 h 608697"/>
              <a:gd name="connsiteX469" fmla="*/ 216337 w 609614"/>
              <a:gd name="connsiteY469" fmla="*/ 107965 h 608697"/>
              <a:gd name="connsiteX470" fmla="*/ 216337 w 609614"/>
              <a:gd name="connsiteY470" fmla="*/ 43351 h 608697"/>
              <a:gd name="connsiteX471" fmla="*/ 192556 w 609614"/>
              <a:gd name="connsiteY471" fmla="*/ 19605 h 608697"/>
              <a:gd name="connsiteX472" fmla="*/ 0 w 609614"/>
              <a:gd name="connsiteY472" fmla="*/ 19605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609614" h="608697">
                <a:moveTo>
                  <a:pt x="462097" y="569490"/>
                </a:moveTo>
                <a:cubicBezTo>
                  <a:pt x="456657" y="569490"/>
                  <a:pt x="452323" y="573816"/>
                  <a:pt x="452323" y="579246"/>
                </a:cubicBezTo>
                <a:cubicBezTo>
                  <a:pt x="452323" y="584676"/>
                  <a:pt x="456657" y="589094"/>
                  <a:pt x="462097" y="589094"/>
                </a:cubicBezTo>
                <a:cubicBezTo>
                  <a:pt x="467538" y="589094"/>
                  <a:pt x="471964" y="584676"/>
                  <a:pt x="471964" y="579246"/>
                </a:cubicBezTo>
                <a:cubicBezTo>
                  <a:pt x="471964" y="573816"/>
                  <a:pt x="467538" y="569490"/>
                  <a:pt x="462097" y="569490"/>
                </a:cubicBezTo>
                <a:close/>
                <a:moveTo>
                  <a:pt x="39366" y="569490"/>
                </a:moveTo>
                <a:cubicBezTo>
                  <a:pt x="33929" y="569490"/>
                  <a:pt x="29506" y="573816"/>
                  <a:pt x="29506" y="579246"/>
                </a:cubicBezTo>
                <a:cubicBezTo>
                  <a:pt x="29506" y="584676"/>
                  <a:pt x="33929" y="589094"/>
                  <a:pt x="39366" y="589094"/>
                </a:cubicBezTo>
                <a:cubicBezTo>
                  <a:pt x="44802" y="589094"/>
                  <a:pt x="49133" y="584676"/>
                  <a:pt x="49133" y="579246"/>
                </a:cubicBezTo>
                <a:cubicBezTo>
                  <a:pt x="49133" y="573816"/>
                  <a:pt x="44802" y="569490"/>
                  <a:pt x="39366" y="569490"/>
                </a:cubicBezTo>
                <a:close/>
                <a:moveTo>
                  <a:pt x="265488" y="569487"/>
                </a:moveTo>
                <a:cubicBezTo>
                  <a:pt x="260045" y="569487"/>
                  <a:pt x="255618" y="573813"/>
                  <a:pt x="255618" y="579244"/>
                </a:cubicBezTo>
                <a:cubicBezTo>
                  <a:pt x="255618" y="584674"/>
                  <a:pt x="260045" y="589092"/>
                  <a:pt x="265488" y="589092"/>
                </a:cubicBezTo>
                <a:cubicBezTo>
                  <a:pt x="270930" y="589092"/>
                  <a:pt x="275357" y="584674"/>
                  <a:pt x="275357" y="579244"/>
                </a:cubicBezTo>
                <a:cubicBezTo>
                  <a:pt x="275357" y="573813"/>
                  <a:pt x="270930" y="569487"/>
                  <a:pt x="265488" y="569487"/>
                </a:cubicBezTo>
                <a:close/>
                <a:moveTo>
                  <a:pt x="580122" y="569485"/>
                </a:moveTo>
                <a:cubicBezTo>
                  <a:pt x="574685" y="569485"/>
                  <a:pt x="570353" y="573811"/>
                  <a:pt x="570353" y="579242"/>
                </a:cubicBezTo>
                <a:cubicBezTo>
                  <a:pt x="570353" y="584673"/>
                  <a:pt x="574685" y="589091"/>
                  <a:pt x="580122" y="589091"/>
                </a:cubicBezTo>
                <a:cubicBezTo>
                  <a:pt x="585560" y="589091"/>
                  <a:pt x="589984" y="584673"/>
                  <a:pt x="589984" y="579242"/>
                </a:cubicBezTo>
                <a:cubicBezTo>
                  <a:pt x="589984" y="573811"/>
                  <a:pt x="585560" y="569485"/>
                  <a:pt x="580122" y="569485"/>
                </a:cubicBezTo>
                <a:close/>
                <a:moveTo>
                  <a:pt x="98361" y="510555"/>
                </a:moveTo>
                <a:cubicBezTo>
                  <a:pt x="92924" y="510555"/>
                  <a:pt x="88500" y="514882"/>
                  <a:pt x="88500" y="520314"/>
                </a:cubicBezTo>
                <a:cubicBezTo>
                  <a:pt x="88500" y="525746"/>
                  <a:pt x="92924" y="530165"/>
                  <a:pt x="98361" y="530165"/>
                </a:cubicBezTo>
                <a:cubicBezTo>
                  <a:pt x="103798" y="530165"/>
                  <a:pt x="108129" y="525746"/>
                  <a:pt x="108129" y="520314"/>
                </a:cubicBezTo>
                <a:cubicBezTo>
                  <a:pt x="108129" y="514882"/>
                  <a:pt x="103798" y="510555"/>
                  <a:pt x="98361" y="510555"/>
                </a:cubicBezTo>
                <a:close/>
                <a:moveTo>
                  <a:pt x="373643" y="500732"/>
                </a:moveTo>
                <a:lnTo>
                  <a:pt x="393331" y="500732"/>
                </a:lnTo>
                <a:lnTo>
                  <a:pt x="393331" y="608697"/>
                </a:lnTo>
                <a:lnTo>
                  <a:pt x="373643" y="608697"/>
                </a:lnTo>
                <a:close/>
                <a:moveTo>
                  <a:pt x="334339" y="500732"/>
                </a:moveTo>
                <a:lnTo>
                  <a:pt x="353956" y="500732"/>
                </a:lnTo>
                <a:lnTo>
                  <a:pt x="353956" y="608697"/>
                </a:lnTo>
                <a:lnTo>
                  <a:pt x="334339" y="608697"/>
                </a:lnTo>
                <a:close/>
                <a:moveTo>
                  <a:pt x="255618" y="500732"/>
                </a:moveTo>
                <a:lnTo>
                  <a:pt x="275357" y="500732"/>
                </a:lnTo>
                <a:lnTo>
                  <a:pt x="275357" y="535984"/>
                </a:lnTo>
                <a:lnTo>
                  <a:pt x="295004" y="516287"/>
                </a:lnTo>
                <a:lnTo>
                  <a:pt x="295004" y="500732"/>
                </a:lnTo>
                <a:lnTo>
                  <a:pt x="314651" y="500732"/>
                </a:lnTo>
                <a:lnTo>
                  <a:pt x="314651" y="524387"/>
                </a:lnTo>
                <a:lnTo>
                  <a:pt x="283197" y="555865"/>
                </a:lnTo>
                <a:cubicBezTo>
                  <a:pt x="290300" y="561204"/>
                  <a:pt x="295004" y="569672"/>
                  <a:pt x="295004" y="579244"/>
                </a:cubicBezTo>
                <a:cubicBezTo>
                  <a:pt x="295004" y="595535"/>
                  <a:pt x="281722" y="608697"/>
                  <a:pt x="265488" y="608697"/>
                </a:cubicBezTo>
                <a:cubicBezTo>
                  <a:pt x="249253" y="608697"/>
                  <a:pt x="235971" y="595535"/>
                  <a:pt x="235971" y="579244"/>
                </a:cubicBezTo>
                <a:cubicBezTo>
                  <a:pt x="235971" y="566450"/>
                  <a:pt x="244180" y="555681"/>
                  <a:pt x="255618" y="551631"/>
                </a:cubicBezTo>
                <a:close/>
                <a:moveTo>
                  <a:pt x="216343" y="500732"/>
                </a:moveTo>
                <a:lnTo>
                  <a:pt x="235970" y="500732"/>
                </a:lnTo>
                <a:lnTo>
                  <a:pt x="235970" y="534235"/>
                </a:lnTo>
                <a:lnTo>
                  <a:pt x="206484" y="563689"/>
                </a:lnTo>
                <a:lnTo>
                  <a:pt x="206484" y="608697"/>
                </a:lnTo>
                <a:lnTo>
                  <a:pt x="186857" y="608697"/>
                </a:lnTo>
                <a:lnTo>
                  <a:pt x="186857" y="555589"/>
                </a:lnTo>
                <a:lnTo>
                  <a:pt x="216343" y="526136"/>
                </a:lnTo>
                <a:close/>
                <a:moveTo>
                  <a:pt x="98361" y="490853"/>
                </a:moveTo>
                <a:cubicBezTo>
                  <a:pt x="111170" y="490853"/>
                  <a:pt x="121952" y="499139"/>
                  <a:pt x="126006" y="510555"/>
                </a:cubicBezTo>
                <a:lnTo>
                  <a:pt x="176967" y="510555"/>
                </a:lnTo>
                <a:lnTo>
                  <a:pt x="176967" y="500704"/>
                </a:lnTo>
                <a:lnTo>
                  <a:pt x="196595" y="500704"/>
                </a:lnTo>
                <a:lnTo>
                  <a:pt x="196595" y="530165"/>
                </a:lnTo>
                <a:lnTo>
                  <a:pt x="126006" y="530165"/>
                </a:lnTo>
                <a:cubicBezTo>
                  <a:pt x="121952" y="541581"/>
                  <a:pt x="111170" y="549775"/>
                  <a:pt x="98361" y="549775"/>
                </a:cubicBezTo>
                <a:cubicBezTo>
                  <a:pt x="82050" y="549775"/>
                  <a:pt x="68872" y="536610"/>
                  <a:pt x="68872" y="520314"/>
                </a:cubicBezTo>
                <a:cubicBezTo>
                  <a:pt x="68872" y="504111"/>
                  <a:pt x="82050" y="490853"/>
                  <a:pt x="98361" y="490853"/>
                </a:cubicBezTo>
                <a:close/>
                <a:moveTo>
                  <a:pt x="501472" y="412384"/>
                </a:moveTo>
                <a:lnTo>
                  <a:pt x="515396" y="412384"/>
                </a:lnTo>
                <a:lnTo>
                  <a:pt x="550621" y="447634"/>
                </a:lnTo>
                <a:lnTo>
                  <a:pt x="550621" y="553844"/>
                </a:lnTo>
                <a:lnTo>
                  <a:pt x="515396" y="589094"/>
                </a:lnTo>
                <a:lnTo>
                  <a:pt x="489853" y="589094"/>
                </a:lnTo>
                <a:cubicBezTo>
                  <a:pt x="485796" y="600506"/>
                  <a:pt x="474915" y="608697"/>
                  <a:pt x="462097" y="608697"/>
                </a:cubicBezTo>
                <a:cubicBezTo>
                  <a:pt x="445868" y="608697"/>
                  <a:pt x="432589" y="595536"/>
                  <a:pt x="432589" y="579246"/>
                </a:cubicBezTo>
                <a:cubicBezTo>
                  <a:pt x="432589" y="563047"/>
                  <a:pt x="445868" y="549794"/>
                  <a:pt x="462097" y="549794"/>
                </a:cubicBezTo>
                <a:cubicBezTo>
                  <a:pt x="474915" y="549794"/>
                  <a:pt x="485796" y="558077"/>
                  <a:pt x="489853" y="569490"/>
                </a:cubicBezTo>
                <a:lnTo>
                  <a:pt x="507281" y="569490"/>
                </a:lnTo>
                <a:lnTo>
                  <a:pt x="530980" y="545745"/>
                </a:lnTo>
                <a:lnTo>
                  <a:pt x="530980" y="530190"/>
                </a:lnTo>
                <a:lnTo>
                  <a:pt x="412948" y="530190"/>
                </a:lnTo>
                <a:lnTo>
                  <a:pt x="412948" y="500739"/>
                </a:lnTo>
                <a:lnTo>
                  <a:pt x="432589" y="500739"/>
                </a:lnTo>
                <a:lnTo>
                  <a:pt x="432589" y="510587"/>
                </a:lnTo>
                <a:lnTo>
                  <a:pt x="530980" y="510587"/>
                </a:lnTo>
                <a:lnTo>
                  <a:pt x="530980" y="455733"/>
                </a:lnTo>
                <a:lnTo>
                  <a:pt x="507281" y="431988"/>
                </a:lnTo>
                <a:lnTo>
                  <a:pt x="501472" y="431988"/>
                </a:lnTo>
                <a:close/>
                <a:moveTo>
                  <a:pt x="65811" y="412384"/>
                </a:moveTo>
                <a:lnTo>
                  <a:pt x="108106" y="412384"/>
                </a:lnTo>
                <a:lnTo>
                  <a:pt x="108106" y="431988"/>
                </a:lnTo>
                <a:lnTo>
                  <a:pt x="71801" y="431988"/>
                </a:lnTo>
                <a:lnTo>
                  <a:pt x="49133" y="447082"/>
                </a:lnTo>
                <a:lnTo>
                  <a:pt x="49133" y="551635"/>
                </a:lnTo>
                <a:cubicBezTo>
                  <a:pt x="60559" y="555684"/>
                  <a:pt x="68852" y="566453"/>
                  <a:pt x="68852" y="579246"/>
                </a:cubicBezTo>
                <a:cubicBezTo>
                  <a:pt x="68852" y="595536"/>
                  <a:pt x="55583" y="608697"/>
                  <a:pt x="39366" y="608697"/>
                </a:cubicBezTo>
                <a:cubicBezTo>
                  <a:pt x="23056" y="608697"/>
                  <a:pt x="9879" y="595536"/>
                  <a:pt x="9879" y="579246"/>
                </a:cubicBezTo>
                <a:cubicBezTo>
                  <a:pt x="9879" y="566453"/>
                  <a:pt x="18080" y="555684"/>
                  <a:pt x="29506" y="551635"/>
                </a:cubicBezTo>
                <a:lnTo>
                  <a:pt x="29506" y="436590"/>
                </a:lnTo>
                <a:close/>
                <a:moveTo>
                  <a:pt x="29492" y="373072"/>
                </a:moveTo>
                <a:cubicBezTo>
                  <a:pt x="24054" y="373072"/>
                  <a:pt x="19631" y="377491"/>
                  <a:pt x="19631" y="382923"/>
                </a:cubicBezTo>
                <a:cubicBezTo>
                  <a:pt x="19631" y="388355"/>
                  <a:pt x="24054" y="392774"/>
                  <a:pt x="29492" y="392774"/>
                </a:cubicBezTo>
                <a:cubicBezTo>
                  <a:pt x="34929" y="392774"/>
                  <a:pt x="39353" y="388355"/>
                  <a:pt x="39353" y="382923"/>
                </a:cubicBezTo>
                <a:cubicBezTo>
                  <a:pt x="39353" y="377491"/>
                  <a:pt x="34929" y="373072"/>
                  <a:pt x="29492" y="373072"/>
                </a:cubicBezTo>
                <a:close/>
                <a:moveTo>
                  <a:pt x="29492" y="353462"/>
                </a:moveTo>
                <a:cubicBezTo>
                  <a:pt x="42302" y="353462"/>
                  <a:pt x="53085" y="361656"/>
                  <a:pt x="57140" y="373072"/>
                </a:cubicBezTo>
                <a:lnTo>
                  <a:pt x="108106" y="373072"/>
                </a:lnTo>
                <a:lnTo>
                  <a:pt x="108106" y="392774"/>
                </a:lnTo>
                <a:lnTo>
                  <a:pt x="57140" y="392774"/>
                </a:lnTo>
                <a:cubicBezTo>
                  <a:pt x="53085" y="404190"/>
                  <a:pt x="42302" y="412384"/>
                  <a:pt x="29492" y="412384"/>
                </a:cubicBezTo>
                <a:cubicBezTo>
                  <a:pt x="13271" y="412384"/>
                  <a:pt x="0" y="399127"/>
                  <a:pt x="0" y="382923"/>
                </a:cubicBezTo>
                <a:cubicBezTo>
                  <a:pt x="0" y="366720"/>
                  <a:pt x="13271" y="353462"/>
                  <a:pt x="29492" y="353462"/>
                </a:cubicBezTo>
                <a:close/>
                <a:moveTo>
                  <a:pt x="501508" y="333845"/>
                </a:moveTo>
                <a:lnTo>
                  <a:pt x="540813" y="333845"/>
                </a:lnTo>
                <a:lnTo>
                  <a:pt x="540813" y="353462"/>
                </a:lnTo>
                <a:lnTo>
                  <a:pt x="501508" y="353462"/>
                </a:lnTo>
                <a:close/>
                <a:moveTo>
                  <a:pt x="68872" y="333845"/>
                </a:moveTo>
                <a:lnTo>
                  <a:pt x="108106" y="333845"/>
                </a:lnTo>
                <a:lnTo>
                  <a:pt x="108106" y="353462"/>
                </a:lnTo>
                <a:lnTo>
                  <a:pt x="68872" y="353462"/>
                </a:lnTo>
                <a:close/>
                <a:moveTo>
                  <a:pt x="501508" y="294540"/>
                </a:moveTo>
                <a:lnTo>
                  <a:pt x="554685" y="294540"/>
                </a:lnTo>
                <a:lnTo>
                  <a:pt x="589984" y="329794"/>
                </a:lnTo>
                <a:lnTo>
                  <a:pt x="589984" y="551628"/>
                </a:lnTo>
                <a:cubicBezTo>
                  <a:pt x="601412" y="555678"/>
                  <a:pt x="609614" y="566448"/>
                  <a:pt x="609614" y="579242"/>
                </a:cubicBezTo>
                <a:cubicBezTo>
                  <a:pt x="609614" y="595534"/>
                  <a:pt x="596435" y="608697"/>
                  <a:pt x="580122" y="608697"/>
                </a:cubicBezTo>
                <a:cubicBezTo>
                  <a:pt x="563902" y="608697"/>
                  <a:pt x="550630" y="595534"/>
                  <a:pt x="550630" y="579242"/>
                </a:cubicBezTo>
                <a:cubicBezTo>
                  <a:pt x="550630" y="566448"/>
                  <a:pt x="558925" y="555678"/>
                  <a:pt x="570353" y="551628"/>
                </a:cubicBezTo>
                <a:lnTo>
                  <a:pt x="570353" y="416411"/>
                </a:lnTo>
                <a:lnTo>
                  <a:pt x="546575" y="392755"/>
                </a:lnTo>
                <a:lnTo>
                  <a:pt x="501508" y="392755"/>
                </a:lnTo>
                <a:lnTo>
                  <a:pt x="501508" y="373056"/>
                </a:lnTo>
                <a:lnTo>
                  <a:pt x="554685" y="373056"/>
                </a:lnTo>
                <a:lnTo>
                  <a:pt x="570353" y="388705"/>
                </a:lnTo>
                <a:lnTo>
                  <a:pt x="570353" y="337894"/>
                </a:lnTo>
                <a:lnTo>
                  <a:pt x="546575" y="314146"/>
                </a:lnTo>
                <a:lnTo>
                  <a:pt x="501508" y="314146"/>
                </a:lnTo>
                <a:close/>
                <a:moveTo>
                  <a:pt x="29492" y="294533"/>
                </a:moveTo>
                <a:cubicBezTo>
                  <a:pt x="24054" y="294533"/>
                  <a:pt x="19631" y="298952"/>
                  <a:pt x="19631" y="304384"/>
                </a:cubicBezTo>
                <a:cubicBezTo>
                  <a:pt x="19631" y="309816"/>
                  <a:pt x="24054" y="314143"/>
                  <a:pt x="29492" y="314143"/>
                </a:cubicBezTo>
                <a:cubicBezTo>
                  <a:pt x="34929" y="314143"/>
                  <a:pt x="39353" y="309816"/>
                  <a:pt x="39353" y="304384"/>
                </a:cubicBezTo>
                <a:cubicBezTo>
                  <a:pt x="39353" y="298952"/>
                  <a:pt x="34929" y="294533"/>
                  <a:pt x="29492" y="294533"/>
                </a:cubicBezTo>
                <a:close/>
                <a:moveTo>
                  <a:pt x="304818" y="274936"/>
                </a:moveTo>
                <a:cubicBezTo>
                  <a:pt x="288500" y="274936"/>
                  <a:pt x="275317" y="288100"/>
                  <a:pt x="275317" y="304395"/>
                </a:cubicBezTo>
                <a:cubicBezTo>
                  <a:pt x="275317" y="320597"/>
                  <a:pt x="288500" y="333854"/>
                  <a:pt x="304818" y="333854"/>
                </a:cubicBezTo>
                <a:cubicBezTo>
                  <a:pt x="321044" y="333854"/>
                  <a:pt x="334319" y="320597"/>
                  <a:pt x="334319" y="304395"/>
                </a:cubicBezTo>
                <a:cubicBezTo>
                  <a:pt x="334319" y="288100"/>
                  <a:pt x="321044" y="274936"/>
                  <a:pt x="304818" y="274936"/>
                </a:cubicBezTo>
                <a:close/>
                <a:moveTo>
                  <a:pt x="29492" y="274923"/>
                </a:moveTo>
                <a:cubicBezTo>
                  <a:pt x="42302" y="274923"/>
                  <a:pt x="53085" y="283117"/>
                  <a:pt x="57140" y="294533"/>
                </a:cubicBezTo>
                <a:lnTo>
                  <a:pt x="108106" y="294533"/>
                </a:lnTo>
                <a:lnTo>
                  <a:pt x="108106" y="314143"/>
                </a:lnTo>
                <a:lnTo>
                  <a:pt x="57140" y="314143"/>
                </a:lnTo>
                <a:cubicBezTo>
                  <a:pt x="53085" y="325559"/>
                  <a:pt x="42302" y="333845"/>
                  <a:pt x="29492" y="333845"/>
                </a:cubicBezTo>
                <a:cubicBezTo>
                  <a:pt x="13271" y="333845"/>
                  <a:pt x="0" y="320588"/>
                  <a:pt x="0" y="304384"/>
                </a:cubicBezTo>
                <a:cubicBezTo>
                  <a:pt x="0" y="288089"/>
                  <a:pt x="13271" y="274923"/>
                  <a:pt x="29492" y="274923"/>
                </a:cubicBezTo>
                <a:close/>
                <a:moveTo>
                  <a:pt x="501508" y="255235"/>
                </a:moveTo>
                <a:lnTo>
                  <a:pt x="609614" y="255235"/>
                </a:lnTo>
                <a:lnTo>
                  <a:pt x="609614" y="274923"/>
                </a:lnTo>
                <a:lnTo>
                  <a:pt x="501508" y="274923"/>
                </a:lnTo>
                <a:close/>
                <a:moveTo>
                  <a:pt x="304818" y="255235"/>
                </a:moveTo>
                <a:cubicBezTo>
                  <a:pt x="331922" y="255235"/>
                  <a:pt x="353956" y="277329"/>
                  <a:pt x="353956" y="304395"/>
                </a:cubicBezTo>
                <a:cubicBezTo>
                  <a:pt x="353956" y="331460"/>
                  <a:pt x="331922" y="353462"/>
                  <a:pt x="304818" y="353462"/>
                </a:cubicBezTo>
                <a:cubicBezTo>
                  <a:pt x="277714" y="353462"/>
                  <a:pt x="255588" y="331460"/>
                  <a:pt x="255588" y="304395"/>
                </a:cubicBezTo>
                <a:cubicBezTo>
                  <a:pt x="255588" y="277329"/>
                  <a:pt x="277714" y="255235"/>
                  <a:pt x="304818" y="255235"/>
                </a:cubicBezTo>
                <a:close/>
                <a:moveTo>
                  <a:pt x="68872" y="255235"/>
                </a:moveTo>
                <a:lnTo>
                  <a:pt x="108106" y="255235"/>
                </a:lnTo>
                <a:lnTo>
                  <a:pt x="108106" y="274923"/>
                </a:lnTo>
                <a:lnTo>
                  <a:pt x="68872" y="274923"/>
                </a:lnTo>
                <a:close/>
                <a:moveTo>
                  <a:pt x="0" y="216001"/>
                </a:moveTo>
                <a:lnTo>
                  <a:pt x="108106" y="216001"/>
                </a:lnTo>
                <a:lnTo>
                  <a:pt x="108106" y="235618"/>
                </a:lnTo>
                <a:lnTo>
                  <a:pt x="0" y="235618"/>
                </a:lnTo>
                <a:close/>
                <a:moveTo>
                  <a:pt x="294980" y="206179"/>
                </a:moveTo>
                <a:lnTo>
                  <a:pt x="294980" y="226059"/>
                </a:lnTo>
                <a:lnTo>
                  <a:pt x="287329" y="227808"/>
                </a:lnTo>
                <a:cubicBezTo>
                  <a:pt x="278664" y="229741"/>
                  <a:pt x="270553" y="233146"/>
                  <a:pt x="262995" y="237932"/>
                </a:cubicBezTo>
                <a:lnTo>
                  <a:pt x="256358" y="242074"/>
                </a:lnTo>
                <a:lnTo>
                  <a:pt x="242255" y="227992"/>
                </a:lnTo>
                <a:lnTo>
                  <a:pt x="228336" y="241890"/>
                </a:lnTo>
                <a:lnTo>
                  <a:pt x="242439" y="255972"/>
                </a:lnTo>
                <a:lnTo>
                  <a:pt x="238291" y="262599"/>
                </a:lnTo>
                <a:cubicBezTo>
                  <a:pt x="233498" y="270146"/>
                  <a:pt x="230180" y="278245"/>
                  <a:pt x="228152" y="286897"/>
                </a:cubicBezTo>
                <a:lnTo>
                  <a:pt x="226401" y="294536"/>
                </a:lnTo>
                <a:lnTo>
                  <a:pt x="206491" y="294536"/>
                </a:lnTo>
                <a:lnTo>
                  <a:pt x="206491" y="314140"/>
                </a:lnTo>
                <a:lnTo>
                  <a:pt x="226401" y="314140"/>
                </a:lnTo>
                <a:lnTo>
                  <a:pt x="228152" y="321779"/>
                </a:lnTo>
                <a:cubicBezTo>
                  <a:pt x="230180" y="330431"/>
                  <a:pt x="233498" y="338622"/>
                  <a:pt x="238291" y="346078"/>
                </a:cubicBezTo>
                <a:lnTo>
                  <a:pt x="242439" y="352704"/>
                </a:lnTo>
                <a:lnTo>
                  <a:pt x="228336" y="366878"/>
                </a:lnTo>
                <a:lnTo>
                  <a:pt x="242255" y="380684"/>
                </a:lnTo>
                <a:lnTo>
                  <a:pt x="256358" y="366602"/>
                </a:lnTo>
                <a:lnTo>
                  <a:pt x="262995" y="370836"/>
                </a:lnTo>
                <a:cubicBezTo>
                  <a:pt x="270553" y="375530"/>
                  <a:pt x="278664" y="378935"/>
                  <a:pt x="287329" y="380868"/>
                </a:cubicBezTo>
                <a:lnTo>
                  <a:pt x="294980" y="382617"/>
                </a:lnTo>
                <a:lnTo>
                  <a:pt x="294980" y="402497"/>
                </a:lnTo>
                <a:lnTo>
                  <a:pt x="314613" y="402497"/>
                </a:lnTo>
                <a:lnTo>
                  <a:pt x="314613" y="382617"/>
                </a:lnTo>
                <a:lnTo>
                  <a:pt x="322264" y="380868"/>
                </a:lnTo>
                <a:cubicBezTo>
                  <a:pt x="330928" y="378935"/>
                  <a:pt x="339132" y="375530"/>
                  <a:pt x="346598" y="370836"/>
                </a:cubicBezTo>
                <a:lnTo>
                  <a:pt x="353235" y="366602"/>
                </a:lnTo>
                <a:lnTo>
                  <a:pt x="367430" y="380684"/>
                </a:lnTo>
                <a:lnTo>
                  <a:pt x="381257" y="366878"/>
                </a:lnTo>
                <a:lnTo>
                  <a:pt x="367154" y="352704"/>
                </a:lnTo>
                <a:lnTo>
                  <a:pt x="371394" y="346078"/>
                </a:lnTo>
                <a:cubicBezTo>
                  <a:pt x="376095" y="338622"/>
                  <a:pt x="379505" y="330431"/>
                  <a:pt x="381441" y="321779"/>
                </a:cubicBezTo>
                <a:lnTo>
                  <a:pt x="383192" y="314140"/>
                </a:lnTo>
                <a:lnTo>
                  <a:pt x="403102" y="314140"/>
                </a:lnTo>
                <a:lnTo>
                  <a:pt x="403102" y="294536"/>
                </a:lnTo>
                <a:lnTo>
                  <a:pt x="383192" y="294536"/>
                </a:lnTo>
                <a:lnTo>
                  <a:pt x="381441" y="286897"/>
                </a:lnTo>
                <a:cubicBezTo>
                  <a:pt x="379505" y="278337"/>
                  <a:pt x="376095" y="270146"/>
                  <a:pt x="371394" y="262599"/>
                </a:cubicBezTo>
                <a:lnTo>
                  <a:pt x="367154" y="255972"/>
                </a:lnTo>
                <a:lnTo>
                  <a:pt x="381257" y="241890"/>
                </a:lnTo>
                <a:lnTo>
                  <a:pt x="367430" y="227992"/>
                </a:lnTo>
                <a:lnTo>
                  <a:pt x="353235" y="242074"/>
                </a:lnTo>
                <a:lnTo>
                  <a:pt x="346598" y="237932"/>
                </a:lnTo>
                <a:cubicBezTo>
                  <a:pt x="339132" y="233146"/>
                  <a:pt x="330928" y="229833"/>
                  <a:pt x="322264" y="227808"/>
                </a:cubicBezTo>
                <a:lnTo>
                  <a:pt x="314613" y="226059"/>
                </a:lnTo>
                <a:lnTo>
                  <a:pt x="314613" y="206179"/>
                </a:lnTo>
                <a:close/>
                <a:moveTo>
                  <a:pt x="275346" y="186575"/>
                </a:moveTo>
                <a:lnTo>
                  <a:pt x="334339" y="186575"/>
                </a:lnTo>
                <a:lnTo>
                  <a:pt x="334339" y="210781"/>
                </a:lnTo>
                <a:cubicBezTo>
                  <a:pt x="339777" y="212438"/>
                  <a:pt x="345123" y="214646"/>
                  <a:pt x="350193" y="217316"/>
                </a:cubicBezTo>
                <a:lnTo>
                  <a:pt x="367338" y="200196"/>
                </a:lnTo>
                <a:lnTo>
                  <a:pt x="409094" y="241890"/>
                </a:lnTo>
                <a:lnTo>
                  <a:pt x="391949" y="259009"/>
                </a:lnTo>
                <a:cubicBezTo>
                  <a:pt x="394622" y="264071"/>
                  <a:pt x="396834" y="269410"/>
                  <a:pt x="398586" y="274932"/>
                </a:cubicBezTo>
                <a:lnTo>
                  <a:pt x="422828" y="274932"/>
                </a:lnTo>
                <a:lnTo>
                  <a:pt x="422828" y="333836"/>
                </a:lnTo>
                <a:lnTo>
                  <a:pt x="398586" y="333836"/>
                </a:lnTo>
                <a:cubicBezTo>
                  <a:pt x="396834" y="339267"/>
                  <a:pt x="394622" y="344605"/>
                  <a:pt x="391949" y="349667"/>
                </a:cubicBezTo>
                <a:lnTo>
                  <a:pt x="409094" y="366786"/>
                </a:lnTo>
                <a:lnTo>
                  <a:pt x="367338" y="408480"/>
                </a:lnTo>
                <a:lnTo>
                  <a:pt x="350193" y="391360"/>
                </a:lnTo>
                <a:cubicBezTo>
                  <a:pt x="345123" y="394030"/>
                  <a:pt x="339777" y="396238"/>
                  <a:pt x="334339" y="397987"/>
                </a:cubicBezTo>
                <a:lnTo>
                  <a:pt x="334339" y="422193"/>
                </a:lnTo>
                <a:lnTo>
                  <a:pt x="275346" y="422193"/>
                </a:lnTo>
                <a:lnTo>
                  <a:pt x="275346" y="397987"/>
                </a:lnTo>
                <a:cubicBezTo>
                  <a:pt x="269816" y="396238"/>
                  <a:pt x="264469" y="394030"/>
                  <a:pt x="259400" y="391360"/>
                </a:cubicBezTo>
                <a:lnTo>
                  <a:pt x="242255" y="408480"/>
                </a:lnTo>
                <a:lnTo>
                  <a:pt x="200499" y="366786"/>
                </a:lnTo>
                <a:lnTo>
                  <a:pt x="217644" y="349667"/>
                </a:lnTo>
                <a:cubicBezTo>
                  <a:pt x="214971" y="344605"/>
                  <a:pt x="212759" y="339267"/>
                  <a:pt x="211099" y="333836"/>
                </a:cubicBezTo>
                <a:lnTo>
                  <a:pt x="186857" y="333836"/>
                </a:lnTo>
                <a:lnTo>
                  <a:pt x="186857" y="274932"/>
                </a:lnTo>
                <a:lnTo>
                  <a:pt x="211099" y="274932"/>
                </a:lnTo>
                <a:cubicBezTo>
                  <a:pt x="212759" y="269410"/>
                  <a:pt x="214971" y="264071"/>
                  <a:pt x="217644" y="259009"/>
                </a:cubicBezTo>
                <a:lnTo>
                  <a:pt x="200499" y="241890"/>
                </a:lnTo>
                <a:lnTo>
                  <a:pt x="242255" y="200196"/>
                </a:lnTo>
                <a:lnTo>
                  <a:pt x="259400" y="217316"/>
                </a:lnTo>
                <a:cubicBezTo>
                  <a:pt x="264469" y="214646"/>
                  <a:pt x="269816" y="212438"/>
                  <a:pt x="275346" y="210781"/>
                </a:cubicBezTo>
                <a:close/>
                <a:moveTo>
                  <a:pt x="181050" y="166865"/>
                </a:moveTo>
                <a:lnTo>
                  <a:pt x="167131" y="180764"/>
                </a:lnTo>
                <a:lnTo>
                  <a:pt x="167131" y="441811"/>
                </a:lnTo>
                <a:lnTo>
                  <a:pt x="442461" y="441811"/>
                </a:lnTo>
                <a:lnTo>
                  <a:pt x="442461" y="166865"/>
                </a:lnTo>
                <a:close/>
                <a:moveTo>
                  <a:pt x="176994" y="127653"/>
                </a:moveTo>
                <a:lnTo>
                  <a:pt x="196627" y="127653"/>
                </a:lnTo>
                <a:lnTo>
                  <a:pt x="196627" y="147259"/>
                </a:lnTo>
                <a:lnTo>
                  <a:pt x="216353" y="147259"/>
                </a:lnTo>
                <a:lnTo>
                  <a:pt x="216353" y="127653"/>
                </a:lnTo>
                <a:lnTo>
                  <a:pt x="235986" y="127653"/>
                </a:lnTo>
                <a:lnTo>
                  <a:pt x="235986" y="147259"/>
                </a:lnTo>
                <a:lnTo>
                  <a:pt x="255620" y="147259"/>
                </a:lnTo>
                <a:lnTo>
                  <a:pt x="255620" y="127653"/>
                </a:lnTo>
                <a:lnTo>
                  <a:pt x="275346" y="127653"/>
                </a:lnTo>
                <a:lnTo>
                  <a:pt x="275346" y="147259"/>
                </a:lnTo>
                <a:lnTo>
                  <a:pt x="294979" y="147259"/>
                </a:lnTo>
                <a:lnTo>
                  <a:pt x="294979" y="127653"/>
                </a:lnTo>
                <a:lnTo>
                  <a:pt x="314613" y="127653"/>
                </a:lnTo>
                <a:lnTo>
                  <a:pt x="314613" y="147259"/>
                </a:lnTo>
                <a:lnTo>
                  <a:pt x="334338" y="147259"/>
                </a:lnTo>
                <a:lnTo>
                  <a:pt x="334338" y="127653"/>
                </a:lnTo>
                <a:lnTo>
                  <a:pt x="353972" y="127653"/>
                </a:lnTo>
                <a:lnTo>
                  <a:pt x="353972" y="147259"/>
                </a:lnTo>
                <a:lnTo>
                  <a:pt x="373605" y="147259"/>
                </a:lnTo>
                <a:lnTo>
                  <a:pt x="373605" y="127653"/>
                </a:lnTo>
                <a:lnTo>
                  <a:pt x="393331" y="127653"/>
                </a:lnTo>
                <a:lnTo>
                  <a:pt x="393331" y="147259"/>
                </a:lnTo>
                <a:lnTo>
                  <a:pt x="412964" y="147259"/>
                </a:lnTo>
                <a:lnTo>
                  <a:pt x="412964" y="127653"/>
                </a:lnTo>
                <a:lnTo>
                  <a:pt x="432598" y="127653"/>
                </a:lnTo>
                <a:lnTo>
                  <a:pt x="432598" y="147259"/>
                </a:lnTo>
                <a:lnTo>
                  <a:pt x="462094" y="147259"/>
                </a:lnTo>
                <a:lnTo>
                  <a:pt x="462094" y="176714"/>
                </a:lnTo>
                <a:lnTo>
                  <a:pt x="481820" y="176714"/>
                </a:lnTo>
                <a:lnTo>
                  <a:pt x="481820" y="196320"/>
                </a:lnTo>
                <a:lnTo>
                  <a:pt x="462094" y="196320"/>
                </a:lnTo>
                <a:lnTo>
                  <a:pt x="462094" y="216018"/>
                </a:lnTo>
                <a:lnTo>
                  <a:pt x="481820" y="216018"/>
                </a:lnTo>
                <a:lnTo>
                  <a:pt x="481820" y="235624"/>
                </a:lnTo>
                <a:lnTo>
                  <a:pt x="462094" y="235624"/>
                </a:lnTo>
                <a:lnTo>
                  <a:pt x="462094" y="255230"/>
                </a:lnTo>
                <a:lnTo>
                  <a:pt x="481820" y="255230"/>
                </a:lnTo>
                <a:lnTo>
                  <a:pt x="481820" y="274929"/>
                </a:lnTo>
                <a:lnTo>
                  <a:pt x="462094" y="274929"/>
                </a:lnTo>
                <a:lnTo>
                  <a:pt x="462094" y="294535"/>
                </a:lnTo>
                <a:lnTo>
                  <a:pt x="481820" y="294535"/>
                </a:lnTo>
                <a:lnTo>
                  <a:pt x="481820" y="314141"/>
                </a:lnTo>
                <a:lnTo>
                  <a:pt x="462094" y="314141"/>
                </a:lnTo>
                <a:lnTo>
                  <a:pt x="462094" y="333839"/>
                </a:lnTo>
                <a:lnTo>
                  <a:pt x="481820" y="333839"/>
                </a:lnTo>
                <a:lnTo>
                  <a:pt x="481820" y="353446"/>
                </a:lnTo>
                <a:lnTo>
                  <a:pt x="462094" y="353446"/>
                </a:lnTo>
                <a:lnTo>
                  <a:pt x="462094" y="373052"/>
                </a:lnTo>
                <a:lnTo>
                  <a:pt x="481820" y="373052"/>
                </a:lnTo>
                <a:lnTo>
                  <a:pt x="481820" y="392750"/>
                </a:lnTo>
                <a:lnTo>
                  <a:pt x="462094" y="392750"/>
                </a:lnTo>
                <a:lnTo>
                  <a:pt x="462094" y="412356"/>
                </a:lnTo>
                <a:lnTo>
                  <a:pt x="481820" y="412356"/>
                </a:lnTo>
                <a:lnTo>
                  <a:pt x="481820" y="431962"/>
                </a:lnTo>
                <a:lnTo>
                  <a:pt x="462094" y="431962"/>
                </a:lnTo>
                <a:lnTo>
                  <a:pt x="462094" y="461417"/>
                </a:lnTo>
                <a:lnTo>
                  <a:pt x="432598" y="461417"/>
                </a:lnTo>
                <a:lnTo>
                  <a:pt x="432598" y="481115"/>
                </a:lnTo>
                <a:lnTo>
                  <a:pt x="412964" y="481115"/>
                </a:lnTo>
                <a:lnTo>
                  <a:pt x="412964" y="461417"/>
                </a:lnTo>
                <a:lnTo>
                  <a:pt x="393331" y="461417"/>
                </a:lnTo>
                <a:lnTo>
                  <a:pt x="393331" y="481115"/>
                </a:lnTo>
                <a:lnTo>
                  <a:pt x="373605" y="481115"/>
                </a:lnTo>
                <a:lnTo>
                  <a:pt x="373605" y="461417"/>
                </a:lnTo>
                <a:lnTo>
                  <a:pt x="353972" y="461417"/>
                </a:lnTo>
                <a:lnTo>
                  <a:pt x="353972" y="481115"/>
                </a:lnTo>
                <a:lnTo>
                  <a:pt x="334338" y="481115"/>
                </a:lnTo>
                <a:lnTo>
                  <a:pt x="334338" y="461417"/>
                </a:lnTo>
                <a:lnTo>
                  <a:pt x="314613" y="461417"/>
                </a:lnTo>
                <a:lnTo>
                  <a:pt x="314613" y="481115"/>
                </a:lnTo>
                <a:lnTo>
                  <a:pt x="294979" y="481115"/>
                </a:lnTo>
                <a:lnTo>
                  <a:pt x="294979" y="461417"/>
                </a:lnTo>
                <a:lnTo>
                  <a:pt x="275346" y="461417"/>
                </a:lnTo>
                <a:lnTo>
                  <a:pt x="275346" y="481115"/>
                </a:lnTo>
                <a:lnTo>
                  <a:pt x="255620" y="481115"/>
                </a:lnTo>
                <a:lnTo>
                  <a:pt x="255620" y="461417"/>
                </a:lnTo>
                <a:lnTo>
                  <a:pt x="235986" y="461417"/>
                </a:lnTo>
                <a:lnTo>
                  <a:pt x="235986" y="481115"/>
                </a:lnTo>
                <a:lnTo>
                  <a:pt x="216353" y="481115"/>
                </a:lnTo>
                <a:lnTo>
                  <a:pt x="216353" y="461417"/>
                </a:lnTo>
                <a:lnTo>
                  <a:pt x="196627" y="461417"/>
                </a:lnTo>
                <a:lnTo>
                  <a:pt x="196627" y="481115"/>
                </a:lnTo>
                <a:lnTo>
                  <a:pt x="176994" y="481115"/>
                </a:lnTo>
                <a:lnTo>
                  <a:pt x="176994" y="461417"/>
                </a:lnTo>
                <a:lnTo>
                  <a:pt x="147497" y="461417"/>
                </a:lnTo>
                <a:lnTo>
                  <a:pt x="147497" y="431962"/>
                </a:lnTo>
                <a:lnTo>
                  <a:pt x="127864" y="431962"/>
                </a:lnTo>
                <a:lnTo>
                  <a:pt x="127864" y="412356"/>
                </a:lnTo>
                <a:lnTo>
                  <a:pt x="147497" y="412356"/>
                </a:lnTo>
                <a:lnTo>
                  <a:pt x="147497" y="392750"/>
                </a:lnTo>
                <a:lnTo>
                  <a:pt x="127864" y="392750"/>
                </a:lnTo>
                <a:lnTo>
                  <a:pt x="127864" y="373052"/>
                </a:lnTo>
                <a:lnTo>
                  <a:pt x="147497" y="373052"/>
                </a:lnTo>
                <a:lnTo>
                  <a:pt x="147497" y="353446"/>
                </a:lnTo>
                <a:lnTo>
                  <a:pt x="127864" y="353446"/>
                </a:lnTo>
                <a:lnTo>
                  <a:pt x="127864" y="333839"/>
                </a:lnTo>
                <a:lnTo>
                  <a:pt x="147497" y="333839"/>
                </a:lnTo>
                <a:lnTo>
                  <a:pt x="147497" y="314141"/>
                </a:lnTo>
                <a:lnTo>
                  <a:pt x="127864" y="314141"/>
                </a:lnTo>
                <a:lnTo>
                  <a:pt x="127864" y="294535"/>
                </a:lnTo>
                <a:lnTo>
                  <a:pt x="147497" y="294535"/>
                </a:lnTo>
                <a:lnTo>
                  <a:pt x="147497" y="274929"/>
                </a:lnTo>
                <a:lnTo>
                  <a:pt x="127864" y="274929"/>
                </a:lnTo>
                <a:lnTo>
                  <a:pt x="127864" y="255230"/>
                </a:lnTo>
                <a:lnTo>
                  <a:pt x="147497" y="255230"/>
                </a:lnTo>
                <a:lnTo>
                  <a:pt x="147497" y="235624"/>
                </a:lnTo>
                <a:lnTo>
                  <a:pt x="127864" y="235624"/>
                </a:lnTo>
                <a:lnTo>
                  <a:pt x="127864" y="216018"/>
                </a:lnTo>
                <a:lnTo>
                  <a:pt x="147497" y="216018"/>
                </a:lnTo>
                <a:lnTo>
                  <a:pt x="147497" y="196320"/>
                </a:lnTo>
                <a:lnTo>
                  <a:pt x="127864" y="196320"/>
                </a:lnTo>
                <a:lnTo>
                  <a:pt x="127864" y="176714"/>
                </a:lnTo>
                <a:lnTo>
                  <a:pt x="147497" y="176714"/>
                </a:lnTo>
                <a:lnTo>
                  <a:pt x="147497" y="172664"/>
                </a:lnTo>
                <a:lnTo>
                  <a:pt x="172938" y="147259"/>
                </a:lnTo>
                <a:lnTo>
                  <a:pt x="176994" y="147259"/>
                </a:lnTo>
                <a:close/>
                <a:moveTo>
                  <a:pt x="481832" y="98229"/>
                </a:moveTo>
                <a:cubicBezTo>
                  <a:pt x="476391" y="98229"/>
                  <a:pt x="471965" y="102554"/>
                  <a:pt x="471965" y="107982"/>
                </a:cubicBezTo>
                <a:cubicBezTo>
                  <a:pt x="471965" y="113411"/>
                  <a:pt x="476391" y="117827"/>
                  <a:pt x="481832" y="117827"/>
                </a:cubicBezTo>
                <a:cubicBezTo>
                  <a:pt x="487272" y="117827"/>
                  <a:pt x="491606" y="113411"/>
                  <a:pt x="491606" y="107982"/>
                </a:cubicBezTo>
                <a:cubicBezTo>
                  <a:pt x="491606" y="102554"/>
                  <a:pt x="487272" y="98229"/>
                  <a:pt x="481832" y="98229"/>
                </a:cubicBezTo>
                <a:close/>
                <a:moveTo>
                  <a:pt x="49113" y="98229"/>
                </a:moveTo>
                <a:cubicBezTo>
                  <a:pt x="43675" y="98229"/>
                  <a:pt x="39343" y="102554"/>
                  <a:pt x="39343" y="107982"/>
                </a:cubicBezTo>
                <a:cubicBezTo>
                  <a:pt x="39343" y="113411"/>
                  <a:pt x="43675" y="117827"/>
                  <a:pt x="49113" y="117827"/>
                </a:cubicBezTo>
                <a:cubicBezTo>
                  <a:pt x="54552" y="117827"/>
                  <a:pt x="58976" y="113411"/>
                  <a:pt x="58976" y="107982"/>
                </a:cubicBezTo>
                <a:cubicBezTo>
                  <a:pt x="58976" y="102554"/>
                  <a:pt x="54552" y="98229"/>
                  <a:pt x="49113" y="98229"/>
                </a:cubicBezTo>
                <a:close/>
                <a:moveTo>
                  <a:pt x="481832" y="78539"/>
                </a:moveTo>
                <a:cubicBezTo>
                  <a:pt x="494649" y="78539"/>
                  <a:pt x="505438" y="86820"/>
                  <a:pt x="509495" y="98229"/>
                </a:cubicBezTo>
                <a:lnTo>
                  <a:pt x="515397" y="98229"/>
                </a:lnTo>
                <a:lnTo>
                  <a:pt x="550622" y="133377"/>
                </a:lnTo>
                <a:lnTo>
                  <a:pt x="550622" y="161165"/>
                </a:lnTo>
                <a:lnTo>
                  <a:pt x="515397" y="196313"/>
                </a:lnTo>
                <a:lnTo>
                  <a:pt x="501473" y="196313"/>
                </a:lnTo>
                <a:lnTo>
                  <a:pt x="501473" y="176714"/>
                </a:lnTo>
                <a:lnTo>
                  <a:pt x="507282" y="176714"/>
                </a:lnTo>
                <a:lnTo>
                  <a:pt x="530981" y="153068"/>
                </a:lnTo>
                <a:lnTo>
                  <a:pt x="530981" y="141474"/>
                </a:lnTo>
                <a:lnTo>
                  <a:pt x="508942" y="119576"/>
                </a:lnTo>
                <a:cubicBezTo>
                  <a:pt x="504424" y="130065"/>
                  <a:pt x="494004" y="137426"/>
                  <a:pt x="481832" y="137426"/>
                </a:cubicBezTo>
                <a:cubicBezTo>
                  <a:pt x="465510" y="137426"/>
                  <a:pt x="452324" y="124268"/>
                  <a:pt x="452324" y="107982"/>
                </a:cubicBezTo>
                <a:cubicBezTo>
                  <a:pt x="452324" y="91788"/>
                  <a:pt x="465510" y="78539"/>
                  <a:pt x="481832" y="78539"/>
                </a:cubicBezTo>
                <a:close/>
                <a:moveTo>
                  <a:pt x="49113" y="78539"/>
                </a:moveTo>
                <a:cubicBezTo>
                  <a:pt x="65428" y="78539"/>
                  <a:pt x="78610" y="91788"/>
                  <a:pt x="78610" y="107982"/>
                </a:cubicBezTo>
                <a:cubicBezTo>
                  <a:pt x="78610" y="120772"/>
                  <a:pt x="70406" y="131629"/>
                  <a:pt x="58976" y="135678"/>
                </a:cubicBezTo>
                <a:lnTo>
                  <a:pt x="58976" y="153068"/>
                </a:lnTo>
                <a:lnTo>
                  <a:pt x="82665" y="176714"/>
                </a:lnTo>
                <a:lnTo>
                  <a:pt x="108106" y="176714"/>
                </a:lnTo>
                <a:lnTo>
                  <a:pt x="108106" y="196313"/>
                </a:lnTo>
                <a:lnTo>
                  <a:pt x="74554" y="196313"/>
                </a:lnTo>
                <a:lnTo>
                  <a:pt x="39343" y="161165"/>
                </a:lnTo>
                <a:lnTo>
                  <a:pt x="39343" y="135678"/>
                </a:lnTo>
                <a:cubicBezTo>
                  <a:pt x="27913" y="131629"/>
                  <a:pt x="19617" y="120772"/>
                  <a:pt x="19617" y="107982"/>
                </a:cubicBezTo>
                <a:cubicBezTo>
                  <a:pt x="19617" y="91788"/>
                  <a:pt x="32890" y="78539"/>
                  <a:pt x="49113" y="78539"/>
                </a:cubicBezTo>
                <a:close/>
                <a:moveTo>
                  <a:pt x="255588" y="68731"/>
                </a:moveTo>
                <a:lnTo>
                  <a:pt x="275346" y="68731"/>
                </a:lnTo>
                <a:lnTo>
                  <a:pt x="275346" y="107965"/>
                </a:lnTo>
                <a:lnTo>
                  <a:pt x="255588" y="107965"/>
                </a:lnTo>
                <a:close/>
                <a:moveTo>
                  <a:pt x="0" y="39305"/>
                </a:moveTo>
                <a:lnTo>
                  <a:pt x="161387" y="39305"/>
                </a:lnTo>
                <a:lnTo>
                  <a:pt x="196595" y="74463"/>
                </a:lnTo>
                <a:lnTo>
                  <a:pt x="196595" y="107965"/>
                </a:lnTo>
                <a:lnTo>
                  <a:pt x="176963" y="107965"/>
                </a:lnTo>
                <a:lnTo>
                  <a:pt x="176963" y="82562"/>
                </a:lnTo>
                <a:lnTo>
                  <a:pt x="153276" y="58909"/>
                </a:lnTo>
                <a:lnTo>
                  <a:pt x="0" y="58909"/>
                </a:lnTo>
                <a:close/>
                <a:moveTo>
                  <a:pt x="304836" y="19605"/>
                </a:moveTo>
                <a:cubicBezTo>
                  <a:pt x="299399" y="19605"/>
                  <a:pt x="294975" y="24023"/>
                  <a:pt x="294975" y="29453"/>
                </a:cubicBezTo>
                <a:cubicBezTo>
                  <a:pt x="294975" y="34884"/>
                  <a:pt x="299399" y="39302"/>
                  <a:pt x="304836" y="39302"/>
                </a:cubicBezTo>
                <a:cubicBezTo>
                  <a:pt x="310274" y="39302"/>
                  <a:pt x="314605" y="34884"/>
                  <a:pt x="314605" y="29453"/>
                </a:cubicBezTo>
                <a:cubicBezTo>
                  <a:pt x="314605" y="24023"/>
                  <a:pt x="310274" y="19605"/>
                  <a:pt x="304836" y="19605"/>
                </a:cubicBezTo>
                <a:close/>
                <a:moveTo>
                  <a:pt x="580109" y="19604"/>
                </a:moveTo>
                <a:cubicBezTo>
                  <a:pt x="574670" y="19604"/>
                  <a:pt x="570336" y="24022"/>
                  <a:pt x="570336" y="29452"/>
                </a:cubicBezTo>
                <a:cubicBezTo>
                  <a:pt x="570336" y="34882"/>
                  <a:pt x="574670" y="39300"/>
                  <a:pt x="580109" y="39300"/>
                </a:cubicBezTo>
                <a:cubicBezTo>
                  <a:pt x="585549" y="39300"/>
                  <a:pt x="589975" y="34882"/>
                  <a:pt x="589975" y="29452"/>
                </a:cubicBezTo>
                <a:cubicBezTo>
                  <a:pt x="589975" y="24022"/>
                  <a:pt x="585549" y="19604"/>
                  <a:pt x="580109" y="19604"/>
                </a:cubicBezTo>
                <a:close/>
                <a:moveTo>
                  <a:pt x="580109" y="0"/>
                </a:moveTo>
                <a:cubicBezTo>
                  <a:pt x="596429" y="0"/>
                  <a:pt x="609614" y="13253"/>
                  <a:pt x="609614" y="29452"/>
                </a:cubicBezTo>
                <a:cubicBezTo>
                  <a:pt x="609614" y="42245"/>
                  <a:pt x="601408" y="53014"/>
                  <a:pt x="589975" y="57063"/>
                </a:cubicBezTo>
                <a:lnTo>
                  <a:pt x="589975" y="200367"/>
                </a:lnTo>
                <a:lnTo>
                  <a:pt x="554662" y="235618"/>
                </a:lnTo>
                <a:lnTo>
                  <a:pt x="501462" y="235618"/>
                </a:lnTo>
                <a:lnTo>
                  <a:pt x="501462" y="216014"/>
                </a:lnTo>
                <a:lnTo>
                  <a:pt x="546548" y="216014"/>
                </a:lnTo>
                <a:lnTo>
                  <a:pt x="570336" y="192268"/>
                </a:lnTo>
                <a:lnTo>
                  <a:pt x="570336" y="57063"/>
                </a:lnTo>
                <a:cubicBezTo>
                  <a:pt x="561946" y="54118"/>
                  <a:pt x="555399" y="47584"/>
                  <a:pt x="552449" y="39300"/>
                </a:cubicBezTo>
                <a:lnTo>
                  <a:pt x="456375" y="39300"/>
                </a:lnTo>
                <a:lnTo>
                  <a:pt x="432587" y="62954"/>
                </a:lnTo>
                <a:lnTo>
                  <a:pt x="432587" y="107961"/>
                </a:lnTo>
                <a:lnTo>
                  <a:pt x="412948" y="107961"/>
                </a:lnTo>
                <a:lnTo>
                  <a:pt x="412948" y="54855"/>
                </a:lnTo>
                <a:lnTo>
                  <a:pt x="448261" y="19604"/>
                </a:lnTo>
                <a:lnTo>
                  <a:pt x="552449" y="19604"/>
                </a:lnTo>
                <a:cubicBezTo>
                  <a:pt x="556506" y="8191"/>
                  <a:pt x="567293" y="0"/>
                  <a:pt x="580109" y="0"/>
                </a:cubicBezTo>
                <a:close/>
                <a:moveTo>
                  <a:pt x="373643" y="0"/>
                </a:moveTo>
                <a:lnTo>
                  <a:pt x="393331" y="0"/>
                </a:lnTo>
                <a:lnTo>
                  <a:pt x="393331" y="107965"/>
                </a:lnTo>
                <a:lnTo>
                  <a:pt x="373643" y="107965"/>
                </a:lnTo>
                <a:close/>
                <a:moveTo>
                  <a:pt x="304836" y="0"/>
                </a:moveTo>
                <a:cubicBezTo>
                  <a:pt x="321056" y="0"/>
                  <a:pt x="334327" y="13254"/>
                  <a:pt x="334327" y="29453"/>
                </a:cubicBezTo>
                <a:cubicBezTo>
                  <a:pt x="334327" y="39025"/>
                  <a:pt x="329627" y="47493"/>
                  <a:pt x="322530" y="52832"/>
                </a:cubicBezTo>
                <a:lnTo>
                  <a:pt x="353956" y="84310"/>
                </a:lnTo>
                <a:lnTo>
                  <a:pt x="353956" y="107965"/>
                </a:lnTo>
                <a:lnTo>
                  <a:pt x="334327" y="107965"/>
                </a:lnTo>
                <a:lnTo>
                  <a:pt x="334327" y="92410"/>
                </a:lnTo>
                <a:lnTo>
                  <a:pt x="314605" y="72805"/>
                </a:lnTo>
                <a:lnTo>
                  <a:pt x="314605" y="107965"/>
                </a:lnTo>
                <a:lnTo>
                  <a:pt x="294975" y="107965"/>
                </a:lnTo>
                <a:lnTo>
                  <a:pt x="294975" y="57066"/>
                </a:lnTo>
                <a:cubicBezTo>
                  <a:pt x="283548" y="53016"/>
                  <a:pt x="275346" y="42247"/>
                  <a:pt x="275346" y="29453"/>
                </a:cubicBezTo>
                <a:cubicBezTo>
                  <a:pt x="275346" y="13254"/>
                  <a:pt x="288524" y="0"/>
                  <a:pt x="304836" y="0"/>
                </a:cubicBezTo>
                <a:close/>
                <a:moveTo>
                  <a:pt x="0" y="0"/>
                </a:moveTo>
                <a:lnTo>
                  <a:pt x="200668" y="0"/>
                </a:lnTo>
                <a:lnTo>
                  <a:pt x="235971" y="35252"/>
                </a:lnTo>
                <a:lnTo>
                  <a:pt x="235971" y="107965"/>
                </a:lnTo>
                <a:lnTo>
                  <a:pt x="216337" y="107965"/>
                </a:lnTo>
                <a:lnTo>
                  <a:pt x="216337" y="43351"/>
                </a:lnTo>
                <a:lnTo>
                  <a:pt x="192556" y="19605"/>
                </a:lnTo>
                <a:lnTo>
                  <a:pt x="0" y="19605"/>
                </a:lnTo>
                <a:close/>
              </a:path>
            </a:pathLst>
          </a:custGeom>
          <a:solidFill>
            <a:schemeClr val="bg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767" name="文本框 75"/>
          <p:cNvSpPr txBox="1"/>
          <p:nvPr/>
        </p:nvSpPr>
        <p:spPr>
          <a:xfrm>
            <a:off x="5289032" y="1454233"/>
            <a:ext cx="2149632" cy="803910"/>
          </a:xfrm>
          <a:prstGeom prst="rect">
            <a:avLst/>
          </a:prstGeom>
          <a:noFill/>
        </p:spPr>
        <p:txBody>
          <a:bodyPr wrap="square" rtlCol="0">
            <a:spAutoFit/>
          </a:bodyPr>
          <a:lstStyle/>
          <a:p>
            <a:r>
              <a:rPr lang="zh-CN" altLang="en-US" sz="1155" dirty="0">
                <a:solidFill>
                  <a:schemeClr val="bg1"/>
                </a:solidFill>
                <a:latin typeface="Arial" panose="020B0604020202020204" pitchFamily="34" charset="0"/>
                <a:ea typeface="微软雅黑" panose="020B0503020204020204" charset="-122"/>
                <a:cs typeface="微软雅黑" panose="020B0503020204020204" charset="-122"/>
              </a:rPr>
              <a:t>区块链产业已经成为创新</a:t>
            </a:r>
            <a:r>
              <a:rPr lang="zh-CN" altLang="en-US" sz="1155" dirty="0" smtClean="0">
                <a:solidFill>
                  <a:schemeClr val="bg1"/>
                </a:solidFill>
                <a:latin typeface="Arial" panose="020B0604020202020204" pitchFamily="34" charset="0"/>
                <a:ea typeface="微软雅黑" panose="020B0503020204020204" charset="-122"/>
                <a:cs typeface="微软雅黑" panose="020B0503020204020204" charset="-122"/>
              </a:rPr>
              <a:t>高地</a:t>
            </a:r>
            <a:endPar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155"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altLang="zh-CN" sz="1155" dirty="0">
                <a:solidFill>
                  <a:schemeClr val="bg1"/>
                </a:solidFill>
                <a:latin typeface="Arial" panose="020B0604020202020204" pitchFamily="34" charset="0"/>
                <a:ea typeface="微软雅黑" panose="020B0503020204020204" charset="-122"/>
                <a:cs typeface="微软雅黑" panose="020B0503020204020204" charset="-122"/>
              </a:rPr>
              <a:t> industry has become an innovative highland</a:t>
            </a:r>
            <a:endParaRPr lang="en-US" altLang="zh-CN" sz="115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68" name="标题 1"/>
          <p:cNvSpPr txBox="1"/>
          <p:nvPr/>
        </p:nvSpPr>
        <p:spPr>
          <a:xfrm>
            <a:off x="620395" y="700405"/>
            <a:ext cx="5191760" cy="567055"/>
          </a:xfrm>
          <a:prstGeom prst="rect">
            <a:avLst/>
          </a:prstGeom>
        </p:spPr>
        <p:txBody>
          <a:bodyPr vert="horz" lIns="30477" tIns="15238" rIns="30477" bIns="15238" rtlCol="0" anchor="ctr">
            <a:normAutofit fontScale="7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fontAlgn="auto">
              <a:lnSpc>
                <a:spcPct val="130000"/>
              </a:lnSpc>
            </a:pP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狭义的区块链</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产业</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defTabSz="518160"/>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Narrow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industry</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文本框 14"/>
          <p:cNvSpPr txBox="1"/>
          <p:nvPr/>
        </p:nvSpPr>
        <p:spPr>
          <a:xfrm>
            <a:off x="3830529" y="4088117"/>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底层平台</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4" name="文本框 17"/>
          <p:cNvSpPr txBox="1"/>
          <p:nvPr/>
        </p:nvSpPr>
        <p:spPr>
          <a:xfrm>
            <a:off x="7968283" y="1908367"/>
            <a:ext cx="857250" cy="205105"/>
          </a:xfrm>
          <a:prstGeom prst="rect">
            <a:avLst/>
          </a:prstGeom>
          <a:ln w="25400">
            <a:solidFill>
              <a:srgbClr val="A9A9A9"/>
            </a:solidFill>
          </a:ln>
        </p:spPr>
        <p:txBody>
          <a:bodyPr lIns="45719" tIns="45719" rIns="45719" bIns="45719">
            <a:spAutoFit/>
          </a:bodyPr>
          <a:lstStyle/>
          <a:p>
            <a:pPr defTabSz="1308735">
              <a:defRPr sz="2000">
                <a:solidFill>
                  <a:srgbClr val="000000"/>
                </a:solidFill>
              </a:defRPr>
            </a:pPr>
            <a:r>
              <a:rPr sz="750">
                <a:solidFill>
                  <a:schemeClr val="bg1"/>
                </a:solidFill>
                <a:latin typeface="Arial" panose="020B0604020202020204" pitchFamily="34" charset="0"/>
                <a:ea typeface="微软雅黑" panose="020B0503020204020204" charset="-122"/>
                <a:cs typeface="微软雅黑" panose="020B0503020204020204" charset="-122"/>
              </a:rPr>
              <a:t>行业网站 &amp; 媒体</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5" name="文本框 18"/>
          <p:cNvSpPr txBox="1"/>
          <p:nvPr/>
        </p:nvSpPr>
        <p:spPr>
          <a:xfrm>
            <a:off x="418217"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供应链金融</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6" name="文本框 23"/>
          <p:cNvSpPr txBox="1"/>
          <p:nvPr/>
        </p:nvSpPr>
        <p:spPr>
          <a:xfrm>
            <a:off x="2827695"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商品溯源</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7" name="文本框 13"/>
          <p:cNvSpPr txBox="1"/>
          <p:nvPr/>
        </p:nvSpPr>
        <p:spPr>
          <a:xfrm>
            <a:off x="2788907" y="4088117"/>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区块链硬件</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8" name="文本框 12"/>
          <p:cNvSpPr txBox="1"/>
          <p:nvPr/>
        </p:nvSpPr>
        <p:spPr>
          <a:xfrm>
            <a:off x="6165672" y="801207"/>
            <a:ext cx="1403361" cy="228600"/>
          </a:xfrm>
          <a:prstGeom prst="rect">
            <a:avLst/>
          </a:prstGeom>
          <a:ln w="12700">
            <a:miter lim="400000"/>
          </a:ln>
        </p:spPr>
        <p:txBody>
          <a:bodyPr lIns="45719" tIns="45719" rIns="45719" bIns="45719">
            <a:spAutoFit/>
          </a:bodyPr>
          <a:lstStyle>
            <a:lvl1pPr algn="l" defTabSz="1308735">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应用：政府和监管部门</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9" name="TextBox 80"/>
          <p:cNvSpPr txBox="1"/>
          <p:nvPr/>
        </p:nvSpPr>
        <p:spPr>
          <a:xfrm>
            <a:off x="3714254" y="801207"/>
            <a:ext cx="1347470" cy="228600"/>
          </a:xfrm>
          <a:prstGeom prst="rect">
            <a:avLst/>
          </a:prstGeom>
          <a:ln w="12700">
            <a:miter lim="400000"/>
          </a:ln>
        </p:spPr>
        <p:txBody>
          <a:bodyPr wrap="none" lIns="45719" tIns="45719" rIns="45719" bIns="45719">
            <a:spAutoFit/>
          </a:bodyPr>
          <a:lstStyle>
            <a:lvl1pPr algn="l" defTabSz="1308735">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产业应用：实体领域应用</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0" name="TextBox 82"/>
          <p:cNvSpPr txBox="1"/>
          <p:nvPr/>
        </p:nvSpPr>
        <p:spPr>
          <a:xfrm>
            <a:off x="908334" y="801207"/>
            <a:ext cx="1347470" cy="228600"/>
          </a:xfrm>
          <a:prstGeom prst="rect">
            <a:avLst/>
          </a:prstGeom>
          <a:ln w="12700">
            <a:miter lim="400000"/>
          </a:ln>
        </p:spPr>
        <p:txBody>
          <a:bodyPr wrap="none" lIns="45719" tIns="45719" rIns="45719" bIns="45719">
            <a:spAutoFit/>
          </a:bodyPr>
          <a:lstStyle>
            <a:lvl1pPr algn="l" defTabSz="1308735">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产业应用：金融领域应用</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1" name="TextBox 82"/>
          <p:cNvSpPr txBox="1"/>
          <p:nvPr/>
        </p:nvSpPr>
        <p:spPr>
          <a:xfrm>
            <a:off x="490677" y="4257783"/>
            <a:ext cx="1233170" cy="228600"/>
          </a:xfrm>
          <a:prstGeom prst="rect">
            <a:avLst/>
          </a:prstGeom>
          <a:ln w="12700">
            <a:miter lim="400000"/>
          </a:ln>
        </p:spPr>
        <p:txBody>
          <a:bodyPr wrap="none" lIns="45719" tIns="45719" rIns="45719" bIns="45719">
            <a:spAutoFit/>
          </a:bodyPr>
          <a:lstStyle>
            <a:lvl1pPr algn="l" defTabSz="1308735">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区块链基础设施与平台</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2" name="文本框 90"/>
          <p:cNvSpPr txBox="1"/>
          <p:nvPr/>
        </p:nvSpPr>
        <p:spPr>
          <a:xfrm>
            <a:off x="1438601"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交易清算</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3" name="文本框 94"/>
          <p:cNvSpPr txBox="1"/>
          <p:nvPr/>
        </p:nvSpPr>
        <p:spPr>
          <a:xfrm>
            <a:off x="418217"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征信</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4" name="文本框 95"/>
          <p:cNvSpPr txBox="1"/>
          <p:nvPr/>
        </p:nvSpPr>
        <p:spPr>
          <a:xfrm>
            <a:off x="418217" y="250711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积分共享</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5" name="文本框 96"/>
          <p:cNvSpPr txBox="1"/>
          <p:nvPr/>
        </p:nvSpPr>
        <p:spPr>
          <a:xfrm>
            <a:off x="1438601"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贸易金融</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6" name="文本框 101"/>
          <p:cNvSpPr txBox="1"/>
          <p:nvPr/>
        </p:nvSpPr>
        <p:spPr>
          <a:xfrm>
            <a:off x="3848080"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版权保护与交易</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7" name="文本框 102"/>
          <p:cNvSpPr txBox="1"/>
          <p:nvPr/>
        </p:nvSpPr>
        <p:spPr>
          <a:xfrm>
            <a:off x="4868465"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数字身份</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8" name="文本框 103"/>
          <p:cNvSpPr txBox="1"/>
          <p:nvPr/>
        </p:nvSpPr>
        <p:spPr>
          <a:xfrm>
            <a:off x="2831406"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财务管理</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9" name="文本框 104"/>
          <p:cNvSpPr txBox="1"/>
          <p:nvPr/>
        </p:nvSpPr>
        <p:spPr>
          <a:xfrm>
            <a:off x="4839809"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物联网</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0" name="文本框 105"/>
          <p:cNvSpPr txBox="1"/>
          <p:nvPr/>
        </p:nvSpPr>
        <p:spPr>
          <a:xfrm>
            <a:off x="4843520" y="317809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公益</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1" name="TextBox 82"/>
          <p:cNvSpPr txBox="1"/>
          <p:nvPr/>
        </p:nvSpPr>
        <p:spPr>
          <a:xfrm>
            <a:off x="7948757" y="1548602"/>
            <a:ext cx="890270" cy="228600"/>
          </a:xfrm>
          <a:prstGeom prst="rect">
            <a:avLst/>
          </a:prstGeom>
          <a:ln w="12700">
            <a:miter lim="400000"/>
          </a:ln>
        </p:spPr>
        <p:txBody>
          <a:bodyPr wrap="none" lIns="45719" tIns="45719" rIns="45719" bIns="45719">
            <a:spAutoFit/>
          </a:bodyPr>
          <a:lstStyle>
            <a:lvl1pPr algn="l" defTabSz="1308735">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区块链行业服务</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2" name="文本框 108"/>
          <p:cNvSpPr txBox="1"/>
          <p:nvPr/>
        </p:nvSpPr>
        <p:spPr>
          <a:xfrm>
            <a:off x="4872152" y="4088117"/>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解决方案</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3" name="文本框 110"/>
          <p:cNvSpPr txBox="1"/>
          <p:nvPr/>
        </p:nvSpPr>
        <p:spPr>
          <a:xfrm>
            <a:off x="1438601" y="250711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保险</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4" name="文本框 113"/>
          <p:cNvSpPr txBox="1"/>
          <p:nvPr/>
        </p:nvSpPr>
        <p:spPr>
          <a:xfrm>
            <a:off x="7968283" y="3254506"/>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教育培训</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5" name="文本框 41"/>
          <p:cNvSpPr txBox="1"/>
          <p:nvPr/>
        </p:nvSpPr>
        <p:spPr>
          <a:xfrm>
            <a:off x="418217" y="3180180"/>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证券</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6" name="文本框 43"/>
          <p:cNvSpPr txBox="1"/>
          <p:nvPr/>
        </p:nvSpPr>
        <p:spPr>
          <a:xfrm>
            <a:off x="3819425"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电子证据</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7" name="文本框 47"/>
          <p:cNvSpPr txBox="1"/>
          <p:nvPr/>
        </p:nvSpPr>
        <p:spPr>
          <a:xfrm>
            <a:off x="2827695" y="250711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工业</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8" name="文本框 48"/>
          <p:cNvSpPr txBox="1"/>
          <p:nvPr/>
        </p:nvSpPr>
        <p:spPr>
          <a:xfrm>
            <a:off x="3848080" y="250711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能源</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69" name="文本框 49"/>
          <p:cNvSpPr txBox="1"/>
          <p:nvPr/>
        </p:nvSpPr>
        <p:spPr>
          <a:xfrm>
            <a:off x="4868465" y="250711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大数据交易</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0" name="文本框 55"/>
          <p:cNvSpPr txBox="1"/>
          <p:nvPr/>
        </p:nvSpPr>
        <p:spPr>
          <a:xfrm>
            <a:off x="5913774" y="4088117"/>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数字资产存储</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1" name="文本框 57"/>
          <p:cNvSpPr txBox="1"/>
          <p:nvPr/>
        </p:nvSpPr>
        <p:spPr>
          <a:xfrm>
            <a:off x="6955397" y="4088117"/>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安全服务</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2" name="文本框 59"/>
          <p:cNvSpPr txBox="1"/>
          <p:nvPr/>
        </p:nvSpPr>
        <p:spPr>
          <a:xfrm>
            <a:off x="7968283" y="2581436"/>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投资机构</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3" name="文本框 112"/>
          <p:cNvSpPr txBox="1"/>
          <p:nvPr/>
        </p:nvSpPr>
        <p:spPr>
          <a:xfrm>
            <a:off x="2806457" y="3180180"/>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数字营销</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4" name="文本框 114"/>
          <p:cNvSpPr txBox="1"/>
          <p:nvPr/>
        </p:nvSpPr>
        <p:spPr>
          <a:xfrm>
            <a:off x="6410071" y="1834041"/>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电子政务</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5" name="文本框 115"/>
          <p:cNvSpPr txBox="1"/>
          <p:nvPr/>
        </p:nvSpPr>
        <p:spPr>
          <a:xfrm>
            <a:off x="3848080" y="3180180"/>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医疗</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6" name="标题 1"/>
          <p:cNvSpPr txBox="1"/>
          <p:nvPr/>
        </p:nvSpPr>
        <p:spPr>
          <a:xfrm>
            <a:off x="371724" y="164205"/>
            <a:ext cx="8619663" cy="441812"/>
          </a:xfrm>
          <a:prstGeom prst="rect">
            <a:avLst/>
          </a:prstGeom>
          <a:ln w="12700">
            <a:miter lim="400000"/>
          </a:ln>
        </p:spPr>
        <p:txBody>
          <a:bodyPr lIns="15237" tIns="15237" rIns="15237" bIns="15237" anchor="ctr">
            <a:normAutofit/>
          </a:bodyPr>
          <a:lstStyle>
            <a:lvl1pPr algn="l" defTabSz="1381125">
              <a:lnSpc>
                <a:spcPct val="90000"/>
              </a:lnSpc>
              <a:defRPr sz="5000">
                <a:solidFill>
                  <a:srgbClr val="000000"/>
                </a:solidFill>
              </a:defRPr>
            </a:lvl1pPr>
          </a:lstStyle>
          <a:p>
            <a:r>
              <a:rPr sz="1875">
                <a:solidFill>
                  <a:schemeClr val="bg1"/>
                </a:solidFill>
                <a:latin typeface="Arial" panose="020B0604020202020204" pitchFamily="34" charset="0"/>
                <a:ea typeface="微软雅黑" panose="020B0503020204020204" charset="-122"/>
                <a:cs typeface="微软雅黑" panose="020B0503020204020204" charset="-122"/>
              </a:rPr>
              <a:t>2018年中国区块链产业生态：区块链+在24个产业场景实现</a:t>
            </a:r>
            <a:r>
              <a:rPr lang="zh-CN" sz="1875">
                <a:solidFill>
                  <a:schemeClr val="bg1"/>
                </a:solidFill>
                <a:latin typeface="Arial" panose="020B0604020202020204" pitchFamily="34" charset="0"/>
                <a:ea typeface="微软雅黑" panose="020B0503020204020204" charset="-122"/>
                <a:cs typeface="微软雅黑" panose="020B0503020204020204" charset="-122"/>
              </a:rPr>
              <a:t>应用</a:t>
            </a:r>
            <a:r>
              <a:rPr sz="1875">
                <a:solidFill>
                  <a:schemeClr val="bg1"/>
                </a:solidFill>
                <a:latin typeface="Arial" panose="020B0604020202020204" pitchFamily="34" charset="0"/>
                <a:ea typeface="微软雅黑" panose="020B0503020204020204" charset="-122"/>
                <a:cs typeface="微软雅黑" panose="020B0503020204020204" charset="-122"/>
              </a:rPr>
              <a:t>落地</a:t>
            </a:r>
            <a:endParaRPr sz="18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7" name="来源：《2018年中国区块链产业白皮书》，于佳宁/主编，工业和信息化部信息中心，2018年5月"/>
          <p:cNvSpPr txBox="1"/>
          <p:nvPr/>
        </p:nvSpPr>
        <p:spPr>
          <a:xfrm>
            <a:off x="545437" y="5001306"/>
            <a:ext cx="3276600" cy="145415"/>
          </a:xfrm>
          <a:prstGeom prst="rect">
            <a:avLst/>
          </a:prstGeom>
          <a:ln w="12700">
            <a:miter lim="400000"/>
          </a:ln>
        </p:spPr>
        <p:txBody>
          <a:bodyPr wrap="none" lIns="26788" tIns="26788" rIns="26788" bIns="26788" anchor="ctr">
            <a:spAutoFit/>
          </a:bodyPr>
          <a:lstStyle>
            <a:lvl1pPr algn="l">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来源：《2018年中国区块链产业白皮书》，于佳宁/主编，工业和信息化部信息中心，2018年5月</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8" name="文本框 102"/>
          <p:cNvSpPr txBox="1"/>
          <p:nvPr/>
        </p:nvSpPr>
        <p:spPr>
          <a:xfrm>
            <a:off x="6394562" y="1160972"/>
            <a:ext cx="857250" cy="205105"/>
          </a:xfrm>
          <a:prstGeom prst="rect">
            <a:avLst/>
          </a:prstGeom>
          <a:ln w="25400">
            <a:solidFill>
              <a:srgbClr val="A9A9A9"/>
            </a:solidFill>
          </a:ln>
        </p:spPr>
        <p:txBody>
          <a:bodyPr lIns="45719" tIns="45719" rIns="45719" bIns="45719">
            <a:spAutoFit/>
          </a:bodyPr>
          <a:lstStyle>
            <a:lvl1pPr defTabSz="1308735">
              <a:defRPr sz="2000">
                <a:solidFill>
                  <a:srgbClr val="000000"/>
                </a:solidFill>
              </a:defRPr>
            </a:lvl1pPr>
          </a:lstStyle>
          <a:p>
            <a:r>
              <a:rPr sz="750">
                <a:solidFill>
                  <a:schemeClr val="bg1"/>
                </a:solidFill>
                <a:latin typeface="Arial" panose="020B0604020202020204" pitchFamily="34" charset="0"/>
                <a:ea typeface="微软雅黑" panose="020B0503020204020204" charset="-122"/>
                <a:cs typeface="微软雅黑" panose="020B0503020204020204" charset="-122"/>
              </a:rPr>
              <a:t>监管</a:t>
            </a:r>
            <a:endParaRPr sz="7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79" name="解决中小微企业融资难问题，12-15万亿市场"/>
          <p:cNvSpPr txBox="1"/>
          <p:nvPr/>
        </p:nvSpPr>
        <p:spPr>
          <a:xfrm>
            <a:off x="370592" y="1408142"/>
            <a:ext cx="1000125" cy="23749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解决中小微企业融资难问题，12-15万亿市场</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0" name="解决银行之间信用证、保函、福费廷、保理、票据等信息同步问题"/>
          <p:cNvSpPr txBox="1"/>
          <p:nvPr/>
        </p:nvSpPr>
        <p:spPr>
          <a:xfrm>
            <a:off x="1390976" y="140814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解决银行之间信用证、保函、福费廷、保理、票据等信息同步问题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1" name="解决商品的生产、加工、运输、流通、零售等环节信息不透明"/>
          <p:cNvSpPr txBox="1"/>
          <p:nvPr/>
        </p:nvSpPr>
        <p:spPr>
          <a:xfrm>
            <a:off x="2780070" y="140814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解决商品的生产、加工、运输、流通、零售等环节信息不透明</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2" name="解决数字版权确权、版权内容价值流通环节多、效率低等问题"/>
          <p:cNvSpPr txBox="1"/>
          <p:nvPr/>
        </p:nvSpPr>
        <p:spPr>
          <a:xfrm>
            <a:off x="3800455" y="140814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解决数字版权确权、版权内容价值流通环节多、效率低等问题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3" name="解决计算机系统世界中人员信息与社会身份关联的问题"/>
          <p:cNvSpPr txBox="1"/>
          <p:nvPr/>
        </p:nvSpPr>
        <p:spPr>
          <a:xfrm>
            <a:off x="4792185" y="1408142"/>
            <a:ext cx="1000125" cy="23749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解决计算机系统世界中人员信息与社会身份关联的问题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4" name="解决账目数量大、类别繁琐、企业间合作负责带来的经营成本高、效率低、监管难等"/>
          <p:cNvSpPr txBox="1"/>
          <p:nvPr/>
        </p:nvSpPr>
        <p:spPr>
          <a:xfrm>
            <a:off x="2759610"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解决账目数量大、类别繁琐、企业间合作负责带来的经营成本高、效率低、监管难等</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5" name="解决司法机构、仲裁机构、审计机构取证成本高、仲裁成本冗余、多方协作效率低"/>
          <p:cNvSpPr txBox="1"/>
          <p:nvPr/>
        </p:nvSpPr>
        <p:spPr>
          <a:xfrm>
            <a:off x="3779995"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解决司法机构、仲裁机构、审计机构取证成本高、仲裁成本冗余、多方协作效率低</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6" name="解决中心化设备采购、运维成本高，安全防护性差等问题"/>
          <p:cNvSpPr txBox="1"/>
          <p:nvPr/>
        </p:nvSpPr>
        <p:spPr>
          <a:xfrm>
            <a:off x="4771725"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解决中心化设备采购、运维成本高，安全防护性差等问题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7" name="解决多方协同生产、数字安全、资产数字化等制造业转型升级的问题"/>
          <p:cNvSpPr txBox="1"/>
          <p:nvPr/>
        </p:nvSpPr>
        <p:spPr>
          <a:xfrm>
            <a:off x="2794398" y="2732117"/>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解决多方协同生产、数字安全、资产数字化等制造业转型升级的问题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8" name="解决能源生产、能源交易、能源资产投融资和节能减排过程中数据孤岛、效率低等"/>
          <p:cNvSpPr txBox="1"/>
          <p:nvPr/>
        </p:nvSpPr>
        <p:spPr>
          <a:xfrm>
            <a:off x="3814783" y="2732117"/>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解决能源生产、能源交易、能源资产投融资和节能减排过程中数据孤岛、效率低等</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89" name="解决数据需求方的合法用户，又保护用户隐私的问题"/>
          <p:cNvSpPr txBox="1"/>
          <p:nvPr/>
        </p:nvSpPr>
        <p:spPr>
          <a:xfrm>
            <a:off x="4806512" y="2732117"/>
            <a:ext cx="1000125" cy="23749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解决数据需求方的合法用户，又保护用户隐私的问题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0" name="解决虚假流量和广告欺诈等现象导致的广告主和广告代理商信任缺失问题"/>
          <p:cNvSpPr txBox="1"/>
          <p:nvPr/>
        </p:nvSpPr>
        <p:spPr>
          <a:xfrm>
            <a:off x="2808726" y="3439303"/>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解决虚假流量和广告欺诈等现象导致的广告主和广告代理商信任缺失问题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1" name="解决跨级别、跨部门的数据互联网通信安全问题，提升政务效率"/>
          <p:cNvSpPr txBox="1"/>
          <p:nvPr/>
        </p:nvSpPr>
        <p:spPr>
          <a:xfrm>
            <a:off x="6392019"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解决跨级别、跨部门的数据互联网通信安全问题，提升政务效率</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2" name="解决患者敏感信息的隐私保护和多方机构对数据的安全共享问题。"/>
          <p:cNvSpPr txBox="1"/>
          <p:nvPr/>
        </p:nvSpPr>
        <p:spPr>
          <a:xfrm>
            <a:off x="3814783" y="3439303"/>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解决患者敏感信息的隐私保护和多方机构对数据的安全共享问题。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3" name="解决信任缺失问题。"/>
          <p:cNvSpPr txBox="1"/>
          <p:nvPr/>
        </p:nvSpPr>
        <p:spPr>
          <a:xfrm>
            <a:off x="4822405" y="3439303"/>
            <a:ext cx="1000125" cy="145415"/>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解决信任缺失问题。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4" name="解决资本市场、商业市场、个人消费市场评估机构信息共享"/>
          <p:cNvSpPr txBox="1"/>
          <p:nvPr/>
        </p:nvSpPr>
        <p:spPr>
          <a:xfrm>
            <a:off x="332492"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解决资本市场、商业市场、个人消费市场评估机构信息共享</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5" name="解决清算业务环节多，清算链条长，导致对账成本高、耗时长等"/>
          <p:cNvSpPr txBox="1"/>
          <p:nvPr/>
        </p:nvSpPr>
        <p:spPr>
          <a:xfrm>
            <a:off x="1352876" y="2074892"/>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解决清算业务环节多，清算链条长，导致对账成本高、耗时长等</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6" name="银行/企业的会员积分系统不能通用、积分利用率低、消费困难"/>
          <p:cNvSpPr txBox="1"/>
          <p:nvPr/>
        </p:nvSpPr>
        <p:spPr>
          <a:xfrm>
            <a:off x="370592" y="2732117"/>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银行/企业的会员积分系统不能通用、积分利用率低、消费困难</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7" name="解决身份“唯一性困境”，为防范保险欺诈提供有力技术保障"/>
          <p:cNvSpPr txBox="1"/>
          <p:nvPr/>
        </p:nvSpPr>
        <p:spPr>
          <a:xfrm>
            <a:off x="1390976" y="2732117"/>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解决身份“唯一性困境”，为防范保险欺诈提供有力技术保障</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8" name="解决中央银行、中央登记机构、资产托管人、证券经纪人之间流程繁复、信息不透明、效率低等问题"/>
          <p:cNvSpPr txBox="1"/>
          <p:nvPr/>
        </p:nvSpPr>
        <p:spPr>
          <a:xfrm>
            <a:off x="370592" y="3439303"/>
            <a:ext cx="1000125" cy="422275"/>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解决中央银行、中央登记机构、资产托管人、证券经纪人之间流程繁复、信息不透明、效率低等问题</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99" name="穿透式监管与政策保障"/>
          <p:cNvSpPr txBox="1"/>
          <p:nvPr/>
        </p:nvSpPr>
        <p:spPr>
          <a:xfrm>
            <a:off x="6346937" y="1408142"/>
            <a:ext cx="1000125" cy="145415"/>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穿透式监管与政策保障</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0" name="充分竞争：数字资产火爆以来，大笔资本进入区块链媒体、社区方面进行布局"/>
          <p:cNvSpPr txBox="1"/>
          <p:nvPr/>
        </p:nvSpPr>
        <p:spPr>
          <a:xfrm>
            <a:off x="7920658" y="2124770"/>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充分竞争：数字资产火爆以来，大笔资本进入区块链媒体、社区方面进行布局</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1" name="充分竞争：股权投资和Token投资机构交相辉映"/>
          <p:cNvSpPr txBox="1"/>
          <p:nvPr/>
        </p:nvSpPr>
        <p:spPr>
          <a:xfrm>
            <a:off x="7920658" y="2822287"/>
            <a:ext cx="1000125" cy="23749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充分竞争：股权投资和Token投资机构交相辉映</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2" name="早期阶段：早期知识普及、布道阶段"/>
          <p:cNvSpPr txBox="1"/>
          <p:nvPr/>
        </p:nvSpPr>
        <p:spPr>
          <a:xfrm>
            <a:off x="7920658" y="3517612"/>
            <a:ext cx="1000125" cy="23749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早期阶段：早期知识普及、布道阶段</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3" name="巨头垄断：比特大陆、嘉楠耘智为全球前二大区块链硬件生产商"/>
          <p:cNvSpPr txBox="1"/>
          <p:nvPr/>
        </p:nvSpPr>
        <p:spPr>
          <a:xfrm>
            <a:off x="2741282" y="4331364"/>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巨头垄断：比特大陆、嘉楠耘智为全球前二大区块链硬件生产商</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4" name="市场争夺：公有链、联盟链、BaaS等底层系统，无论大公司还是创业公司，都在布局底层平台"/>
          <p:cNvSpPr txBox="1"/>
          <p:nvPr/>
        </p:nvSpPr>
        <p:spPr>
          <a:xfrm>
            <a:off x="3774813" y="4331364"/>
            <a:ext cx="1000125" cy="422275"/>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市场争夺：公有链、联盟链、BaaS等底层系统，无论大公司还是创业公司，都在布局底层平台</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5" name="市场争夺：为特定的商业场景提供一整套解决方案的企业级服务"/>
          <p:cNvSpPr txBox="1"/>
          <p:nvPr/>
        </p:nvSpPr>
        <p:spPr>
          <a:xfrm>
            <a:off x="4824527" y="4331364"/>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市场争夺：为特定的商业场景提供一整套解决方案的企业级服务</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6" name="使用数字钱包保管加密数字资产，中国目前有15家公司从事冷钱包、热钱包业务"/>
          <p:cNvSpPr txBox="1"/>
          <p:nvPr/>
        </p:nvSpPr>
        <p:spPr>
          <a:xfrm>
            <a:off x="5866149" y="4331364"/>
            <a:ext cx="1000125" cy="330200"/>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使用数字钱包保管加密数字资产，中国目前有15家公司从事冷钱包、热钱包业务</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07" name="早期阶：针对区块链存在的安全问题，提供代码审计、技术顾问、技术支持等方面的服务。"/>
          <p:cNvSpPr txBox="1"/>
          <p:nvPr/>
        </p:nvSpPr>
        <p:spPr>
          <a:xfrm>
            <a:off x="6907772" y="4331364"/>
            <a:ext cx="1000125" cy="422275"/>
          </a:xfrm>
          <a:prstGeom prst="rect">
            <a:avLst/>
          </a:prstGeom>
          <a:ln w="12700">
            <a:miter lim="400000"/>
          </a:ln>
        </p:spPr>
        <p:txBody>
          <a:bodyPr lIns="26788" tIns="26788" rIns="26788" bIns="26788">
            <a:spAutoFit/>
          </a:bodyPr>
          <a:lstStyle>
            <a:lvl1pPr algn="l" defTabSz="1308735">
              <a:defRPr sz="1600">
                <a:solidFill>
                  <a:srgbClr val="000000"/>
                </a:solidFill>
              </a:defRPr>
            </a:lvl1pPr>
          </a:lstStyle>
          <a:p>
            <a:r>
              <a:rPr sz="600">
                <a:solidFill>
                  <a:schemeClr val="bg1"/>
                </a:solidFill>
                <a:latin typeface="Arial" panose="020B0604020202020204" pitchFamily="34" charset="0"/>
                <a:ea typeface="微软雅黑" panose="020B0503020204020204" charset="-122"/>
                <a:cs typeface="微软雅黑" panose="020B0503020204020204" charset="-122"/>
              </a:rPr>
              <a:t>早期阶：针对区块链存在的安全问题，提供代码审计、技术顾问、技术支持等方面的服务。</a:t>
            </a:r>
            <a:endParaRPr sz="60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2" name="直接连接符 1"/>
          <p:cNvCxnSpPr/>
          <p:nvPr/>
        </p:nvCxnSpPr>
        <p:spPr>
          <a:xfrm>
            <a:off x="-56515" y="3975100"/>
            <a:ext cx="937958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690485" y="674370"/>
            <a:ext cx="0" cy="32861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文本框 14"/>
          <p:cNvSpPr txBox="1"/>
          <p:nvPr/>
        </p:nvSpPr>
        <p:spPr>
          <a:xfrm>
            <a:off x="1604359" y="3357774"/>
            <a:ext cx="845969" cy="364490"/>
          </a:xfrm>
          <a:prstGeom prst="rect">
            <a:avLst/>
          </a:prstGeom>
          <a:noFill/>
          <a:ln w="19050">
            <a:solidFill>
              <a:srgbClr val="00B079"/>
            </a:solidFill>
          </a:ln>
        </p:spPr>
        <p:txBody>
          <a:bodyPr wrap="square" rtlCol="0">
            <a:spAutoFit/>
          </a:bodyPr>
          <a:lstStyle>
            <a:defPPr>
              <a:defRPr lang="en-US"/>
            </a:defPPr>
            <a:lvl1pPr>
              <a:defRPr sz="765" b="1">
                <a:solidFill>
                  <a:srgbClr val="00A0A8"/>
                </a:solidFill>
                <a:latin typeface="+mj-ea"/>
                <a:ea typeface="+mj-ea"/>
              </a:defRPr>
            </a:lvl1pPr>
          </a:lstStyle>
          <a:p>
            <a:r>
              <a:rPr lang="en-US" altLang="zh-CN" sz="885">
                <a:solidFill>
                  <a:schemeClr val="bg1"/>
                </a:solidFill>
                <a:latin typeface="Arial" panose="020B0604020202020204" pitchFamily="34" charset="0"/>
                <a:ea typeface="微软雅黑" panose="020B0503020204020204" charset="-122"/>
                <a:cs typeface="微软雅黑" panose="020B0503020204020204" charset="-122"/>
              </a:rPr>
              <a:t>Underlying platform</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2" name="文本框 17"/>
          <p:cNvSpPr txBox="1"/>
          <p:nvPr/>
        </p:nvSpPr>
        <p:spPr>
          <a:xfrm>
            <a:off x="5747835" y="3343922"/>
            <a:ext cx="1302918" cy="364490"/>
          </a:xfrm>
          <a:prstGeom prst="rect">
            <a:avLst/>
          </a:prstGeom>
          <a:noFill/>
          <a:ln w="19050">
            <a:solidFill>
              <a:srgbClr val="00B079"/>
            </a:solidFill>
          </a:ln>
        </p:spPr>
        <p:txBody>
          <a:bodyPr wrap="square" rtlCol="0">
            <a:spAutoFit/>
          </a:bodyPr>
          <a:lstStyle>
            <a:defPPr>
              <a:defRPr lang="en-US"/>
            </a:defPPr>
            <a:lvl1pPr>
              <a:defRPr sz="765" b="1">
                <a:solidFill>
                  <a:srgbClr val="00A0A8"/>
                </a:solidFill>
                <a:latin typeface="+mj-ea"/>
                <a:ea typeface="+mj-ea"/>
              </a:defRPr>
            </a:lvl1pPr>
          </a:lstStyle>
          <a:p>
            <a:r>
              <a:rPr lang="en-US" altLang="zh-CN" sz="885">
                <a:solidFill>
                  <a:schemeClr val="bg1"/>
                </a:solidFill>
                <a:latin typeface="Arial" panose="020B0604020202020204" pitchFamily="34" charset="0"/>
                <a:ea typeface="微软雅黑" panose="020B0503020204020204" charset="-122"/>
                <a:cs typeface="微软雅黑" panose="020B0503020204020204" charset="-122"/>
              </a:rPr>
              <a:t>Industry Website &amp; Media</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3" name="文本框 18"/>
          <p:cNvSpPr txBox="1"/>
          <p:nvPr/>
        </p:nvSpPr>
        <p:spPr>
          <a:xfrm>
            <a:off x="1371755" y="1782812"/>
            <a:ext cx="130048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supply chain finance</a:t>
            </a:r>
            <a:endParaRPr lang="en-US" altLang="zh-CN" sz="885" dirty="0">
              <a:solidFill>
                <a:schemeClr val="bg1"/>
              </a:solidFill>
              <a:latin typeface="Arial" panose="020B0604020202020204" pitchFamily="34" charset="0"/>
              <a:cs typeface="微软雅黑" panose="020B0503020204020204" charset="-122"/>
            </a:endParaRPr>
          </a:p>
        </p:txBody>
      </p:sp>
      <p:sp>
        <p:nvSpPr>
          <p:cNvPr id="1048634" name="文本框 23"/>
          <p:cNvSpPr txBox="1"/>
          <p:nvPr/>
        </p:nvSpPr>
        <p:spPr>
          <a:xfrm>
            <a:off x="1420568" y="2219884"/>
            <a:ext cx="123698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Product traceability</a:t>
            </a:r>
            <a:endParaRPr lang="en-US" altLang="zh-CN" sz="885" dirty="0">
              <a:solidFill>
                <a:schemeClr val="bg1"/>
              </a:solidFill>
              <a:latin typeface="Arial" panose="020B0604020202020204" pitchFamily="34" charset="0"/>
              <a:cs typeface="微软雅黑" panose="020B0503020204020204" charset="-122"/>
            </a:endParaRPr>
          </a:p>
        </p:txBody>
      </p:sp>
      <p:cxnSp>
        <p:nvCxnSpPr>
          <p:cNvPr id="3145728" name="直接连接符 37"/>
          <p:cNvCxnSpPr/>
          <p:nvPr/>
        </p:nvCxnSpPr>
        <p:spPr>
          <a:xfrm flipV="1">
            <a:off x="878249" y="3059030"/>
            <a:ext cx="7969228" cy="1753"/>
          </a:xfrm>
          <a:prstGeom prst="line">
            <a:avLst/>
          </a:prstGeom>
          <a:ln w="1905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48635" name="文本框 13"/>
          <p:cNvSpPr txBox="1"/>
          <p:nvPr/>
        </p:nvSpPr>
        <p:spPr>
          <a:xfrm>
            <a:off x="192263" y="3359296"/>
            <a:ext cx="1319530"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altLang="zh-CN" sz="885" dirty="0">
                <a:solidFill>
                  <a:schemeClr val="bg1"/>
                </a:solidFill>
                <a:latin typeface="Arial" panose="020B0604020202020204" pitchFamily="34" charset="0"/>
                <a:ea typeface="微软雅黑" panose="020B0503020204020204" charset="-122"/>
                <a:cs typeface="微软雅黑" panose="020B0503020204020204" charset="-122"/>
              </a:rPr>
              <a:t> hardware</a:t>
            </a:r>
            <a:endParaRPr lang="zh-CN" altLang="en-US"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6" name="文本框 12"/>
          <p:cNvSpPr txBox="1"/>
          <p:nvPr/>
        </p:nvSpPr>
        <p:spPr>
          <a:xfrm>
            <a:off x="7533" y="2192097"/>
            <a:ext cx="941596" cy="662940"/>
          </a:xfrm>
          <a:prstGeom prst="rect">
            <a:avLst/>
          </a:prstGeom>
          <a:noFill/>
        </p:spPr>
        <p:txBody>
          <a:bodyPr wrap="square" rtlCol="0">
            <a:spAutoFit/>
          </a:bodyPr>
          <a:lstStyle>
            <a:defPPr>
              <a:defRPr lang="en-US"/>
            </a:defPPr>
            <a:lvl1pPr>
              <a:defRPr sz="680" b="1">
                <a:latin typeface="+mj-ea"/>
                <a:ea typeface="+mj-ea"/>
              </a:defRPr>
            </a:lvl1pPr>
          </a:lstStyle>
          <a:p>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Government </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and regulatory </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authorities</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7" name="TextBox 80"/>
          <p:cNvSpPr txBox="1"/>
          <p:nvPr/>
        </p:nvSpPr>
        <p:spPr>
          <a:xfrm>
            <a:off x="878080" y="2388049"/>
            <a:ext cx="1053589" cy="339725"/>
          </a:xfrm>
          <a:prstGeom prst="rect">
            <a:avLst/>
          </a:prstGeom>
          <a:noFill/>
        </p:spPr>
        <p:txBody>
          <a:bodyPr wrap="square" rtlCol="0">
            <a:spAutoFit/>
          </a:bodyPr>
          <a:lstStyle>
            <a:defPPr>
              <a:defRPr lang="en-US"/>
            </a:defPPr>
            <a:lvl1pPr>
              <a:defRPr sz="600" b="1">
                <a:solidFill>
                  <a:srgbClr val="00A0A8"/>
                </a:solidFill>
                <a:latin typeface="+mj-ea"/>
                <a:ea typeface="+mj-ea"/>
              </a:defRPr>
            </a:lvl1pPr>
          </a:lstStyle>
          <a:p>
            <a:r>
              <a:rPr lang="en-US" altLang="zh-CN" sz="810">
                <a:solidFill>
                  <a:schemeClr val="bg1"/>
                </a:solidFill>
                <a:latin typeface="Arial" panose="020B0604020202020204" pitchFamily="34" charset="0"/>
                <a:ea typeface="微软雅黑" panose="020B0503020204020204" charset="-122"/>
                <a:cs typeface="微软雅黑" panose="020B0503020204020204" charset="-122"/>
              </a:rPr>
              <a:t>Physical industry application</a:t>
            </a:r>
            <a:endParaRPr lang="en-US" altLang="zh-CN" sz="81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8" name="TextBox 82"/>
          <p:cNvSpPr txBox="1"/>
          <p:nvPr/>
        </p:nvSpPr>
        <p:spPr>
          <a:xfrm>
            <a:off x="122526" y="1791568"/>
            <a:ext cx="1200150" cy="215265"/>
          </a:xfrm>
          <a:prstGeom prst="rect">
            <a:avLst/>
          </a:prstGeom>
          <a:noFill/>
        </p:spPr>
        <p:txBody>
          <a:bodyPr wrap="none" rtlCol="0">
            <a:spAutoFit/>
          </a:bodyPr>
          <a:lstStyle/>
          <a:p>
            <a:r>
              <a:rPr lang="en-US" altLang="zh-CN" sz="810" b="1">
                <a:solidFill>
                  <a:schemeClr val="bg1"/>
                </a:solidFill>
                <a:latin typeface="Arial" panose="020B0604020202020204" pitchFamily="34" charset="0"/>
                <a:ea typeface="微软雅黑" panose="020B0503020204020204" charset="-122"/>
                <a:cs typeface="微软雅黑" panose="020B0503020204020204" charset="-122"/>
              </a:rPr>
              <a:t>Financial application</a:t>
            </a:r>
            <a:endParaRPr lang="en-US" altLang="zh-CN" sz="81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9" name="TextBox 82"/>
          <p:cNvSpPr txBox="1"/>
          <p:nvPr/>
        </p:nvSpPr>
        <p:spPr>
          <a:xfrm>
            <a:off x="2389943" y="3070658"/>
            <a:ext cx="1009650" cy="234315"/>
          </a:xfrm>
          <a:prstGeom prst="rect">
            <a:avLst/>
          </a:prstGeom>
          <a:noFill/>
        </p:spPr>
        <p:txBody>
          <a:bodyPr wrap="none" rtlCol="0">
            <a:spAutoFit/>
          </a:bodyPr>
          <a:lstStyle>
            <a:defPPr>
              <a:defRPr lang="en-US"/>
            </a:defPPr>
            <a:lvl1pPr>
              <a:defRPr sz="800" b="1">
                <a:solidFill>
                  <a:schemeClr val="accent6"/>
                </a:solidFill>
                <a:latin typeface="微软雅黑" panose="020B0503020204020204" charset="-122"/>
                <a:ea typeface="微软雅黑" panose="020B0503020204020204" charset="-122"/>
              </a:defRPr>
            </a:lvl1pPr>
          </a:lstStyle>
          <a:p>
            <a:r>
              <a:rPr lang="zh-CN" altLang="en-US" sz="925" dirty="0">
                <a:latin typeface="Arial" panose="020B0604020202020204" pitchFamily="34" charset="0"/>
                <a:cs typeface="微软雅黑" panose="020B0503020204020204" charset="-122"/>
              </a:rPr>
              <a:t>基础设施与平台</a:t>
            </a:r>
            <a:endParaRPr lang="zh-CN" altLang="en-US" sz="925" dirty="0">
              <a:latin typeface="Arial" panose="020B0604020202020204" pitchFamily="34" charset="0"/>
              <a:cs typeface="微软雅黑" panose="020B0503020204020204" charset="-122"/>
            </a:endParaRPr>
          </a:p>
        </p:txBody>
      </p:sp>
      <p:cxnSp>
        <p:nvCxnSpPr>
          <p:cNvPr id="3145729" name="直接连接符 89"/>
          <p:cNvCxnSpPr/>
          <p:nvPr/>
        </p:nvCxnSpPr>
        <p:spPr>
          <a:xfrm flipV="1">
            <a:off x="1189619" y="2100165"/>
            <a:ext cx="7313748" cy="5462"/>
          </a:xfrm>
          <a:prstGeom prst="line">
            <a:avLst/>
          </a:prstGeom>
          <a:ln w="1905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48640" name="文本框 90"/>
          <p:cNvSpPr txBox="1"/>
          <p:nvPr/>
        </p:nvSpPr>
        <p:spPr>
          <a:xfrm>
            <a:off x="4567243" y="1756127"/>
            <a:ext cx="128778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Transaction clearing</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1" name="文本框 94"/>
          <p:cNvSpPr txBox="1"/>
          <p:nvPr/>
        </p:nvSpPr>
        <p:spPr>
          <a:xfrm>
            <a:off x="3958622" y="1775779"/>
            <a:ext cx="50927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Credit</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2" name="文本框 95"/>
          <p:cNvSpPr txBox="1"/>
          <p:nvPr/>
        </p:nvSpPr>
        <p:spPr>
          <a:xfrm>
            <a:off x="6101454" y="1765118"/>
            <a:ext cx="904875"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Point sharing</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3" name="文本框 96"/>
          <p:cNvSpPr txBox="1"/>
          <p:nvPr/>
        </p:nvSpPr>
        <p:spPr>
          <a:xfrm>
            <a:off x="2918794" y="1769625"/>
            <a:ext cx="917575"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Trade finance</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4" name="文本框 101"/>
          <p:cNvSpPr txBox="1"/>
          <p:nvPr/>
        </p:nvSpPr>
        <p:spPr>
          <a:xfrm>
            <a:off x="2860314" y="2148369"/>
            <a:ext cx="926261" cy="501015"/>
          </a:xfrm>
          <a:prstGeom prst="rect">
            <a:avLst/>
          </a:prstGeom>
          <a:noFill/>
          <a:ln w="19050">
            <a:solidFill>
              <a:srgbClr val="00B079"/>
            </a:solidFill>
          </a:ln>
        </p:spPr>
        <p:txBody>
          <a:bodyPr wrap="squar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Copyright protection and trading</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5" name="文本框 102"/>
          <p:cNvSpPr txBox="1"/>
          <p:nvPr/>
        </p:nvSpPr>
        <p:spPr>
          <a:xfrm>
            <a:off x="3858044" y="2213102"/>
            <a:ext cx="96012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Digital identity</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6" name="文本框 103"/>
          <p:cNvSpPr txBox="1"/>
          <p:nvPr/>
        </p:nvSpPr>
        <p:spPr>
          <a:xfrm>
            <a:off x="4985260" y="2167952"/>
            <a:ext cx="953657" cy="364490"/>
          </a:xfrm>
          <a:prstGeom prst="rect">
            <a:avLst/>
          </a:prstGeom>
          <a:noFill/>
          <a:ln w="19050">
            <a:solidFill>
              <a:srgbClr val="00B079"/>
            </a:solidFill>
          </a:ln>
        </p:spPr>
        <p:txBody>
          <a:bodyPr wrap="squar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Financial Management</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7" name="文本框 104"/>
          <p:cNvSpPr txBox="1"/>
          <p:nvPr/>
        </p:nvSpPr>
        <p:spPr>
          <a:xfrm>
            <a:off x="7014982" y="2251795"/>
            <a:ext cx="37084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smtClean="0">
                <a:solidFill>
                  <a:schemeClr val="bg1"/>
                </a:solidFill>
                <a:latin typeface="Arial" panose="020B0604020202020204" pitchFamily="34" charset="0"/>
                <a:cs typeface="微软雅黑" panose="020B0503020204020204" charset="-122"/>
              </a:rPr>
              <a:t>IOT</a:t>
            </a:r>
            <a:endParaRPr lang="en-US" altLang="zh-CN" sz="885" dirty="0" smtClean="0">
              <a:solidFill>
                <a:schemeClr val="bg1"/>
              </a:solidFill>
              <a:latin typeface="Arial" panose="020B0604020202020204" pitchFamily="34" charset="0"/>
              <a:cs typeface="微软雅黑" panose="020B0503020204020204" charset="-122"/>
            </a:endParaRPr>
          </a:p>
        </p:txBody>
      </p:sp>
      <p:sp>
        <p:nvSpPr>
          <p:cNvPr id="1048648" name="文本框 105"/>
          <p:cNvSpPr txBox="1"/>
          <p:nvPr/>
        </p:nvSpPr>
        <p:spPr>
          <a:xfrm>
            <a:off x="7772909" y="2243956"/>
            <a:ext cx="941705"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Public welfare</a:t>
            </a:r>
            <a:endParaRPr lang="en-US" altLang="zh-CN" sz="885" dirty="0">
              <a:solidFill>
                <a:schemeClr val="bg1"/>
              </a:solidFill>
              <a:latin typeface="Arial" panose="020B0604020202020204" pitchFamily="34" charset="0"/>
              <a:cs typeface="微软雅黑" panose="020B0503020204020204" charset="-122"/>
            </a:endParaRPr>
          </a:p>
        </p:txBody>
      </p:sp>
      <p:sp>
        <p:nvSpPr>
          <p:cNvPr id="1048649" name="TextBox 82"/>
          <p:cNvSpPr txBox="1"/>
          <p:nvPr/>
        </p:nvSpPr>
        <p:spPr>
          <a:xfrm>
            <a:off x="7025999" y="3056244"/>
            <a:ext cx="655320" cy="234315"/>
          </a:xfrm>
          <a:prstGeom prst="rect">
            <a:avLst/>
          </a:prstGeom>
          <a:noFill/>
        </p:spPr>
        <p:txBody>
          <a:bodyPr wrap="none" rtlCol="0">
            <a:spAutoFit/>
          </a:bodyPr>
          <a:lstStyle>
            <a:defPPr>
              <a:defRPr lang="en-US"/>
            </a:defPPr>
            <a:lvl1pPr>
              <a:defRPr sz="800" b="1">
                <a:solidFill>
                  <a:schemeClr val="accent6"/>
                </a:solidFill>
                <a:latin typeface="微软雅黑" panose="020B0503020204020204" charset="-122"/>
                <a:ea typeface="微软雅黑" panose="020B0503020204020204" charset="-122"/>
              </a:defRPr>
            </a:lvl1pPr>
          </a:lstStyle>
          <a:p>
            <a:r>
              <a:rPr lang="zh-CN" altLang="en-US" sz="925" dirty="0">
                <a:latin typeface="Arial" panose="020B0604020202020204" pitchFamily="34" charset="0"/>
                <a:cs typeface="微软雅黑" panose="020B0503020204020204" charset="-122"/>
              </a:rPr>
              <a:t>行业服务</a:t>
            </a:r>
            <a:endParaRPr lang="zh-CN" altLang="en-US" sz="925" dirty="0">
              <a:latin typeface="Arial" panose="020B0604020202020204" pitchFamily="34" charset="0"/>
              <a:cs typeface="微软雅黑" panose="020B0503020204020204" charset="-122"/>
            </a:endParaRPr>
          </a:p>
        </p:txBody>
      </p:sp>
      <p:sp>
        <p:nvSpPr>
          <p:cNvPr id="1048650" name="文本框 108"/>
          <p:cNvSpPr txBox="1"/>
          <p:nvPr/>
        </p:nvSpPr>
        <p:spPr>
          <a:xfrm>
            <a:off x="2489707" y="3364510"/>
            <a:ext cx="622300"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dirty="0">
                <a:solidFill>
                  <a:schemeClr val="bg1"/>
                </a:solidFill>
                <a:latin typeface="Arial" panose="020B0604020202020204" pitchFamily="34" charset="0"/>
                <a:ea typeface="微软雅黑" panose="020B0503020204020204" charset="-122"/>
                <a:cs typeface="微软雅黑" panose="020B0503020204020204" charset="-122"/>
              </a:rPr>
              <a:t>solution</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0" name="直接连接符 109"/>
          <p:cNvCxnSpPr/>
          <p:nvPr/>
        </p:nvCxnSpPr>
        <p:spPr>
          <a:xfrm flipV="1">
            <a:off x="5698870" y="3072500"/>
            <a:ext cx="0" cy="539607"/>
          </a:xfrm>
          <a:prstGeom prst="line">
            <a:avLst/>
          </a:prstGeom>
          <a:ln w="1905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48651" name="文本框 110"/>
          <p:cNvSpPr txBox="1"/>
          <p:nvPr/>
        </p:nvSpPr>
        <p:spPr>
          <a:xfrm>
            <a:off x="7149189" y="1765677"/>
            <a:ext cx="716915"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Insurance</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2" name="文本框 113"/>
          <p:cNvSpPr txBox="1"/>
          <p:nvPr/>
        </p:nvSpPr>
        <p:spPr>
          <a:xfrm>
            <a:off x="7146143" y="3526279"/>
            <a:ext cx="1407160"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a:solidFill>
                  <a:schemeClr val="bg1"/>
                </a:solidFill>
                <a:latin typeface="Arial" panose="020B0604020202020204" pitchFamily="34" charset="0"/>
                <a:ea typeface="微软雅黑" panose="020B0503020204020204" charset="-122"/>
                <a:cs typeface="微软雅黑" panose="020B0503020204020204" charset="-122"/>
              </a:rPr>
              <a:t>Education and training</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53" name="文本框 41"/>
          <p:cNvSpPr txBox="1"/>
          <p:nvPr/>
        </p:nvSpPr>
        <p:spPr>
          <a:xfrm>
            <a:off x="7965821" y="1759088"/>
            <a:ext cx="72263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Securities</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4" name="文本框 43"/>
          <p:cNvSpPr txBox="1"/>
          <p:nvPr/>
        </p:nvSpPr>
        <p:spPr>
          <a:xfrm>
            <a:off x="6101454" y="2162064"/>
            <a:ext cx="784083" cy="364490"/>
          </a:xfrm>
          <a:prstGeom prst="rect">
            <a:avLst/>
          </a:prstGeom>
          <a:noFill/>
          <a:ln w="19050">
            <a:solidFill>
              <a:srgbClr val="00B079"/>
            </a:solidFill>
          </a:ln>
        </p:spPr>
        <p:txBody>
          <a:bodyPr wrap="squar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Electronic evidence</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5" name="TextBox 82"/>
          <p:cNvSpPr txBox="1"/>
          <p:nvPr/>
        </p:nvSpPr>
        <p:spPr>
          <a:xfrm>
            <a:off x="731221" y="1918782"/>
            <a:ext cx="419100" cy="377190"/>
          </a:xfrm>
          <a:prstGeom prst="rect">
            <a:avLst/>
          </a:prstGeom>
          <a:noFill/>
        </p:spPr>
        <p:txBody>
          <a:bodyPr wrap="none" rtlCol="0">
            <a:spAutoFit/>
          </a:bodyPr>
          <a:lstStyle>
            <a:defPPr>
              <a:defRPr lang="en-US"/>
            </a:defPPr>
            <a:lvl1pPr>
              <a:defRPr sz="800" b="1">
                <a:latin typeface="+mj-ea"/>
                <a:ea typeface="+mj-ea"/>
              </a:defRPr>
            </a:lvl1pPr>
          </a:lstStyle>
          <a:p>
            <a:r>
              <a:rPr lang="zh-CN" altLang="en-US" sz="925" dirty="0">
                <a:solidFill>
                  <a:schemeClr val="accent6"/>
                </a:solidFill>
                <a:latin typeface="Arial" panose="020B0604020202020204" pitchFamily="34" charset="0"/>
                <a:ea typeface="微软雅黑" panose="020B0503020204020204" charset="-122"/>
                <a:cs typeface="微软雅黑" panose="020B0503020204020204" charset="-122"/>
              </a:rPr>
              <a:t>产业</a:t>
            </a:r>
            <a:endParaRPr lang="zh-CN" altLang="en-US" sz="925" dirty="0">
              <a:solidFill>
                <a:schemeClr val="accent6"/>
              </a:solidFill>
              <a:latin typeface="Arial" panose="020B0604020202020204" pitchFamily="34" charset="0"/>
              <a:ea typeface="微软雅黑" panose="020B0503020204020204" charset="-122"/>
              <a:cs typeface="微软雅黑" panose="020B0503020204020204" charset="-122"/>
            </a:endParaRPr>
          </a:p>
          <a:p>
            <a:r>
              <a:rPr lang="zh-CN" altLang="en-US" sz="925" dirty="0">
                <a:solidFill>
                  <a:schemeClr val="accent6"/>
                </a:solidFill>
                <a:latin typeface="Arial" panose="020B0604020202020204" pitchFamily="34" charset="0"/>
                <a:ea typeface="微软雅黑" panose="020B0503020204020204" charset="-122"/>
                <a:cs typeface="微软雅黑" panose="020B0503020204020204" charset="-122"/>
              </a:rPr>
              <a:t>应用</a:t>
            </a:r>
            <a:endParaRPr lang="en-US" sz="925" dirty="0">
              <a:solidFill>
                <a:schemeClr val="accent6"/>
              </a:solidFill>
              <a:latin typeface="Arial" panose="020B0604020202020204" pitchFamily="34" charset="0"/>
              <a:ea typeface="微软雅黑" panose="020B0503020204020204" charset="-122"/>
              <a:cs typeface="微软雅黑" panose="020B0503020204020204" charset="-122"/>
            </a:endParaRPr>
          </a:p>
        </p:txBody>
      </p:sp>
      <p:sp>
        <p:nvSpPr>
          <p:cNvPr id="1048656" name="文本框 47"/>
          <p:cNvSpPr txBox="1"/>
          <p:nvPr/>
        </p:nvSpPr>
        <p:spPr>
          <a:xfrm>
            <a:off x="2086597" y="2653410"/>
            <a:ext cx="62865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industry</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7" name="文本框 48"/>
          <p:cNvSpPr txBox="1"/>
          <p:nvPr/>
        </p:nvSpPr>
        <p:spPr>
          <a:xfrm>
            <a:off x="3059546" y="2713434"/>
            <a:ext cx="55372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energy</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8" name="文本框 49"/>
          <p:cNvSpPr txBox="1"/>
          <p:nvPr/>
        </p:nvSpPr>
        <p:spPr>
          <a:xfrm>
            <a:off x="3921699" y="2549101"/>
            <a:ext cx="897630" cy="364490"/>
          </a:xfrm>
          <a:prstGeom prst="rect">
            <a:avLst/>
          </a:prstGeom>
          <a:noFill/>
          <a:ln w="19050">
            <a:solidFill>
              <a:srgbClr val="00B079"/>
            </a:solidFill>
          </a:ln>
        </p:spPr>
        <p:txBody>
          <a:bodyPr wrap="squar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Big data transaction</a:t>
            </a:r>
            <a:endParaRPr lang="en-US" altLang="zh-CN" sz="885" dirty="0">
              <a:solidFill>
                <a:schemeClr val="bg1"/>
              </a:solidFill>
              <a:latin typeface="Arial" panose="020B0604020202020204" pitchFamily="34" charset="0"/>
              <a:cs typeface="微软雅黑" panose="020B0503020204020204" charset="-122"/>
            </a:endParaRPr>
          </a:p>
        </p:txBody>
      </p:sp>
      <p:sp>
        <p:nvSpPr>
          <p:cNvPr id="1048659" name="文本框 55"/>
          <p:cNvSpPr txBox="1"/>
          <p:nvPr/>
        </p:nvSpPr>
        <p:spPr>
          <a:xfrm>
            <a:off x="3181829" y="3364510"/>
            <a:ext cx="1287145"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dirty="0">
                <a:solidFill>
                  <a:schemeClr val="bg1"/>
                </a:solidFill>
                <a:latin typeface="Arial" panose="020B0604020202020204" pitchFamily="34" charset="0"/>
                <a:ea typeface="微软雅黑" panose="020B0503020204020204" charset="-122"/>
                <a:cs typeface="微软雅黑" panose="020B0503020204020204" charset="-122"/>
              </a:rPr>
              <a:t>Digital asset storage</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60" name="文本框 57"/>
          <p:cNvSpPr txBox="1"/>
          <p:nvPr/>
        </p:nvSpPr>
        <p:spPr>
          <a:xfrm>
            <a:off x="4575573" y="3364510"/>
            <a:ext cx="1049020"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a:solidFill>
                  <a:schemeClr val="bg1"/>
                </a:solidFill>
                <a:latin typeface="Arial" panose="020B0604020202020204" pitchFamily="34" charset="0"/>
                <a:ea typeface="微软雅黑" panose="020B0503020204020204" charset="-122"/>
                <a:cs typeface="微软雅黑" panose="020B0503020204020204" charset="-122"/>
              </a:rPr>
              <a:t>Security service</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61" name="文本框 59"/>
          <p:cNvSpPr txBox="1"/>
          <p:nvPr/>
        </p:nvSpPr>
        <p:spPr>
          <a:xfrm>
            <a:off x="7138761" y="3187536"/>
            <a:ext cx="1200150" cy="227965"/>
          </a:xfrm>
          <a:prstGeom prst="rect">
            <a:avLst/>
          </a:prstGeom>
          <a:noFill/>
          <a:ln w="19050">
            <a:solidFill>
              <a:srgbClr val="00B079"/>
            </a:solidFill>
          </a:ln>
        </p:spPr>
        <p:txBody>
          <a:bodyPr wrap="none" rtlCol="0">
            <a:spAutoFit/>
          </a:bodyPr>
          <a:lstStyle>
            <a:defPPr>
              <a:defRPr lang="en-US"/>
            </a:defPPr>
            <a:lvl1pPr>
              <a:defRPr sz="765" b="1">
                <a:solidFill>
                  <a:srgbClr val="00A0A8"/>
                </a:solidFill>
                <a:latin typeface="+mj-ea"/>
                <a:ea typeface="+mj-ea"/>
              </a:defRPr>
            </a:lvl1pPr>
          </a:lstStyle>
          <a:p>
            <a:r>
              <a:rPr lang="en-US" altLang="zh-CN" sz="885">
                <a:solidFill>
                  <a:schemeClr val="bg1"/>
                </a:solidFill>
                <a:latin typeface="Arial" panose="020B0604020202020204" pitchFamily="34" charset="0"/>
                <a:ea typeface="微软雅黑" panose="020B0503020204020204" charset="-122"/>
                <a:cs typeface="微软雅黑" panose="020B0503020204020204" charset="-122"/>
              </a:rPr>
              <a:t>Investment agency</a:t>
            </a:r>
            <a:endParaRPr lang="en-US" altLang="zh-CN" sz="88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62" name="文本框 112"/>
          <p:cNvSpPr txBox="1"/>
          <p:nvPr/>
        </p:nvSpPr>
        <p:spPr>
          <a:xfrm>
            <a:off x="4967353" y="2649530"/>
            <a:ext cx="108585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digital marketing</a:t>
            </a:r>
            <a:endParaRPr lang="en-US" altLang="zh-CN" sz="885" dirty="0">
              <a:solidFill>
                <a:schemeClr val="bg1"/>
              </a:solidFill>
              <a:latin typeface="Arial" panose="020B0604020202020204" pitchFamily="34" charset="0"/>
              <a:cs typeface="微软雅黑" panose="020B0503020204020204" charset="-122"/>
            </a:endParaRPr>
          </a:p>
        </p:txBody>
      </p:sp>
      <p:sp>
        <p:nvSpPr>
          <p:cNvPr id="1048663" name="文本框 114"/>
          <p:cNvSpPr txBox="1"/>
          <p:nvPr/>
        </p:nvSpPr>
        <p:spPr>
          <a:xfrm>
            <a:off x="6220079" y="2644624"/>
            <a:ext cx="1054062" cy="227965"/>
          </a:xfrm>
          <a:prstGeom prst="rect">
            <a:avLst/>
          </a:prstGeom>
          <a:noFill/>
          <a:ln w="19050">
            <a:solidFill>
              <a:srgbClr val="00B079"/>
            </a:solidFill>
          </a:ln>
        </p:spPr>
        <p:txBody>
          <a:bodyPr wrap="squar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a:solidFill>
                  <a:schemeClr val="bg1"/>
                </a:solidFill>
                <a:latin typeface="Arial" panose="020B0604020202020204" pitchFamily="34" charset="0"/>
                <a:cs typeface="微软雅黑" panose="020B0503020204020204" charset="-122"/>
              </a:rPr>
              <a:t>E-government</a:t>
            </a:r>
            <a:endParaRPr lang="en-US" altLang="zh-CN" sz="885" dirty="0">
              <a:solidFill>
                <a:schemeClr val="bg1"/>
              </a:solidFill>
              <a:latin typeface="Arial" panose="020B0604020202020204" pitchFamily="34" charset="0"/>
              <a:cs typeface="微软雅黑" panose="020B0503020204020204" charset="-122"/>
            </a:endParaRPr>
          </a:p>
        </p:txBody>
      </p:sp>
      <p:sp>
        <p:nvSpPr>
          <p:cNvPr id="1048664" name="文本框 115"/>
          <p:cNvSpPr txBox="1"/>
          <p:nvPr/>
        </p:nvSpPr>
        <p:spPr>
          <a:xfrm>
            <a:off x="7411568" y="2665532"/>
            <a:ext cx="596900" cy="227965"/>
          </a:xfrm>
          <a:prstGeom prst="rect">
            <a:avLst/>
          </a:prstGeom>
          <a:noFill/>
          <a:ln w="19050">
            <a:solidFill>
              <a:srgbClr val="00B079"/>
            </a:solidFill>
          </a:ln>
        </p:spPr>
        <p:txBody>
          <a:bodyPr wrap="none" rtlCol="0">
            <a:spAutoFit/>
          </a:bodyPr>
          <a:lstStyle>
            <a:defPPr>
              <a:defRPr lang="en-US"/>
            </a:defPPr>
            <a:lvl1pPr>
              <a:defRPr sz="1350" b="1">
                <a:solidFill>
                  <a:srgbClr val="00B050"/>
                </a:solidFill>
                <a:latin typeface="微软雅黑" panose="020B0503020204020204" charset="-122"/>
                <a:ea typeface="微软雅黑" panose="020B0503020204020204" charset="-122"/>
              </a:defRPr>
            </a:lvl1pPr>
          </a:lstStyle>
          <a:p>
            <a:r>
              <a:rPr lang="en-US" altLang="zh-CN" sz="885" dirty="0">
                <a:solidFill>
                  <a:schemeClr val="bg1"/>
                </a:solidFill>
                <a:latin typeface="Arial" panose="020B0604020202020204" pitchFamily="34" charset="0"/>
                <a:cs typeface="微软雅黑" panose="020B0503020204020204" charset="-122"/>
              </a:rPr>
              <a:t>Medical</a:t>
            </a:r>
            <a:endParaRPr lang="en-US" altLang="zh-CN" sz="885" dirty="0">
              <a:solidFill>
                <a:schemeClr val="bg1"/>
              </a:solidFill>
              <a:latin typeface="Arial" panose="020B0604020202020204" pitchFamily="34" charset="0"/>
              <a:cs typeface="微软雅黑" panose="020B0503020204020204" charset="-122"/>
            </a:endParaRPr>
          </a:p>
        </p:txBody>
      </p:sp>
      <p:sp>
        <p:nvSpPr>
          <p:cNvPr id="1048665" name="标题 1"/>
          <p:cNvSpPr txBox="1"/>
          <p:nvPr/>
        </p:nvSpPr>
        <p:spPr>
          <a:xfrm>
            <a:off x="747147" y="827554"/>
            <a:ext cx="5191771" cy="441812"/>
          </a:xfrm>
          <a:prstGeom prst="rect">
            <a:avLst/>
          </a:prstGeom>
        </p:spPr>
        <p:txBody>
          <a:bodyPr vert="horz" lIns="30477" tIns="15238" rIns="30477" bIns="15238"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区块链应用广泛落地</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defTabSz="518160"/>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applications are widely used</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标题 1"/>
          <p:cNvSpPr txBox="1"/>
          <p:nvPr/>
        </p:nvSpPr>
        <p:spPr>
          <a:xfrm>
            <a:off x="620395" y="700405"/>
            <a:ext cx="5191760" cy="615315"/>
          </a:xfrm>
          <a:prstGeom prst="rect">
            <a:avLst/>
          </a:prstGeom>
        </p:spPr>
        <p:txBody>
          <a:bodyPr vert="horz" lIns="30477" tIns="15238" rIns="30477" bIns="15238" rtlCol="0" anchor="ctr">
            <a:normAutofit fontScale="7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互联网的迭代与</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升级</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pPr fontAlgn="auto">
              <a:lnSpc>
                <a:spcPct val="130000"/>
              </a:lnSpc>
            </a:pP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Internet iteration and upgrade</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590" name="MH_Other_1"/>
          <p:cNvSpPr/>
          <p:nvPr>
            <p:custDataLst>
              <p:tags r:id="rId1"/>
            </p:custDataLst>
          </p:nvPr>
        </p:nvSpPr>
        <p:spPr>
          <a:xfrm>
            <a:off x="2330054" y="1548131"/>
            <a:ext cx="779859"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1" name="MH_Other_2"/>
          <p:cNvSpPr/>
          <p:nvPr>
            <p:custDataLst>
              <p:tags r:id="rId2"/>
            </p:custDataLst>
          </p:nvPr>
        </p:nvSpPr>
        <p:spPr>
          <a:xfrm>
            <a:off x="2318148" y="1594566"/>
            <a:ext cx="797719"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2" name="MH_Other_3"/>
          <p:cNvSpPr txBox="1"/>
          <p:nvPr>
            <p:custDataLst>
              <p:tags r:id="rId3"/>
            </p:custDataLst>
          </p:nvPr>
        </p:nvSpPr>
        <p:spPr bwMode="auto">
          <a:xfrm>
            <a:off x="2437210" y="1314768"/>
            <a:ext cx="560784" cy="609600"/>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000" b="1">
                <a:solidFill>
                  <a:schemeClr val="bg1"/>
                </a:solidFill>
                <a:latin typeface="Arial" panose="020B0604020202020204" pitchFamily="34" charset="0"/>
                <a:ea typeface="微软雅黑" panose="020B0503020204020204" charset="-122"/>
                <a:cs typeface="微软雅黑" panose="020B0503020204020204" charset="-122"/>
              </a:rPr>
              <a:t>01</a:t>
            </a:r>
            <a:endParaRPr lang="en-US" altLang="zh-CN" sz="20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3" name="MH_SubTitle_1"/>
          <p:cNvSpPr txBox="1"/>
          <p:nvPr>
            <p:custDataLst>
              <p:tags r:id="rId4"/>
            </p:custDataLst>
          </p:nvPr>
        </p:nvSpPr>
        <p:spPr bwMode="auto">
          <a:xfrm>
            <a:off x="1963341" y="2157730"/>
            <a:ext cx="1622822" cy="762000"/>
          </a:xfrm>
          <a:prstGeom prst="rect">
            <a:avLst/>
          </a:prstGeom>
          <a:noFill/>
          <a:ln>
            <a:noFill/>
          </a:ln>
        </p:spPr>
        <p:txBody>
          <a:bodyPr>
            <a:normAutofit fontScale="77593"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Web 1.0</a:t>
            </a:r>
            <a:endParaRPr lang="en-US" altLang="zh-CN"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文字消息 </a:t>
            </a: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mn-ea"/>
              </a:rPr>
              <a:t>Text message</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聊天</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室 </a:t>
            </a: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Chat Room</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4" name="MH_Other_4"/>
          <p:cNvSpPr/>
          <p:nvPr>
            <p:custDataLst>
              <p:tags r:id="rId5"/>
            </p:custDataLst>
          </p:nvPr>
        </p:nvSpPr>
        <p:spPr>
          <a:xfrm>
            <a:off x="4139804" y="1548131"/>
            <a:ext cx="778669"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5" name="MH_Other_5"/>
          <p:cNvSpPr/>
          <p:nvPr>
            <p:custDataLst>
              <p:tags r:id="rId6"/>
            </p:custDataLst>
          </p:nvPr>
        </p:nvSpPr>
        <p:spPr>
          <a:xfrm>
            <a:off x="4127898" y="1594566"/>
            <a:ext cx="796528"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6" name="MH_Other_6"/>
          <p:cNvSpPr txBox="1"/>
          <p:nvPr>
            <p:custDataLst>
              <p:tags r:id="rId7"/>
            </p:custDataLst>
          </p:nvPr>
        </p:nvSpPr>
        <p:spPr bwMode="auto">
          <a:xfrm>
            <a:off x="4245770" y="1314768"/>
            <a:ext cx="560785" cy="609398"/>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rPr>
              <a:t>02</a:t>
            </a:r>
            <a:endPar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7" name="MH_SubTitle_2"/>
          <p:cNvSpPr txBox="1"/>
          <p:nvPr>
            <p:custDataLst>
              <p:tags r:id="rId8"/>
            </p:custDataLst>
          </p:nvPr>
        </p:nvSpPr>
        <p:spPr bwMode="auto">
          <a:xfrm>
            <a:off x="3773092" y="2157730"/>
            <a:ext cx="1621631" cy="762000"/>
          </a:xfrm>
          <a:prstGeom prst="rect">
            <a:avLst/>
          </a:prstGeom>
          <a:noFill/>
          <a:ln>
            <a:noFill/>
          </a:ln>
        </p:spPr>
        <p:txBody>
          <a:bodyPr>
            <a:normAutofit fontScale="77593"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Web 2.0</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多媒体 </a:t>
            </a: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M</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ultimedia</a:t>
            </a:r>
            <a:endPar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社交网络 </a:t>
            </a:r>
            <a:r>
              <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rPr>
              <a:t>Social </a:t>
            </a: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network</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8" name="MH_Other_7"/>
          <p:cNvSpPr/>
          <p:nvPr>
            <p:custDataLst>
              <p:tags r:id="rId9"/>
            </p:custDataLst>
          </p:nvPr>
        </p:nvSpPr>
        <p:spPr>
          <a:xfrm>
            <a:off x="5948363" y="1548131"/>
            <a:ext cx="779860"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9" name="MH_Other_8"/>
          <p:cNvSpPr/>
          <p:nvPr>
            <p:custDataLst>
              <p:tags r:id="rId10"/>
            </p:custDataLst>
          </p:nvPr>
        </p:nvSpPr>
        <p:spPr>
          <a:xfrm>
            <a:off x="5937648" y="1594566"/>
            <a:ext cx="796528"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0" name="MH_Other_9"/>
          <p:cNvSpPr txBox="1"/>
          <p:nvPr>
            <p:custDataLst>
              <p:tags r:id="rId11"/>
            </p:custDataLst>
          </p:nvPr>
        </p:nvSpPr>
        <p:spPr bwMode="auto">
          <a:xfrm>
            <a:off x="6055520" y="1314768"/>
            <a:ext cx="560785" cy="609398"/>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000" b="1">
                <a:solidFill>
                  <a:schemeClr val="bg1"/>
                </a:solidFill>
                <a:latin typeface="Arial" panose="020B0604020202020204" pitchFamily="34" charset="0"/>
                <a:ea typeface="微软雅黑" panose="020B0503020204020204" charset="-122"/>
                <a:cs typeface="微软雅黑" panose="020B0503020204020204" charset="-122"/>
              </a:rPr>
              <a:t>03</a:t>
            </a:r>
            <a:endParaRPr lang="en-US" altLang="zh-CN" sz="20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1" name="MH_SubTitle_3"/>
          <p:cNvSpPr txBox="1"/>
          <p:nvPr>
            <p:custDataLst>
              <p:tags r:id="rId12"/>
            </p:custDataLst>
          </p:nvPr>
        </p:nvSpPr>
        <p:spPr bwMode="auto">
          <a:xfrm>
            <a:off x="5581651" y="2185513"/>
            <a:ext cx="1622822" cy="762000"/>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Web 3.0</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000" dirty="0">
                <a:solidFill>
                  <a:schemeClr val="bg1"/>
                </a:solidFill>
                <a:latin typeface="Arial" panose="020B0604020202020204" pitchFamily="34" charset="0"/>
                <a:ea typeface="微软雅黑" panose="020B0503020204020204" charset="-122"/>
                <a:cs typeface="微软雅黑" panose="020B0503020204020204" charset="-122"/>
              </a:rPr>
              <a:t>移动</a:t>
            </a:r>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互联网</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Mobile Internet</a:t>
            </a:r>
            <a:endParaRPr lang="zh-CN" altLang="en-US"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2" name="MH_Other_10"/>
          <p:cNvSpPr/>
          <p:nvPr>
            <p:custDataLst>
              <p:tags r:id="rId13"/>
            </p:custDataLst>
          </p:nvPr>
        </p:nvSpPr>
        <p:spPr>
          <a:xfrm>
            <a:off x="3220044" y="3015969"/>
            <a:ext cx="779859"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3" name="MH_Other_11"/>
          <p:cNvSpPr/>
          <p:nvPr>
            <p:custDataLst>
              <p:tags r:id="rId14"/>
            </p:custDataLst>
          </p:nvPr>
        </p:nvSpPr>
        <p:spPr>
          <a:xfrm>
            <a:off x="3211116" y="3149522"/>
            <a:ext cx="797719"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4" name="MH_Other_12"/>
          <p:cNvSpPr txBox="1"/>
          <p:nvPr>
            <p:custDataLst>
              <p:tags r:id="rId15"/>
            </p:custDataLst>
          </p:nvPr>
        </p:nvSpPr>
        <p:spPr bwMode="auto">
          <a:xfrm>
            <a:off x="3329581" y="2791567"/>
            <a:ext cx="560784" cy="609398"/>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rPr>
              <a:t>04</a:t>
            </a:r>
            <a:endPar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5" name="MH_SubTitle_4"/>
          <p:cNvSpPr txBox="1"/>
          <p:nvPr>
            <p:custDataLst>
              <p:tags r:id="rId16"/>
            </p:custDataLst>
          </p:nvPr>
        </p:nvSpPr>
        <p:spPr bwMode="auto">
          <a:xfrm>
            <a:off x="2512695" y="3550920"/>
            <a:ext cx="2124075" cy="835660"/>
          </a:xfrm>
          <a:prstGeom prst="rect">
            <a:avLst/>
          </a:prstGeom>
          <a:no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Web 4.0</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000" dirty="0">
                <a:solidFill>
                  <a:schemeClr val="bg1"/>
                </a:solidFill>
                <a:latin typeface="Arial" panose="020B0604020202020204" pitchFamily="34" charset="0"/>
                <a:ea typeface="微软雅黑" panose="020B0503020204020204" charset="-122"/>
                <a:cs typeface="微软雅黑" panose="020B0503020204020204" charset="-122"/>
              </a:rPr>
              <a:t>物联网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IoT</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000" dirty="0">
                <a:solidFill>
                  <a:schemeClr val="bg1"/>
                </a:solidFill>
                <a:latin typeface="Arial" panose="020B0604020202020204" pitchFamily="34" charset="0"/>
                <a:ea typeface="微软雅黑" panose="020B0503020204020204" charset="-122"/>
                <a:cs typeface="微软雅黑" panose="020B0503020204020204" charset="-122"/>
              </a:rPr>
              <a:t>工业</a:t>
            </a:r>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互联网 Industrial internet</a:t>
            </a:r>
            <a:endParaRPr lang="zh-CN" altLang="en-US"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6" name="MH_Other_13"/>
          <p:cNvSpPr/>
          <p:nvPr>
            <p:custDataLst>
              <p:tags r:id="rId17"/>
            </p:custDataLst>
          </p:nvPr>
        </p:nvSpPr>
        <p:spPr>
          <a:xfrm>
            <a:off x="5032772" y="3104278"/>
            <a:ext cx="778669" cy="463153"/>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7" name="MH_Other_14"/>
          <p:cNvSpPr/>
          <p:nvPr>
            <p:custDataLst>
              <p:tags r:id="rId18"/>
            </p:custDataLst>
          </p:nvPr>
        </p:nvSpPr>
        <p:spPr>
          <a:xfrm>
            <a:off x="5020866" y="3149522"/>
            <a:ext cx="796528" cy="46434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7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8" name="MH_Other_15"/>
          <p:cNvSpPr txBox="1"/>
          <p:nvPr>
            <p:custDataLst>
              <p:tags r:id="rId19"/>
            </p:custDataLst>
          </p:nvPr>
        </p:nvSpPr>
        <p:spPr bwMode="auto">
          <a:xfrm>
            <a:off x="5138738" y="2869724"/>
            <a:ext cx="560785" cy="609398"/>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000" b="1">
                <a:solidFill>
                  <a:schemeClr val="bg1"/>
                </a:solidFill>
                <a:latin typeface="Arial" panose="020B0604020202020204" pitchFamily="34" charset="0"/>
                <a:ea typeface="微软雅黑" panose="020B0503020204020204" charset="-122"/>
                <a:cs typeface="微软雅黑" panose="020B0503020204020204" charset="-122"/>
              </a:rPr>
              <a:t>05</a:t>
            </a:r>
            <a:endParaRPr lang="en-US" altLang="zh-CN" sz="20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9" name="MH_SubTitle_5"/>
          <p:cNvSpPr txBox="1"/>
          <p:nvPr>
            <p:custDataLst>
              <p:tags r:id="rId20"/>
            </p:custDataLst>
          </p:nvPr>
        </p:nvSpPr>
        <p:spPr bwMode="auto">
          <a:xfrm>
            <a:off x="4548366" y="3612675"/>
            <a:ext cx="1621631" cy="762000"/>
          </a:xfrm>
          <a:prstGeom prst="rect">
            <a:avLst/>
          </a:prstGeom>
          <a:noFill/>
          <a:ln>
            <a:noFill/>
          </a:ln>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Web 5.0</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a:p>
            <a:pPr algn="ctr" eaLnBrk="1" hangingPunct="1">
              <a:lnSpc>
                <a:spcPct val="130000"/>
              </a:lnSpc>
            </a:pPr>
            <a:r>
              <a:rPr lang="zh-CN" altLang="en-US" sz="1000" dirty="0">
                <a:solidFill>
                  <a:schemeClr val="bg1"/>
                </a:solidFill>
                <a:latin typeface="Arial" panose="020B0604020202020204" pitchFamily="34" charset="0"/>
                <a:ea typeface="微软雅黑" panose="020B0503020204020204" charset="-122"/>
                <a:cs typeface="微软雅黑" panose="020B0503020204020204" charset="-122"/>
              </a:rPr>
              <a:t>价值</a:t>
            </a:r>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互联网</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Internet of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sym typeface="+mn-ea"/>
              </a:rPr>
              <a:t>Value</a:t>
            </a: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610" name="文本框 6"/>
          <p:cNvSpPr txBox="1"/>
          <p:nvPr/>
        </p:nvSpPr>
        <p:spPr>
          <a:xfrm>
            <a:off x="2175273" y="4531440"/>
            <a:ext cx="5029200" cy="612775"/>
          </a:xfrm>
          <a:prstGeom prst="rect">
            <a:avLst/>
          </a:prstGeom>
          <a:noFill/>
        </p:spPr>
        <p:txBody>
          <a:bodyPr wrap="square" rtlCol="0">
            <a:noAutofit/>
          </a:bodyPr>
          <a:lstStyle/>
          <a:p>
            <a:pPr marL="342900" indent="-342900" algn="ctr">
              <a:lnSpc>
                <a:spcPct val="10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价值类信息的传播</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Value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class information dissemination</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342900" indent="-342900" algn="ctr">
              <a:lnSpc>
                <a:spcPct val="10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权益的数字化</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Digitization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of rights</a:t>
            </a:r>
            <a:endParaRPr lang="zh-CN" altLang="en-US"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2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矩形 8"/>
          <p:cNvSpPr/>
          <p:nvPr/>
        </p:nvSpPr>
        <p:spPr>
          <a:xfrm>
            <a:off x="1504738" y="1780980"/>
            <a:ext cx="5852795" cy="953135"/>
          </a:xfrm>
          <a:prstGeom prst="rect">
            <a:avLst/>
          </a:prstGeom>
        </p:spPr>
        <p:txBody>
          <a:bodyPr wrap="none">
            <a:spAutoFit/>
          </a:bodyPr>
          <a:lstStyle/>
          <a:p>
            <a:pPr lvl="0" algn="ctr"/>
            <a:r>
              <a:rPr lang="en-US" altLang="zh-CN" sz="28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微版权+区块链</a:t>
            </a:r>
            <a:r>
              <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a:r>
              <a:rPr lang="en-US" altLang="zh-CN" sz="2800" b="1" dirty="0">
                <a:solidFill>
                  <a:schemeClr val="bg1"/>
                </a:solidFill>
                <a:latin typeface="Arial" panose="020B0604020202020204" pitchFamily="34" charset="0"/>
                <a:ea typeface="微软雅黑" panose="020B0503020204020204" charset="-122"/>
                <a:cs typeface="微软雅黑" panose="020B0503020204020204" charset="-122"/>
                <a:sym typeface="+mn-ea"/>
              </a:rPr>
              <a:t>Minor </a:t>
            </a:r>
            <a:r>
              <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copyright</a:t>
            </a:r>
            <a:r>
              <a:rPr lang="zh-CN" altLang="en-US"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2800" b="1" dirty="0" err="1" smtClean="0">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zh-CN" altLang="en-US"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lang="en-US" altLang="zh-CN" sz="28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d179dfdf-4b1f-4aa3-9377-37ff5b1525b9" descr="xhUAAB+LCAAAAAAABADtlVFvgjAQx79Lt70RUygi8qZuLD5sM9NsD4sPnVRtAsXUsmgM332totKoy0z2QsebHv+7+99xv7ABt2K9ICAAwwRzcU/xjOOkL0gCLNCPQMCyOLZAl7KIstkjT7PFEgQfm0Na+ck7FfNeGqf8DccZUQUYFRTHu7/BSZKmHXAqHay3sUtaKTup9TKd0gl5JRPCxF70OvsEgWtD3/GRNM+z5Vwqb8Iw7HZC9CAVo22ynecWGJJJyqI/bW17yHda0NV7w7ATtvXelzazX8oTZTTJkkIGG1CG8KoUsuEuSKMoJmVZnwnCvw67t1Vs+3souGwQpjzBQjbcwPzuOJvXakDlq88ispJZe7NAe1WFSXUlZ49BPTjcwvYyjkkDLO+LSG9npj7NO6ot0GGzWIrlXtUsO18wPxQezvGCPEu1slSMqkI2GOtT7A3J2vK9nc6XWxeNjchKXDeKyigPcW77P86gCpRHKCxo5gvf4zPOay6N4NL1NS4dA7h0qs+lU3P5z7n0dC6RAVyi6nOJjOLScVsQQR0Nr+dCVGN5CUsENSxdA7B0q4+laxSW9efyei79tsZl0wAum9XnsmkUl/Xn8mosW00NS88ALL3qY+n9Fstx/g3OlqqVxhUAAA=="/>
          <p:cNvGrpSpPr>
            <a:grpSpLocks noChangeAspect="1"/>
          </p:cNvGrpSpPr>
          <p:nvPr/>
        </p:nvGrpSpPr>
        <p:grpSpPr>
          <a:xfrm>
            <a:off x="-2179320" y="2098675"/>
            <a:ext cx="6574790" cy="2474595"/>
            <a:chOff x="-689538" y="2039110"/>
            <a:chExt cx="11076709" cy="4168288"/>
          </a:xfrm>
        </p:grpSpPr>
        <p:grpSp>
          <p:nvGrpSpPr>
            <p:cNvPr id="119" name="AreaShape"/>
            <p:cNvGrpSpPr/>
            <p:nvPr/>
          </p:nvGrpSpPr>
          <p:grpSpPr>
            <a:xfrm>
              <a:off x="4993780" y="3396381"/>
              <a:ext cx="2167372" cy="1690077"/>
              <a:chOff x="4993780" y="3396381"/>
              <a:chExt cx="2167372" cy="1690077"/>
            </a:xfrm>
          </p:grpSpPr>
          <p:sp>
            <p:nvSpPr>
              <p:cNvPr id="146" name="AreaShape8"/>
              <p:cNvSpPr/>
              <p:nvPr/>
            </p:nvSpPr>
            <p:spPr bwMode="auto">
              <a:xfrm>
                <a:off x="5219992" y="3396381"/>
                <a:ext cx="1692445" cy="1068289"/>
              </a:xfrm>
              <a:prstGeom prst="rect">
                <a:avLst/>
              </a:prstGeom>
              <a:solidFill>
                <a:srgbClr val="3D4D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47" name="AreaShape9"/>
              <p:cNvSpPr/>
              <p:nvPr/>
            </p:nvSpPr>
            <p:spPr bwMode="auto">
              <a:xfrm>
                <a:off x="5286316" y="3454415"/>
                <a:ext cx="1559798" cy="926166"/>
              </a:xfrm>
              <a:prstGeom prst="rect">
                <a:avLst/>
              </a:prstGeom>
              <a:solidFill>
                <a:schemeClr val="tx2">
                  <a:lumMod val="75000"/>
                  <a:alpha val="56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grpSp>
            <p:nvGrpSpPr>
              <p:cNvPr id="148" name="AreaShape"/>
              <p:cNvGrpSpPr/>
              <p:nvPr/>
            </p:nvGrpSpPr>
            <p:grpSpPr>
              <a:xfrm>
                <a:off x="4993780" y="4461118"/>
                <a:ext cx="2167372" cy="625340"/>
                <a:chOff x="4993780" y="4461118"/>
                <a:chExt cx="2167372" cy="625340"/>
              </a:xfrm>
            </p:grpSpPr>
            <p:sp>
              <p:nvSpPr>
                <p:cNvPr id="151" name="AreaShape7"/>
                <p:cNvSpPr/>
                <p:nvPr/>
              </p:nvSpPr>
              <p:spPr bwMode="auto">
                <a:xfrm>
                  <a:off x="4993780" y="4552313"/>
                  <a:ext cx="2167372" cy="534145"/>
                </a:xfrm>
                <a:custGeom>
                  <a:avLst/>
                  <a:gdLst>
                    <a:gd name="T0" fmla="*/ 578 w 592"/>
                    <a:gd name="T1" fmla="*/ 146 h 146"/>
                    <a:gd name="T2" fmla="*/ 14 w 592"/>
                    <a:gd name="T3" fmla="*/ 146 h 146"/>
                    <a:gd name="T4" fmla="*/ 0 w 592"/>
                    <a:gd name="T5" fmla="*/ 133 h 146"/>
                    <a:gd name="T6" fmla="*/ 0 w 592"/>
                    <a:gd name="T7" fmla="*/ 125 h 146"/>
                    <a:gd name="T8" fmla="*/ 62 w 592"/>
                    <a:gd name="T9" fmla="*/ 11 h 146"/>
                    <a:gd name="T10" fmla="*/ 79 w 592"/>
                    <a:gd name="T11" fmla="*/ 0 h 146"/>
                    <a:gd name="T12" fmla="*/ 511 w 592"/>
                    <a:gd name="T13" fmla="*/ 0 h 146"/>
                    <a:gd name="T14" fmla="*/ 541 w 592"/>
                    <a:gd name="T15" fmla="*/ 23 h 146"/>
                    <a:gd name="T16" fmla="*/ 592 w 592"/>
                    <a:gd name="T17" fmla="*/ 127 h 146"/>
                    <a:gd name="T18" fmla="*/ 592 w 592"/>
                    <a:gd name="T19" fmla="*/ 130 h 146"/>
                    <a:gd name="T20" fmla="*/ 578 w 592"/>
                    <a:gd name="T2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 h="146">
                      <a:moveTo>
                        <a:pt x="578" y="146"/>
                      </a:moveTo>
                      <a:cubicBezTo>
                        <a:pt x="14" y="146"/>
                        <a:pt x="14" y="146"/>
                        <a:pt x="14" y="146"/>
                      </a:cubicBezTo>
                      <a:cubicBezTo>
                        <a:pt x="7" y="146"/>
                        <a:pt x="1" y="142"/>
                        <a:pt x="0" y="133"/>
                      </a:cubicBezTo>
                      <a:cubicBezTo>
                        <a:pt x="0" y="125"/>
                        <a:pt x="0" y="125"/>
                        <a:pt x="0" y="125"/>
                      </a:cubicBezTo>
                      <a:cubicBezTo>
                        <a:pt x="62" y="11"/>
                        <a:pt x="62" y="11"/>
                        <a:pt x="62" y="11"/>
                      </a:cubicBezTo>
                      <a:cubicBezTo>
                        <a:pt x="65" y="4"/>
                        <a:pt x="72" y="0"/>
                        <a:pt x="79" y="0"/>
                      </a:cubicBezTo>
                      <a:cubicBezTo>
                        <a:pt x="511" y="0"/>
                        <a:pt x="511" y="0"/>
                        <a:pt x="511" y="0"/>
                      </a:cubicBezTo>
                      <a:cubicBezTo>
                        <a:pt x="519" y="0"/>
                        <a:pt x="537" y="16"/>
                        <a:pt x="541" y="23"/>
                      </a:cubicBezTo>
                      <a:cubicBezTo>
                        <a:pt x="592" y="127"/>
                        <a:pt x="592" y="127"/>
                        <a:pt x="592" y="127"/>
                      </a:cubicBezTo>
                      <a:cubicBezTo>
                        <a:pt x="592" y="130"/>
                        <a:pt x="592" y="130"/>
                        <a:pt x="592" y="130"/>
                      </a:cubicBezTo>
                      <a:cubicBezTo>
                        <a:pt x="592" y="141"/>
                        <a:pt x="585" y="146"/>
                        <a:pt x="578" y="146"/>
                      </a:cubicBezTo>
                      <a:close/>
                    </a:path>
                  </a:pathLst>
                </a:custGeom>
                <a:solidFill>
                  <a:srgbClr val="3D4D5C"/>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2" name="Freeform 56"/>
                <p:cNvSpPr/>
                <p:nvPr/>
              </p:nvSpPr>
              <p:spPr bwMode="auto">
                <a:xfrm>
                  <a:off x="5755321" y="4834189"/>
                  <a:ext cx="633631" cy="185944"/>
                </a:xfrm>
                <a:custGeom>
                  <a:avLst/>
                  <a:gdLst>
                    <a:gd name="T0" fmla="*/ 170 w 173"/>
                    <a:gd name="T1" fmla="*/ 51 h 51"/>
                    <a:gd name="T2" fmla="*/ 3 w 173"/>
                    <a:gd name="T3" fmla="*/ 51 h 51"/>
                    <a:gd name="T4" fmla="*/ 0 w 173"/>
                    <a:gd name="T5" fmla="*/ 48 h 51"/>
                    <a:gd name="T6" fmla="*/ 7 w 173"/>
                    <a:gd name="T7" fmla="*/ 4 h 51"/>
                    <a:gd name="T8" fmla="*/ 12 w 173"/>
                    <a:gd name="T9" fmla="*/ 0 h 51"/>
                    <a:gd name="T10" fmla="*/ 162 w 173"/>
                    <a:gd name="T11" fmla="*/ 0 h 51"/>
                    <a:gd name="T12" fmla="*/ 166 w 173"/>
                    <a:gd name="T13" fmla="*/ 4 h 51"/>
                    <a:gd name="T14" fmla="*/ 173 w 173"/>
                    <a:gd name="T15" fmla="*/ 48 h 51"/>
                    <a:gd name="T16" fmla="*/ 170 w 173"/>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51">
                      <a:moveTo>
                        <a:pt x="170" y="51"/>
                      </a:moveTo>
                      <a:cubicBezTo>
                        <a:pt x="3" y="51"/>
                        <a:pt x="3" y="51"/>
                        <a:pt x="3" y="51"/>
                      </a:cubicBezTo>
                      <a:cubicBezTo>
                        <a:pt x="1" y="51"/>
                        <a:pt x="0" y="50"/>
                        <a:pt x="0" y="48"/>
                      </a:cubicBezTo>
                      <a:cubicBezTo>
                        <a:pt x="7" y="4"/>
                        <a:pt x="7" y="4"/>
                        <a:pt x="7" y="4"/>
                      </a:cubicBezTo>
                      <a:cubicBezTo>
                        <a:pt x="8" y="2"/>
                        <a:pt x="10" y="0"/>
                        <a:pt x="12" y="0"/>
                      </a:cubicBezTo>
                      <a:cubicBezTo>
                        <a:pt x="162" y="0"/>
                        <a:pt x="162" y="0"/>
                        <a:pt x="162" y="0"/>
                      </a:cubicBezTo>
                      <a:cubicBezTo>
                        <a:pt x="164" y="0"/>
                        <a:pt x="166" y="1"/>
                        <a:pt x="166" y="4"/>
                      </a:cubicBezTo>
                      <a:cubicBezTo>
                        <a:pt x="173" y="48"/>
                        <a:pt x="173" y="48"/>
                        <a:pt x="173" y="48"/>
                      </a:cubicBezTo>
                      <a:cubicBezTo>
                        <a:pt x="173" y="50"/>
                        <a:pt x="172" y="51"/>
                        <a:pt x="170" y="5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3" name="Freeform 57"/>
                <p:cNvSpPr/>
                <p:nvPr/>
              </p:nvSpPr>
              <p:spPr bwMode="auto">
                <a:xfrm>
                  <a:off x="5293422" y="4581922"/>
                  <a:ext cx="106592" cy="21318"/>
                </a:xfrm>
                <a:custGeom>
                  <a:avLst/>
                  <a:gdLst>
                    <a:gd name="T0" fmla="*/ 23 w 29"/>
                    <a:gd name="T1" fmla="*/ 6 h 6"/>
                    <a:gd name="T2" fmla="*/ 5 w 29"/>
                    <a:gd name="T3" fmla="*/ 6 h 6"/>
                    <a:gd name="T4" fmla="*/ 1 w 29"/>
                    <a:gd name="T5" fmla="*/ 4 h 6"/>
                    <a:gd name="T6" fmla="*/ 2 w 29"/>
                    <a:gd name="T7" fmla="*/ 2 h 6"/>
                    <a:gd name="T8" fmla="*/ 7 w 29"/>
                    <a:gd name="T9" fmla="*/ 0 h 6"/>
                    <a:gd name="T10" fmla="*/ 25 w 29"/>
                    <a:gd name="T11" fmla="*/ 0 h 6"/>
                    <a:gd name="T12" fmla="*/ 29 w 29"/>
                    <a:gd name="T13" fmla="*/ 2 h 6"/>
                    <a:gd name="T14" fmla="*/ 28 w 29"/>
                    <a:gd name="T15" fmla="*/ 4 h 6"/>
                    <a:gd name="T16" fmla="*/ 23 w 2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
                      <a:moveTo>
                        <a:pt x="23" y="6"/>
                      </a:moveTo>
                      <a:cubicBezTo>
                        <a:pt x="5" y="6"/>
                        <a:pt x="5" y="6"/>
                        <a:pt x="5" y="6"/>
                      </a:cubicBezTo>
                      <a:cubicBezTo>
                        <a:pt x="2" y="6"/>
                        <a:pt x="0" y="5"/>
                        <a:pt x="1" y="4"/>
                      </a:cubicBezTo>
                      <a:cubicBezTo>
                        <a:pt x="2" y="2"/>
                        <a:pt x="2" y="2"/>
                        <a:pt x="2" y="2"/>
                      </a:cubicBezTo>
                      <a:cubicBezTo>
                        <a:pt x="2" y="1"/>
                        <a:pt x="4" y="0"/>
                        <a:pt x="7" y="0"/>
                      </a:cubicBezTo>
                      <a:cubicBezTo>
                        <a:pt x="25" y="0"/>
                        <a:pt x="25" y="0"/>
                        <a:pt x="25" y="0"/>
                      </a:cubicBezTo>
                      <a:cubicBezTo>
                        <a:pt x="27" y="0"/>
                        <a:pt x="29" y="1"/>
                        <a:pt x="29" y="2"/>
                      </a:cubicBezTo>
                      <a:cubicBezTo>
                        <a:pt x="28" y="4"/>
                        <a:pt x="28" y="4"/>
                        <a:pt x="28"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4" name="Freeform 58"/>
                <p:cNvSpPr/>
                <p:nvPr/>
              </p:nvSpPr>
              <p:spPr bwMode="auto">
                <a:xfrm>
                  <a:off x="5407120" y="4581922"/>
                  <a:ext cx="103040" cy="21318"/>
                </a:xfrm>
                <a:custGeom>
                  <a:avLst/>
                  <a:gdLst>
                    <a:gd name="T0" fmla="*/ 22 w 28"/>
                    <a:gd name="T1" fmla="*/ 6 h 6"/>
                    <a:gd name="T2" fmla="*/ 4 w 28"/>
                    <a:gd name="T3" fmla="*/ 6 h 6"/>
                    <a:gd name="T4" fmla="*/ 0 w 28"/>
                    <a:gd name="T5" fmla="*/ 4 h 6"/>
                    <a:gd name="T6" fmla="*/ 1 w 28"/>
                    <a:gd name="T7" fmla="*/ 2 h 6"/>
                    <a:gd name="T8" fmla="*/ 6 w 28"/>
                    <a:gd name="T9" fmla="*/ 0 h 6"/>
                    <a:gd name="T10" fmla="*/ 24 w 28"/>
                    <a:gd name="T11" fmla="*/ 0 h 6"/>
                    <a:gd name="T12" fmla="*/ 28 w 28"/>
                    <a:gd name="T13" fmla="*/ 2 h 6"/>
                    <a:gd name="T14" fmla="*/ 27 w 28"/>
                    <a:gd name="T15" fmla="*/ 4 h 6"/>
                    <a:gd name="T16" fmla="*/ 22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2" y="6"/>
                      </a:moveTo>
                      <a:cubicBezTo>
                        <a:pt x="4" y="6"/>
                        <a:pt x="4" y="6"/>
                        <a:pt x="4" y="6"/>
                      </a:cubicBezTo>
                      <a:cubicBezTo>
                        <a:pt x="1" y="6"/>
                        <a:pt x="0" y="5"/>
                        <a:pt x="0" y="4"/>
                      </a:cubicBezTo>
                      <a:cubicBezTo>
                        <a:pt x="1" y="2"/>
                        <a:pt x="1" y="2"/>
                        <a:pt x="1" y="2"/>
                      </a:cubicBezTo>
                      <a:cubicBezTo>
                        <a:pt x="1" y="1"/>
                        <a:pt x="3" y="0"/>
                        <a:pt x="6" y="0"/>
                      </a:cubicBezTo>
                      <a:cubicBezTo>
                        <a:pt x="24" y="0"/>
                        <a:pt x="24" y="0"/>
                        <a:pt x="24" y="0"/>
                      </a:cubicBezTo>
                      <a:cubicBezTo>
                        <a:pt x="26" y="0"/>
                        <a:pt x="28" y="1"/>
                        <a:pt x="28" y="2"/>
                      </a:cubicBezTo>
                      <a:cubicBezTo>
                        <a:pt x="27" y="4"/>
                        <a:pt x="27" y="4"/>
                        <a:pt x="27" y="4"/>
                      </a:cubicBezTo>
                      <a:cubicBezTo>
                        <a:pt x="27" y="5"/>
                        <a:pt x="24"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5" name="Freeform 59"/>
                <p:cNvSpPr/>
                <p:nvPr/>
              </p:nvSpPr>
              <p:spPr bwMode="auto">
                <a:xfrm>
                  <a:off x="5517265" y="4581922"/>
                  <a:ext cx="101855" cy="21318"/>
                </a:xfrm>
                <a:custGeom>
                  <a:avLst/>
                  <a:gdLst>
                    <a:gd name="T0" fmla="*/ 22 w 28"/>
                    <a:gd name="T1" fmla="*/ 6 h 6"/>
                    <a:gd name="T2" fmla="*/ 4 w 28"/>
                    <a:gd name="T3" fmla="*/ 6 h 6"/>
                    <a:gd name="T4" fmla="*/ 0 w 28"/>
                    <a:gd name="T5" fmla="*/ 4 h 6"/>
                    <a:gd name="T6" fmla="*/ 1 w 28"/>
                    <a:gd name="T7" fmla="*/ 2 h 6"/>
                    <a:gd name="T8" fmla="*/ 6 w 28"/>
                    <a:gd name="T9" fmla="*/ 0 h 6"/>
                    <a:gd name="T10" fmla="*/ 24 w 28"/>
                    <a:gd name="T11" fmla="*/ 0 h 6"/>
                    <a:gd name="T12" fmla="*/ 28 w 28"/>
                    <a:gd name="T13" fmla="*/ 2 h 6"/>
                    <a:gd name="T14" fmla="*/ 27 w 28"/>
                    <a:gd name="T15" fmla="*/ 4 h 6"/>
                    <a:gd name="T16" fmla="*/ 22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2" y="6"/>
                      </a:moveTo>
                      <a:cubicBezTo>
                        <a:pt x="4" y="6"/>
                        <a:pt x="4" y="6"/>
                        <a:pt x="4" y="6"/>
                      </a:cubicBezTo>
                      <a:cubicBezTo>
                        <a:pt x="2" y="6"/>
                        <a:pt x="0" y="5"/>
                        <a:pt x="0" y="4"/>
                      </a:cubicBezTo>
                      <a:cubicBezTo>
                        <a:pt x="1" y="2"/>
                        <a:pt x="1" y="2"/>
                        <a:pt x="1" y="2"/>
                      </a:cubicBezTo>
                      <a:cubicBezTo>
                        <a:pt x="1" y="1"/>
                        <a:pt x="4" y="0"/>
                        <a:pt x="6" y="0"/>
                      </a:cubicBezTo>
                      <a:cubicBezTo>
                        <a:pt x="24" y="0"/>
                        <a:pt x="24" y="0"/>
                        <a:pt x="24" y="0"/>
                      </a:cubicBezTo>
                      <a:cubicBezTo>
                        <a:pt x="26" y="0"/>
                        <a:pt x="28" y="1"/>
                        <a:pt x="28"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6" name="Freeform 60"/>
                <p:cNvSpPr/>
                <p:nvPr/>
              </p:nvSpPr>
              <p:spPr bwMode="auto">
                <a:xfrm>
                  <a:off x="5627410" y="4581922"/>
                  <a:ext cx="101855" cy="21318"/>
                </a:xfrm>
                <a:custGeom>
                  <a:avLst/>
                  <a:gdLst>
                    <a:gd name="T0" fmla="*/ 23 w 28"/>
                    <a:gd name="T1" fmla="*/ 6 h 6"/>
                    <a:gd name="T2" fmla="*/ 5 w 28"/>
                    <a:gd name="T3" fmla="*/ 6 h 6"/>
                    <a:gd name="T4" fmla="*/ 1 w 28"/>
                    <a:gd name="T5" fmla="*/ 4 h 6"/>
                    <a:gd name="T6" fmla="*/ 1 w 28"/>
                    <a:gd name="T7" fmla="*/ 2 h 6"/>
                    <a:gd name="T8" fmla="*/ 6 w 28"/>
                    <a:gd name="T9" fmla="*/ 0 h 6"/>
                    <a:gd name="T10" fmla="*/ 24 w 28"/>
                    <a:gd name="T11" fmla="*/ 0 h 6"/>
                    <a:gd name="T12" fmla="*/ 28 w 28"/>
                    <a:gd name="T13" fmla="*/ 2 h 6"/>
                    <a:gd name="T14" fmla="*/ 28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2" y="6"/>
                        <a:pt x="0" y="5"/>
                        <a:pt x="1" y="4"/>
                      </a:cubicBezTo>
                      <a:cubicBezTo>
                        <a:pt x="1" y="2"/>
                        <a:pt x="1" y="2"/>
                        <a:pt x="1" y="2"/>
                      </a:cubicBezTo>
                      <a:cubicBezTo>
                        <a:pt x="1" y="1"/>
                        <a:pt x="4" y="0"/>
                        <a:pt x="6" y="0"/>
                      </a:cubicBezTo>
                      <a:cubicBezTo>
                        <a:pt x="24" y="0"/>
                        <a:pt x="24" y="0"/>
                        <a:pt x="24" y="0"/>
                      </a:cubicBezTo>
                      <a:cubicBezTo>
                        <a:pt x="26" y="0"/>
                        <a:pt x="28" y="1"/>
                        <a:pt x="28" y="2"/>
                      </a:cubicBezTo>
                      <a:cubicBezTo>
                        <a:pt x="28" y="4"/>
                        <a:pt x="28" y="4"/>
                        <a:pt x="28" y="4"/>
                      </a:cubicBezTo>
                      <a:cubicBezTo>
                        <a:pt x="28"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7" name="Freeform 61"/>
                <p:cNvSpPr/>
                <p:nvPr/>
              </p:nvSpPr>
              <p:spPr bwMode="auto">
                <a:xfrm>
                  <a:off x="5739924" y="4581922"/>
                  <a:ext cx="99486" cy="21318"/>
                </a:xfrm>
                <a:custGeom>
                  <a:avLst/>
                  <a:gdLst>
                    <a:gd name="T0" fmla="*/ 22 w 27"/>
                    <a:gd name="T1" fmla="*/ 6 h 6"/>
                    <a:gd name="T2" fmla="*/ 4 w 27"/>
                    <a:gd name="T3" fmla="*/ 6 h 6"/>
                    <a:gd name="T4" fmla="*/ 0 w 27"/>
                    <a:gd name="T5" fmla="*/ 4 h 6"/>
                    <a:gd name="T6" fmla="*/ 0 w 27"/>
                    <a:gd name="T7" fmla="*/ 2 h 6"/>
                    <a:gd name="T8" fmla="*/ 5 w 27"/>
                    <a:gd name="T9" fmla="*/ 0 h 6"/>
                    <a:gd name="T10" fmla="*/ 23 w 27"/>
                    <a:gd name="T11" fmla="*/ 0 h 6"/>
                    <a:gd name="T12" fmla="*/ 27 w 27"/>
                    <a:gd name="T13" fmla="*/ 2 h 6"/>
                    <a:gd name="T14" fmla="*/ 27 w 27"/>
                    <a:gd name="T15" fmla="*/ 4 h 6"/>
                    <a:gd name="T16" fmla="*/ 22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2" y="6"/>
                      </a:moveTo>
                      <a:cubicBezTo>
                        <a:pt x="4" y="6"/>
                        <a:pt x="4" y="6"/>
                        <a:pt x="4" y="6"/>
                      </a:cubicBezTo>
                      <a:cubicBezTo>
                        <a:pt x="2" y="6"/>
                        <a:pt x="0" y="5"/>
                        <a:pt x="0" y="4"/>
                      </a:cubicBezTo>
                      <a:cubicBezTo>
                        <a:pt x="0" y="2"/>
                        <a:pt x="0" y="2"/>
                        <a:pt x="0" y="2"/>
                      </a:cubicBezTo>
                      <a:cubicBezTo>
                        <a:pt x="1" y="1"/>
                        <a:pt x="3" y="0"/>
                        <a:pt x="5" y="0"/>
                      </a:cubicBezTo>
                      <a:cubicBezTo>
                        <a:pt x="23" y="0"/>
                        <a:pt x="23" y="0"/>
                        <a:pt x="23" y="0"/>
                      </a:cubicBezTo>
                      <a:cubicBezTo>
                        <a:pt x="26" y="0"/>
                        <a:pt x="27" y="1"/>
                        <a:pt x="27"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8" name="Freeform 62"/>
                <p:cNvSpPr/>
                <p:nvPr/>
              </p:nvSpPr>
              <p:spPr bwMode="auto">
                <a:xfrm>
                  <a:off x="5850069" y="4581922"/>
                  <a:ext cx="103040" cy="21318"/>
                </a:xfrm>
                <a:custGeom>
                  <a:avLst/>
                  <a:gdLst>
                    <a:gd name="T0" fmla="*/ 23 w 28"/>
                    <a:gd name="T1" fmla="*/ 6 h 6"/>
                    <a:gd name="T2" fmla="*/ 5 w 28"/>
                    <a:gd name="T3" fmla="*/ 6 h 6"/>
                    <a:gd name="T4" fmla="*/ 0 w 28"/>
                    <a:gd name="T5" fmla="*/ 4 h 6"/>
                    <a:gd name="T6" fmla="*/ 1 w 28"/>
                    <a:gd name="T7" fmla="*/ 2 h 6"/>
                    <a:gd name="T8" fmla="*/ 5 w 28"/>
                    <a:gd name="T9" fmla="*/ 0 h 6"/>
                    <a:gd name="T10" fmla="*/ 23 w 28"/>
                    <a:gd name="T11" fmla="*/ 0 h 6"/>
                    <a:gd name="T12" fmla="*/ 28 w 28"/>
                    <a:gd name="T13" fmla="*/ 2 h 6"/>
                    <a:gd name="T14" fmla="*/ 27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2" y="6"/>
                        <a:pt x="0" y="5"/>
                        <a:pt x="0" y="4"/>
                      </a:cubicBezTo>
                      <a:cubicBezTo>
                        <a:pt x="1" y="2"/>
                        <a:pt x="1" y="2"/>
                        <a:pt x="1" y="2"/>
                      </a:cubicBezTo>
                      <a:cubicBezTo>
                        <a:pt x="1" y="1"/>
                        <a:pt x="3" y="0"/>
                        <a:pt x="5" y="0"/>
                      </a:cubicBezTo>
                      <a:cubicBezTo>
                        <a:pt x="23" y="0"/>
                        <a:pt x="23" y="0"/>
                        <a:pt x="23" y="0"/>
                      </a:cubicBezTo>
                      <a:cubicBezTo>
                        <a:pt x="26" y="0"/>
                        <a:pt x="28" y="1"/>
                        <a:pt x="28"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59" name="Freeform 63"/>
                <p:cNvSpPr/>
                <p:nvPr/>
              </p:nvSpPr>
              <p:spPr bwMode="auto">
                <a:xfrm>
                  <a:off x="5963768" y="4581922"/>
                  <a:ext cx="98302" cy="21318"/>
                </a:xfrm>
                <a:custGeom>
                  <a:avLst/>
                  <a:gdLst>
                    <a:gd name="T0" fmla="*/ 22 w 27"/>
                    <a:gd name="T1" fmla="*/ 6 h 6"/>
                    <a:gd name="T2" fmla="*/ 4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2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2" y="6"/>
                      </a:moveTo>
                      <a:cubicBezTo>
                        <a:pt x="4" y="6"/>
                        <a:pt x="4" y="6"/>
                        <a:pt x="4"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0" name="Freeform 64"/>
                <p:cNvSpPr/>
                <p:nvPr/>
              </p:nvSpPr>
              <p:spPr bwMode="auto">
                <a:xfrm>
                  <a:off x="6073912" y="4581922"/>
                  <a:ext cx="98302" cy="21318"/>
                </a:xfrm>
                <a:custGeom>
                  <a:avLst/>
                  <a:gdLst>
                    <a:gd name="T0" fmla="*/ 23 w 27"/>
                    <a:gd name="T1" fmla="*/ 6 h 6"/>
                    <a:gd name="T2" fmla="*/ 4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3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3" y="6"/>
                      </a:moveTo>
                      <a:cubicBezTo>
                        <a:pt x="4" y="6"/>
                        <a:pt x="4" y="6"/>
                        <a:pt x="4"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1" name="Freeform 65"/>
                <p:cNvSpPr/>
                <p:nvPr/>
              </p:nvSpPr>
              <p:spPr bwMode="auto">
                <a:xfrm>
                  <a:off x="6184058" y="4581922"/>
                  <a:ext cx="98302" cy="21318"/>
                </a:xfrm>
                <a:custGeom>
                  <a:avLst/>
                  <a:gdLst>
                    <a:gd name="T0" fmla="*/ 23 w 27"/>
                    <a:gd name="T1" fmla="*/ 6 h 6"/>
                    <a:gd name="T2" fmla="*/ 5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3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3" y="6"/>
                      </a:moveTo>
                      <a:cubicBezTo>
                        <a:pt x="5" y="6"/>
                        <a:pt x="5" y="6"/>
                        <a:pt x="5"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2" name="Freeform 66"/>
                <p:cNvSpPr/>
                <p:nvPr/>
              </p:nvSpPr>
              <p:spPr bwMode="auto">
                <a:xfrm>
                  <a:off x="6293018" y="4581922"/>
                  <a:ext cx="103040" cy="21318"/>
                </a:xfrm>
                <a:custGeom>
                  <a:avLst/>
                  <a:gdLst>
                    <a:gd name="T0" fmla="*/ 23 w 28"/>
                    <a:gd name="T1" fmla="*/ 6 h 6"/>
                    <a:gd name="T2" fmla="*/ 5 w 28"/>
                    <a:gd name="T3" fmla="*/ 6 h 6"/>
                    <a:gd name="T4" fmla="*/ 1 w 28"/>
                    <a:gd name="T5" fmla="*/ 4 h 6"/>
                    <a:gd name="T6" fmla="*/ 0 w 28"/>
                    <a:gd name="T7" fmla="*/ 2 h 6"/>
                    <a:gd name="T8" fmla="*/ 5 w 28"/>
                    <a:gd name="T9" fmla="*/ 0 h 6"/>
                    <a:gd name="T10" fmla="*/ 22 w 28"/>
                    <a:gd name="T11" fmla="*/ 0 h 6"/>
                    <a:gd name="T12" fmla="*/ 27 w 28"/>
                    <a:gd name="T13" fmla="*/ 2 h 6"/>
                    <a:gd name="T14" fmla="*/ 28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3" y="6"/>
                        <a:pt x="1" y="5"/>
                        <a:pt x="1" y="4"/>
                      </a:cubicBezTo>
                      <a:cubicBezTo>
                        <a:pt x="0" y="2"/>
                        <a:pt x="0" y="2"/>
                        <a:pt x="0" y="2"/>
                      </a:cubicBezTo>
                      <a:cubicBezTo>
                        <a:pt x="0" y="1"/>
                        <a:pt x="2" y="0"/>
                        <a:pt x="5" y="0"/>
                      </a:cubicBezTo>
                      <a:cubicBezTo>
                        <a:pt x="22" y="0"/>
                        <a:pt x="22" y="0"/>
                        <a:pt x="22" y="0"/>
                      </a:cubicBezTo>
                      <a:cubicBezTo>
                        <a:pt x="25" y="0"/>
                        <a:pt x="27" y="1"/>
                        <a:pt x="27" y="2"/>
                      </a:cubicBezTo>
                      <a:cubicBezTo>
                        <a:pt x="28" y="4"/>
                        <a:pt x="28" y="4"/>
                        <a:pt x="28" y="4"/>
                      </a:cubicBezTo>
                      <a:cubicBezTo>
                        <a:pt x="28" y="5"/>
                        <a:pt x="26"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3" name="Freeform 67"/>
                <p:cNvSpPr/>
                <p:nvPr/>
              </p:nvSpPr>
              <p:spPr bwMode="auto">
                <a:xfrm>
                  <a:off x="6403164" y="4581922"/>
                  <a:ext cx="103040" cy="21318"/>
                </a:xfrm>
                <a:custGeom>
                  <a:avLst/>
                  <a:gdLst>
                    <a:gd name="T0" fmla="*/ 24 w 28"/>
                    <a:gd name="T1" fmla="*/ 6 h 6"/>
                    <a:gd name="T2" fmla="*/ 6 w 28"/>
                    <a:gd name="T3" fmla="*/ 6 h 6"/>
                    <a:gd name="T4" fmla="*/ 1 w 28"/>
                    <a:gd name="T5" fmla="*/ 4 h 6"/>
                    <a:gd name="T6" fmla="*/ 0 w 28"/>
                    <a:gd name="T7" fmla="*/ 2 h 6"/>
                    <a:gd name="T8" fmla="*/ 5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3" y="6"/>
                        <a:pt x="1" y="5"/>
                        <a:pt x="1" y="4"/>
                      </a:cubicBezTo>
                      <a:cubicBezTo>
                        <a:pt x="0" y="2"/>
                        <a:pt x="0" y="2"/>
                        <a:pt x="0" y="2"/>
                      </a:cubicBezTo>
                      <a:cubicBezTo>
                        <a:pt x="0" y="1"/>
                        <a:pt x="2" y="0"/>
                        <a:pt x="5" y="0"/>
                      </a:cubicBezTo>
                      <a:cubicBezTo>
                        <a:pt x="22" y="0"/>
                        <a:pt x="22" y="0"/>
                        <a:pt x="22" y="0"/>
                      </a:cubicBezTo>
                      <a:cubicBezTo>
                        <a:pt x="25" y="0"/>
                        <a:pt x="27" y="1"/>
                        <a:pt x="27" y="2"/>
                      </a:cubicBezTo>
                      <a:cubicBezTo>
                        <a:pt x="28" y="4"/>
                        <a:pt x="28" y="4"/>
                        <a:pt x="28" y="4"/>
                      </a:cubicBezTo>
                      <a:cubicBezTo>
                        <a:pt x="28" y="5"/>
                        <a:pt x="26"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4" name="Freeform 68"/>
                <p:cNvSpPr/>
                <p:nvPr/>
              </p:nvSpPr>
              <p:spPr bwMode="auto">
                <a:xfrm>
                  <a:off x="6513309" y="4581922"/>
                  <a:ext cx="105408" cy="21318"/>
                </a:xfrm>
                <a:custGeom>
                  <a:avLst/>
                  <a:gdLst>
                    <a:gd name="T0" fmla="*/ 24 w 29"/>
                    <a:gd name="T1" fmla="*/ 6 h 6"/>
                    <a:gd name="T2" fmla="*/ 6 w 29"/>
                    <a:gd name="T3" fmla="*/ 6 h 6"/>
                    <a:gd name="T4" fmla="*/ 1 w 29"/>
                    <a:gd name="T5" fmla="*/ 4 h 6"/>
                    <a:gd name="T6" fmla="*/ 1 w 29"/>
                    <a:gd name="T7" fmla="*/ 2 h 6"/>
                    <a:gd name="T8" fmla="*/ 5 w 29"/>
                    <a:gd name="T9" fmla="*/ 0 h 6"/>
                    <a:gd name="T10" fmla="*/ 23 w 29"/>
                    <a:gd name="T11" fmla="*/ 0 h 6"/>
                    <a:gd name="T12" fmla="*/ 28 w 29"/>
                    <a:gd name="T13" fmla="*/ 2 h 6"/>
                    <a:gd name="T14" fmla="*/ 28 w 29"/>
                    <a:gd name="T15" fmla="*/ 4 h 6"/>
                    <a:gd name="T16" fmla="*/ 24 w 2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
                      <a:moveTo>
                        <a:pt x="24" y="6"/>
                      </a:moveTo>
                      <a:cubicBezTo>
                        <a:pt x="6" y="6"/>
                        <a:pt x="6" y="6"/>
                        <a:pt x="6" y="6"/>
                      </a:cubicBezTo>
                      <a:cubicBezTo>
                        <a:pt x="4" y="6"/>
                        <a:pt x="1" y="5"/>
                        <a:pt x="1" y="4"/>
                      </a:cubicBezTo>
                      <a:cubicBezTo>
                        <a:pt x="1" y="2"/>
                        <a:pt x="1" y="2"/>
                        <a:pt x="1" y="2"/>
                      </a:cubicBezTo>
                      <a:cubicBezTo>
                        <a:pt x="0" y="1"/>
                        <a:pt x="2" y="0"/>
                        <a:pt x="5" y="0"/>
                      </a:cubicBezTo>
                      <a:cubicBezTo>
                        <a:pt x="23" y="0"/>
                        <a:pt x="23" y="0"/>
                        <a:pt x="23" y="0"/>
                      </a:cubicBezTo>
                      <a:cubicBezTo>
                        <a:pt x="25" y="0"/>
                        <a:pt x="27" y="1"/>
                        <a:pt x="28" y="2"/>
                      </a:cubicBezTo>
                      <a:cubicBezTo>
                        <a:pt x="28" y="4"/>
                        <a:pt x="28" y="4"/>
                        <a:pt x="28" y="4"/>
                      </a:cubicBezTo>
                      <a:cubicBezTo>
                        <a:pt x="29" y="5"/>
                        <a:pt x="27"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5" name="Freeform 69"/>
                <p:cNvSpPr/>
                <p:nvPr/>
              </p:nvSpPr>
              <p:spPr bwMode="auto">
                <a:xfrm>
                  <a:off x="6627008" y="4581922"/>
                  <a:ext cx="101855" cy="21318"/>
                </a:xfrm>
                <a:custGeom>
                  <a:avLst/>
                  <a:gdLst>
                    <a:gd name="T0" fmla="*/ 24 w 28"/>
                    <a:gd name="T1" fmla="*/ 6 h 6"/>
                    <a:gd name="T2" fmla="*/ 6 w 28"/>
                    <a:gd name="T3" fmla="*/ 6 h 6"/>
                    <a:gd name="T4" fmla="*/ 1 w 28"/>
                    <a:gd name="T5" fmla="*/ 4 h 6"/>
                    <a:gd name="T6" fmla="*/ 0 w 28"/>
                    <a:gd name="T7" fmla="*/ 2 h 6"/>
                    <a:gd name="T8" fmla="*/ 4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3" y="6"/>
                        <a:pt x="1" y="5"/>
                        <a:pt x="1" y="4"/>
                      </a:cubicBezTo>
                      <a:cubicBezTo>
                        <a:pt x="0" y="2"/>
                        <a:pt x="0" y="2"/>
                        <a:pt x="0" y="2"/>
                      </a:cubicBezTo>
                      <a:cubicBezTo>
                        <a:pt x="0" y="1"/>
                        <a:pt x="1" y="0"/>
                        <a:pt x="4" y="0"/>
                      </a:cubicBezTo>
                      <a:cubicBezTo>
                        <a:pt x="22" y="0"/>
                        <a:pt x="22" y="0"/>
                        <a:pt x="22" y="0"/>
                      </a:cubicBezTo>
                      <a:cubicBezTo>
                        <a:pt x="24" y="0"/>
                        <a:pt x="26" y="1"/>
                        <a:pt x="27" y="2"/>
                      </a:cubicBezTo>
                      <a:cubicBezTo>
                        <a:pt x="28" y="4"/>
                        <a:pt x="28" y="4"/>
                        <a:pt x="28" y="4"/>
                      </a:cubicBezTo>
                      <a:cubicBezTo>
                        <a:pt x="28" y="5"/>
                        <a:pt x="26"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6" name="Freeform 70"/>
                <p:cNvSpPr/>
                <p:nvPr/>
              </p:nvSpPr>
              <p:spPr bwMode="auto">
                <a:xfrm>
                  <a:off x="6735968" y="4581922"/>
                  <a:ext cx="103040" cy="21318"/>
                </a:xfrm>
                <a:custGeom>
                  <a:avLst/>
                  <a:gdLst>
                    <a:gd name="T0" fmla="*/ 24 w 28"/>
                    <a:gd name="T1" fmla="*/ 6 h 6"/>
                    <a:gd name="T2" fmla="*/ 6 w 28"/>
                    <a:gd name="T3" fmla="*/ 6 h 6"/>
                    <a:gd name="T4" fmla="*/ 1 w 28"/>
                    <a:gd name="T5" fmla="*/ 4 h 6"/>
                    <a:gd name="T6" fmla="*/ 0 w 28"/>
                    <a:gd name="T7" fmla="*/ 2 h 6"/>
                    <a:gd name="T8" fmla="*/ 4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4" y="6"/>
                        <a:pt x="1" y="5"/>
                        <a:pt x="1" y="4"/>
                      </a:cubicBezTo>
                      <a:cubicBezTo>
                        <a:pt x="0" y="2"/>
                        <a:pt x="0" y="2"/>
                        <a:pt x="0" y="2"/>
                      </a:cubicBezTo>
                      <a:cubicBezTo>
                        <a:pt x="0" y="1"/>
                        <a:pt x="1" y="0"/>
                        <a:pt x="4" y="0"/>
                      </a:cubicBezTo>
                      <a:cubicBezTo>
                        <a:pt x="22" y="0"/>
                        <a:pt x="22" y="0"/>
                        <a:pt x="22" y="0"/>
                      </a:cubicBezTo>
                      <a:cubicBezTo>
                        <a:pt x="24" y="0"/>
                        <a:pt x="27" y="1"/>
                        <a:pt x="27" y="2"/>
                      </a:cubicBezTo>
                      <a:cubicBezTo>
                        <a:pt x="28" y="4"/>
                        <a:pt x="28" y="4"/>
                        <a:pt x="28" y="4"/>
                      </a:cubicBezTo>
                      <a:cubicBezTo>
                        <a:pt x="28" y="5"/>
                        <a:pt x="27"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7" name="Freeform 71"/>
                <p:cNvSpPr/>
                <p:nvPr/>
              </p:nvSpPr>
              <p:spPr bwMode="auto">
                <a:xfrm>
                  <a:off x="5282762" y="4606794"/>
                  <a:ext cx="101855" cy="33162"/>
                </a:xfrm>
                <a:custGeom>
                  <a:avLst/>
                  <a:gdLst>
                    <a:gd name="T0" fmla="*/ 24 w 28"/>
                    <a:gd name="T1" fmla="*/ 9 h 9"/>
                    <a:gd name="T2" fmla="*/ 1 w 28"/>
                    <a:gd name="T3" fmla="*/ 9 h 9"/>
                    <a:gd name="T4" fmla="*/ 0 w 28"/>
                    <a:gd name="T5" fmla="*/ 9 h 9"/>
                    <a:gd name="T6" fmla="*/ 3 w 28"/>
                    <a:gd name="T7" fmla="*/ 0 h 9"/>
                    <a:gd name="T8" fmla="*/ 5 w 28"/>
                    <a:gd name="T9" fmla="*/ 0 h 9"/>
                    <a:gd name="T10" fmla="*/ 27 w 28"/>
                    <a:gd name="T11" fmla="*/ 0 h 9"/>
                    <a:gd name="T12" fmla="*/ 28 w 28"/>
                    <a:gd name="T13" fmla="*/ 0 h 9"/>
                    <a:gd name="T14" fmla="*/ 25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0" y="9"/>
                        <a:pt x="0" y="9"/>
                        <a:pt x="0" y="9"/>
                      </a:cubicBezTo>
                      <a:cubicBezTo>
                        <a:pt x="3" y="0"/>
                        <a:pt x="3" y="0"/>
                        <a:pt x="3" y="0"/>
                      </a:cubicBezTo>
                      <a:cubicBezTo>
                        <a:pt x="3" y="0"/>
                        <a:pt x="4" y="0"/>
                        <a:pt x="5" y="0"/>
                      </a:cubicBezTo>
                      <a:cubicBezTo>
                        <a:pt x="27" y="0"/>
                        <a:pt x="27" y="0"/>
                        <a:pt x="27" y="0"/>
                      </a:cubicBezTo>
                      <a:cubicBezTo>
                        <a:pt x="28" y="0"/>
                        <a:pt x="28" y="0"/>
                        <a:pt x="28"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8" name="Freeform 72"/>
                <p:cNvSpPr/>
                <p:nvPr/>
              </p:nvSpPr>
              <p:spPr bwMode="auto">
                <a:xfrm>
                  <a:off x="5436729" y="4647062"/>
                  <a:ext cx="101855" cy="33162"/>
                </a:xfrm>
                <a:custGeom>
                  <a:avLst/>
                  <a:gdLst>
                    <a:gd name="T0" fmla="*/ 24 w 28"/>
                    <a:gd name="T1" fmla="*/ 9 h 9"/>
                    <a:gd name="T2" fmla="*/ 1 w 28"/>
                    <a:gd name="T3" fmla="*/ 9 h 9"/>
                    <a:gd name="T4" fmla="*/ 0 w 28"/>
                    <a:gd name="T5" fmla="*/ 9 h 9"/>
                    <a:gd name="T6" fmla="*/ 3 w 28"/>
                    <a:gd name="T7" fmla="*/ 0 h 9"/>
                    <a:gd name="T8" fmla="*/ 4 w 28"/>
                    <a:gd name="T9" fmla="*/ 0 h 9"/>
                    <a:gd name="T10" fmla="*/ 27 w 28"/>
                    <a:gd name="T11" fmla="*/ 0 h 9"/>
                    <a:gd name="T12" fmla="*/ 28 w 28"/>
                    <a:gd name="T13" fmla="*/ 0 h 9"/>
                    <a:gd name="T14" fmla="*/ 26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0" y="9"/>
                        <a:pt x="0" y="9"/>
                        <a:pt x="0" y="9"/>
                      </a:cubicBezTo>
                      <a:cubicBezTo>
                        <a:pt x="3" y="0"/>
                        <a:pt x="3" y="0"/>
                        <a:pt x="3" y="0"/>
                      </a:cubicBezTo>
                      <a:cubicBezTo>
                        <a:pt x="3" y="0"/>
                        <a:pt x="3" y="0"/>
                        <a:pt x="4" y="0"/>
                      </a:cubicBezTo>
                      <a:cubicBezTo>
                        <a:pt x="27" y="0"/>
                        <a:pt x="27" y="0"/>
                        <a:pt x="27" y="0"/>
                      </a:cubicBezTo>
                      <a:cubicBezTo>
                        <a:pt x="28" y="0"/>
                        <a:pt x="28" y="0"/>
                        <a:pt x="28" y="0"/>
                      </a:cubicBezTo>
                      <a:cubicBezTo>
                        <a:pt x="26" y="9"/>
                        <a:pt x="26" y="9"/>
                        <a:pt x="26"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69" name="Freeform 73"/>
                <p:cNvSpPr/>
                <p:nvPr/>
              </p:nvSpPr>
              <p:spPr bwMode="auto">
                <a:xfrm>
                  <a:off x="5447388" y="4687330"/>
                  <a:ext cx="106592" cy="36715"/>
                </a:xfrm>
                <a:custGeom>
                  <a:avLst/>
                  <a:gdLst>
                    <a:gd name="T0" fmla="*/ 25 w 29"/>
                    <a:gd name="T1" fmla="*/ 10 h 10"/>
                    <a:gd name="T2" fmla="*/ 1 w 29"/>
                    <a:gd name="T3" fmla="*/ 10 h 10"/>
                    <a:gd name="T4" fmla="*/ 0 w 29"/>
                    <a:gd name="T5" fmla="*/ 9 h 10"/>
                    <a:gd name="T6" fmla="*/ 3 w 29"/>
                    <a:gd name="T7" fmla="*/ 0 h 10"/>
                    <a:gd name="T8" fmla="*/ 4 w 29"/>
                    <a:gd name="T9" fmla="*/ 0 h 10"/>
                    <a:gd name="T10" fmla="*/ 28 w 29"/>
                    <a:gd name="T11" fmla="*/ 0 h 10"/>
                    <a:gd name="T12" fmla="*/ 29 w 29"/>
                    <a:gd name="T13" fmla="*/ 0 h 10"/>
                    <a:gd name="T14" fmla="*/ 26 w 29"/>
                    <a:gd name="T15" fmla="*/ 9 h 10"/>
                    <a:gd name="T16" fmla="*/ 25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5" y="10"/>
                      </a:moveTo>
                      <a:cubicBezTo>
                        <a:pt x="1" y="10"/>
                        <a:pt x="1" y="10"/>
                        <a:pt x="1" y="10"/>
                      </a:cubicBezTo>
                      <a:cubicBezTo>
                        <a:pt x="1" y="10"/>
                        <a:pt x="0" y="9"/>
                        <a:pt x="0" y="9"/>
                      </a:cubicBezTo>
                      <a:cubicBezTo>
                        <a:pt x="3" y="0"/>
                        <a:pt x="3" y="0"/>
                        <a:pt x="3" y="0"/>
                      </a:cubicBezTo>
                      <a:cubicBezTo>
                        <a:pt x="3" y="0"/>
                        <a:pt x="4" y="0"/>
                        <a:pt x="4" y="0"/>
                      </a:cubicBezTo>
                      <a:cubicBezTo>
                        <a:pt x="28" y="0"/>
                        <a:pt x="28" y="0"/>
                        <a:pt x="28" y="0"/>
                      </a:cubicBezTo>
                      <a:cubicBezTo>
                        <a:pt x="28" y="0"/>
                        <a:pt x="29" y="0"/>
                        <a:pt x="29"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0" name="Freeform 74"/>
                <p:cNvSpPr/>
                <p:nvPr/>
              </p:nvSpPr>
              <p:spPr bwMode="auto">
                <a:xfrm>
                  <a:off x="5494763" y="4727598"/>
                  <a:ext cx="106592" cy="40268"/>
                </a:xfrm>
                <a:custGeom>
                  <a:avLst/>
                  <a:gdLst>
                    <a:gd name="T0" fmla="*/ 26 w 29"/>
                    <a:gd name="T1" fmla="*/ 11 h 11"/>
                    <a:gd name="T2" fmla="*/ 1 w 29"/>
                    <a:gd name="T3" fmla="*/ 11 h 11"/>
                    <a:gd name="T4" fmla="*/ 0 w 29"/>
                    <a:gd name="T5" fmla="*/ 10 h 11"/>
                    <a:gd name="T6" fmla="*/ 3 w 29"/>
                    <a:gd name="T7" fmla="*/ 1 h 11"/>
                    <a:gd name="T8" fmla="*/ 4 w 29"/>
                    <a:gd name="T9" fmla="*/ 0 h 11"/>
                    <a:gd name="T10" fmla="*/ 28 w 29"/>
                    <a:gd name="T11" fmla="*/ 0 h 11"/>
                    <a:gd name="T12" fmla="*/ 29 w 29"/>
                    <a:gd name="T13" fmla="*/ 1 h 11"/>
                    <a:gd name="T14" fmla="*/ 27 w 29"/>
                    <a:gd name="T15" fmla="*/ 10 h 11"/>
                    <a:gd name="T16" fmla="*/ 26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6" y="11"/>
                      </a:moveTo>
                      <a:cubicBezTo>
                        <a:pt x="1" y="11"/>
                        <a:pt x="1" y="11"/>
                        <a:pt x="1" y="11"/>
                      </a:cubicBezTo>
                      <a:cubicBezTo>
                        <a:pt x="1" y="11"/>
                        <a:pt x="0" y="10"/>
                        <a:pt x="0" y="10"/>
                      </a:cubicBezTo>
                      <a:cubicBezTo>
                        <a:pt x="3" y="1"/>
                        <a:pt x="3" y="1"/>
                        <a:pt x="3" y="1"/>
                      </a:cubicBezTo>
                      <a:cubicBezTo>
                        <a:pt x="3" y="0"/>
                        <a:pt x="3" y="0"/>
                        <a:pt x="4" y="0"/>
                      </a:cubicBezTo>
                      <a:cubicBezTo>
                        <a:pt x="28" y="0"/>
                        <a:pt x="28" y="0"/>
                        <a:pt x="28" y="0"/>
                      </a:cubicBezTo>
                      <a:cubicBezTo>
                        <a:pt x="29" y="0"/>
                        <a:pt x="29" y="0"/>
                        <a:pt x="29" y="1"/>
                      </a:cubicBezTo>
                      <a:cubicBezTo>
                        <a:pt x="27" y="10"/>
                        <a:pt x="27" y="10"/>
                        <a:pt x="27" y="10"/>
                      </a:cubicBezTo>
                      <a:cubicBezTo>
                        <a:pt x="27" y="10"/>
                        <a:pt x="26"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1" name="Freeform 75"/>
                <p:cNvSpPr/>
                <p:nvPr/>
              </p:nvSpPr>
              <p:spPr bwMode="auto">
                <a:xfrm>
                  <a:off x="5209332" y="4771420"/>
                  <a:ext cx="117252" cy="47374"/>
                </a:xfrm>
                <a:custGeom>
                  <a:avLst/>
                  <a:gdLst>
                    <a:gd name="T0" fmla="*/ 26 w 32"/>
                    <a:gd name="T1" fmla="*/ 13 h 13"/>
                    <a:gd name="T2" fmla="*/ 1 w 32"/>
                    <a:gd name="T3" fmla="*/ 13 h 13"/>
                    <a:gd name="T4" fmla="*/ 0 w 32"/>
                    <a:gd name="T5" fmla="*/ 12 h 13"/>
                    <a:gd name="T6" fmla="*/ 5 w 32"/>
                    <a:gd name="T7" fmla="*/ 1 h 13"/>
                    <a:gd name="T8" fmla="*/ 6 w 32"/>
                    <a:gd name="T9" fmla="*/ 0 h 13"/>
                    <a:gd name="T10" fmla="*/ 31 w 32"/>
                    <a:gd name="T11" fmla="*/ 0 h 13"/>
                    <a:gd name="T12" fmla="*/ 32 w 32"/>
                    <a:gd name="T13" fmla="*/ 1 h 13"/>
                    <a:gd name="T14" fmla="*/ 28 w 32"/>
                    <a:gd name="T15" fmla="*/ 12 h 13"/>
                    <a:gd name="T16" fmla="*/ 26 w 32"/>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
                      <a:moveTo>
                        <a:pt x="26" y="13"/>
                      </a:moveTo>
                      <a:cubicBezTo>
                        <a:pt x="1" y="13"/>
                        <a:pt x="1" y="13"/>
                        <a:pt x="1" y="13"/>
                      </a:cubicBezTo>
                      <a:cubicBezTo>
                        <a:pt x="1" y="13"/>
                        <a:pt x="0" y="12"/>
                        <a:pt x="0" y="12"/>
                      </a:cubicBezTo>
                      <a:cubicBezTo>
                        <a:pt x="5" y="1"/>
                        <a:pt x="5" y="1"/>
                        <a:pt x="5" y="1"/>
                      </a:cubicBezTo>
                      <a:cubicBezTo>
                        <a:pt x="5" y="1"/>
                        <a:pt x="6" y="0"/>
                        <a:pt x="6" y="0"/>
                      </a:cubicBezTo>
                      <a:cubicBezTo>
                        <a:pt x="31" y="0"/>
                        <a:pt x="31" y="0"/>
                        <a:pt x="31" y="0"/>
                      </a:cubicBezTo>
                      <a:cubicBezTo>
                        <a:pt x="31" y="0"/>
                        <a:pt x="32" y="1"/>
                        <a:pt x="32" y="1"/>
                      </a:cubicBezTo>
                      <a:cubicBezTo>
                        <a:pt x="28" y="12"/>
                        <a:pt x="28" y="12"/>
                        <a:pt x="28" y="12"/>
                      </a:cubicBezTo>
                      <a:cubicBezTo>
                        <a:pt x="28" y="12"/>
                        <a:pt x="27"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2" name="Freeform 76"/>
                <p:cNvSpPr/>
                <p:nvPr/>
              </p:nvSpPr>
              <p:spPr bwMode="auto">
                <a:xfrm>
                  <a:off x="5333690" y="4771420"/>
                  <a:ext cx="113698" cy="47374"/>
                </a:xfrm>
                <a:custGeom>
                  <a:avLst/>
                  <a:gdLst>
                    <a:gd name="T0" fmla="*/ 26 w 31"/>
                    <a:gd name="T1" fmla="*/ 13 h 13"/>
                    <a:gd name="T2" fmla="*/ 1 w 31"/>
                    <a:gd name="T3" fmla="*/ 13 h 13"/>
                    <a:gd name="T4" fmla="*/ 0 w 31"/>
                    <a:gd name="T5" fmla="*/ 12 h 13"/>
                    <a:gd name="T6" fmla="*/ 4 w 31"/>
                    <a:gd name="T7" fmla="*/ 1 h 13"/>
                    <a:gd name="T8" fmla="*/ 5 w 31"/>
                    <a:gd name="T9" fmla="*/ 0 h 13"/>
                    <a:gd name="T10" fmla="*/ 29 w 31"/>
                    <a:gd name="T11" fmla="*/ 0 h 13"/>
                    <a:gd name="T12" fmla="*/ 30 w 31"/>
                    <a:gd name="T13" fmla="*/ 1 h 13"/>
                    <a:gd name="T14" fmla="*/ 27 w 31"/>
                    <a:gd name="T15" fmla="*/ 12 h 13"/>
                    <a:gd name="T16" fmla="*/ 26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26" y="13"/>
                      </a:moveTo>
                      <a:cubicBezTo>
                        <a:pt x="1" y="13"/>
                        <a:pt x="1" y="13"/>
                        <a:pt x="1" y="13"/>
                      </a:cubicBezTo>
                      <a:cubicBezTo>
                        <a:pt x="0" y="13"/>
                        <a:pt x="0" y="12"/>
                        <a:pt x="0" y="12"/>
                      </a:cubicBezTo>
                      <a:cubicBezTo>
                        <a:pt x="4" y="1"/>
                        <a:pt x="4" y="1"/>
                        <a:pt x="4" y="1"/>
                      </a:cubicBezTo>
                      <a:cubicBezTo>
                        <a:pt x="4" y="1"/>
                        <a:pt x="4" y="0"/>
                        <a:pt x="5" y="0"/>
                      </a:cubicBezTo>
                      <a:cubicBezTo>
                        <a:pt x="29" y="0"/>
                        <a:pt x="29" y="0"/>
                        <a:pt x="29" y="0"/>
                      </a:cubicBezTo>
                      <a:cubicBezTo>
                        <a:pt x="30" y="0"/>
                        <a:pt x="31" y="1"/>
                        <a:pt x="30" y="1"/>
                      </a:cubicBezTo>
                      <a:cubicBezTo>
                        <a:pt x="27" y="12"/>
                        <a:pt x="27" y="12"/>
                        <a:pt x="27" y="12"/>
                      </a:cubicBezTo>
                      <a:cubicBezTo>
                        <a:pt x="27" y="12"/>
                        <a:pt x="26"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3" name="Freeform 77"/>
                <p:cNvSpPr/>
                <p:nvPr/>
              </p:nvSpPr>
              <p:spPr bwMode="auto">
                <a:xfrm>
                  <a:off x="5450941" y="4771420"/>
                  <a:ext cx="110145" cy="47374"/>
                </a:xfrm>
                <a:custGeom>
                  <a:avLst/>
                  <a:gdLst>
                    <a:gd name="T0" fmla="*/ 26 w 30"/>
                    <a:gd name="T1" fmla="*/ 13 h 13"/>
                    <a:gd name="T2" fmla="*/ 1 w 30"/>
                    <a:gd name="T3" fmla="*/ 13 h 13"/>
                    <a:gd name="T4" fmla="*/ 0 w 30"/>
                    <a:gd name="T5" fmla="*/ 12 h 13"/>
                    <a:gd name="T6" fmla="*/ 3 w 30"/>
                    <a:gd name="T7" fmla="*/ 1 h 13"/>
                    <a:gd name="T8" fmla="*/ 5 w 30"/>
                    <a:gd name="T9" fmla="*/ 0 h 13"/>
                    <a:gd name="T10" fmla="*/ 29 w 30"/>
                    <a:gd name="T11" fmla="*/ 0 h 13"/>
                    <a:gd name="T12" fmla="*/ 30 w 30"/>
                    <a:gd name="T13" fmla="*/ 1 h 13"/>
                    <a:gd name="T14" fmla="*/ 27 w 30"/>
                    <a:gd name="T15" fmla="*/ 12 h 13"/>
                    <a:gd name="T16" fmla="*/ 26 w 3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3">
                      <a:moveTo>
                        <a:pt x="26" y="13"/>
                      </a:moveTo>
                      <a:cubicBezTo>
                        <a:pt x="1" y="13"/>
                        <a:pt x="1" y="13"/>
                        <a:pt x="1" y="13"/>
                      </a:cubicBezTo>
                      <a:cubicBezTo>
                        <a:pt x="0" y="13"/>
                        <a:pt x="0" y="12"/>
                        <a:pt x="0" y="12"/>
                      </a:cubicBezTo>
                      <a:cubicBezTo>
                        <a:pt x="3" y="1"/>
                        <a:pt x="3" y="1"/>
                        <a:pt x="3" y="1"/>
                      </a:cubicBezTo>
                      <a:cubicBezTo>
                        <a:pt x="3" y="1"/>
                        <a:pt x="4" y="0"/>
                        <a:pt x="5" y="0"/>
                      </a:cubicBezTo>
                      <a:cubicBezTo>
                        <a:pt x="29" y="0"/>
                        <a:pt x="29" y="0"/>
                        <a:pt x="29" y="0"/>
                      </a:cubicBezTo>
                      <a:cubicBezTo>
                        <a:pt x="30" y="0"/>
                        <a:pt x="30" y="1"/>
                        <a:pt x="30" y="1"/>
                      </a:cubicBezTo>
                      <a:cubicBezTo>
                        <a:pt x="27" y="12"/>
                        <a:pt x="27" y="12"/>
                        <a:pt x="27" y="12"/>
                      </a:cubicBezTo>
                      <a:cubicBezTo>
                        <a:pt x="27" y="12"/>
                        <a:pt x="27"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4" name="Freeform 78"/>
                <p:cNvSpPr/>
                <p:nvPr/>
              </p:nvSpPr>
              <p:spPr bwMode="auto">
                <a:xfrm>
                  <a:off x="5571745" y="4771420"/>
                  <a:ext cx="136201" cy="47374"/>
                </a:xfrm>
                <a:custGeom>
                  <a:avLst/>
                  <a:gdLst>
                    <a:gd name="T0" fmla="*/ 34 w 37"/>
                    <a:gd name="T1" fmla="*/ 13 h 13"/>
                    <a:gd name="T2" fmla="*/ 1 w 37"/>
                    <a:gd name="T3" fmla="*/ 13 h 13"/>
                    <a:gd name="T4" fmla="*/ 0 w 37"/>
                    <a:gd name="T5" fmla="*/ 12 h 13"/>
                    <a:gd name="T6" fmla="*/ 2 w 37"/>
                    <a:gd name="T7" fmla="*/ 1 h 13"/>
                    <a:gd name="T8" fmla="*/ 4 w 37"/>
                    <a:gd name="T9" fmla="*/ 0 h 13"/>
                    <a:gd name="T10" fmla="*/ 36 w 37"/>
                    <a:gd name="T11" fmla="*/ 0 h 13"/>
                    <a:gd name="T12" fmla="*/ 37 w 37"/>
                    <a:gd name="T13" fmla="*/ 1 h 13"/>
                    <a:gd name="T14" fmla="*/ 35 w 37"/>
                    <a:gd name="T15" fmla="*/ 12 h 13"/>
                    <a:gd name="T16" fmla="*/ 34 w 3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34" y="13"/>
                      </a:moveTo>
                      <a:cubicBezTo>
                        <a:pt x="1" y="13"/>
                        <a:pt x="1" y="13"/>
                        <a:pt x="1" y="13"/>
                      </a:cubicBezTo>
                      <a:cubicBezTo>
                        <a:pt x="0" y="13"/>
                        <a:pt x="0" y="12"/>
                        <a:pt x="0" y="12"/>
                      </a:cubicBezTo>
                      <a:cubicBezTo>
                        <a:pt x="2" y="1"/>
                        <a:pt x="2" y="1"/>
                        <a:pt x="2" y="1"/>
                      </a:cubicBezTo>
                      <a:cubicBezTo>
                        <a:pt x="2" y="1"/>
                        <a:pt x="3" y="0"/>
                        <a:pt x="4" y="0"/>
                      </a:cubicBezTo>
                      <a:cubicBezTo>
                        <a:pt x="36" y="0"/>
                        <a:pt x="36" y="0"/>
                        <a:pt x="36" y="0"/>
                      </a:cubicBezTo>
                      <a:cubicBezTo>
                        <a:pt x="37" y="0"/>
                        <a:pt x="37" y="1"/>
                        <a:pt x="37" y="1"/>
                      </a:cubicBezTo>
                      <a:cubicBezTo>
                        <a:pt x="35" y="12"/>
                        <a:pt x="35" y="12"/>
                        <a:pt x="35" y="12"/>
                      </a:cubicBezTo>
                      <a:cubicBezTo>
                        <a:pt x="35" y="12"/>
                        <a:pt x="35" y="13"/>
                        <a:pt x="34"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5" name="Freeform 79"/>
                <p:cNvSpPr/>
                <p:nvPr/>
              </p:nvSpPr>
              <p:spPr bwMode="auto">
                <a:xfrm>
                  <a:off x="6308415" y="4771420"/>
                  <a:ext cx="135016" cy="47374"/>
                </a:xfrm>
                <a:custGeom>
                  <a:avLst/>
                  <a:gdLst>
                    <a:gd name="T0" fmla="*/ 36 w 37"/>
                    <a:gd name="T1" fmla="*/ 13 h 13"/>
                    <a:gd name="T2" fmla="*/ 3 w 37"/>
                    <a:gd name="T3" fmla="*/ 13 h 13"/>
                    <a:gd name="T4" fmla="*/ 1 w 37"/>
                    <a:gd name="T5" fmla="*/ 12 h 13"/>
                    <a:gd name="T6" fmla="*/ 0 w 37"/>
                    <a:gd name="T7" fmla="*/ 1 h 13"/>
                    <a:gd name="T8" fmla="*/ 1 w 37"/>
                    <a:gd name="T9" fmla="*/ 0 h 13"/>
                    <a:gd name="T10" fmla="*/ 34 w 37"/>
                    <a:gd name="T11" fmla="*/ 0 h 13"/>
                    <a:gd name="T12" fmla="*/ 35 w 37"/>
                    <a:gd name="T13" fmla="*/ 1 h 13"/>
                    <a:gd name="T14" fmla="*/ 37 w 37"/>
                    <a:gd name="T15" fmla="*/ 12 h 13"/>
                    <a:gd name="T16" fmla="*/ 36 w 3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36" y="13"/>
                      </a:moveTo>
                      <a:cubicBezTo>
                        <a:pt x="3" y="13"/>
                        <a:pt x="3" y="13"/>
                        <a:pt x="3" y="13"/>
                      </a:cubicBezTo>
                      <a:cubicBezTo>
                        <a:pt x="2" y="13"/>
                        <a:pt x="2" y="12"/>
                        <a:pt x="1" y="12"/>
                      </a:cubicBezTo>
                      <a:cubicBezTo>
                        <a:pt x="0" y="1"/>
                        <a:pt x="0" y="1"/>
                        <a:pt x="0" y="1"/>
                      </a:cubicBezTo>
                      <a:cubicBezTo>
                        <a:pt x="0" y="1"/>
                        <a:pt x="1" y="0"/>
                        <a:pt x="1" y="0"/>
                      </a:cubicBezTo>
                      <a:cubicBezTo>
                        <a:pt x="34" y="0"/>
                        <a:pt x="34" y="0"/>
                        <a:pt x="34" y="0"/>
                      </a:cubicBezTo>
                      <a:cubicBezTo>
                        <a:pt x="34" y="0"/>
                        <a:pt x="35" y="1"/>
                        <a:pt x="35" y="1"/>
                      </a:cubicBezTo>
                      <a:cubicBezTo>
                        <a:pt x="37" y="12"/>
                        <a:pt x="37" y="12"/>
                        <a:pt x="37" y="12"/>
                      </a:cubicBezTo>
                      <a:cubicBezTo>
                        <a:pt x="37" y="12"/>
                        <a:pt x="37" y="13"/>
                        <a:pt x="3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6" name="Freeform 80"/>
                <p:cNvSpPr/>
                <p:nvPr/>
              </p:nvSpPr>
              <p:spPr bwMode="auto">
                <a:xfrm>
                  <a:off x="6457644" y="4771420"/>
                  <a:ext cx="106592" cy="47374"/>
                </a:xfrm>
                <a:custGeom>
                  <a:avLst/>
                  <a:gdLst>
                    <a:gd name="T0" fmla="*/ 28 w 29"/>
                    <a:gd name="T1" fmla="*/ 13 h 13"/>
                    <a:gd name="T2" fmla="*/ 4 w 29"/>
                    <a:gd name="T3" fmla="*/ 13 h 13"/>
                    <a:gd name="T4" fmla="*/ 2 w 29"/>
                    <a:gd name="T5" fmla="*/ 12 h 13"/>
                    <a:gd name="T6" fmla="*/ 0 w 29"/>
                    <a:gd name="T7" fmla="*/ 1 h 13"/>
                    <a:gd name="T8" fmla="*/ 1 w 29"/>
                    <a:gd name="T9" fmla="*/ 0 h 13"/>
                    <a:gd name="T10" fmla="*/ 25 w 29"/>
                    <a:gd name="T11" fmla="*/ 0 h 13"/>
                    <a:gd name="T12" fmla="*/ 27 w 29"/>
                    <a:gd name="T13" fmla="*/ 1 h 13"/>
                    <a:gd name="T14" fmla="*/ 29 w 29"/>
                    <a:gd name="T15" fmla="*/ 12 h 13"/>
                    <a:gd name="T16" fmla="*/ 28 w 2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
                      <a:moveTo>
                        <a:pt x="28" y="13"/>
                      </a:moveTo>
                      <a:cubicBezTo>
                        <a:pt x="4" y="13"/>
                        <a:pt x="4" y="13"/>
                        <a:pt x="4" y="13"/>
                      </a:cubicBezTo>
                      <a:cubicBezTo>
                        <a:pt x="3" y="13"/>
                        <a:pt x="2" y="12"/>
                        <a:pt x="2" y="12"/>
                      </a:cubicBezTo>
                      <a:cubicBezTo>
                        <a:pt x="0" y="1"/>
                        <a:pt x="0" y="1"/>
                        <a:pt x="0" y="1"/>
                      </a:cubicBezTo>
                      <a:cubicBezTo>
                        <a:pt x="0" y="1"/>
                        <a:pt x="1" y="0"/>
                        <a:pt x="1" y="0"/>
                      </a:cubicBezTo>
                      <a:cubicBezTo>
                        <a:pt x="25" y="0"/>
                        <a:pt x="25" y="0"/>
                        <a:pt x="25" y="0"/>
                      </a:cubicBezTo>
                      <a:cubicBezTo>
                        <a:pt x="26" y="0"/>
                        <a:pt x="27" y="1"/>
                        <a:pt x="27" y="1"/>
                      </a:cubicBezTo>
                      <a:cubicBezTo>
                        <a:pt x="29" y="12"/>
                        <a:pt x="29" y="12"/>
                        <a:pt x="29" y="12"/>
                      </a:cubicBezTo>
                      <a:cubicBezTo>
                        <a:pt x="29" y="12"/>
                        <a:pt x="29" y="13"/>
                        <a:pt x="28"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7" name="Freeform 81"/>
                <p:cNvSpPr/>
                <p:nvPr/>
              </p:nvSpPr>
              <p:spPr bwMode="auto">
                <a:xfrm>
                  <a:off x="5722159" y="4771420"/>
                  <a:ext cx="577966" cy="47374"/>
                </a:xfrm>
                <a:custGeom>
                  <a:avLst/>
                  <a:gdLst>
                    <a:gd name="T0" fmla="*/ 155 w 158"/>
                    <a:gd name="T1" fmla="*/ 13 h 13"/>
                    <a:gd name="T2" fmla="*/ 2 w 158"/>
                    <a:gd name="T3" fmla="*/ 13 h 13"/>
                    <a:gd name="T4" fmla="*/ 0 w 158"/>
                    <a:gd name="T5" fmla="*/ 11 h 13"/>
                    <a:gd name="T6" fmla="*/ 1 w 158"/>
                    <a:gd name="T7" fmla="*/ 1 h 13"/>
                    <a:gd name="T8" fmla="*/ 4 w 158"/>
                    <a:gd name="T9" fmla="*/ 0 h 13"/>
                    <a:gd name="T10" fmla="*/ 153 w 158"/>
                    <a:gd name="T11" fmla="*/ 0 h 13"/>
                    <a:gd name="T12" fmla="*/ 156 w 158"/>
                    <a:gd name="T13" fmla="*/ 1 h 13"/>
                    <a:gd name="T14" fmla="*/ 157 w 158"/>
                    <a:gd name="T15" fmla="*/ 11 h 13"/>
                    <a:gd name="T16" fmla="*/ 155 w 15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3">
                      <a:moveTo>
                        <a:pt x="155" y="13"/>
                      </a:moveTo>
                      <a:cubicBezTo>
                        <a:pt x="2" y="13"/>
                        <a:pt x="2" y="13"/>
                        <a:pt x="2" y="13"/>
                      </a:cubicBezTo>
                      <a:cubicBezTo>
                        <a:pt x="1" y="13"/>
                        <a:pt x="0" y="12"/>
                        <a:pt x="0" y="11"/>
                      </a:cubicBezTo>
                      <a:cubicBezTo>
                        <a:pt x="1" y="1"/>
                        <a:pt x="1" y="1"/>
                        <a:pt x="1" y="1"/>
                      </a:cubicBezTo>
                      <a:cubicBezTo>
                        <a:pt x="1" y="1"/>
                        <a:pt x="3" y="0"/>
                        <a:pt x="4" y="0"/>
                      </a:cubicBezTo>
                      <a:cubicBezTo>
                        <a:pt x="153" y="0"/>
                        <a:pt x="153" y="0"/>
                        <a:pt x="153" y="0"/>
                      </a:cubicBezTo>
                      <a:cubicBezTo>
                        <a:pt x="155" y="0"/>
                        <a:pt x="156" y="1"/>
                        <a:pt x="156" y="1"/>
                      </a:cubicBezTo>
                      <a:cubicBezTo>
                        <a:pt x="157" y="11"/>
                        <a:pt x="157" y="11"/>
                        <a:pt x="157" y="11"/>
                      </a:cubicBezTo>
                      <a:cubicBezTo>
                        <a:pt x="158" y="12"/>
                        <a:pt x="156" y="13"/>
                        <a:pt x="155"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8" name="Freeform 82"/>
                <p:cNvSpPr/>
                <p:nvPr/>
              </p:nvSpPr>
              <p:spPr bwMode="auto">
                <a:xfrm>
                  <a:off x="5612013" y="4727598"/>
                  <a:ext cx="103040" cy="40268"/>
                </a:xfrm>
                <a:custGeom>
                  <a:avLst/>
                  <a:gdLst>
                    <a:gd name="T0" fmla="*/ 26 w 28"/>
                    <a:gd name="T1" fmla="*/ 11 h 11"/>
                    <a:gd name="T2" fmla="*/ 1 w 28"/>
                    <a:gd name="T3" fmla="*/ 11 h 11"/>
                    <a:gd name="T4" fmla="*/ 0 w 28"/>
                    <a:gd name="T5" fmla="*/ 10 h 11"/>
                    <a:gd name="T6" fmla="*/ 2 w 28"/>
                    <a:gd name="T7" fmla="*/ 1 h 11"/>
                    <a:gd name="T8" fmla="*/ 3 w 28"/>
                    <a:gd name="T9" fmla="*/ 0 h 11"/>
                    <a:gd name="T10" fmla="*/ 27 w 28"/>
                    <a:gd name="T11" fmla="*/ 0 h 11"/>
                    <a:gd name="T12" fmla="*/ 28 w 28"/>
                    <a:gd name="T13" fmla="*/ 1 h 11"/>
                    <a:gd name="T14" fmla="*/ 27 w 28"/>
                    <a:gd name="T15" fmla="*/ 10 h 11"/>
                    <a:gd name="T16" fmla="*/ 26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6" y="11"/>
                      </a:moveTo>
                      <a:cubicBezTo>
                        <a:pt x="1" y="11"/>
                        <a:pt x="1" y="11"/>
                        <a:pt x="1" y="11"/>
                      </a:cubicBezTo>
                      <a:cubicBezTo>
                        <a:pt x="0" y="11"/>
                        <a:pt x="0" y="10"/>
                        <a:pt x="0" y="10"/>
                      </a:cubicBezTo>
                      <a:cubicBezTo>
                        <a:pt x="2" y="1"/>
                        <a:pt x="2" y="1"/>
                        <a:pt x="2" y="1"/>
                      </a:cubicBezTo>
                      <a:cubicBezTo>
                        <a:pt x="2" y="0"/>
                        <a:pt x="3" y="0"/>
                        <a:pt x="3" y="0"/>
                      </a:cubicBezTo>
                      <a:cubicBezTo>
                        <a:pt x="27" y="0"/>
                        <a:pt x="27" y="0"/>
                        <a:pt x="27" y="0"/>
                      </a:cubicBezTo>
                      <a:cubicBezTo>
                        <a:pt x="28" y="0"/>
                        <a:pt x="28" y="0"/>
                        <a:pt x="28" y="1"/>
                      </a:cubicBezTo>
                      <a:cubicBezTo>
                        <a:pt x="27" y="10"/>
                        <a:pt x="27" y="10"/>
                        <a:pt x="27" y="10"/>
                      </a:cubicBezTo>
                      <a:cubicBezTo>
                        <a:pt x="27" y="10"/>
                        <a:pt x="26"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79" name="Freeform 83"/>
                <p:cNvSpPr/>
                <p:nvPr/>
              </p:nvSpPr>
              <p:spPr bwMode="auto">
                <a:xfrm>
                  <a:off x="5729265" y="4727598"/>
                  <a:ext cx="103040" cy="40268"/>
                </a:xfrm>
                <a:custGeom>
                  <a:avLst/>
                  <a:gdLst>
                    <a:gd name="T0" fmla="*/ 25 w 28"/>
                    <a:gd name="T1" fmla="*/ 11 h 11"/>
                    <a:gd name="T2" fmla="*/ 1 w 28"/>
                    <a:gd name="T3" fmla="*/ 11 h 11"/>
                    <a:gd name="T4" fmla="*/ 0 w 28"/>
                    <a:gd name="T5" fmla="*/ 10 h 11"/>
                    <a:gd name="T6" fmla="*/ 1 w 28"/>
                    <a:gd name="T7" fmla="*/ 1 h 11"/>
                    <a:gd name="T8" fmla="*/ 3 w 28"/>
                    <a:gd name="T9" fmla="*/ 0 h 11"/>
                    <a:gd name="T10" fmla="*/ 27 w 28"/>
                    <a:gd name="T11" fmla="*/ 0 h 11"/>
                    <a:gd name="T12" fmla="*/ 28 w 28"/>
                    <a:gd name="T13" fmla="*/ 1 h 11"/>
                    <a:gd name="T14" fmla="*/ 27 w 28"/>
                    <a:gd name="T15" fmla="*/ 10 h 11"/>
                    <a:gd name="T16" fmla="*/ 25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5" y="11"/>
                      </a:moveTo>
                      <a:cubicBezTo>
                        <a:pt x="1" y="11"/>
                        <a:pt x="1" y="11"/>
                        <a:pt x="1" y="11"/>
                      </a:cubicBezTo>
                      <a:cubicBezTo>
                        <a:pt x="0" y="11"/>
                        <a:pt x="0" y="10"/>
                        <a:pt x="0" y="10"/>
                      </a:cubicBezTo>
                      <a:cubicBezTo>
                        <a:pt x="1" y="1"/>
                        <a:pt x="1" y="1"/>
                        <a:pt x="1" y="1"/>
                      </a:cubicBezTo>
                      <a:cubicBezTo>
                        <a:pt x="1" y="0"/>
                        <a:pt x="2" y="0"/>
                        <a:pt x="3" y="0"/>
                      </a:cubicBezTo>
                      <a:cubicBezTo>
                        <a:pt x="27" y="0"/>
                        <a:pt x="27" y="0"/>
                        <a:pt x="27" y="0"/>
                      </a:cubicBezTo>
                      <a:cubicBezTo>
                        <a:pt x="27" y="0"/>
                        <a:pt x="28" y="0"/>
                        <a:pt x="28" y="1"/>
                      </a:cubicBezTo>
                      <a:cubicBezTo>
                        <a:pt x="27" y="10"/>
                        <a:pt x="27" y="10"/>
                        <a:pt x="27" y="10"/>
                      </a:cubicBezTo>
                      <a:cubicBezTo>
                        <a:pt x="27"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0" name="Freeform 84"/>
                <p:cNvSpPr/>
                <p:nvPr/>
              </p:nvSpPr>
              <p:spPr bwMode="auto">
                <a:xfrm>
                  <a:off x="5846516" y="4727598"/>
                  <a:ext cx="99486" cy="40268"/>
                </a:xfrm>
                <a:custGeom>
                  <a:avLst/>
                  <a:gdLst>
                    <a:gd name="T0" fmla="*/ 25 w 27"/>
                    <a:gd name="T1" fmla="*/ 11 h 11"/>
                    <a:gd name="T2" fmla="*/ 1 w 27"/>
                    <a:gd name="T3" fmla="*/ 11 h 11"/>
                    <a:gd name="T4" fmla="*/ 0 w 27"/>
                    <a:gd name="T5" fmla="*/ 10 h 11"/>
                    <a:gd name="T6" fmla="*/ 1 w 27"/>
                    <a:gd name="T7" fmla="*/ 1 h 11"/>
                    <a:gd name="T8" fmla="*/ 2 w 27"/>
                    <a:gd name="T9" fmla="*/ 0 h 11"/>
                    <a:gd name="T10" fmla="*/ 26 w 27"/>
                    <a:gd name="T11" fmla="*/ 0 h 11"/>
                    <a:gd name="T12" fmla="*/ 27 w 27"/>
                    <a:gd name="T13" fmla="*/ 1 h 11"/>
                    <a:gd name="T14" fmla="*/ 26 w 27"/>
                    <a:gd name="T15" fmla="*/ 10 h 11"/>
                    <a:gd name="T16" fmla="*/ 25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5" y="11"/>
                      </a:moveTo>
                      <a:cubicBezTo>
                        <a:pt x="1" y="11"/>
                        <a:pt x="1" y="11"/>
                        <a:pt x="1" y="11"/>
                      </a:cubicBezTo>
                      <a:cubicBezTo>
                        <a:pt x="0" y="11"/>
                        <a:pt x="0" y="10"/>
                        <a:pt x="0" y="10"/>
                      </a:cubicBezTo>
                      <a:cubicBezTo>
                        <a:pt x="1" y="1"/>
                        <a:pt x="1" y="1"/>
                        <a:pt x="1" y="1"/>
                      </a:cubicBezTo>
                      <a:cubicBezTo>
                        <a:pt x="1" y="0"/>
                        <a:pt x="1" y="0"/>
                        <a:pt x="2" y="0"/>
                      </a:cubicBezTo>
                      <a:cubicBezTo>
                        <a:pt x="26" y="0"/>
                        <a:pt x="26" y="0"/>
                        <a:pt x="26" y="0"/>
                      </a:cubicBezTo>
                      <a:cubicBezTo>
                        <a:pt x="27" y="0"/>
                        <a:pt x="27" y="0"/>
                        <a:pt x="27" y="1"/>
                      </a:cubicBezTo>
                      <a:cubicBezTo>
                        <a:pt x="26" y="10"/>
                        <a:pt x="26" y="10"/>
                        <a:pt x="26" y="10"/>
                      </a:cubicBezTo>
                      <a:cubicBezTo>
                        <a:pt x="26"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1" name="Freeform 85"/>
                <p:cNvSpPr/>
                <p:nvPr/>
              </p:nvSpPr>
              <p:spPr bwMode="auto">
                <a:xfrm>
                  <a:off x="5963768" y="4727598"/>
                  <a:ext cx="94748" cy="40268"/>
                </a:xfrm>
                <a:custGeom>
                  <a:avLst/>
                  <a:gdLst>
                    <a:gd name="T0" fmla="*/ 25 w 26"/>
                    <a:gd name="T1" fmla="*/ 11 h 11"/>
                    <a:gd name="T2" fmla="*/ 1 w 26"/>
                    <a:gd name="T3" fmla="*/ 11 h 11"/>
                    <a:gd name="T4" fmla="*/ 0 w 26"/>
                    <a:gd name="T5" fmla="*/ 10 h 11"/>
                    <a:gd name="T6" fmla="*/ 0 w 26"/>
                    <a:gd name="T7" fmla="*/ 1 h 11"/>
                    <a:gd name="T8" fmla="*/ 1 w 26"/>
                    <a:gd name="T9" fmla="*/ 0 h 11"/>
                    <a:gd name="T10" fmla="*/ 25 w 26"/>
                    <a:gd name="T11" fmla="*/ 0 h 11"/>
                    <a:gd name="T12" fmla="*/ 26 w 26"/>
                    <a:gd name="T13" fmla="*/ 1 h 11"/>
                    <a:gd name="T14" fmla="*/ 26 w 26"/>
                    <a:gd name="T15" fmla="*/ 10 h 11"/>
                    <a:gd name="T16" fmla="*/ 25 w 2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1">
                      <a:moveTo>
                        <a:pt x="25" y="11"/>
                      </a:moveTo>
                      <a:cubicBezTo>
                        <a:pt x="1" y="11"/>
                        <a:pt x="1" y="11"/>
                        <a:pt x="1" y="11"/>
                      </a:cubicBezTo>
                      <a:cubicBezTo>
                        <a:pt x="0" y="11"/>
                        <a:pt x="0" y="10"/>
                        <a:pt x="0" y="10"/>
                      </a:cubicBezTo>
                      <a:cubicBezTo>
                        <a:pt x="0" y="1"/>
                        <a:pt x="0" y="1"/>
                        <a:pt x="0" y="1"/>
                      </a:cubicBezTo>
                      <a:cubicBezTo>
                        <a:pt x="0" y="0"/>
                        <a:pt x="1" y="0"/>
                        <a:pt x="1" y="0"/>
                      </a:cubicBezTo>
                      <a:cubicBezTo>
                        <a:pt x="25" y="0"/>
                        <a:pt x="25" y="0"/>
                        <a:pt x="25" y="0"/>
                      </a:cubicBezTo>
                      <a:cubicBezTo>
                        <a:pt x="26" y="0"/>
                        <a:pt x="26" y="0"/>
                        <a:pt x="26" y="1"/>
                      </a:cubicBezTo>
                      <a:cubicBezTo>
                        <a:pt x="26" y="10"/>
                        <a:pt x="26" y="10"/>
                        <a:pt x="26" y="10"/>
                      </a:cubicBezTo>
                      <a:cubicBezTo>
                        <a:pt x="26"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2" name="Freeform 86"/>
                <p:cNvSpPr/>
                <p:nvPr/>
              </p:nvSpPr>
              <p:spPr bwMode="auto">
                <a:xfrm>
                  <a:off x="6077466" y="4727598"/>
                  <a:ext cx="98302" cy="40268"/>
                </a:xfrm>
                <a:custGeom>
                  <a:avLst/>
                  <a:gdLst>
                    <a:gd name="T0" fmla="*/ 26 w 27"/>
                    <a:gd name="T1" fmla="*/ 11 h 11"/>
                    <a:gd name="T2" fmla="*/ 2 w 27"/>
                    <a:gd name="T3" fmla="*/ 11 h 11"/>
                    <a:gd name="T4" fmla="*/ 0 w 27"/>
                    <a:gd name="T5" fmla="*/ 10 h 11"/>
                    <a:gd name="T6" fmla="*/ 0 w 27"/>
                    <a:gd name="T7" fmla="*/ 1 h 11"/>
                    <a:gd name="T8" fmla="*/ 1 w 27"/>
                    <a:gd name="T9" fmla="*/ 0 h 11"/>
                    <a:gd name="T10" fmla="*/ 26 w 27"/>
                    <a:gd name="T11" fmla="*/ 0 h 11"/>
                    <a:gd name="T12" fmla="*/ 27 w 27"/>
                    <a:gd name="T13" fmla="*/ 1 h 11"/>
                    <a:gd name="T14" fmla="*/ 27 w 27"/>
                    <a:gd name="T15" fmla="*/ 10 h 11"/>
                    <a:gd name="T16" fmla="*/ 26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6" y="11"/>
                      </a:moveTo>
                      <a:cubicBezTo>
                        <a:pt x="2" y="11"/>
                        <a:pt x="2" y="11"/>
                        <a:pt x="2" y="11"/>
                      </a:cubicBezTo>
                      <a:cubicBezTo>
                        <a:pt x="1" y="11"/>
                        <a:pt x="0" y="10"/>
                        <a:pt x="0" y="10"/>
                      </a:cubicBezTo>
                      <a:cubicBezTo>
                        <a:pt x="0" y="1"/>
                        <a:pt x="0" y="1"/>
                        <a:pt x="0" y="1"/>
                      </a:cubicBezTo>
                      <a:cubicBezTo>
                        <a:pt x="0" y="0"/>
                        <a:pt x="1" y="0"/>
                        <a:pt x="1" y="0"/>
                      </a:cubicBezTo>
                      <a:cubicBezTo>
                        <a:pt x="26" y="0"/>
                        <a:pt x="26" y="0"/>
                        <a:pt x="26" y="0"/>
                      </a:cubicBezTo>
                      <a:cubicBezTo>
                        <a:pt x="26" y="0"/>
                        <a:pt x="27" y="0"/>
                        <a:pt x="27" y="1"/>
                      </a:cubicBezTo>
                      <a:cubicBezTo>
                        <a:pt x="27" y="10"/>
                        <a:pt x="27" y="10"/>
                        <a:pt x="27" y="10"/>
                      </a:cubicBezTo>
                      <a:cubicBezTo>
                        <a:pt x="27" y="10"/>
                        <a:pt x="27"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3" name="Freeform 87"/>
                <p:cNvSpPr/>
                <p:nvPr/>
              </p:nvSpPr>
              <p:spPr bwMode="auto">
                <a:xfrm>
                  <a:off x="6194717" y="4727598"/>
                  <a:ext cx="98302" cy="40268"/>
                </a:xfrm>
                <a:custGeom>
                  <a:avLst/>
                  <a:gdLst>
                    <a:gd name="T0" fmla="*/ 26 w 27"/>
                    <a:gd name="T1" fmla="*/ 11 h 11"/>
                    <a:gd name="T2" fmla="*/ 1 w 27"/>
                    <a:gd name="T3" fmla="*/ 11 h 11"/>
                    <a:gd name="T4" fmla="*/ 0 w 27"/>
                    <a:gd name="T5" fmla="*/ 10 h 11"/>
                    <a:gd name="T6" fmla="*/ 0 w 27"/>
                    <a:gd name="T7" fmla="*/ 1 h 11"/>
                    <a:gd name="T8" fmla="*/ 1 w 27"/>
                    <a:gd name="T9" fmla="*/ 0 h 11"/>
                    <a:gd name="T10" fmla="*/ 25 w 27"/>
                    <a:gd name="T11" fmla="*/ 0 h 11"/>
                    <a:gd name="T12" fmla="*/ 26 w 27"/>
                    <a:gd name="T13" fmla="*/ 1 h 11"/>
                    <a:gd name="T14" fmla="*/ 27 w 27"/>
                    <a:gd name="T15" fmla="*/ 10 h 11"/>
                    <a:gd name="T16" fmla="*/ 26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6" y="11"/>
                      </a:moveTo>
                      <a:cubicBezTo>
                        <a:pt x="1" y="11"/>
                        <a:pt x="1" y="11"/>
                        <a:pt x="1" y="11"/>
                      </a:cubicBezTo>
                      <a:cubicBezTo>
                        <a:pt x="1" y="11"/>
                        <a:pt x="0" y="10"/>
                        <a:pt x="0" y="10"/>
                      </a:cubicBezTo>
                      <a:cubicBezTo>
                        <a:pt x="0" y="1"/>
                        <a:pt x="0" y="1"/>
                        <a:pt x="0" y="1"/>
                      </a:cubicBezTo>
                      <a:cubicBezTo>
                        <a:pt x="0" y="0"/>
                        <a:pt x="0" y="0"/>
                        <a:pt x="1" y="0"/>
                      </a:cubicBezTo>
                      <a:cubicBezTo>
                        <a:pt x="25" y="0"/>
                        <a:pt x="25" y="0"/>
                        <a:pt x="25" y="0"/>
                      </a:cubicBezTo>
                      <a:cubicBezTo>
                        <a:pt x="25" y="0"/>
                        <a:pt x="26" y="0"/>
                        <a:pt x="26" y="1"/>
                      </a:cubicBezTo>
                      <a:cubicBezTo>
                        <a:pt x="27" y="10"/>
                        <a:pt x="27" y="10"/>
                        <a:pt x="27" y="10"/>
                      </a:cubicBezTo>
                      <a:cubicBezTo>
                        <a:pt x="27" y="10"/>
                        <a:pt x="27"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4" name="Freeform 88"/>
                <p:cNvSpPr/>
                <p:nvPr/>
              </p:nvSpPr>
              <p:spPr bwMode="auto">
                <a:xfrm>
                  <a:off x="6308415" y="4727598"/>
                  <a:ext cx="101855" cy="40268"/>
                </a:xfrm>
                <a:custGeom>
                  <a:avLst/>
                  <a:gdLst>
                    <a:gd name="T0" fmla="*/ 27 w 28"/>
                    <a:gd name="T1" fmla="*/ 11 h 11"/>
                    <a:gd name="T2" fmla="*/ 2 w 28"/>
                    <a:gd name="T3" fmla="*/ 11 h 11"/>
                    <a:gd name="T4" fmla="*/ 1 w 28"/>
                    <a:gd name="T5" fmla="*/ 10 h 11"/>
                    <a:gd name="T6" fmla="*/ 0 w 28"/>
                    <a:gd name="T7" fmla="*/ 1 h 11"/>
                    <a:gd name="T8" fmla="*/ 1 w 28"/>
                    <a:gd name="T9" fmla="*/ 0 h 11"/>
                    <a:gd name="T10" fmla="*/ 25 w 28"/>
                    <a:gd name="T11" fmla="*/ 0 h 11"/>
                    <a:gd name="T12" fmla="*/ 26 w 28"/>
                    <a:gd name="T13" fmla="*/ 1 h 11"/>
                    <a:gd name="T14" fmla="*/ 28 w 28"/>
                    <a:gd name="T15" fmla="*/ 10 h 11"/>
                    <a:gd name="T16" fmla="*/ 27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7" y="11"/>
                      </a:moveTo>
                      <a:cubicBezTo>
                        <a:pt x="2" y="11"/>
                        <a:pt x="2" y="11"/>
                        <a:pt x="2" y="11"/>
                      </a:cubicBezTo>
                      <a:cubicBezTo>
                        <a:pt x="2" y="11"/>
                        <a:pt x="1" y="10"/>
                        <a:pt x="1" y="10"/>
                      </a:cubicBezTo>
                      <a:cubicBezTo>
                        <a:pt x="0" y="1"/>
                        <a:pt x="0" y="1"/>
                        <a:pt x="0" y="1"/>
                      </a:cubicBezTo>
                      <a:cubicBezTo>
                        <a:pt x="0" y="0"/>
                        <a:pt x="0" y="0"/>
                        <a:pt x="1" y="0"/>
                      </a:cubicBezTo>
                      <a:cubicBezTo>
                        <a:pt x="25" y="0"/>
                        <a:pt x="25" y="0"/>
                        <a:pt x="25" y="0"/>
                      </a:cubicBezTo>
                      <a:cubicBezTo>
                        <a:pt x="26" y="0"/>
                        <a:pt x="26" y="0"/>
                        <a:pt x="26" y="1"/>
                      </a:cubicBezTo>
                      <a:cubicBezTo>
                        <a:pt x="28" y="10"/>
                        <a:pt x="28" y="10"/>
                        <a:pt x="28" y="10"/>
                      </a:cubicBezTo>
                      <a:cubicBezTo>
                        <a:pt x="28" y="10"/>
                        <a:pt x="27" y="11"/>
                        <a:pt x="27"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5" name="Freeform 89"/>
                <p:cNvSpPr/>
                <p:nvPr/>
              </p:nvSpPr>
              <p:spPr bwMode="auto">
                <a:xfrm>
                  <a:off x="6422113" y="4727598"/>
                  <a:ext cx="105408" cy="40268"/>
                </a:xfrm>
                <a:custGeom>
                  <a:avLst/>
                  <a:gdLst>
                    <a:gd name="T0" fmla="*/ 28 w 29"/>
                    <a:gd name="T1" fmla="*/ 11 h 11"/>
                    <a:gd name="T2" fmla="*/ 3 w 29"/>
                    <a:gd name="T3" fmla="*/ 11 h 11"/>
                    <a:gd name="T4" fmla="*/ 2 w 29"/>
                    <a:gd name="T5" fmla="*/ 10 h 11"/>
                    <a:gd name="T6" fmla="*/ 0 w 29"/>
                    <a:gd name="T7" fmla="*/ 1 h 11"/>
                    <a:gd name="T8" fmla="*/ 1 w 29"/>
                    <a:gd name="T9" fmla="*/ 0 h 11"/>
                    <a:gd name="T10" fmla="*/ 25 w 29"/>
                    <a:gd name="T11" fmla="*/ 0 h 11"/>
                    <a:gd name="T12" fmla="*/ 26 w 29"/>
                    <a:gd name="T13" fmla="*/ 1 h 11"/>
                    <a:gd name="T14" fmla="*/ 29 w 29"/>
                    <a:gd name="T15" fmla="*/ 10 h 11"/>
                    <a:gd name="T16" fmla="*/ 28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8" y="11"/>
                      </a:moveTo>
                      <a:cubicBezTo>
                        <a:pt x="3" y="11"/>
                        <a:pt x="3" y="11"/>
                        <a:pt x="3" y="11"/>
                      </a:cubicBezTo>
                      <a:cubicBezTo>
                        <a:pt x="2" y="11"/>
                        <a:pt x="2" y="10"/>
                        <a:pt x="2" y="10"/>
                      </a:cubicBezTo>
                      <a:cubicBezTo>
                        <a:pt x="0" y="1"/>
                        <a:pt x="0" y="1"/>
                        <a:pt x="0" y="1"/>
                      </a:cubicBezTo>
                      <a:cubicBezTo>
                        <a:pt x="0" y="0"/>
                        <a:pt x="1" y="0"/>
                        <a:pt x="1" y="0"/>
                      </a:cubicBezTo>
                      <a:cubicBezTo>
                        <a:pt x="25" y="0"/>
                        <a:pt x="25" y="0"/>
                        <a:pt x="25" y="0"/>
                      </a:cubicBezTo>
                      <a:cubicBezTo>
                        <a:pt x="26" y="0"/>
                        <a:pt x="26" y="0"/>
                        <a:pt x="26" y="1"/>
                      </a:cubicBezTo>
                      <a:cubicBezTo>
                        <a:pt x="29" y="10"/>
                        <a:pt x="29" y="10"/>
                        <a:pt x="29" y="10"/>
                      </a:cubicBezTo>
                      <a:cubicBezTo>
                        <a:pt x="29" y="10"/>
                        <a:pt x="28" y="11"/>
                        <a:pt x="2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6" name="Freeform 90"/>
                <p:cNvSpPr/>
                <p:nvPr/>
              </p:nvSpPr>
              <p:spPr bwMode="auto">
                <a:xfrm>
                  <a:off x="6578448" y="4793921"/>
                  <a:ext cx="106592" cy="24872"/>
                </a:xfrm>
                <a:custGeom>
                  <a:avLst/>
                  <a:gdLst>
                    <a:gd name="T0" fmla="*/ 25 w 29"/>
                    <a:gd name="T1" fmla="*/ 7 h 7"/>
                    <a:gd name="T2" fmla="*/ 6 w 29"/>
                    <a:gd name="T3" fmla="*/ 7 h 7"/>
                    <a:gd name="T4" fmla="*/ 1 w 29"/>
                    <a:gd name="T5" fmla="*/ 5 h 7"/>
                    <a:gd name="T6" fmla="*/ 0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3" y="7"/>
                        <a:pt x="1" y="6"/>
                        <a:pt x="1" y="5"/>
                      </a:cubicBezTo>
                      <a:cubicBezTo>
                        <a:pt x="0" y="2"/>
                        <a:pt x="0" y="2"/>
                        <a:pt x="0" y="2"/>
                      </a:cubicBezTo>
                      <a:cubicBezTo>
                        <a:pt x="0" y="1"/>
                        <a:pt x="2" y="0"/>
                        <a:pt x="4" y="0"/>
                      </a:cubicBezTo>
                      <a:cubicBezTo>
                        <a:pt x="23" y="0"/>
                        <a:pt x="23" y="0"/>
                        <a:pt x="23" y="0"/>
                      </a:cubicBezTo>
                      <a:cubicBezTo>
                        <a:pt x="25" y="0"/>
                        <a:pt x="28" y="1"/>
                        <a:pt x="28" y="2"/>
                      </a:cubicBezTo>
                      <a:cubicBezTo>
                        <a:pt x="29" y="5"/>
                        <a:pt x="29" y="5"/>
                        <a:pt x="29" y="5"/>
                      </a:cubicBezTo>
                      <a:cubicBezTo>
                        <a:pt x="29" y="6"/>
                        <a:pt x="27"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7" name="Freeform 91"/>
                <p:cNvSpPr/>
                <p:nvPr/>
              </p:nvSpPr>
              <p:spPr bwMode="auto">
                <a:xfrm>
                  <a:off x="6695700" y="4793921"/>
                  <a:ext cx="110145" cy="24872"/>
                </a:xfrm>
                <a:custGeom>
                  <a:avLst/>
                  <a:gdLst>
                    <a:gd name="T0" fmla="*/ 26 w 30"/>
                    <a:gd name="T1" fmla="*/ 7 h 7"/>
                    <a:gd name="T2" fmla="*/ 6 w 30"/>
                    <a:gd name="T3" fmla="*/ 7 h 7"/>
                    <a:gd name="T4" fmla="*/ 2 w 30"/>
                    <a:gd name="T5" fmla="*/ 5 h 7"/>
                    <a:gd name="T6" fmla="*/ 1 w 30"/>
                    <a:gd name="T7" fmla="*/ 2 h 7"/>
                    <a:gd name="T8" fmla="*/ 4 w 30"/>
                    <a:gd name="T9" fmla="*/ 0 h 7"/>
                    <a:gd name="T10" fmla="*/ 23 w 30"/>
                    <a:gd name="T11" fmla="*/ 0 h 7"/>
                    <a:gd name="T12" fmla="*/ 28 w 30"/>
                    <a:gd name="T13" fmla="*/ 2 h 7"/>
                    <a:gd name="T14" fmla="*/ 29 w 30"/>
                    <a:gd name="T15" fmla="*/ 5 h 7"/>
                    <a:gd name="T16" fmla="*/ 26 w 30"/>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
                      <a:moveTo>
                        <a:pt x="26" y="7"/>
                      </a:moveTo>
                      <a:cubicBezTo>
                        <a:pt x="6" y="7"/>
                        <a:pt x="6" y="7"/>
                        <a:pt x="6" y="7"/>
                      </a:cubicBezTo>
                      <a:cubicBezTo>
                        <a:pt x="4" y="7"/>
                        <a:pt x="2" y="6"/>
                        <a:pt x="2" y="5"/>
                      </a:cubicBezTo>
                      <a:cubicBezTo>
                        <a:pt x="1" y="2"/>
                        <a:pt x="1" y="2"/>
                        <a:pt x="1" y="2"/>
                      </a:cubicBezTo>
                      <a:cubicBezTo>
                        <a:pt x="0" y="1"/>
                        <a:pt x="2" y="0"/>
                        <a:pt x="4" y="0"/>
                      </a:cubicBezTo>
                      <a:cubicBezTo>
                        <a:pt x="23" y="0"/>
                        <a:pt x="23" y="0"/>
                        <a:pt x="23" y="0"/>
                      </a:cubicBezTo>
                      <a:cubicBezTo>
                        <a:pt x="26" y="0"/>
                        <a:pt x="28" y="1"/>
                        <a:pt x="28" y="2"/>
                      </a:cubicBezTo>
                      <a:cubicBezTo>
                        <a:pt x="29" y="5"/>
                        <a:pt x="29" y="5"/>
                        <a:pt x="29" y="5"/>
                      </a:cubicBezTo>
                      <a:cubicBezTo>
                        <a:pt x="30" y="6"/>
                        <a:pt x="28" y="7"/>
                        <a:pt x="26"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8" name="Freeform 92"/>
                <p:cNvSpPr/>
                <p:nvPr/>
              </p:nvSpPr>
              <p:spPr bwMode="auto">
                <a:xfrm>
                  <a:off x="6688594" y="4767866"/>
                  <a:ext cx="106592" cy="26056"/>
                </a:xfrm>
                <a:custGeom>
                  <a:avLst/>
                  <a:gdLst>
                    <a:gd name="T0" fmla="*/ 25 w 29"/>
                    <a:gd name="T1" fmla="*/ 7 h 7"/>
                    <a:gd name="T2" fmla="*/ 6 w 29"/>
                    <a:gd name="T3" fmla="*/ 7 h 7"/>
                    <a:gd name="T4" fmla="*/ 1 w 29"/>
                    <a:gd name="T5" fmla="*/ 5 h 7"/>
                    <a:gd name="T6" fmla="*/ 1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4" y="7"/>
                        <a:pt x="2" y="6"/>
                        <a:pt x="1" y="5"/>
                      </a:cubicBezTo>
                      <a:cubicBezTo>
                        <a:pt x="1" y="2"/>
                        <a:pt x="1" y="2"/>
                        <a:pt x="1" y="2"/>
                      </a:cubicBezTo>
                      <a:cubicBezTo>
                        <a:pt x="0" y="1"/>
                        <a:pt x="2" y="0"/>
                        <a:pt x="4" y="0"/>
                      </a:cubicBezTo>
                      <a:cubicBezTo>
                        <a:pt x="23" y="0"/>
                        <a:pt x="23" y="0"/>
                        <a:pt x="23" y="0"/>
                      </a:cubicBezTo>
                      <a:cubicBezTo>
                        <a:pt x="25" y="0"/>
                        <a:pt x="28" y="1"/>
                        <a:pt x="28" y="2"/>
                      </a:cubicBezTo>
                      <a:cubicBezTo>
                        <a:pt x="29" y="5"/>
                        <a:pt x="29" y="5"/>
                        <a:pt x="29" y="5"/>
                      </a:cubicBezTo>
                      <a:cubicBezTo>
                        <a:pt x="29" y="6"/>
                        <a:pt x="28"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89" name="Freeform 93"/>
                <p:cNvSpPr/>
                <p:nvPr/>
              </p:nvSpPr>
              <p:spPr bwMode="auto">
                <a:xfrm>
                  <a:off x="6816505" y="4793921"/>
                  <a:ext cx="106592" cy="24872"/>
                </a:xfrm>
                <a:custGeom>
                  <a:avLst/>
                  <a:gdLst>
                    <a:gd name="T0" fmla="*/ 25 w 29"/>
                    <a:gd name="T1" fmla="*/ 7 h 7"/>
                    <a:gd name="T2" fmla="*/ 6 w 29"/>
                    <a:gd name="T3" fmla="*/ 7 h 7"/>
                    <a:gd name="T4" fmla="*/ 1 w 29"/>
                    <a:gd name="T5" fmla="*/ 5 h 7"/>
                    <a:gd name="T6" fmla="*/ 0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4" y="7"/>
                        <a:pt x="2" y="6"/>
                        <a:pt x="1" y="5"/>
                      </a:cubicBezTo>
                      <a:cubicBezTo>
                        <a:pt x="0" y="2"/>
                        <a:pt x="0" y="2"/>
                        <a:pt x="0" y="2"/>
                      </a:cubicBezTo>
                      <a:cubicBezTo>
                        <a:pt x="0" y="1"/>
                        <a:pt x="1" y="0"/>
                        <a:pt x="4" y="0"/>
                      </a:cubicBezTo>
                      <a:cubicBezTo>
                        <a:pt x="23" y="0"/>
                        <a:pt x="23" y="0"/>
                        <a:pt x="23" y="0"/>
                      </a:cubicBezTo>
                      <a:cubicBezTo>
                        <a:pt x="25" y="0"/>
                        <a:pt x="27" y="1"/>
                        <a:pt x="28" y="2"/>
                      </a:cubicBezTo>
                      <a:cubicBezTo>
                        <a:pt x="29" y="5"/>
                        <a:pt x="29" y="5"/>
                        <a:pt x="29" y="5"/>
                      </a:cubicBezTo>
                      <a:cubicBezTo>
                        <a:pt x="29" y="6"/>
                        <a:pt x="28"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0" name="Freeform 94"/>
                <p:cNvSpPr/>
                <p:nvPr/>
              </p:nvSpPr>
              <p:spPr bwMode="auto">
                <a:xfrm>
                  <a:off x="5564639" y="4687330"/>
                  <a:ext cx="103040" cy="36715"/>
                </a:xfrm>
                <a:custGeom>
                  <a:avLst/>
                  <a:gdLst>
                    <a:gd name="T0" fmla="*/ 25 w 28"/>
                    <a:gd name="T1" fmla="*/ 10 h 10"/>
                    <a:gd name="T2" fmla="*/ 1 w 28"/>
                    <a:gd name="T3" fmla="*/ 10 h 10"/>
                    <a:gd name="T4" fmla="*/ 0 w 28"/>
                    <a:gd name="T5" fmla="*/ 9 h 10"/>
                    <a:gd name="T6" fmla="*/ 2 w 28"/>
                    <a:gd name="T7" fmla="*/ 0 h 10"/>
                    <a:gd name="T8" fmla="*/ 3 w 28"/>
                    <a:gd name="T9" fmla="*/ 0 h 10"/>
                    <a:gd name="T10" fmla="*/ 27 w 28"/>
                    <a:gd name="T11" fmla="*/ 0 h 10"/>
                    <a:gd name="T12" fmla="*/ 28 w 28"/>
                    <a:gd name="T13" fmla="*/ 0 h 10"/>
                    <a:gd name="T14" fmla="*/ 26 w 28"/>
                    <a:gd name="T15" fmla="*/ 9 h 10"/>
                    <a:gd name="T16" fmla="*/ 25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5" y="10"/>
                      </a:moveTo>
                      <a:cubicBezTo>
                        <a:pt x="1" y="10"/>
                        <a:pt x="1" y="10"/>
                        <a:pt x="1" y="10"/>
                      </a:cubicBezTo>
                      <a:cubicBezTo>
                        <a:pt x="0" y="10"/>
                        <a:pt x="0" y="9"/>
                        <a:pt x="0" y="9"/>
                      </a:cubicBezTo>
                      <a:cubicBezTo>
                        <a:pt x="2" y="0"/>
                        <a:pt x="2" y="0"/>
                        <a:pt x="2" y="0"/>
                      </a:cubicBezTo>
                      <a:cubicBezTo>
                        <a:pt x="2" y="0"/>
                        <a:pt x="3" y="0"/>
                        <a:pt x="3" y="0"/>
                      </a:cubicBezTo>
                      <a:cubicBezTo>
                        <a:pt x="27" y="0"/>
                        <a:pt x="27" y="0"/>
                        <a:pt x="27" y="0"/>
                      </a:cubicBezTo>
                      <a:cubicBezTo>
                        <a:pt x="27" y="0"/>
                        <a:pt x="28" y="0"/>
                        <a:pt x="28" y="0"/>
                      </a:cubicBezTo>
                      <a:cubicBezTo>
                        <a:pt x="26" y="9"/>
                        <a:pt x="26" y="9"/>
                        <a:pt x="26" y="9"/>
                      </a:cubicBezTo>
                      <a:cubicBezTo>
                        <a:pt x="26" y="9"/>
                        <a:pt x="25"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1" name="Freeform 95"/>
                <p:cNvSpPr/>
                <p:nvPr/>
              </p:nvSpPr>
              <p:spPr bwMode="auto">
                <a:xfrm>
                  <a:off x="5678338" y="4687330"/>
                  <a:ext cx="101855" cy="36715"/>
                </a:xfrm>
                <a:custGeom>
                  <a:avLst/>
                  <a:gdLst>
                    <a:gd name="T0" fmla="*/ 25 w 28"/>
                    <a:gd name="T1" fmla="*/ 10 h 10"/>
                    <a:gd name="T2" fmla="*/ 1 w 28"/>
                    <a:gd name="T3" fmla="*/ 10 h 10"/>
                    <a:gd name="T4" fmla="*/ 0 w 28"/>
                    <a:gd name="T5" fmla="*/ 9 h 10"/>
                    <a:gd name="T6" fmla="*/ 2 w 28"/>
                    <a:gd name="T7" fmla="*/ 0 h 10"/>
                    <a:gd name="T8" fmla="*/ 3 w 28"/>
                    <a:gd name="T9" fmla="*/ 0 h 10"/>
                    <a:gd name="T10" fmla="*/ 27 w 28"/>
                    <a:gd name="T11" fmla="*/ 0 h 10"/>
                    <a:gd name="T12" fmla="*/ 28 w 28"/>
                    <a:gd name="T13" fmla="*/ 0 h 10"/>
                    <a:gd name="T14" fmla="*/ 26 w 28"/>
                    <a:gd name="T15" fmla="*/ 9 h 10"/>
                    <a:gd name="T16" fmla="*/ 25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5" y="10"/>
                      </a:moveTo>
                      <a:cubicBezTo>
                        <a:pt x="1" y="10"/>
                        <a:pt x="1" y="10"/>
                        <a:pt x="1" y="10"/>
                      </a:cubicBezTo>
                      <a:cubicBezTo>
                        <a:pt x="1" y="10"/>
                        <a:pt x="0" y="9"/>
                        <a:pt x="0" y="9"/>
                      </a:cubicBezTo>
                      <a:cubicBezTo>
                        <a:pt x="2" y="0"/>
                        <a:pt x="2" y="0"/>
                        <a:pt x="2" y="0"/>
                      </a:cubicBezTo>
                      <a:cubicBezTo>
                        <a:pt x="2" y="0"/>
                        <a:pt x="2" y="0"/>
                        <a:pt x="3" y="0"/>
                      </a:cubicBezTo>
                      <a:cubicBezTo>
                        <a:pt x="27" y="0"/>
                        <a:pt x="27" y="0"/>
                        <a:pt x="27" y="0"/>
                      </a:cubicBezTo>
                      <a:cubicBezTo>
                        <a:pt x="27" y="0"/>
                        <a:pt x="28" y="0"/>
                        <a:pt x="28"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2" name="Freeform 96"/>
                <p:cNvSpPr/>
                <p:nvPr/>
              </p:nvSpPr>
              <p:spPr bwMode="auto">
                <a:xfrm>
                  <a:off x="5795589" y="4687330"/>
                  <a:ext cx="98302" cy="36715"/>
                </a:xfrm>
                <a:custGeom>
                  <a:avLst/>
                  <a:gdLst>
                    <a:gd name="T0" fmla="*/ 25 w 27"/>
                    <a:gd name="T1" fmla="*/ 10 h 10"/>
                    <a:gd name="T2" fmla="*/ 1 w 27"/>
                    <a:gd name="T3" fmla="*/ 10 h 10"/>
                    <a:gd name="T4" fmla="*/ 0 w 27"/>
                    <a:gd name="T5" fmla="*/ 9 h 10"/>
                    <a:gd name="T6" fmla="*/ 1 w 27"/>
                    <a:gd name="T7" fmla="*/ 0 h 10"/>
                    <a:gd name="T8" fmla="*/ 2 w 27"/>
                    <a:gd name="T9" fmla="*/ 0 h 10"/>
                    <a:gd name="T10" fmla="*/ 26 w 27"/>
                    <a:gd name="T11" fmla="*/ 0 h 10"/>
                    <a:gd name="T12" fmla="*/ 27 w 27"/>
                    <a:gd name="T13" fmla="*/ 0 h 10"/>
                    <a:gd name="T14" fmla="*/ 26 w 27"/>
                    <a:gd name="T15" fmla="*/ 9 h 10"/>
                    <a:gd name="T16" fmla="*/ 25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10"/>
                      </a:moveTo>
                      <a:cubicBezTo>
                        <a:pt x="1" y="10"/>
                        <a:pt x="1" y="10"/>
                        <a:pt x="1" y="10"/>
                      </a:cubicBezTo>
                      <a:cubicBezTo>
                        <a:pt x="0" y="10"/>
                        <a:pt x="0" y="9"/>
                        <a:pt x="0" y="9"/>
                      </a:cubicBezTo>
                      <a:cubicBezTo>
                        <a:pt x="1" y="0"/>
                        <a:pt x="1" y="0"/>
                        <a:pt x="1" y="0"/>
                      </a:cubicBezTo>
                      <a:cubicBezTo>
                        <a:pt x="1" y="0"/>
                        <a:pt x="1" y="0"/>
                        <a:pt x="2" y="0"/>
                      </a:cubicBezTo>
                      <a:cubicBezTo>
                        <a:pt x="26" y="0"/>
                        <a:pt x="26" y="0"/>
                        <a:pt x="26" y="0"/>
                      </a:cubicBezTo>
                      <a:cubicBezTo>
                        <a:pt x="26" y="0"/>
                        <a:pt x="27" y="0"/>
                        <a:pt x="27" y="0"/>
                      </a:cubicBezTo>
                      <a:cubicBezTo>
                        <a:pt x="26" y="9"/>
                        <a:pt x="26" y="9"/>
                        <a:pt x="26" y="9"/>
                      </a:cubicBezTo>
                      <a:cubicBezTo>
                        <a:pt x="26" y="9"/>
                        <a:pt x="25"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3" name="Freeform 97"/>
                <p:cNvSpPr/>
                <p:nvPr/>
              </p:nvSpPr>
              <p:spPr bwMode="auto">
                <a:xfrm>
                  <a:off x="5909287" y="4687330"/>
                  <a:ext cx="94748" cy="36715"/>
                </a:xfrm>
                <a:custGeom>
                  <a:avLst/>
                  <a:gdLst>
                    <a:gd name="T0" fmla="*/ 25 w 26"/>
                    <a:gd name="T1" fmla="*/ 10 h 10"/>
                    <a:gd name="T2" fmla="*/ 1 w 26"/>
                    <a:gd name="T3" fmla="*/ 10 h 10"/>
                    <a:gd name="T4" fmla="*/ 0 w 26"/>
                    <a:gd name="T5" fmla="*/ 9 h 10"/>
                    <a:gd name="T6" fmla="*/ 1 w 26"/>
                    <a:gd name="T7" fmla="*/ 0 h 10"/>
                    <a:gd name="T8" fmla="*/ 2 w 26"/>
                    <a:gd name="T9" fmla="*/ 0 h 10"/>
                    <a:gd name="T10" fmla="*/ 25 w 26"/>
                    <a:gd name="T11" fmla="*/ 0 h 10"/>
                    <a:gd name="T12" fmla="*/ 26 w 26"/>
                    <a:gd name="T13" fmla="*/ 0 h 10"/>
                    <a:gd name="T14" fmla="*/ 26 w 26"/>
                    <a:gd name="T15" fmla="*/ 9 h 10"/>
                    <a:gd name="T16" fmla="*/ 25 w 2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0">
                      <a:moveTo>
                        <a:pt x="25" y="10"/>
                      </a:moveTo>
                      <a:cubicBezTo>
                        <a:pt x="1" y="10"/>
                        <a:pt x="1" y="10"/>
                        <a:pt x="1" y="10"/>
                      </a:cubicBezTo>
                      <a:cubicBezTo>
                        <a:pt x="0" y="10"/>
                        <a:pt x="0" y="9"/>
                        <a:pt x="0" y="9"/>
                      </a:cubicBezTo>
                      <a:cubicBezTo>
                        <a:pt x="1" y="0"/>
                        <a:pt x="1" y="0"/>
                        <a:pt x="1" y="0"/>
                      </a:cubicBezTo>
                      <a:cubicBezTo>
                        <a:pt x="1" y="0"/>
                        <a:pt x="1" y="0"/>
                        <a:pt x="2" y="0"/>
                      </a:cubicBezTo>
                      <a:cubicBezTo>
                        <a:pt x="25" y="0"/>
                        <a:pt x="25" y="0"/>
                        <a:pt x="25" y="0"/>
                      </a:cubicBezTo>
                      <a:cubicBezTo>
                        <a:pt x="26" y="0"/>
                        <a:pt x="26" y="0"/>
                        <a:pt x="26"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4" name="Freeform 98"/>
                <p:cNvSpPr/>
                <p:nvPr/>
              </p:nvSpPr>
              <p:spPr bwMode="auto">
                <a:xfrm>
                  <a:off x="6021801" y="4687330"/>
                  <a:ext cx="95933" cy="36715"/>
                </a:xfrm>
                <a:custGeom>
                  <a:avLst/>
                  <a:gdLst>
                    <a:gd name="T0" fmla="*/ 25 w 26"/>
                    <a:gd name="T1" fmla="*/ 10 h 10"/>
                    <a:gd name="T2" fmla="*/ 1 w 26"/>
                    <a:gd name="T3" fmla="*/ 10 h 10"/>
                    <a:gd name="T4" fmla="*/ 0 w 26"/>
                    <a:gd name="T5" fmla="*/ 9 h 10"/>
                    <a:gd name="T6" fmla="*/ 0 w 26"/>
                    <a:gd name="T7" fmla="*/ 0 h 10"/>
                    <a:gd name="T8" fmla="*/ 2 w 26"/>
                    <a:gd name="T9" fmla="*/ 0 h 10"/>
                    <a:gd name="T10" fmla="*/ 25 w 26"/>
                    <a:gd name="T11" fmla="*/ 0 h 10"/>
                    <a:gd name="T12" fmla="*/ 26 w 26"/>
                    <a:gd name="T13" fmla="*/ 0 h 10"/>
                    <a:gd name="T14" fmla="*/ 26 w 26"/>
                    <a:gd name="T15" fmla="*/ 9 h 10"/>
                    <a:gd name="T16" fmla="*/ 25 w 2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0">
                      <a:moveTo>
                        <a:pt x="25" y="10"/>
                      </a:moveTo>
                      <a:cubicBezTo>
                        <a:pt x="1" y="10"/>
                        <a:pt x="1" y="10"/>
                        <a:pt x="1" y="10"/>
                      </a:cubicBezTo>
                      <a:cubicBezTo>
                        <a:pt x="1" y="10"/>
                        <a:pt x="0" y="9"/>
                        <a:pt x="0" y="9"/>
                      </a:cubicBezTo>
                      <a:cubicBezTo>
                        <a:pt x="0" y="0"/>
                        <a:pt x="0" y="0"/>
                        <a:pt x="0" y="0"/>
                      </a:cubicBezTo>
                      <a:cubicBezTo>
                        <a:pt x="0" y="0"/>
                        <a:pt x="1" y="0"/>
                        <a:pt x="2" y="0"/>
                      </a:cubicBezTo>
                      <a:cubicBezTo>
                        <a:pt x="25" y="0"/>
                        <a:pt x="25" y="0"/>
                        <a:pt x="25" y="0"/>
                      </a:cubicBezTo>
                      <a:cubicBezTo>
                        <a:pt x="26" y="0"/>
                        <a:pt x="26" y="0"/>
                        <a:pt x="26"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5" name="Freeform 99"/>
                <p:cNvSpPr/>
                <p:nvPr/>
              </p:nvSpPr>
              <p:spPr bwMode="auto">
                <a:xfrm>
                  <a:off x="6131946" y="4687330"/>
                  <a:ext cx="99486" cy="36715"/>
                </a:xfrm>
                <a:custGeom>
                  <a:avLst/>
                  <a:gdLst>
                    <a:gd name="T0" fmla="*/ 25 w 27"/>
                    <a:gd name="T1" fmla="*/ 10 h 10"/>
                    <a:gd name="T2" fmla="*/ 1 w 27"/>
                    <a:gd name="T3" fmla="*/ 10 h 10"/>
                    <a:gd name="T4" fmla="*/ 0 w 27"/>
                    <a:gd name="T5" fmla="*/ 9 h 10"/>
                    <a:gd name="T6" fmla="*/ 0 w 27"/>
                    <a:gd name="T7" fmla="*/ 0 h 10"/>
                    <a:gd name="T8" fmla="*/ 1 w 27"/>
                    <a:gd name="T9" fmla="*/ 0 h 10"/>
                    <a:gd name="T10" fmla="*/ 25 w 27"/>
                    <a:gd name="T11" fmla="*/ 0 h 10"/>
                    <a:gd name="T12" fmla="*/ 26 w 27"/>
                    <a:gd name="T13" fmla="*/ 0 h 10"/>
                    <a:gd name="T14" fmla="*/ 27 w 27"/>
                    <a:gd name="T15" fmla="*/ 9 h 10"/>
                    <a:gd name="T16" fmla="*/ 25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10"/>
                      </a:moveTo>
                      <a:cubicBezTo>
                        <a:pt x="1" y="10"/>
                        <a:pt x="1" y="10"/>
                        <a:pt x="1" y="10"/>
                      </a:cubicBezTo>
                      <a:cubicBezTo>
                        <a:pt x="1" y="10"/>
                        <a:pt x="0" y="9"/>
                        <a:pt x="0" y="9"/>
                      </a:cubicBezTo>
                      <a:cubicBezTo>
                        <a:pt x="0" y="0"/>
                        <a:pt x="0" y="0"/>
                        <a:pt x="0" y="0"/>
                      </a:cubicBezTo>
                      <a:cubicBezTo>
                        <a:pt x="0" y="0"/>
                        <a:pt x="1" y="0"/>
                        <a:pt x="1" y="0"/>
                      </a:cubicBezTo>
                      <a:cubicBezTo>
                        <a:pt x="25" y="0"/>
                        <a:pt x="25" y="0"/>
                        <a:pt x="25" y="0"/>
                      </a:cubicBezTo>
                      <a:cubicBezTo>
                        <a:pt x="25" y="0"/>
                        <a:pt x="26" y="0"/>
                        <a:pt x="26" y="0"/>
                      </a:cubicBezTo>
                      <a:cubicBezTo>
                        <a:pt x="27" y="9"/>
                        <a:pt x="27" y="9"/>
                        <a:pt x="27" y="9"/>
                      </a:cubicBezTo>
                      <a:cubicBezTo>
                        <a:pt x="27"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6" name="Freeform 100"/>
                <p:cNvSpPr/>
                <p:nvPr/>
              </p:nvSpPr>
              <p:spPr bwMode="auto">
                <a:xfrm>
                  <a:off x="6245645" y="4687330"/>
                  <a:ext cx="99486" cy="36715"/>
                </a:xfrm>
                <a:custGeom>
                  <a:avLst/>
                  <a:gdLst>
                    <a:gd name="T0" fmla="*/ 26 w 27"/>
                    <a:gd name="T1" fmla="*/ 10 h 10"/>
                    <a:gd name="T2" fmla="*/ 2 w 27"/>
                    <a:gd name="T3" fmla="*/ 10 h 10"/>
                    <a:gd name="T4" fmla="*/ 1 w 27"/>
                    <a:gd name="T5" fmla="*/ 9 h 10"/>
                    <a:gd name="T6" fmla="*/ 0 w 27"/>
                    <a:gd name="T7" fmla="*/ 0 h 10"/>
                    <a:gd name="T8" fmla="*/ 1 w 27"/>
                    <a:gd name="T9" fmla="*/ 0 h 10"/>
                    <a:gd name="T10" fmla="*/ 24 w 27"/>
                    <a:gd name="T11" fmla="*/ 0 h 10"/>
                    <a:gd name="T12" fmla="*/ 25 w 27"/>
                    <a:gd name="T13" fmla="*/ 0 h 10"/>
                    <a:gd name="T14" fmla="*/ 27 w 27"/>
                    <a:gd name="T15" fmla="*/ 9 h 10"/>
                    <a:gd name="T16" fmla="*/ 26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6" y="10"/>
                      </a:moveTo>
                      <a:cubicBezTo>
                        <a:pt x="2" y="10"/>
                        <a:pt x="2" y="10"/>
                        <a:pt x="2" y="10"/>
                      </a:cubicBezTo>
                      <a:cubicBezTo>
                        <a:pt x="1" y="10"/>
                        <a:pt x="1" y="9"/>
                        <a:pt x="1" y="9"/>
                      </a:cubicBezTo>
                      <a:cubicBezTo>
                        <a:pt x="0" y="0"/>
                        <a:pt x="0" y="0"/>
                        <a:pt x="0" y="0"/>
                      </a:cubicBezTo>
                      <a:cubicBezTo>
                        <a:pt x="0" y="0"/>
                        <a:pt x="0" y="0"/>
                        <a:pt x="1" y="0"/>
                      </a:cubicBezTo>
                      <a:cubicBezTo>
                        <a:pt x="24" y="0"/>
                        <a:pt x="24" y="0"/>
                        <a:pt x="24" y="0"/>
                      </a:cubicBezTo>
                      <a:cubicBezTo>
                        <a:pt x="25" y="0"/>
                        <a:pt x="25" y="0"/>
                        <a:pt x="25" y="0"/>
                      </a:cubicBezTo>
                      <a:cubicBezTo>
                        <a:pt x="27" y="9"/>
                        <a:pt x="27" y="9"/>
                        <a:pt x="27" y="9"/>
                      </a:cubicBezTo>
                      <a:cubicBezTo>
                        <a:pt x="27" y="9"/>
                        <a:pt x="26" y="10"/>
                        <a:pt x="26"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7" name="Freeform 101"/>
                <p:cNvSpPr/>
                <p:nvPr/>
              </p:nvSpPr>
              <p:spPr bwMode="auto">
                <a:xfrm>
                  <a:off x="6355789" y="4687330"/>
                  <a:ext cx="101855" cy="36715"/>
                </a:xfrm>
                <a:custGeom>
                  <a:avLst/>
                  <a:gdLst>
                    <a:gd name="T0" fmla="*/ 27 w 28"/>
                    <a:gd name="T1" fmla="*/ 10 h 10"/>
                    <a:gd name="T2" fmla="*/ 3 w 28"/>
                    <a:gd name="T3" fmla="*/ 10 h 10"/>
                    <a:gd name="T4" fmla="*/ 2 w 28"/>
                    <a:gd name="T5" fmla="*/ 9 h 10"/>
                    <a:gd name="T6" fmla="*/ 0 w 28"/>
                    <a:gd name="T7" fmla="*/ 0 h 10"/>
                    <a:gd name="T8" fmla="*/ 1 w 28"/>
                    <a:gd name="T9" fmla="*/ 0 h 10"/>
                    <a:gd name="T10" fmla="*/ 25 w 28"/>
                    <a:gd name="T11" fmla="*/ 0 h 10"/>
                    <a:gd name="T12" fmla="*/ 26 w 28"/>
                    <a:gd name="T13" fmla="*/ 0 h 10"/>
                    <a:gd name="T14" fmla="*/ 28 w 28"/>
                    <a:gd name="T15" fmla="*/ 9 h 10"/>
                    <a:gd name="T16" fmla="*/ 27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7" y="10"/>
                      </a:moveTo>
                      <a:cubicBezTo>
                        <a:pt x="3" y="10"/>
                        <a:pt x="3" y="10"/>
                        <a:pt x="3" y="10"/>
                      </a:cubicBezTo>
                      <a:cubicBezTo>
                        <a:pt x="2" y="10"/>
                        <a:pt x="2" y="9"/>
                        <a:pt x="2" y="9"/>
                      </a:cubicBezTo>
                      <a:cubicBezTo>
                        <a:pt x="0" y="0"/>
                        <a:pt x="0" y="0"/>
                        <a:pt x="0" y="0"/>
                      </a:cubicBezTo>
                      <a:cubicBezTo>
                        <a:pt x="0" y="0"/>
                        <a:pt x="1" y="0"/>
                        <a:pt x="1" y="0"/>
                      </a:cubicBezTo>
                      <a:cubicBezTo>
                        <a:pt x="25" y="0"/>
                        <a:pt x="25" y="0"/>
                        <a:pt x="25" y="0"/>
                      </a:cubicBezTo>
                      <a:cubicBezTo>
                        <a:pt x="26" y="0"/>
                        <a:pt x="26" y="0"/>
                        <a:pt x="26" y="0"/>
                      </a:cubicBezTo>
                      <a:cubicBezTo>
                        <a:pt x="28" y="9"/>
                        <a:pt x="28" y="9"/>
                        <a:pt x="28" y="9"/>
                      </a:cubicBezTo>
                      <a:cubicBezTo>
                        <a:pt x="28" y="9"/>
                        <a:pt x="27" y="10"/>
                        <a:pt x="27"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8" name="Freeform 102"/>
                <p:cNvSpPr/>
                <p:nvPr/>
              </p:nvSpPr>
              <p:spPr bwMode="auto">
                <a:xfrm>
                  <a:off x="6469488" y="4687330"/>
                  <a:ext cx="101855" cy="36715"/>
                </a:xfrm>
                <a:custGeom>
                  <a:avLst/>
                  <a:gdLst>
                    <a:gd name="T0" fmla="*/ 27 w 28"/>
                    <a:gd name="T1" fmla="*/ 10 h 10"/>
                    <a:gd name="T2" fmla="*/ 3 w 28"/>
                    <a:gd name="T3" fmla="*/ 10 h 10"/>
                    <a:gd name="T4" fmla="*/ 2 w 28"/>
                    <a:gd name="T5" fmla="*/ 9 h 10"/>
                    <a:gd name="T6" fmla="*/ 0 w 28"/>
                    <a:gd name="T7" fmla="*/ 0 h 10"/>
                    <a:gd name="T8" fmla="*/ 1 w 28"/>
                    <a:gd name="T9" fmla="*/ 0 h 10"/>
                    <a:gd name="T10" fmla="*/ 24 w 28"/>
                    <a:gd name="T11" fmla="*/ 0 h 10"/>
                    <a:gd name="T12" fmla="*/ 26 w 28"/>
                    <a:gd name="T13" fmla="*/ 0 h 10"/>
                    <a:gd name="T14" fmla="*/ 28 w 28"/>
                    <a:gd name="T15" fmla="*/ 9 h 10"/>
                    <a:gd name="T16" fmla="*/ 27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7" y="10"/>
                      </a:moveTo>
                      <a:cubicBezTo>
                        <a:pt x="3" y="10"/>
                        <a:pt x="3" y="10"/>
                        <a:pt x="3" y="10"/>
                      </a:cubicBezTo>
                      <a:cubicBezTo>
                        <a:pt x="2" y="10"/>
                        <a:pt x="2" y="9"/>
                        <a:pt x="2" y="9"/>
                      </a:cubicBezTo>
                      <a:cubicBezTo>
                        <a:pt x="0" y="0"/>
                        <a:pt x="0" y="0"/>
                        <a:pt x="0" y="0"/>
                      </a:cubicBezTo>
                      <a:cubicBezTo>
                        <a:pt x="0" y="0"/>
                        <a:pt x="0" y="0"/>
                        <a:pt x="1" y="0"/>
                      </a:cubicBezTo>
                      <a:cubicBezTo>
                        <a:pt x="24" y="0"/>
                        <a:pt x="24" y="0"/>
                        <a:pt x="24" y="0"/>
                      </a:cubicBezTo>
                      <a:cubicBezTo>
                        <a:pt x="25" y="0"/>
                        <a:pt x="25" y="0"/>
                        <a:pt x="26" y="0"/>
                      </a:cubicBezTo>
                      <a:cubicBezTo>
                        <a:pt x="28" y="9"/>
                        <a:pt x="28" y="9"/>
                        <a:pt x="28" y="9"/>
                      </a:cubicBezTo>
                      <a:cubicBezTo>
                        <a:pt x="28" y="9"/>
                        <a:pt x="27" y="10"/>
                        <a:pt x="27"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99" name="Freeform 103"/>
                <p:cNvSpPr/>
                <p:nvPr/>
              </p:nvSpPr>
              <p:spPr bwMode="auto">
                <a:xfrm>
                  <a:off x="6578448" y="4687330"/>
                  <a:ext cx="106592" cy="36715"/>
                </a:xfrm>
                <a:custGeom>
                  <a:avLst/>
                  <a:gdLst>
                    <a:gd name="T0" fmla="*/ 28 w 29"/>
                    <a:gd name="T1" fmla="*/ 10 h 10"/>
                    <a:gd name="T2" fmla="*/ 4 w 29"/>
                    <a:gd name="T3" fmla="*/ 10 h 10"/>
                    <a:gd name="T4" fmla="*/ 3 w 29"/>
                    <a:gd name="T5" fmla="*/ 9 h 10"/>
                    <a:gd name="T6" fmla="*/ 0 w 29"/>
                    <a:gd name="T7" fmla="*/ 0 h 10"/>
                    <a:gd name="T8" fmla="*/ 1 w 29"/>
                    <a:gd name="T9" fmla="*/ 0 h 10"/>
                    <a:gd name="T10" fmla="*/ 25 w 29"/>
                    <a:gd name="T11" fmla="*/ 0 h 10"/>
                    <a:gd name="T12" fmla="*/ 26 w 29"/>
                    <a:gd name="T13" fmla="*/ 0 h 10"/>
                    <a:gd name="T14" fmla="*/ 29 w 29"/>
                    <a:gd name="T15" fmla="*/ 9 h 10"/>
                    <a:gd name="T16" fmla="*/ 28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8" y="10"/>
                      </a:moveTo>
                      <a:cubicBezTo>
                        <a:pt x="4" y="10"/>
                        <a:pt x="4" y="10"/>
                        <a:pt x="4" y="10"/>
                      </a:cubicBezTo>
                      <a:cubicBezTo>
                        <a:pt x="3" y="10"/>
                        <a:pt x="3" y="9"/>
                        <a:pt x="3" y="9"/>
                      </a:cubicBezTo>
                      <a:cubicBezTo>
                        <a:pt x="0" y="0"/>
                        <a:pt x="0" y="0"/>
                        <a:pt x="0" y="0"/>
                      </a:cubicBezTo>
                      <a:cubicBezTo>
                        <a:pt x="0" y="0"/>
                        <a:pt x="1" y="0"/>
                        <a:pt x="1" y="0"/>
                      </a:cubicBezTo>
                      <a:cubicBezTo>
                        <a:pt x="25" y="0"/>
                        <a:pt x="25" y="0"/>
                        <a:pt x="25" y="0"/>
                      </a:cubicBezTo>
                      <a:cubicBezTo>
                        <a:pt x="25" y="0"/>
                        <a:pt x="26" y="0"/>
                        <a:pt x="26" y="0"/>
                      </a:cubicBezTo>
                      <a:cubicBezTo>
                        <a:pt x="29" y="9"/>
                        <a:pt x="29" y="9"/>
                        <a:pt x="29" y="9"/>
                      </a:cubicBezTo>
                      <a:cubicBezTo>
                        <a:pt x="29" y="9"/>
                        <a:pt x="28" y="10"/>
                        <a:pt x="28"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0" name="Freeform 104"/>
                <p:cNvSpPr/>
                <p:nvPr/>
              </p:nvSpPr>
              <p:spPr bwMode="auto">
                <a:xfrm>
                  <a:off x="6534627" y="4727598"/>
                  <a:ext cx="106592" cy="40268"/>
                </a:xfrm>
                <a:custGeom>
                  <a:avLst/>
                  <a:gdLst>
                    <a:gd name="T0" fmla="*/ 28 w 29"/>
                    <a:gd name="T1" fmla="*/ 11 h 11"/>
                    <a:gd name="T2" fmla="*/ 4 w 29"/>
                    <a:gd name="T3" fmla="*/ 11 h 11"/>
                    <a:gd name="T4" fmla="*/ 2 w 29"/>
                    <a:gd name="T5" fmla="*/ 10 h 11"/>
                    <a:gd name="T6" fmla="*/ 0 w 29"/>
                    <a:gd name="T7" fmla="*/ 1 h 11"/>
                    <a:gd name="T8" fmla="*/ 1 w 29"/>
                    <a:gd name="T9" fmla="*/ 0 h 11"/>
                    <a:gd name="T10" fmla="*/ 25 w 29"/>
                    <a:gd name="T11" fmla="*/ 0 h 11"/>
                    <a:gd name="T12" fmla="*/ 26 w 29"/>
                    <a:gd name="T13" fmla="*/ 1 h 11"/>
                    <a:gd name="T14" fmla="*/ 29 w 29"/>
                    <a:gd name="T15" fmla="*/ 10 h 11"/>
                    <a:gd name="T16" fmla="*/ 28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8" y="11"/>
                      </a:moveTo>
                      <a:cubicBezTo>
                        <a:pt x="4" y="11"/>
                        <a:pt x="4" y="11"/>
                        <a:pt x="4" y="11"/>
                      </a:cubicBezTo>
                      <a:cubicBezTo>
                        <a:pt x="3" y="11"/>
                        <a:pt x="2" y="10"/>
                        <a:pt x="2" y="10"/>
                      </a:cubicBezTo>
                      <a:cubicBezTo>
                        <a:pt x="0" y="1"/>
                        <a:pt x="0" y="1"/>
                        <a:pt x="0" y="1"/>
                      </a:cubicBezTo>
                      <a:cubicBezTo>
                        <a:pt x="0" y="0"/>
                        <a:pt x="1" y="0"/>
                        <a:pt x="1" y="0"/>
                      </a:cubicBezTo>
                      <a:cubicBezTo>
                        <a:pt x="25" y="0"/>
                        <a:pt x="25" y="0"/>
                        <a:pt x="25" y="0"/>
                      </a:cubicBezTo>
                      <a:cubicBezTo>
                        <a:pt x="26" y="0"/>
                        <a:pt x="26" y="0"/>
                        <a:pt x="26" y="1"/>
                      </a:cubicBezTo>
                      <a:cubicBezTo>
                        <a:pt x="29" y="10"/>
                        <a:pt x="29" y="10"/>
                        <a:pt x="29" y="10"/>
                      </a:cubicBezTo>
                      <a:cubicBezTo>
                        <a:pt x="29" y="10"/>
                        <a:pt x="29" y="11"/>
                        <a:pt x="2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1" name="Freeform 105"/>
                <p:cNvSpPr/>
                <p:nvPr/>
              </p:nvSpPr>
              <p:spPr bwMode="auto">
                <a:xfrm>
                  <a:off x="6695700" y="4687330"/>
                  <a:ext cx="190681" cy="36715"/>
                </a:xfrm>
                <a:custGeom>
                  <a:avLst/>
                  <a:gdLst>
                    <a:gd name="T0" fmla="*/ 51 w 52"/>
                    <a:gd name="T1" fmla="*/ 10 h 10"/>
                    <a:gd name="T2" fmla="*/ 4 w 52"/>
                    <a:gd name="T3" fmla="*/ 10 h 10"/>
                    <a:gd name="T4" fmla="*/ 3 w 52"/>
                    <a:gd name="T5" fmla="*/ 9 h 10"/>
                    <a:gd name="T6" fmla="*/ 0 w 52"/>
                    <a:gd name="T7" fmla="*/ 0 h 10"/>
                    <a:gd name="T8" fmla="*/ 1 w 52"/>
                    <a:gd name="T9" fmla="*/ 0 h 10"/>
                    <a:gd name="T10" fmla="*/ 47 w 52"/>
                    <a:gd name="T11" fmla="*/ 0 h 10"/>
                    <a:gd name="T12" fmla="*/ 48 w 52"/>
                    <a:gd name="T13" fmla="*/ 0 h 10"/>
                    <a:gd name="T14" fmla="*/ 52 w 52"/>
                    <a:gd name="T15" fmla="*/ 9 h 10"/>
                    <a:gd name="T16" fmla="*/ 51 w 52"/>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0">
                      <a:moveTo>
                        <a:pt x="51" y="10"/>
                      </a:moveTo>
                      <a:cubicBezTo>
                        <a:pt x="4" y="10"/>
                        <a:pt x="4" y="10"/>
                        <a:pt x="4" y="10"/>
                      </a:cubicBezTo>
                      <a:cubicBezTo>
                        <a:pt x="4" y="10"/>
                        <a:pt x="3" y="9"/>
                        <a:pt x="3" y="9"/>
                      </a:cubicBezTo>
                      <a:cubicBezTo>
                        <a:pt x="0" y="0"/>
                        <a:pt x="0" y="0"/>
                        <a:pt x="0" y="0"/>
                      </a:cubicBezTo>
                      <a:cubicBezTo>
                        <a:pt x="0" y="0"/>
                        <a:pt x="0" y="0"/>
                        <a:pt x="1" y="0"/>
                      </a:cubicBezTo>
                      <a:cubicBezTo>
                        <a:pt x="47" y="0"/>
                        <a:pt x="47" y="0"/>
                        <a:pt x="47" y="0"/>
                      </a:cubicBezTo>
                      <a:cubicBezTo>
                        <a:pt x="47" y="0"/>
                        <a:pt x="48" y="0"/>
                        <a:pt x="48" y="0"/>
                      </a:cubicBezTo>
                      <a:cubicBezTo>
                        <a:pt x="52" y="9"/>
                        <a:pt x="52" y="9"/>
                        <a:pt x="52" y="9"/>
                      </a:cubicBezTo>
                      <a:cubicBezTo>
                        <a:pt x="52" y="9"/>
                        <a:pt x="52" y="10"/>
                        <a:pt x="51"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2" name="Freeform 106"/>
                <p:cNvSpPr/>
                <p:nvPr/>
              </p:nvSpPr>
              <p:spPr bwMode="auto">
                <a:xfrm>
                  <a:off x="6648326" y="4727598"/>
                  <a:ext cx="257006" cy="40268"/>
                </a:xfrm>
                <a:custGeom>
                  <a:avLst/>
                  <a:gdLst>
                    <a:gd name="T0" fmla="*/ 68 w 70"/>
                    <a:gd name="T1" fmla="*/ 11 h 11"/>
                    <a:gd name="T2" fmla="*/ 5 w 70"/>
                    <a:gd name="T3" fmla="*/ 11 h 11"/>
                    <a:gd name="T4" fmla="*/ 3 w 70"/>
                    <a:gd name="T5" fmla="*/ 10 h 11"/>
                    <a:gd name="T6" fmla="*/ 0 w 70"/>
                    <a:gd name="T7" fmla="*/ 1 h 11"/>
                    <a:gd name="T8" fmla="*/ 2 w 70"/>
                    <a:gd name="T9" fmla="*/ 0 h 11"/>
                    <a:gd name="T10" fmla="*/ 64 w 70"/>
                    <a:gd name="T11" fmla="*/ 0 h 11"/>
                    <a:gd name="T12" fmla="*/ 66 w 70"/>
                    <a:gd name="T13" fmla="*/ 1 h 11"/>
                    <a:gd name="T14" fmla="*/ 70 w 70"/>
                    <a:gd name="T15" fmla="*/ 10 h 11"/>
                    <a:gd name="T16" fmla="*/ 68 w 7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1">
                      <a:moveTo>
                        <a:pt x="68" y="11"/>
                      </a:moveTo>
                      <a:cubicBezTo>
                        <a:pt x="5" y="11"/>
                        <a:pt x="5" y="11"/>
                        <a:pt x="5" y="11"/>
                      </a:cubicBezTo>
                      <a:cubicBezTo>
                        <a:pt x="4" y="11"/>
                        <a:pt x="3" y="10"/>
                        <a:pt x="3" y="10"/>
                      </a:cubicBezTo>
                      <a:cubicBezTo>
                        <a:pt x="0" y="1"/>
                        <a:pt x="0" y="1"/>
                        <a:pt x="0" y="1"/>
                      </a:cubicBezTo>
                      <a:cubicBezTo>
                        <a:pt x="0" y="1"/>
                        <a:pt x="1" y="0"/>
                        <a:pt x="2" y="0"/>
                      </a:cubicBezTo>
                      <a:cubicBezTo>
                        <a:pt x="64" y="0"/>
                        <a:pt x="64" y="0"/>
                        <a:pt x="64" y="0"/>
                      </a:cubicBezTo>
                      <a:cubicBezTo>
                        <a:pt x="65" y="0"/>
                        <a:pt x="66" y="1"/>
                        <a:pt x="66" y="1"/>
                      </a:cubicBezTo>
                      <a:cubicBezTo>
                        <a:pt x="70" y="10"/>
                        <a:pt x="70" y="10"/>
                        <a:pt x="70" y="10"/>
                      </a:cubicBezTo>
                      <a:cubicBezTo>
                        <a:pt x="70" y="10"/>
                        <a:pt x="69" y="11"/>
                        <a:pt x="6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3" name="Freeform 107"/>
                <p:cNvSpPr/>
                <p:nvPr/>
              </p:nvSpPr>
              <p:spPr bwMode="auto">
                <a:xfrm>
                  <a:off x="5249601" y="4687330"/>
                  <a:ext cx="194234" cy="36715"/>
                </a:xfrm>
                <a:custGeom>
                  <a:avLst/>
                  <a:gdLst>
                    <a:gd name="T0" fmla="*/ 48 w 53"/>
                    <a:gd name="T1" fmla="*/ 10 h 10"/>
                    <a:gd name="T2" fmla="*/ 1 w 53"/>
                    <a:gd name="T3" fmla="*/ 10 h 10"/>
                    <a:gd name="T4" fmla="*/ 0 w 53"/>
                    <a:gd name="T5" fmla="*/ 9 h 10"/>
                    <a:gd name="T6" fmla="*/ 3 w 53"/>
                    <a:gd name="T7" fmla="*/ 0 h 10"/>
                    <a:gd name="T8" fmla="*/ 5 w 53"/>
                    <a:gd name="T9" fmla="*/ 0 h 10"/>
                    <a:gd name="T10" fmla="*/ 51 w 53"/>
                    <a:gd name="T11" fmla="*/ 0 h 10"/>
                    <a:gd name="T12" fmla="*/ 52 w 53"/>
                    <a:gd name="T13" fmla="*/ 0 h 10"/>
                    <a:gd name="T14" fmla="*/ 50 w 53"/>
                    <a:gd name="T15" fmla="*/ 9 h 10"/>
                    <a:gd name="T16" fmla="*/ 48 w 5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
                      <a:moveTo>
                        <a:pt x="48" y="10"/>
                      </a:moveTo>
                      <a:cubicBezTo>
                        <a:pt x="1" y="10"/>
                        <a:pt x="1" y="10"/>
                        <a:pt x="1" y="10"/>
                      </a:cubicBezTo>
                      <a:cubicBezTo>
                        <a:pt x="0" y="10"/>
                        <a:pt x="0" y="9"/>
                        <a:pt x="0" y="9"/>
                      </a:cubicBezTo>
                      <a:cubicBezTo>
                        <a:pt x="3" y="0"/>
                        <a:pt x="3" y="0"/>
                        <a:pt x="3" y="0"/>
                      </a:cubicBezTo>
                      <a:cubicBezTo>
                        <a:pt x="4" y="0"/>
                        <a:pt x="4" y="0"/>
                        <a:pt x="5" y="0"/>
                      </a:cubicBezTo>
                      <a:cubicBezTo>
                        <a:pt x="51" y="0"/>
                        <a:pt x="51" y="0"/>
                        <a:pt x="51" y="0"/>
                      </a:cubicBezTo>
                      <a:cubicBezTo>
                        <a:pt x="52" y="0"/>
                        <a:pt x="53" y="0"/>
                        <a:pt x="52" y="0"/>
                      </a:cubicBezTo>
                      <a:cubicBezTo>
                        <a:pt x="50" y="9"/>
                        <a:pt x="50" y="9"/>
                        <a:pt x="50" y="9"/>
                      </a:cubicBezTo>
                      <a:cubicBezTo>
                        <a:pt x="50" y="9"/>
                        <a:pt x="49" y="10"/>
                        <a:pt x="48"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4" name="Freeform 108"/>
                <p:cNvSpPr/>
                <p:nvPr/>
              </p:nvSpPr>
              <p:spPr bwMode="auto">
                <a:xfrm>
                  <a:off x="5227098" y="4727598"/>
                  <a:ext cx="260558" cy="40268"/>
                </a:xfrm>
                <a:custGeom>
                  <a:avLst/>
                  <a:gdLst>
                    <a:gd name="T0" fmla="*/ 66 w 71"/>
                    <a:gd name="T1" fmla="*/ 11 h 11"/>
                    <a:gd name="T2" fmla="*/ 2 w 71"/>
                    <a:gd name="T3" fmla="*/ 11 h 11"/>
                    <a:gd name="T4" fmla="*/ 1 w 71"/>
                    <a:gd name="T5" fmla="*/ 10 h 11"/>
                    <a:gd name="T6" fmla="*/ 4 w 71"/>
                    <a:gd name="T7" fmla="*/ 1 h 11"/>
                    <a:gd name="T8" fmla="*/ 6 w 71"/>
                    <a:gd name="T9" fmla="*/ 0 h 11"/>
                    <a:gd name="T10" fmla="*/ 69 w 71"/>
                    <a:gd name="T11" fmla="*/ 0 h 11"/>
                    <a:gd name="T12" fmla="*/ 71 w 71"/>
                    <a:gd name="T13" fmla="*/ 1 h 11"/>
                    <a:gd name="T14" fmla="*/ 68 w 71"/>
                    <a:gd name="T15" fmla="*/ 10 h 11"/>
                    <a:gd name="T16" fmla="*/ 66 w 71"/>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
                      <a:moveTo>
                        <a:pt x="66" y="11"/>
                      </a:moveTo>
                      <a:cubicBezTo>
                        <a:pt x="2" y="11"/>
                        <a:pt x="2" y="11"/>
                        <a:pt x="2" y="11"/>
                      </a:cubicBezTo>
                      <a:cubicBezTo>
                        <a:pt x="1" y="11"/>
                        <a:pt x="0" y="10"/>
                        <a:pt x="1" y="10"/>
                      </a:cubicBezTo>
                      <a:cubicBezTo>
                        <a:pt x="4" y="1"/>
                        <a:pt x="4" y="1"/>
                        <a:pt x="4" y="1"/>
                      </a:cubicBezTo>
                      <a:cubicBezTo>
                        <a:pt x="4" y="1"/>
                        <a:pt x="5" y="0"/>
                        <a:pt x="6" y="0"/>
                      </a:cubicBezTo>
                      <a:cubicBezTo>
                        <a:pt x="69" y="0"/>
                        <a:pt x="69" y="0"/>
                        <a:pt x="69" y="0"/>
                      </a:cubicBezTo>
                      <a:cubicBezTo>
                        <a:pt x="70" y="0"/>
                        <a:pt x="71" y="1"/>
                        <a:pt x="71" y="1"/>
                      </a:cubicBezTo>
                      <a:cubicBezTo>
                        <a:pt x="68" y="10"/>
                        <a:pt x="68" y="10"/>
                        <a:pt x="68" y="10"/>
                      </a:cubicBezTo>
                      <a:cubicBezTo>
                        <a:pt x="68" y="10"/>
                        <a:pt x="67" y="11"/>
                        <a:pt x="6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5" name="Freeform 109"/>
                <p:cNvSpPr/>
                <p:nvPr/>
              </p:nvSpPr>
              <p:spPr bwMode="auto">
                <a:xfrm>
                  <a:off x="5550427" y="4647062"/>
                  <a:ext cx="98302"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2" y="0"/>
                        <a:pt x="3" y="0"/>
                      </a:cubicBezTo>
                      <a:cubicBezTo>
                        <a:pt x="26" y="0"/>
                        <a:pt x="26" y="0"/>
                        <a:pt x="26" y="0"/>
                      </a:cubicBezTo>
                      <a:cubicBezTo>
                        <a:pt x="27" y="0"/>
                        <a:pt x="27" y="0"/>
                        <a:pt x="27"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6" name="Freeform 110"/>
                <p:cNvSpPr/>
                <p:nvPr/>
              </p:nvSpPr>
              <p:spPr bwMode="auto">
                <a:xfrm>
                  <a:off x="5659388" y="4647062"/>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6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2" y="0"/>
                        <a:pt x="3" y="0"/>
                      </a:cubicBezTo>
                      <a:cubicBezTo>
                        <a:pt x="26" y="0"/>
                        <a:pt x="26" y="0"/>
                        <a:pt x="26" y="0"/>
                      </a:cubicBezTo>
                      <a:cubicBezTo>
                        <a:pt x="27" y="0"/>
                        <a:pt x="27" y="0"/>
                        <a:pt x="27" y="0"/>
                      </a:cubicBezTo>
                      <a:cubicBezTo>
                        <a:pt x="26" y="9"/>
                        <a:pt x="26" y="9"/>
                        <a:pt x="26" y="9"/>
                      </a:cubicBezTo>
                      <a:cubicBezTo>
                        <a:pt x="26"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7" name="Freeform 111"/>
                <p:cNvSpPr/>
                <p:nvPr/>
              </p:nvSpPr>
              <p:spPr bwMode="auto">
                <a:xfrm>
                  <a:off x="5773086" y="4647062"/>
                  <a:ext cx="95933"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1" y="0"/>
                        <a:pt x="2" y="0"/>
                      </a:cubicBezTo>
                      <a:cubicBezTo>
                        <a:pt x="25" y="0"/>
                        <a:pt x="25" y="0"/>
                        <a:pt x="25" y="0"/>
                      </a:cubicBezTo>
                      <a:cubicBezTo>
                        <a:pt x="26"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8" name="Freeform 112"/>
                <p:cNvSpPr/>
                <p:nvPr/>
              </p:nvSpPr>
              <p:spPr bwMode="auto">
                <a:xfrm>
                  <a:off x="5883232" y="4647062"/>
                  <a:ext cx="94748" cy="33162"/>
                </a:xfrm>
                <a:custGeom>
                  <a:avLst/>
                  <a:gdLst>
                    <a:gd name="T0" fmla="*/ 25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1" y="9"/>
                        <a:pt x="1" y="9"/>
                        <a:pt x="1" y="9"/>
                      </a:cubicBezTo>
                      <a:cubicBezTo>
                        <a:pt x="1" y="9"/>
                        <a:pt x="0" y="9"/>
                        <a:pt x="0" y="9"/>
                      </a:cubicBezTo>
                      <a:cubicBezTo>
                        <a:pt x="1" y="0"/>
                        <a:pt x="1" y="0"/>
                        <a:pt x="1" y="0"/>
                      </a:cubicBezTo>
                      <a:cubicBezTo>
                        <a:pt x="1" y="0"/>
                        <a:pt x="2" y="0"/>
                        <a:pt x="2" y="0"/>
                      </a:cubicBezTo>
                      <a:cubicBezTo>
                        <a:pt x="25" y="0"/>
                        <a:pt x="25" y="0"/>
                        <a:pt x="25" y="0"/>
                      </a:cubicBezTo>
                      <a:cubicBezTo>
                        <a:pt x="26" y="0"/>
                        <a:pt x="26" y="0"/>
                        <a:pt x="26" y="0"/>
                      </a:cubicBezTo>
                      <a:cubicBezTo>
                        <a:pt x="26" y="9"/>
                        <a:pt x="26" y="9"/>
                        <a:pt x="26" y="9"/>
                      </a:cubicBezTo>
                      <a:cubicBezTo>
                        <a:pt x="26" y="9"/>
                        <a:pt x="25"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09" name="Freeform 113"/>
                <p:cNvSpPr/>
                <p:nvPr/>
              </p:nvSpPr>
              <p:spPr bwMode="auto">
                <a:xfrm>
                  <a:off x="5996930" y="4647062"/>
                  <a:ext cx="91196"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4 w 25"/>
                    <a:gd name="T11" fmla="*/ 0 h 9"/>
                    <a:gd name="T12" fmla="*/ 25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0" y="9"/>
                        <a:pt x="0" y="9"/>
                        <a:pt x="0" y="9"/>
                      </a:cubicBezTo>
                      <a:cubicBezTo>
                        <a:pt x="0" y="0"/>
                        <a:pt x="0" y="0"/>
                        <a:pt x="0" y="0"/>
                      </a:cubicBezTo>
                      <a:cubicBezTo>
                        <a:pt x="0" y="0"/>
                        <a:pt x="0" y="0"/>
                        <a:pt x="1" y="0"/>
                      </a:cubicBezTo>
                      <a:cubicBezTo>
                        <a:pt x="24" y="0"/>
                        <a:pt x="24" y="0"/>
                        <a:pt x="24" y="0"/>
                      </a:cubicBezTo>
                      <a:cubicBezTo>
                        <a:pt x="25" y="0"/>
                        <a:pt x="25" y="0"/>
                        <a:pt x="25"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0" name="Freeform 114"/>
                <p:cNvSpPr/>
                <p:nvPr/>
              </p:nvSpPr>
              <p:spPr bwMode="auto">
                <a:xfrm>
                  <a:off x="6102337" y="4647062"/>
                  <a:ext cx="95933" cy="33162"/>
                </a:xfrm>
                <a:custGeom>
                  <a:avLst/>
                  <a:gdLst>
                    <a:gd name="T0" fmla="*/ 25 w 26"/>
                    <a:gd name="T1" fmla="*/ 9 h 9"/>
                    <a:gd name="T2" fmla="*/ 2 w 26"/>
                    <a:gd name="T3" fmla="*/ 9 h 9"/>
                    <a:gd name="T4" fmla="*/ 0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0" y="9"/>
                        <a:pt x="0" y="9"/>
                      </a:cubicBezTo>
                      <a:cubicBezTo>
                        <a:pt x="0" y="0"/>
                        <a:pt x="0" y="0"/>
                        <a:pt x="0" y="0"/>
                      </a:cubicBezTo>
                      <a:cubicBezTo>
                        <a:pt x="0" y="0"/>
                        <a:pt x="1" y="0"/>
                        <a:pt x="1" y="0"/>
                      </a:cubicBezTo>
                      <a:cubicBezTo>
                        <a:pt x="24" y="0"/>
                        <a:pt x="24" y="0"/>
                        <a:pt x="24" y="0"/>
                      </a:cubicBezTo>
                      <a:cubicBezTo>
                        <a:pt x="25"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1" name="Freeform 115"/>
                <p:cNvSpPr/>
                <p:nvPr/>
              </p:nvSpPr>
              <p:spPr bwMode="auto">
                <a:xfrm>
                  <a:off x="6216035" y="4647062"/>
                  <a:ext cx="95933" cy="33162"/>
                </a:xfrm>
                <a:custGeom>
                  <a:avLst/>
                  <a:gdLst>
                    <a:gd name="T0" fmla="*/ 25 w 26"/>
                    <a:gd name="T1" fmla="*/ 9 h 9"/>
                    <a:gd name="T2" fmla="*/ 1 w 26"/>
                    <a:gd name="T3" fmla="*/ 9 h 9"/>
                    <a:gd name="T4" fmla="*/ 0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1" y="9"/>
                        <a:pt x="1" y="9"/>
                        <a:pt x="1" y="9"/>
                      </a:cubicBezTo>
                      <a:cubicBezTo>
                        <a:pt x="1" y="9"/>
                        <a:pt x="0" y="9"/>
                        <a:pt x="0" y="9"/>
                      </a:cubicBezTo>
                      <a:cubicBezTo>
                        <a:pt x="0" y="0"/>
                        <a:pt x="0" y="0"/>
                        <a:pt x="0" y="0"/>
                      </a:cubicBezTo>
                      <a:cubicBezTo>
                        <a:pt x="0" y="0"/>
                        <a:pt x="0" y="0"/>
                        <a:pt x="1" y="0"/>
                      </a:cubicBezTo>
                      <a:cubicBezTo>
                        <a:pt x="24" y="0"/>
                        <a:pt x="24" y="0"/>
                        <a:pt x="24" y="0"/>
                      </a:cubicBezTo>
                      <a:cubicBezTo>
                        <a:pt x="24"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2" name="Freeform 116"/>
                <p:cNvSpPr/>
                <p:nvPr/>
              </p:nvSpPr>
              <p:spPr bwMode="auto">
                <a:xfrm>
                  <a:off x="6326181" y="4647062"/>
                  <a:ext cx="95933" cy="33162"/>
                </a:xfrm>
                <a:custGeom>
                  <a:avLst/>
                  <a:gdLst>
                    <a:gd name="T0" fmla="*/ 25 w 26"/>
                    <a:gd name="T1" fmla="*/ 9 h 9"/>
                    <a:gd name="T2" fmla="*/ 2 w 26"/>
                    <a:gd name="T3" fmla="*/ 9 h 9"/>
                    <a:gd name="T4" fmla="*/ 1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1" y="9"/>
                        <a:pt x="1" y="9"/>
                      </a:cubicBezTo>
                      <a:cubicBezTo>
                        <a:pt x="0" y="0"/>
                        <a:pt x="0" y="0"/>
                        <a:pt x="0" y="0"/>
                      </a:cubicBezTo>
                      <a:cubicBezTo>
                        <a:pt x="0" y="0"/>
                        <a:pt x="0" y="0"/>
                        <a:pt x="1" y="0"/>
                      </a:cubicBezTo>
                      <a:cubicBezTo>
                        <a:pt x="24" y="0"/>
                        <a:pt x="24" y="0"/>
                        <a:pt x="24" y="0"/>
                      </a:cubicBezTo>
                      <a:cubicBezTo>
                        <a:pt x="24"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3" name="Freeform 117"/>
                <p:cNvSpPr/>
                <p:nvPr/>
              </p:nvSpPr>
              <p:spPr bwMode="auto">
                <a:xfrm>
                  <a:off x="6432773" y="4647062"/>
                  <a:ext cx="101855" cy="33162"/>
                </a:xfrm>
                <a:custGeom>
                  <a:avLst/>
                  <a:gdLst>
                    <a:gd name="T0" fmla="*/ 26 w 28"/>
                    <a:gd name="T1" fmla="*/ 9 h 9"/>
                    <a:gd name="T2" fmla="*/ 3 w 28"/>
                    <a:gd name="T3" fmla="*/ 9 h 9"/>
                    <a:gd name="T4" fmla="*/ 2 w 28"/>
                    <a:gd name="T5" fmla="*/ 9 h 9"/>
                    <a:gd name="T6" fmla="*/ 0 w 28"/>
                    <a:gd name="T7" fmla="*/ 0 h 9"/>
                    <a:gd name="T8" fmla="*/ 1 w 28"/>
                    <a:gd name="T9" fmla="*/ 0 h 9"/>
                    <a:gd name="T10" fmla="*/ 24 w 28"/>
                    <a:gd name="T11" fmla="*/ 0 h 9"/>
                    <a:gd name="T12" fmla="*/ 25 w 28"/>
                    <a:gd name="T13" fmla="*/ 0 h 9"/>
                    <a:gd name="T14" fmla="*/ 27 w 28"/>
                    <a:gd name="T15" fmla="*/ 9 h 9"/>
                    <a:gd name="T16" fmla="*/ 26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6" y="9"/>
                      </a:moveTo>
                      <a:cubicBezTo>
                        <a:pt x="3" y="9"/>
                        <a:pt x="3" y="9"/>
                        <a:pt x="3" y="9"/>
                      </a:cubicBezTo>
                      <a:cubicBezTo>
                        <a:pt x="2" y="9"/>
                        <a:pt x="2" y="9"/>
                        <a:pt x="2" y="9"/>
                      </a:cubicBezTo>
                      <a:cubicBezTo>
                        <a:pt x="0" y="0"/>
                        <a:pt x="0" y="0"/>
                        <a:pt x="0" y="0"/>
                      </a:cubicBezTo>
                      <a:cubicBezTo>
                        <a:pt x="0" y="0"/>
                        <a:pt x="1" y="0"/>
                        <a:pt x="1" y="0"/>
                      </a:cubicBezTo>
                      <a:cubicBezTo>
                        <a:pt x="24" y="0"/>
                        <a:pt x="24" y="0"/>
                        <a:pt x="24" y="0"/>
                      </a:cubicBezTo>
                      <a:cubicBezTo>
                        <a:pt x="25" y="0"/>
                        <a:pt x="25" y="0"/>
                        <a:pt x="25" y="0"/>
                      </a:cubicBezTo>
                      <a:cubicBezTo>
                        <a:pt x="27" y="9"/>
                        <a:pt x="27" y="9"/>
                        <a:pt x="27" y="9"/>
                      </a:cubicBezTo>
                      <a:cubicBezTo>
                        <a:pt x="28" y="9"/>
                        <a:pt x="27"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4" name="Freeform 118"/>
                <p:cNvSpPr/>
                <p:nvPr/>
              </p:nvSpPr>
              <p:spPr bwMode="auto">
                <a:xfrm>
                  <a:off x="6546471" y="4647062"/>
                  <a:ext cx="101855" cy="33162"/>
                </a:xfrm>
                <a:custGeom>
                  <a:avLst/>
                  <a:gdLst>
                    <a:gd name="T0" fmla="*/ 27 w 28"/>
                    <a:gd name="T1" fmla="*/ 9 h 9"/>
                    <a:gd name="T2" fmla="*/ 3 w 28"/>
                    <a:gd name="T3" fmla="*/ 9 h 9"/>
                    <a:gd name="T4" fmla="*/ 2 w 28"/>
                    <a:gd name="T5" fmla="*/ 9 h 9"/>
                    <a:gd name="T6" fmla="*/ 0 w 28"/>
                    <a:gd name="T7" fmla="*/ 0 h 9"/>
                    <a:gd name="T8" fmla="*/ 1 w 28"/>
                    <a:gd name="T9" fmla="*/ 0 h 9"/>
                    <a:gd name="T10" fmla="*/ 24 w 28"/>
                    <a:gd name="T11" fmla="*/ 0 h 9"/>
                    <a:gd name="T12" fmla="*/ 25 w 28"/>
                    <a:gd name="T13" fmla="*/ 0 h 9"/>
                    <a:gd name="T14" fmla="*/ 28 w 28"/>
                    <a:gd name="T15" fmla="*/ 9 h 9"/>
                    <a:gd name="T16" fmla="*/ 27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7" y="9"/>
                      </a:moveTo>
                      <a:cubicBezTo>
                        <a:pt x="3" y="9"/>
                        <a:pt x="3" y="9"/>
                        <a:pt x="3" y="9"/>
                      </a:cubicBezTo>
                      <a:cubicBezTo>
                        <a:pt x="3" y="9"/>
                        <a:pt x="2" y="9"/>
                        <a:pt x="2" y="9"/>
                      </a:cubicBezTo>
                      <a:cubicBezTo>
                        <a:pt x="0" y="0"/>
                        <a:pt x="0" y="0"/>
                        <a:pt x="0" y="0"/>
                      </a:cubicBezTo>
                      <a:cubicBezTo>
                        <a:pt x="0" y="0"/>
                        <a:pt x="0" y="0"/>
                        <a:pt x="1" y="0"/>
                      </a:cubicBezTo>
                      <a:cubicBezTo>
                        <a:pt x="24" y="0"/>
                        <a:pt x="24" y="0"/>
                        <a:pt x="24" y="0"/>
                      </a:cubicBezTo>
                      <a:cubicBezTo>
                        <a:pt x="25" y="0"/>
                        <a:pt x="25" y="0"/>
                        <a:pt x="25" y="0"/>
                      </a:cubicBezTo>
                      <a:cubicBezTo>
                        <a:pt x="28" y="9"/>
                        <a:pt x="28" y="9"/>
                        <a:pt x="28" y="9"/>
                      </a:cubicBezTo>
                      <a:cubicBezTo>
                        <a:pt x="28" y="9"/>
                        <a:pt x="27" y="9"/>
                        <a:pt x="2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5" name="Freeform 119"/>
                <p:cNvSpPr/>
                <p:nvPr/>
              </p:nvSpPr>
              <p:spPr bwMode="auto">
                <a:xfrm>
                  <a:off x="6651879" y="4647062"/>
                  <a:ext cx="106592" cy="33162"/>
                </a:xfrm>
                <a:custGeom>
                  <a:avLst/>
                  <a:gdLst>
                    <a:gd name="T0" fmla="*/ 28 w 29"/>
                    <a:gd name="T1" fmla="*/ 9 h 9"/>
                    <a:gd name="T2" fmla="*/ 4 w 29"/>
                    <a:gd name="T3" fmla="*/ 9 h 9"/>
                    <a:gd name="T4" fmla="*/ 3 w 29"/>
                    <a:gd name="T5" fmla="*/ 9 h 9"/>
                    <a:gd name="T6" fmla="*/ 0 w 29"/>
                    <a:gd name="T7" fmla="*/ 0 h 9"/>
                    <a:gd name="T8" fmla="*/ 1 w 29"/>
                    <a:gd name="T9" fmla="*/ 0 h 9"/>
                    <a:gd name="T10" fmla="*/ 24 w 29"/>
                    <a:gd name="T11" fmla="*/ 0 h 9"/>
                    <a:gd name="T12" fmla="*/ 25 w 29"/>
                    <a:gd name="T13" fmla="*/ 0 h 9"/>
                    <a:gd name="T14" fmla="*/ 29 w 29"/>
                    <a:gd name="T15" fmla="*/ 9 h 9"/>
                    <a:gd name="T16" fmla="*/ 28 w 2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
                      <a:moveTo>
                        <a:pt x="28" y="9"/>
                      </a:moveTo>
                      <a:cubicBezTo>
                        <a:pt x="4" y="9"/>
                        <a:pt x="4" y="9"/>
                        <a:pt x="4" y="9"/>
                      </a:cubicBezTo>
                      <a:cubicBezTo>
                        <a:pt x="4" y="9"/>
                        <a:pt x="3" y="9"/>
                        <a:pt x="3" y="9"/>
                      </a:cubicBezTo>
                      <a:cubicBezTo>
                        <a:pt x="0" y="0"/>
                        <a:pt x="0" y="0"/>
                        <a:pt x="0" y="0"/>
                      </a:cubicBezTo>
                      <a:cubicBezTo>
                        <a:pt x="0" y="0"/>
                        <a:pt x="1" y="0"/>
                        <a:pt x="1" y="0"/>
                      </a:cubicBezTo>
                      <a:cubicBezTo>
                        <a:pt x="24" y="0"/>
                        <a:pt x="24" y="0"/>
                        <a:pt x="24" y="0"/>
                      </a:cubicBezTo>
                      <a:cubicBezTo>
                        <a:pt x="25" y="0"/>
                        <a:pt x="25" y="0"/>
                        <a:pt x="25" y="0"/>
                      </a:cubicBezTo>
                      <a:cubicBezTo>
                        <a:pt x="29" y="9"/>
                        <a:pt x="29" y="9"/>
                        <a:pt x="29" y="9"/>
                      </a:cubicBezTo>
                      <a:cubicBezTo>
                        <a:pt x="29" y="9"/>
                        <a:pt x="28" y="9"/>
                        <a:pt x="28"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6" name="Freeform 120"/>
                <p:cNvSpPr/>
                <p:nvPr/>
              </p:nvSpPr>
              <p:spPr bwMode="auto">
                <a:xfrm>
                  <a:off x="6762024" y="4647062"/>
                  <a:ext cx="106592" cy="33162"/>
                </a:xfrm>
                <a:custGeom>
                  <a:avLst/>
                  <a:gdLst>
                    <a:gd name="T0" fmla="*/ 28 w 29"/>
                    <a:gd name="T1" fmla="*/ 9 h 9"/>
                    <a:gd name="T2" fmla="*/ 5 w 29"/>
                    <a:gd name="T3" fmla="*/ 9 h 9"/>
                    <a:gd name="T4" fmla="*/ 4 w 29"/>
                    <a:gd name="T5" fmla="*/ 9 h 9"/>
                    <a:gd name="T6" fmla="*/ 1 w 29"/>
                    <a:gd name="T7" fmla="*/ 0 h 9"/>
                    <a:gd name="T8" fmla="*/ 1 w 29"/>
                    <a:gd name="T9" fmla="*/ 0 h 9"/>
                    <a:gd name="T10" fmla="*/ 25 w 29"/>
                    <a:gd name="T11" fmla="*/ 0 h 9"/>
                    <a:gd name="T12" fmla="*/ 26 w 29"/>
                    <a:gd name="T13" fmla="*/ 0 h 9"/>
                    <a:gd name="T14" fmla="*/ 29 w 29"/>
                    <a:gd name="T15" fmla="*/ 9 h 9"/>
                    <a:gd name="T16" fmla="*/ 28 w 2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
                      <a:moveTo>
                        <a:pt x="28" y="9"/>
                      </a:moveTo>
                      <a:cubicBezTo>
                        <a:pt x="5" y="9"/>
                        <a:pt x="5" y="9"/>
                        <a:pt x="5" y="9"/>
                      </a:cubicBezTo>
                      <a:cubicBezTo>
                        <a:pt x="4" y="9"/>
                        <a:pt x="4" y="9"/>
                        <a:pt x="4" y="9"/>
                      </a:cubicBezTo>
                      <a:cubicBezTo>
                        <a:pt x="1" y="0"/>
                        <a:pt x="1" y="0"/>
                        <a:pt x="1" y="0"/>
                      </a:cubicBezTo>
                      <a:cubicBezTo>
                        <a:pt x="0" y="0"/>
                        <a:pt x="1" y="0"/>
                        <a:pt x="1" y="0"/>
                      </a:cubicBezTo>
                      <a:cubicBezTo>
                        <a:pt x="25" y="0"/>
                        <a:pt x="25" y="0"/>
                        <a:pt x="25" y="0"/>
                      </a:cubicBezTo>
                      <a:cubicBezTo>
                        <a:pt x="25" y="0"/>
                        <a:pt x="26" y="0"/>
                        <a:pt x="26" y="0"/>
                      </a:cubicBezTo>
                      <a:cubicBezTo>
                        <a:pt x="29" y="9"/>
                        <a:pt x="29" y="9"/>
                        <a:pt x="29" y="9"/>
                      </a:cubicBezTo>
                      <a:cubicBezTo>
                        <a:pt x="29" y="9"/>
                        <a:pt x="29" y="9"/>
                        <a:pt x="28"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7" name="Freeform 121"/>
                <p:cNvSpPr/>
                <p:nvPr/>
              </p:nvSpPr>
              <p:spPr bwMode="auto">
                <a:xfrm>
                  <a:off x="5392908" y="4606794"/>
                  <a:ext cx="101855" cy="33162"/>
                </a:xfrm>
                <a:custGeom>
                  <a:avLst/>
                  <a:gdLst>
                    <a:gd name="T0" fmla="*/ 24 w 28"/>
                    <a:gd name="T1" fmla="*/ 9 h 9"/>
                    <a:gd name="T2" fmla="*/ 1 w 28"/>
                    <a:gd name="T3" fmla="*/ 9 h 9"/>
                    <a:gd name="T4" fmla="*/ 0 w 28"/>
                    <a:gd name="T5" fmla="*/ 9 h 9"/>
                    <a:gd name="T6" fmla="*/ 3 w 28"/>
                    <a:gd name="T7" fmla="*/ 0 h 9"/>
                    <a:gd name="T8" fmla="*/ 4 w 28"/>
                    <a:gd name="T9" fmla="*/ 0 h 9"/>
                    <a:gd name="T10" fmla="*/ 27 w 28"/>
                    <a:gd name="T11" fmla="*/ 0 h 9"/>
                    <a:gd name="T12" fmla="*/ 28 w 28"/>
                    <a:gd name="T13" fmla="*/ 0 h 9"/>
                    <a:gd name="T14" fmla="*/ 25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1" y="9"/>
                        <a:pt x="0" y="9"/>
                        <a:pt x="0" y="9"/>
                      </a:cubicBezTo>
                      <a:cubicBezTo>
                        <a:pt x="3" y="0"/>
                        <a:pt x="3" y="0"/>
                        <a:pt x="3" y="0"/>
                      </a:cubicBezTo>
                      <a:cubicBezTo>
                        <a:pt x="3" y="0"/>
                        <a:pt x="4" y="0"/>
                        <a:pt x="4" y="0"/>
                      </a:cubicBezTo>
                      <a:cubicBezTo>
                        <a:pt x="27" y="0"/>
                        <a:pt x="27" y="0"/>
                        <a:pt x="27" y="0"/>
                      </a:cubicBezTo>
                      <a:cubicBezTo>
                        <a:pt x="28" y="0"/>
                        <a:pt x="28" y="0"/>
                        <a:pt x="28"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8" name="Freeform 122"/>
                <p:cNvSpPr/>
                <p:nvPr/>
              </p:nvSpPr>
              <p:spPr bwMode="auto">
                <a:xfrm>
                  <a:off x="5501869" y="4606794"/>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3" y="0"/>
                        <a:pt x="3" y="0"/>
                      </a:cubicBezTo>
                      <a:cubicBezTo>
                        <a:pt x="26" y="0"/>
                        <a:pt x="26" y="0"/>
                        <a:pt x="26" y="0"/>
                      </a:cubicBezTo>
                      <a:cubicBezTo>
                        <a:pt x="27" y="0"/>
                        <a:pt x="27" y="0"/>
                        <a:pt x="27"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19" name="Freeform 123"/>
                <p:cNvSpPr/>
                <p:nvPr/>
              </p:nvSpPr>
              <p:spPr bwMode="auto">
                <a:xfrm>
                  <a:off x="5612013" y="4606794"/>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1" y="9"/>
                        <a:pt x="0" y="9"/>
                        <a:pt x="0" y="9"/>
                      </a:cubicBezTo>
                      <a:cubicBezTo>
                        <a:pt x="2" y="0"/>
                        <a:pt x="2" y="0"/>
                        <a:pt x="2" y="0"/>
                      </a:cubicBezTo>
                      <a:cubicBezTo>
                        <a:pt x="2" y="0"/>
                        <a:pt x="3" y="0"/>
                        <a:pt x="3" y="0"/>
                      </a:cubicBezTo>
                      <a:cubicBezTo>
                        <a:pt x="26" y="0"/>
                        <a:pt x="26" y="0"/>
                        <a:pt x="26" y="0"/>
                      </a:cubicBezTo>
                      <a:cubicBezTo>
                        <a:pt x="26" y="0"/>
                        <a:pt x="27" y="0"/>
                        <a:pt x="27"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0" name="Freeform 124"/>
                <p:cNvSpPr/>
                <p:nvPr/>
              </p:nvSpPr>
              <p:spPr bwMode="auto">
                <a:xfrm>
                  <a:off x="5722159" y="4606794"/>
                  <a:ext cx="94748"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2" y="0"/>
                        <a:pt x="2" y="0"/>
                      </a:cubicBezTo>
                      <a:cubicBezTo>
                        <a:pt x="25" y="0"/>
                        <a:pt x="25" y="0"/>
                        <a:pt x="25" y="0"/>
                      </a:cubicBezTo>
                      <a:cubicBezTo>
                        <a:pt x="25" y="0"/>
                        <a:pt x="26" y="0"/>
                        <a:pt x="26"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1" name="Freeform 125"/>
                <p:cNvSpPr/>
                <p:nvPr/>
              </p:nvSpPr>
              <p:spPr bwMode="auto">
                <a:xfrm>
                  <a:off x="5832304" y="4606794"/>
                  <a:ext cx="94748"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2" y="0"/>
                        <a:pt x="2" y="0"/>
                      </a:cubicBezTo>
                      <a:cubicBezTo>
                        <a:pt x="25" y="0"/>
                        <a:pt x="25" y="0"/>
                        <a:pt x="25" y="0"/>
                      </a:cubicBezTo>
                      <a:cubicBezTo>
                        <a:pt x="25"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2" name="Freeform 126"/>
                <p:cNvSpPr/>
                <p:nvPr/>
              </p:nvSpPr>
              <p:spPr bwMode="auto">
                <a:xfrm>
                  <a:off x="5937712" y="4606794"/>
                  <a:ext cx="95933"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1" y="9"/>
                        <a:pt x="0" y="9"/>
                        <a:pt x="0" y="9"/>
                      </a:cubicBezTo>
                      <a:cubicBezTo>
                        <a:pt x="1" y="0"/>
                        <a:pt x="1" y="0"/>
                        <a:pt x="1" y="0"/>
                      </a:cubicBezTo>
                      <a:cubicBezTo>
                        <a:pt x="1" y="0"/>
                        <a:pt x="1" y="0"/>
                        <a:pt x="2" y="0"/>
                      </a:cubicBezTo>
                      <a:cubicBezTo>
                        <a:pt x="25" y="0"/>
                        <a:pt x="25" y="0"/>
                        <a:pt x="25" y="0"/>
                      </a:cubicBezTo>
                      <a:cubicBezTo>
                        <a:pt x="25"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3" name="Freeform 127"/>
                <p:cNvSpPr/>
                <p:nvPr/>
              </p:nvSpPr>
              <p:spPr bwMode="auto">
                <a:xfrm>
                  <a:off x="6051410" y="4606794"/>
                  <a:ext cx="92380"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3 w 25"/>
                    <a:gd name="T11" fmla="*/ 0 h 9"/>
                    <a:gd name="T12" fmla="*/ 24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0" y="9"/>
                        <a:pt x="0" y="9"/>
                        <a:pt x="0" y="9"/>
                      </a:cubicBezTo>
                      <a:cubicBezTo>
                        <a:pt x="0" y="0"/>
                        <a:pt x="0" y="0"/>
                        <a:pt x="0" y="0"/>
                      </a:cubicBezTo>
                      <a:cubicBezTo>
                        <a:pt x="0" y="0"/>
                        <a:pt x="0" y="0"/>
                        <a:pt x="1" y="0"/>
                      </a:cubicBezTo>
                      <a:cubicBezTo>
                        <a:pt x="23" y="0"/>
                        <a:pt x="23" y="0"/>
                        <a:pt x="23" y="0"/>
                      </a:cubicBezTo>
                      <a:cubicBezTo>
                        <a:pt x="24" y="0"/>
                        <a:pt x="24" y="0"/>
                        <a:pt x="24"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4" name="Freeform 128"/>
                <p:cNvSpPr/>
                <p:nvPr/>
              </p:nvSpPr>
              <p:spPr bwMode="auto">
                <a:xfrm>
                  <a:off x="6158002" y="4606794"/>
                  <a:ext cx="91196"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3 w 25"/>
                    <a:gd name="T11" fmla="*/ 0 h 9"/>
                    <a:gd name="T12" fmla="*/ 24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1" y="9"/>
                        <a:pt x="0" y="9"/>
                        <a:pt x="0" y="9"/>
                      </a:cubicBezTo>
                      <a:cubicBezTo>
                        <a:pt x="0" y="0"/>
                        <a:pt x="0" y="0"/>
                        <a:pt x="0" y="0"/>
                      </a:cubicBezTo>
                      <a:cubicBezTo>
                        <a:pt x="0" y="0"/>
                        <a:pt x="0" y="0"/>
                        <a:pt x="1" y="0"/>
                      </a:cubicBezTo>
                      <a:cubicBezTo>
                        <a:pt x="23" y="0"/>
                        <a:pt x="23" y="0"/>
                        <a:pt x="23" y="0"/>
                      </a:cubicBezTo>
                      <a:cubicBezTo>
                        <a:pt x="24" y="0"/>
                        <a:pt x="24" y="0"/>
                        <a:pt x="24"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5" name="Freeform 129"/>
                <p:cNvSpPr/>
                <p:nvPr/>
              </p:nvSpPr>
              <p:spPr bwMode="auto">
                <a:xfrm>
                  <a:off x="6268147" y="4606794"/>
                  <a:ext cx="94748" cy="33162"/>
                </a:xfrm>
                <a:custGeom>
                  <a:avLst/>
                  <a:gdLst>
                    <a:gd name="T0" fmla="*/ 25 w 26"/>
                    <a:gd name="T1" fmla="*/ 9 h 9"/>
                    <a:gd name="T2" fmla="*/ 2 w 26"/>
                    <a:gd name="T3" fmla="*/ 9 h 9"/>
                    <a:gd name="T4" fmla="*/ 0 w 26"/>
                    <a:gd name="T5" fmla="*/ 9 h 9"/>
                    <a:gd name="T6" fmla="*/ 0 w 26"/>
                    <a:gd name="T7" fmla="*/ 0 h 9"/>
                    <a:gd name="T8" fmla="*/ 1 w 26"/>
                    <a:gd name="T9" fmla="*/ 0 h 9"/>
                    <a:gd name="T10" fmla="*/ 23 w 26"/>
                    <a:gd name="T11" fmla="*/ 0 h 9"/>
                    <a:gd name="T12" fmla="*/ 24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1" y="9"/>
                        <a:pt x="0" y="9"/>
                      </a:cubicBezTo>
                      <a:cubicBezTo>
                        <a:pt x="0" y="0"/>
                        <a:pt x="0" y="0"/>
                        <a:pt x="0" y="0"/>
                      </a:cubicBezTo>
                      <a:cubicBezTo>
                        <a:pt x="0" y="0"/>
                        <a:pt x="0" y="0"/>
                        <a:pt x="1" y="0"/>
                      </a:cubicBezTo>
                      <a:cubicBezTo>
                        <a:pt x="23" y="0"/>
                        <a:pt x="23" y="0"/>
                        <a:pt x="23" y="0"/>
                      </a:cubicBezTo>
                      <a:cubicBezTo>
                        <a:pt x="24" y="0"/>
                        <a:pt x="24" y="0"/>
                        <a:pt x="24" y="0"/>
                      </a:cubicBezTo>
                      <a:cubicBezTo>
                        <a:pt x="26" y="9"/>
                        <a:pt x="26" y="9"/>
                        <a:pt x="26" y="9"/>
                      </a:cubicBezTo>
                      <a:cubicBezTo>
                        <a:pt x="26" y="9"/>
                        <a:pt x="25"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6" name="Freeform 130"/>
                <p:cNvSpPr/>
                <p:nvPr/>
              </p:nvSpPr>
              <p:spPr bwMode="auto">
                <a:xfrm>
                  <a:off x="6373555" y="4606794"/>
                  <a:ext cx="99486" cy="33162"/>
                </a:xfrm>
                <a:custGeom>
                  <a:avLst/>
                  <a:gdLst>
                    <a:gd name="T0" fmla="*/ 26 w 27"/>
                    <a:gd name="T1" fmla="*/ 9 h 9"/>
                    <a:gd name="T2" fmla="*/ 3 w 27"/>
                    <a:gd name="T3" fmla="*/ 9 h 9"/>
                    <a:gd name="T4" fmla="*/ 2 w 27"/>
                    <a:gd name="T5" fmla="*/ 9 h 9"/>
                    <a:gd name="T6" fmla="*/ 0 w 27"/>
                    <a:gd name="T7" fmla="*/ 0 h 9"/>
                    <a:gd name="T8" fmla="*/ 1 w 27"/>
                    <a:gd name="T9" fmla="*/ 0 h 9"/>
                    <a:gd name="T10" fmla="*/ 24 w 27"/>
                    <a:gd name="T11" fmla="*/ 0 h 9"/>
                    <a:gd name="T12" fmla="*/ 25 w 27"/>
                    <a:gd name="T13" fmla="*/ 0 h 9"/>
                    <a:gd name="T14" fmla="*/ 27 w 27"/>
                    <a:gd name="T15" fmla="*/ 9 h 9"/>
                    <a:gd name="T16" fmla="*/ 26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6" y="9"/>
                      </a:moveTo>
                      <a:cubicBezTo>
                        <a:pt x="3" y="9"/>
                        <a:pt x="3" y="9"/>
                        <a:pt x="3" y="9"/>
                      </a:cubicBezTo>
                      <a:cubicBezTo>
                        <a:pt x="2" y="9"/>
                        <a:pt x="2" y="9"/>
                        <a:pt x="2" y="9"/>
                      </a:cubicBezTo>
                      <a:cubicBezTo>
                        <a:pt x="0" y="0"/>
                        <a:pt x="0" y="0"/>
                        <a:pt x="0" y="0"/>
                      </a:cubicBezTo>
                      <a:cubicBezTo>
                        <a:pt x="0" y="0"/>
                        <a:pt x="1" y="0"/>
                        <a:pt x="1" y="0"/>
                      </a:cubicBezTo>
                      <a:cubicBezTo>
                        <a:pt x="24" y="0"/>
                        <a:pt x="24" y="0"/>
                        <a:pt x="24" y="0"/>
                      </a:cubicBezTo>
                      <a:cubicBezTo>
                        <a:pt x="24" y="0"/>
                        <a:pt x="25" y="0"/>
                        <a:pt x="25" y="0"/>
                      </a:cubicBezTo>
                      <a:cubicBezTo>
                        <a:pt x="27" y="9"/>
                        <a:pt x="27" y="9"/>
                        <a:pt x="27" y="9"/>
                      </a:cubicBezTo>
                      <a:cubicBezTo>
                        <a:pt x="27" y="9"/>
                        <a:pt x="26"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7" name="Freeform 131"/>
                <p:cNvSpPr/>
                <p:nvPr/>
              </p:nvSpPr>
              <p:spPr bwMode="auto">
                <a:xfrm>
                  <a:off x="6483700" y="4606794"/>
                  <a:ext cx="99486" cy="33162"/>
                </a:xfrm>
                <a:custGeom>
                  <a:avLst/>
                  <a:gdLst>
                    <a:gd name="T0" fmla="*/ 26 w 27"/>
                    <a:gd name="T1" fmla="*/ 9 h 9"/>
                    <a:gd name="T2" fmla="*/ 3 w 27"/>
                    <a:gd name="T3" fmla="*/ 9 h 9"/>
                    <a:gd name="T4" fmla="*/ 2 w 27"/>
                    <a:gd name="T5" fmla="*/ 9 h 9"/>
                    <a:gd name="T6" fmla="*/ 0 w 27"/>
                    <a:gd name="T7" fmla="*/ 0 h 9"/>
                    <a:gd name="T8" fmla="*/ 1 w 27"/>
                    <a:gd name="T9" fmla="*/ 0 h 9"/>
                    <a:gd name="T10" fmla="*/ 23 w 27"/>
                    <a:gd name="T11" fmla="*/ 0 h 9"/>
                    <a:gd name="T12" fmla="*/ 24 w 27"/>
                    <a:gd name="T13" fmla="*/ 0 h 9"/>
                    <a:gd name="T14" fmla="*/ 27 w 27"/>
                    <a:gd name="T15" fmla="*/ 9 h 9"/>
                    <a:gd name="T16" fmla="*/ 26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6" y="9"/>
                      </a:moveTo>
                      <a:cubicBezTo>
                        <a:pt x="3" y="9"/>
                        <a:pt x="3" y="9"/>
                        <a:pt x="3" y="9"/>
                      </a:cubicBezTo>
                      <a:cubicBezTo>
                        <a:pt x="2" y="9"/>
                        <a:pt x="2" y="9"/>
                        <a:pt x="2" y="9"/>
                      </a:cubicBezTo>
                      <a:cubicBezTo>
                        <a:pt x="0" y="0"/>
                        <a:pt x="0" y="0"/>
                        <a:pt x="0" y="0"/>
                      </a:cubicBezTo>
                      <a:cubicBezTo>
                        <a:pt x="0" y="0"/>
                        <a:pt x="0" y="0"/>
                        <a:pt x="1" y="0"/>
                      </a:cubicBezTo>
                      <a:cubicBezTo>
                        <a:pt x="23" y="0"/>
                        <a:pt x="23" y="0"/>
                        <a:pt x="23" y="0"/>
                      </a:cubicBezTo>
                      <a:cubicBezTo>
                        <a:pt x="24" y="0"/>
                        <a:pt x="24" y="0"/>
                        <a:pt x="24" y="0"/>
                      </a:cubicBezTo>
                      <a:cubicBezTo>
                        <a:pt x="27" y="9"/>
                        <a:pt x="27" y="9"/>
                        <a:pt x="27" y="9"/>
                      </a:cubicBezTo>
                      <a:cubicBezTo>
                        <a:pt x="27" y="9"/>
                        <a:pt x="26"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8" name="Freeform 132"/>
                <p:cNvSpPr/>
                <p:nvPr/>
              </p:nvSpPr>
              <p:spPr bwMode="auto">
                <a:xfrm>
                  <a:off x="6586739" y="4606794"/>
                  <a:ext cx="101855" cy="33162"/>
                </a:xfrm>
                <a:custGeom>
                  <a:avLst/>
                  <a:gdLst>
                    <a:gd name="T0" fmla="*/ 27 w 28"/>
                    <a:gd name="T1" fmla="*/ 9 h 9"/>
                    <a:gd name="T2" fmla="*/ 4 w 28"/>
                    <a:gd name="T3" fmla="*/ 9 h 9"/>
                    <a:gd name="T4" fmla="*/ 2 w 28"/>
                    <a:gd name="T5" fmla="*/ 9 h 9"/>
                    <a:gd name="T6" fmla="*/ 0 w 28"/>
                    <a:gd name="T7" fmla="*/ 0 h 9"/>
                    <a:gd name="T8" fmla="*/ 1 w 28"/>
                    <a:gd name="T9" fmla="*/ 0 h 9"/>
                    <a:gd name="T10" fmla="*/ 24 w 28"/>
                    <a:gd name="T11" fmla="*/ 0 h 9"/>
                    <a:gd name="T12" fmla="*/ 25 w 28"/>
                    <a:gd name="T13" fmla="*/ 0 h 9"/>
                    <a:gd name="T14" fmla="*/ 28 w 28"/>
                    <a:gd name="T15" fmla="*/ 9 h 9"/>
                    <a:gd name="T16" fmla="*/ 27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7" y="9"/>
                      </a:moveTo>
                      <a:cubicBezTo>
                        <a:pt x="4" y="9"/>
                        <a:pt x="4" y="9"/>
                        <a:pt x="4" y="9"/>
                      </a:cubicBezTo>
                      <a:cubicBezTo>
                        <a:pt x="3" y="9"/>
                        <a:pt x="2" y="9"/>
                        <a:pt x="2" y="9"/>
                      </a:cubicBezTo>
                      <a:cubicBezTo>
                        <a:pt x="0" y="0"/>
                        <a:pt x="0" y="0"/>
                        <a:pt x="0" y="0"/>
                      </a:cubicBezTo>
                      <a:cubicBezTo>
                        <a:pt x="0" y="0"/>
                        <a:pt x="0" y="0"/>
                        <a:pt x="1" y="0"/>
                      </a:cubicBezTo>
                      <a:cubicBezTo>
                        <a:pt x="24" y="0"/>
                        <a:pt x="24" y="0"/>
                        <a:pt x="24" y="0"/>
                      </a:cubicBezTo>
                      <a:cubicBezTo>
                        <a:pt x="24" y="0"/>
                        <a:pt x="25" y="0"/>
                        <a:pt x="25" y="0"/>
                      </a:cubicBezTo>
                      <a:cubicBezTo>
                        <a:pt x="28" y="9"/>
                        <a:pt x="28" y="9"/>
                        <a:pt x="28" y="9"/>
                      </a:cubicBezTo>
                      <a:cubicBezTo>
                        <a:pt x="28" y="9"/>
                        <a:pt x="27" y="9"/>
                        <a:pt x="2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29" name="Freeform 133"/>
                <p:cNvSpPr/>
                <p:nvPr/>
              </p:nvSpPr>
              <p:spPr bwMode="auto">
                <a:xfrm>
                  <a:off x="6695700" y="4606794"/>
                  <a:ext cx="153966" cy="33162"/>
                </a:xfrm>
                <a:custGeom>
                  <a:avLst/>
                  <a:gdLst>
                    <a:gd name="T0" fmla="*/ 40 w 42"/>
                    <a:gd name="T1" fmla="*/ 9 h 9"/>
                    <a:gd name="T2" fmla="*/ 5 w 42"/>
                    <a:gd name="T3" fmla="*/ 9 h 9"/>
                    <a:gd name="T4" fmla="*/ 2 w 42"/>
                    <a:gd name="T5" fmla="*/ 8 h 9"/>
                    <a:gd name="T6" fmla="*/ 0 w 42"/>
                    <a:gd name="T7" fmla="*/ 1 h 9"/>
                    <a:gd name="T8" fmla="*/ 2 w 42"/>
                    <a:gd name="T9" fmla="*/ 0 h 9"/>
                    <a:gd name="T10" fmla="*/ 36 w 42"/>
                    <a:gd name="T11" fmla="*/ 0 h 9"/>
                    <a:gd name="T12" fmla="*/ 39 w 42"/>
                    <a:gd name="T13" fmla="*/ 1 h 9"/>
                    <a:gd name="T14" fmla="*/ 42 w 42"/>
                    <a:gd name="T15" fmla="*/ 8 h 9"/>
                    <a:gd name="T16" fmla="*/ 40 w 4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9">
                      <a:moveTo>
                        <a:pt x="40" y="9"/>
                      </a:moveTo>
                      <a:cubicBezTo>
                        <a:pt x="5" y="9"/>
                        <a:pt x="5" y="9"/>
                        <a:pt x="5" y="9"/>
                      </a:cubicBezTo>
                      <a:cubicBezTo>
                        <a:pt x="4" y="9"/>
                        <a:pt x="2" y="9"/>
                        <a:pt x="2" y="8"/>
                      </a:cubicBezTo>
                      <a:cubicBezTo>
                        <a:pt x="0" y="1"/>
                        <a:pt x="0" y="1"/>
                        <a:pt x="0" y="1"/>
                      </a:cubicBezTo>
                      <a:cubicBezTo>
                        <a:pt x="0" y="0"/>
                        <a:pt x="1" y="0"/>
                        <a:pt x="2" y="0"/>
                      </a:cubicBezTo>
                      <a:cubicBezTo>
                        <a:pt x="36" y="0"/>
                        <a:pt x="36" y="0"/>
                        <a:pt x="36" y="0"/>
                      </a:cubicBezTo>
                      <a:cubicBezTo>
                        <a:pt x="38" y="0"/>
                        <a:pt x="39" y="0"/>
                        <a:pt x="39" y="1"/>
                      </a:cubicBezTo>
                      <a:cubicBezTo>
                        <a:pt x="42" y="8"/>
                        <a:pt x="42" y="8"/>
                        <a:pt x="42" y="8"/>
                      </a:cubicBezTo>
                      <a:cubicBezTo>
                        <a:pt x="42" y="9"/>
                        <a:pt x="41" y="9"/>
                        <a:pt x="40"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30" name="Freeform 134"/>
                <p:cNvSpPr/>
                <p:nvPr/>
              </p:nvSpPr>
              <p:spPr bwMode="auto">
                <a:xfrm>
                  <a:off x="5267366" y="4647062"/>
                  <a:ext cx="157520" cy="33162"/>
                </a:xfrm>
                <a:custGeom>
                  <a:avLst/>
                  <a:gdLst>
                    <a:gd name="T0" fmla="*/ 37 w 43"/>
                    <a:gd name="T1" fmla="*/ 9 h 9"/>
                    <a:gd name="T2" fmla="*/ 2 w 43"/>
                    <a:gd name="T3" fmla="*/ 9 h 9"/>
                    <a:gd name="T4" fmla="*/ 0 w 43"/>
                    <a:gd name="T5" fmla="*/ 8 h 9"/>
                    <a:gd name="T6" fmla="*/ 3 w 43"/>
                    <a:gd name="T7" fmla="*/ 1 h 9"/>
                    <a:gd name="T8" fmla="*/ 6 w 43"/>
                    <a:gd name="T9" fmla="*/ 0 h 9"/>
                    <a:gd name="T10" fmla="*/ 41 w 43"/>
                    <a:gd name="T11" fmla="*/ 0 h 9"/>
                    <a:gd name="T12" fmla="*/ 43 w 43"/>
                    <a:gd name="T13" fmla="*/ 1 h 9"/>
                    <a:gd name="T14" fmla="*/ 41 w 43"/>
                    <a:gd name="T15" fmla="*/ 8 h 9"/>
                    <a:gd name="T16" fmla="*/ 37 w 4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37" y="9"/>
                      </a:moveTo>
                      <a:cubicBezTo>
                        <a:pt x="2" y="9"/>
                        <a:pt x="2" y="9"/>
                        <a:pt x="2" y="9"/>
                      </a:cubicBezTo>
                      <a:cubicBezTo>
                        <a:pt x="1" y="9"/>
                        <a:pt x="0" y="9"/>
                        <a:pt x="0" y="8"/>
                      </a:cubicBezTo>
                      <a:cubicBezTo>
                        <a:pt x="3" y="1"/>
                        <a:pt x="3" y="1"/>
                        <a:pt x="3" y="1"/>
                      </a:cubicBezTo>
                      <a:cubicBezTo>
                        <a:pt x="3" y="0"/>
                        <a:pt x="5" y="0"/>
                        <a:pt x="6" y="0"/>
                      </a:cubicBezTo>
                      <a:cubicBezTo>
                        <a:pt x="41" y="0"/>
                        <a:pt x="41" y="0"/>
                        <a:pt x="41" y="0"/>
                      </a:cubicBezTo>
                      <a:cubicBezTo>
                        <a:pt x="42" y="0"/>
                        <a:pt x="43" y="0"/>
                        <a:pt x="43" y="1"/>
                      </a:cubicBezTo>
                      <a:cubicBezTo>
                        <a:pt x="41" y="8"/>
                        <a:pt x="41" y="8"/>
                        <a:pt x="41" y="8"/>
                      </a:cubicBezTo>
                      <a:cubicBezTo>
                        <a:pt x="41" y="9"/>
                        <a:pt x="39" y="9"/>
                        <a:pt x="3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31" name="Rectangle 135"/>
                <p:cNvSpPr/>
                <p:nvPr/>
              </p:nvSpPr>
              <p:spPr bwMode="auto">
                <a:xfrm>
                  <a:off x="5333690" y="4464671"/>
                  <a:ext cx="252269" cy="43822"/>
                </a:xfrm>
                <a:prstGeom prst="rect">
                  <a:avLst/>
                </a:prstGeom>
                <a:solidFill>
                  <a:srgbClr val="5267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232" name="Rectangle 136"/>
                <p:cNvSpPr/>
                <p:nvPr/>
              </p:nvSpPr>
              <p:spPr bwMode="auto">
                <a:xfrm>
                  <a:off x="6542918" y="4461118"/>
                  <a:ext cx="252269" cy="47374"/>
                </a:xfrm>
                <a:prstGeom prst="rect">
                  <a:avLst/>
                </a:prstGeom>
                <a:solidFill>
                  <a:srgbClr val="5267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grpSp>
          <p:sp>
            <p:nvSpPr>
              <p:cNvPr id="150" name="AreaShape"/>
              <p:cNvSpPr/>
              <p:nvPr/>
            </p:nvSpPr>
            <p:spPr bwMode="auto">
              <a:xfrm>
                <a:off x="5682651" y="3546202"/>
                <a:ext cx="749654" cy="775161"/>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455839 w 606244"/>
                  <a:gd name="T35" fmla="*/ 455839 w 606244"/>
                  <a:gd name="T36" fmla="*/ 600116 w 606244"/>
                  <a:gd name="T37" fmla="*/ 600116 w 606244"/>
                  <a:gd name="T38" fmla="*/ 600116 w 606244"/>
                  <a:gd name="T39" fmla="*/ 600116 w 606244"/>
                  <a:gd name="T40" fmla="*/ 600116 w 606244"/>
                  <a:gd name="T41" fmla="*/ 600116 w 606244"/>
                  <a:gd name="T42" fmla="*/ 455839 w 606244"/>
                  <a:gd name="T43" fmla="*/ 455839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455839 w 606244"/>
                  <a:gd name="T63" fmla="*/ 455839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 name="T88" fmla="*/ 600116 w 606244"/>
                  <a:gd name="T89" fmla="*/ 600116 w 606244"/>
                  <a:gd name="T90" fmla="*/ 455839 w 606244"/>
                  <a:gd name="T91" fmla="*/ 455839 w 606244"/>
                  <a:gd name="T92" fmla="*/ 600116 w 606244"/>
                  <a:gd name="T93"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88" h="6827">
                    <a:moveTo>
                      <a:pt x="5255" y="2240"/>
                    </a:moveTo>
                    <a:cubicBezTo>
                      <a:pt x="5201" y="2047"/>
                      <a:pt x="5125" y="1862"/>
                      <a:pt x="5026" y="1688"/>
                    </a:cubicBezTo>
                    <a:cubicBezTo>
                      <a:pt x="5098" y="1580"/>
                      <a:pt x="5136" y="1453"/>
                      <a:pt x="5136" y="1320"/>
                    </a:cubicBezTo>
                    <a:cubicBezTo>
                      <a:pt x="5136" y="1141"/>
                      <a:pt x="5067" y="974"/>
                      <a:pt x="4941" y="848"/>
                    </a:cubicBezTo>
                    <a:cubicBezTo>
                      <a:pt x="4713" y="620"/>
                      <a:pt x="4360" y="591"/>
                      <a:pt x="4100" y="762"/>
                    </a:cubicBezTo>
                    <a:cubicBezTo>
                      <a:pt x="3926" y="663"/>
                      <a:pt x="3742" y="587"/>
                      <a:pt x="3549" y="534"/>
                    </a:cubicBezTo>
                    <a:cubicBezTo>
                      <a:pt x="3486" y="229"/>
                      <a:pt x="3217" y="0"/>
                      <a:pt x="2894" y="0"/>
                    </a:cubicBezTo>
                    <a:cubicBezTo>
                      <a:pt x="2572" y="0"/>
                      <a:pt x="2302" y="229"/>
                      <a:pt x="2240" y="534"/>
                    </a:cubicBezTo>
                    <a:cubicBezTo>
                      <a:pt x="2047" y="587"/>
                      <a:pt x="1862" y="663"/>
                      <a:pt x="1688" y="762"/>
                    </a:cubicBezTo>
                    <a:cubicBezTo>
                      <a:pt x="1429" y="591"/>
                      <a:pt x="1076" y="620"/>
                      <a:pt x="848" y="848"/>
                    </a:cubicBezTo>
                    <a:cubicBezTo>
                      <a:pt x="615" y="1081"/>
                      <a:pt x="595" y="1435"/>
                      <a:pt x="763" y="1688"/>
                    </a:cubicBezTo>
                    <a:cubicBezTo>
                      <a:pt x="664" y="1862"/>
                      <a:pt x="587" y="2047"/>
                      <a:pt x="534" y="2240"/>
                    </a:cubicBezTo>
                    <a:cubicBezTo>
                      <a:pt x="230" y="2302"/>
                      <a:pt x="0" y="2572"/>
                      <a:pt x="0" y="2894"/>
                    </a:cubicBezTo>
                    <a:cubicBezTo>
                      <a:pt x="0" y="3216"/>
                      <a:pt x="230" y="3486"/>
                      <a:pt x="534" y="3548"/>
                    </a:cubicBezTo>
                    <a:cubicBezTo>
                      <a:pt x="587" y="3741"/>
                      <a:pt x="664" y="3926"/>
                      <a:pt x="763" y="4100"/>
                    </a:cubicBezTo>
                    <a:cubicBezTo>
                      <a:pt x="595" y="4353"/>
                      <a:pt x="615" y="4707"/>
                      <a:pt x="848" y="4940"/>
                    </a:cubicBezTo>
                    <a:cubicBezTo>
                      <a:pt x="1076" y="5168"/>
                      <a:pt x="1429" y="5197"/>
                      <a:pt x="1688" y="5025"/>
                    </a:cubicBezTo>
                    <a:cubicBezTo>
                      <a:pt x="1744" y="5057"/>
                      <a:pt x="1801" y="5086"/>
                      <a:pt x="1859" y="5113"/>
                    </a:cubicBezTo>
                    <a:lnTo>
                      <a:pt x="1402" y="6381"/>
                    </a:lnTo>
                    <a:lnTo>
                      <a:pt x="1113" y="6381"/>
                    </a:lnTo>
                    <a:cubicBezTo>
                      <a:pt x="991" y="6381"/>
                      <a:pt x="891" y="6481"/>
                      <a:pt x="891" y="6604"/>
                    </a:cubicBezTo>
                    <a:cubicBezTo>
                      <a:pt x="891" y="6727"/>
                      <a:pt x="991" y="6827"/>
                      <a:pt x="1113" y="6827"/>
                    </a:cubicBezTo>
                    <a:lnTo>
                      <a:pt x="4675" y="6827"/>
                    </a:lnTo>
                    <a:cubicBezTo>
                      <a:pt x="4798" y="6827"/>
                      <a:pt x="4898" y="6727"/>
                      <a:pt x="4898" y="6604"/>
                    </a:cubicBezTo>
                    <a:cubicBezTo>
                      <a:pt x="4898" y="6481"/>
                      <a:pt x="4798" y="6381"/>
                      <a:pt x="4675" y="6381"/>
                    </a:cubicBezTo>
                    <a:lnTo>
                      <a:pt x="4386" y="6381"/>
                    </a:lnTo>
                    <a:lnTo>
                      <a:pt x="3930" y="5113"/>
                    </a:lnTo>
                    <a:cubicBezTo>
                      <a:pt x="3988" y="5086"/>
                      <a:pt x="4045" y="5057"/>
                      <a:pt x="4100" y="5025"/>
                    </a:cubicBezTo>
                    <a:cubicBezTo>
                      <a:pt x="4212" y="5099"/>
                      <a:pt x="4340" y="5136"/>
                      <a:pt x="4468" y="5136"/>
                    </a:cubicBezTo>
                    <a:cubicBezTo>
                      <a:pt x="4639" y="5136"/>
                      <a:pt x="4810" y="5070"/>
                      <a:pt x="4941" y="4940"/>
                    </a:cubicBezTo>
                    <a:cubicBezTo>
                      <a:pt x="5174" y="4707"/>
                      <a:pt x="5194" y="4353"/>
                      <a:pt x="5026" y="4100"/>
                    </a:cubicBezTo>
                    <a:cubicBezTo>
                      <a:pt x="5125" y="3926"/>
                      <a:pt x="5201" y="3741"/>
                      <a:pt x="5255" y="3548"/>
                    </a:cubicBezTo>
                    <a:cubicBezTo>
                      <a:pt x="5559" y="3486"/>
                      <a:pt x="5788" y="3216"/>
                      <a:pt x="5788" y="2894"/>
                    </a:cubicBezTo>
                    <a:cubicBezTo>
                      <a:pt x="5788" y="2572"/>
                      <a:pt x="5559" y="2302"/>
                      <a:pt x="5255" y="2240"/>
                    </a:cubicBezTo>
                    <a:close/>
                    <a:moveTo>
                      <a:pt x="4311" y="1162"/>
                    </a:moveTo>
                    <a:cubicBezTo>
                      <a:pt x="4398" y="1076"/>
                      <a:pt x="4539" y="1076"/>
                      <a:pt x="4626" y="1162"/>
                    </a:cubicBezTo>
                    <a:cubicBezTo>
                      <a:pt x="4713" y="1249"/>
                      <a:pt x="4713" y="1390"/>
                      <a:pt x="4626" y="1477"/>
                    </a:cubicBezTo>
                    <a:cubicBezTo>
                      <a:pt x="4539" y="1564"/>
                      <a:pt x="4398" y="1564"/>
                      <a:pt x="4311" y="1477"/>
                    </a:cubicBezTo>
                    <a:cubicBezTo>
                      <a:pt x="4224" y="1390"/>
                      <a:pt x="4224" y="1249"/>
                      <a:pt x="4311" y="1162"/>
                    </a:cubicBezTo>
                    <a:close/>
                    <a:moveTo>
                      <a:pt x="3485" y="979"/>
                    </a:moveTo>
                    <a:cubicBezTo>
                      <a:pt x="3604" y="1016"/>
                      <a:pt x="3720" y="1063"/>
                      <a:pt x="3830" y="1122"/>
                    </a:cubicBezTo>
                    <a:cubicBezTo>
                      <a:pt x="3781" y="1280"/>
                      <a:pt x="3793" y="1455"/>
                      <a:pt x="3866" y="1608"/>
                    </a:cubicBezTo>
                    <a:lnTo>
                      <a:pt x="3182" y="2291"/>
                    </a:lnTo>
                    <a:cubicBezTo>
                      <a:pt x="3161" y="2281"/>
                      <a:pt x="3139" y="2272"/>
                      <a:pt x="3117" y="2264"/>
                    </a:cubicBezTo>
                    <a:lnTo>
                      <a:pt x="3117" y="1297"/>
                    </a:lnTo>
                    <a:cubicBezTo>
                      <a:pt x="3276" y="1241"/>
                      <a:pt x="3407" y="1126"/>
                      <a:pt x="3485" y="979"/>
                    </a:cubicBezTo>
                    <a:close/>
                    <a:moveTo>
                      <a:pt x="3830" y="4666"/>
                    </a:moveTo>
                    <a:cubicBezTo>
                      <a:pt x="3721" y="4724"/>
                      <a:pt x="3606" y="4772"/>
                      <a:pt x="3485" y="4809"/>
                    </a:cubicBezTo>
                    <a:cubicBezTo>
                      <a:pt x="3407" y="4662"/>
                      <a:pt x="3276" y="4547"/>
                      <a:pt x="3117" y="4490"/>
                    </a:cubicBezTo>
                    <a:lnTo>
                      <a:pt x="3117" y="3523"/>
                    </a:lnTo>
                    <a:cubicBezTo>
                      <a:pt x="3139" y="3516"/>
                      <a:pt x="3161" y="3507"/>
                      <a:pt x="3182" y="3496"/>
                    </a:cubicBezTo>
                    <a:lnTo>
                      <a:pt x="3866" y="4180"/>
                    </a:lnTo>
                    <a:cubicBezTo>
                      <a:pt x="3793" y="4332"/>
                      <a:pt x="3781" y="4507"/>
                      <a:pt x="3830" y="4666"/>
                    </a:cubicBezTo>
                    <a:close/>
                    <a:moveTo>
                      <a:pt x="1923" y="4180"/>
                    </a:moveTo>
                    <a:lnTo>
                      <a:pt x="2607" y="3496"/>
                    </a:lnTo>
                    <a:cubicBezTo>
                      <a:pt x="2628" y="3507"/>
                      <a:pt x="2649" y="3516"/>
                      <a:pt x="2672" y="3523"/>
                    </a:cubicBezTo>
                    <a:lnTo>
                      <a:pt x="2672" y="4490"/>
                    </a:lnTo>
                    <a:cubicBezTo>
                      <a:pt x="2513" y="4547"/>
                      <a:pt x="2382" y="4662"/>
                      <a:pt x="2304" y="4809"/>
                    </a:cubicBezTo>
                    <a:cubicBezTo>
                      <a:pt x="2183" y="4772"/>
                      <a:pt x="2068" y="4724"/>
                      <a:pt x="1958" y="4666"/>
                    </a:cubicBezTo>
                    <a:cubicBezTo>
                      <a:pt x="2007" y="4507"/>
                      <a:pt x="1996" y="4333"/>
                      <a:pt x="1923" y="4180"/>
                    </a:cubicBezTo>
                    <a:close/>
                    <a:moveTo>
                      <a:pt x="2894" y="4897"/>
                    </a:moveTo>
                    <a:cubicBezTo>
                      <a:pt x="3017" y="4897"/>
                      <a:pt x="3117" y="4997"/>
                      <a:pt x="3117" y="5120"/>
                    </a:cubicBezTo>
                    <a:cubicBezTo>
                      <a:pt x="3117" y="5243"/>
                      <a:pt x="3017" y="5343"/>
                      <a:pt x="2894" y="5343"/>
                    </a:cubicBezTo>
                    <a:cubicBezTo>
                      <a:pt x="2772" y="5343"/>
                      <a:pt x="2672" y="5243"/>
                      <a:pt x="2672" y="5120"/>
                    </a:cubicBezTo>
                    <a:cubicBezTo>
                      <a:pt x="2672" y="4997"/>
                      <a:pt x="2772" y="4897"/>
                      <a:pt x="2894" y="4897"/>
                    </a:cubicBezTo>
                    <a:close/>
                    <a:moveTo>
                      <a:pt x="2672" y="2894"/>
                    </a:moveTo>
                    <a:cubicBezTo>
                      <a:pt x="2672" y="2771"/>
                      <a:pt x="2772" y="2671"/>
                      <a:pt x="2894" y="2671"/>
                    </a:cubicBezTo>
                    <a:cubicBezTo>
                      <a:pt x="3017" y="2671"/>
                      <a:pt x="3117" y="2771"/>
                      <a:pt x="3117" y="2894"/>
                    </a:cubicBezTo>
                    <a:cubicBezTo>
                      <a:pt x="3117" y="3017"/>
                      <a:pt x="3017" y="3117"/>
                      <a:pt x="2894" y="3117"/>
                    </a:cubicBezTo>
                    <a:cubicBezTo>
                      <a:pt x="2772" y="3117"/>
                      <a:pt x="2672" y="3017"/>
                      <a:pt x="2672" y="2894"/>
                    </a:cubicBezTo>
                    <a:close/>
                    <a:moveTo>
                      <a:pt x="2894" y="445"/>
                    </a:moveTo>
                    <a:cubicBezTo>
                      <a:pt x="3017" y="445"/>
                      <a:pt x="3117" y="545"/>
                      <a:pt x="3117" y="668"/>
                    </a:cubicBezTo>
                    <a:cubicBezTo>
                      <a:pt x="3117" y="791"/>
                      <a:pt x="3017" y="890"/>
                      <a:pt x="2894" y="890"/>
                    </a:cubicBezTo>
                    <a:cubicBezTo>
                      <a:pt x="2772" y="890"/>
                      <a:pt x="2672" y="791"/>
                      <a:pt x="2672" y="668"/>
                    </a:cubicBezTo>
                    <a:cubicBezTo>
                      <a:pt x="2672" y="545"/>
                      <a:pt x="2772" y="445"/>
                      <a:pt x="2894" y="445"/>
                    </a:cubicBezTo>
                    <a:close/>
                    <a:moveTo>
                      <a:pt x="1958" y="1122"/>
                    </a:moveTo>
                    <a:cubicBezTo>
                      <a:pt x="2069" y="1063"/>
                      <a:pt x="2184" y="1016"/>
                      <a:pt x="2304" y="979"/>
                    </a:cubicBezTo>
                    <a:cubicBezTo>
                      <a:pt x="2382" y="1126"/>
                      <a:pt x="2513" y="1241"/>
                      <a:pt x="2672" y="1297"/>
                    </a:cubicBezTo>
                    <a:lnTo>
                      <a:pt x="2672" y="2264"/>
                    </a:lnTo>
                    <a:cubicBezTo>
                      <a:pt x="2649" y="2272"/>
                      <a:pt x="2628" y="2281"/>
                      <a:pt x="2607" y="2291"/>
                    </a:cubicBezTo>
                    <a:lnTo>
                      <a:pt x="1923" y="1608"/>
                    </a:lnTo>
                    <a:cubicBezTo>
                      <a:pt x="1996" y="1456"/>
                      <a:pt x="2007" y="1281"/>
                      <a:pt x="1958" y="1122"/>
                    </a:cubicBezTo>
                    <a:close/>
                    <a:moveTo>
                      <a:pt x="1320" y="1097"/>
                    </a:moveTo>
                    <a:cubicBezTo>
                      <a:pt x="1443" y="1097"/>
                      <a:pt x="1543" y="1196"/>
                      <a:pt x="1543" y="1320"/>
                    </a:cubicBezTo>
                    <a:cubicBezTo>
                      <a:pt x="1543" y="1443"/>
                      <a:pt x="1443" y="1542"/>
                      <a:pt x="1320" y="1542"/>
                    </a:cubicBezTo>
                    <a:cubicBezTo>
                      <a:pt x="1261" y="1542"/>
                      <a:pt x="1205" y="1519"/>
                      <a:pt x="1163" y="1477"/>
                    </a:cubicBezTo>
                    <a:cubicBezTo>
                      <a:pt x="1121" y="1435"/>
                      <a:pt x="1098" y="1379"/>
                      <a:pt x="1098" y="1320"/>
                    </a:cubicBezTo>
                    <a:cubicBezTo>
                      <a:pt x="1098" y="1196"/>
                      <a:pt x="1198" y="1097"/>
                      <a:pt x="1320" y="1097"/>
                    </a:cubicBezTo>
                    <a:close/>
                    <a:moveTo>
                      <a:pt x="1123" y="1958"/>
                    </a:moveTo>
                    <a:cubicBezTo>
                      <a:pt x="1281" y="2006"/>
                      <a:pt x="1454" y="1996"/>
                      <a:pt x="1608" y="1922"/>
                    </a:cubicBezTo>
                    <a:lnTo>
                      <a:pt x="2292" y="2606"/>
                    </a:lnTo>
                    <a:cubicBezTo>
                      <a:pt x="2282" y="2627"/>
                      <a:pt x="2273" y="2649"/>
                      <a:pt x="2265" y="2671"/>
                    </a:cubicBezTo>
                    <a:lnTo>
                      <a:pt x="1298" y="2671"/>
                    </a:lnTo>
                    <a:cubicBezTo>
                      <a:pt x="1241" y="2512"/>
                      <a:pt x="1127" y="2381"/>
                      <a:pt x="979" y="2303"/>
                    </a:cubicBezTo>
                    <a:cubicBezTo>
                      <a:pt x="1016" y="2184"/>
                      <a:pt x="1064" y="2068"/>
                      <a:pt x="1123" y="1958"/>
                    </a:cubicBezTo>
                    <a:close/>
                    <a:moveTo>
                      <a:pt x="668" y="3117"/>
                    </a:moveTo>
                    <a:cubicBezTo>
                      <a:pt x="546" y="3117"/>
                      <a:pt x="446" y="3017"/>
                      <a:pt x="446" y="2894"/>
                    </a:cubicBezTo>
                    <a:cubicBezTo>
                      <a:pt x="446" y="2771"/>
                      <a:pt x="546" y="2671"/>
                      <a:pt x="668" y="2671"/>
                    </a:cubicBezTo>
                    <a:cubicBezTo>
                      <a:pt x="791" y="2671"/>
                      <a:pt x="891" y="2771"/>
                      <a:pt x="891" y="2894"/>
                    </a:cubicBezTo>
                    <a:cubicBezTo>
                      <a:pt x="891" y="3017"/>
                      <a:pt x="791" y="3117"/>
                      <a:pt x="668" y="3117"/>
                    </a:cubicBezTo>
                    <a:close/>
                    <a:moveTo>
                      <a:pt x="1478" y="4625"/>
                    </a:moveTo>
                    <a:cubicBezTo>
                      <a:pt x="1391" y="4712"/>
                      <a:pt x="1250" y="4712"/>
                      <a:pt x="1163" y="4625"/>
                    </a:cubicBezTo>
                    <a:cubicBezTo>
                      <a:pt x="1076" y="4538"/>
                      <a:pt x="1076" y="4398"/>
                      <a:pt x="1163" y="4311"/>
                    </a:cubicBezTo>
                    <a:cubicBezTo>
                      <a:pt x="1250" y="4224"/>
                      <a:pt x="1391" y="4224"/>
                      <a:pt x="1478" y="4311"/>
                    </a:cubicBezTo>
                    <a:cubicBezTo>
                      <a:pt x="1565" y="4398"/>
                      <a:pt x="1565" y="4538"/>
                      <a:pt x="1478" y="4625"/>
                    </a:cubicBezTo>
                    <a:close/>
                    <a:moveTo>
                      <a:pt x="1608" y="3865"/>
                    </a:moveTo>
                    <a:cubicBezTo>
                      <a:pt x="1456" y="3793"/>
                      <a:pt x="1282" y="3781"/>
                      <a:pt x="1123" y="3830"/>
                    </a:cubicBezTo>
                    <a:cubicBezTo>
                      <a:pt x="1064" y="3720"/>
                      <a:pt x="1016" y="3604"/>
                      <a:pt x="979" y="3485"/>
                    </a:cubicBezTo>
                    <a:cubicBezTo>
                      <a:pt x="1127" y="3407"/>
                      <a:pt x="1241" y="3275"/>
                      <a:pt x="1298" y="3117"/>
                    </a:cubicBezTo>
                    <a:lnTo>
                      <a:pt x="2265" y="3117"/>
                    </a:lnTo>
                    <a:cubicBezTo>
                      <a:pt x="2273" y="3139"/>
                      <a:pt x="2282" y="3161"/>
                      <a:pt x="2292" y="3182"/>
                    </a:cubicBezTo>
                    <a:lnTo>
                      <a:pt x="1608" y="3865"/>
                    </a:lnTo>
                    <a:close/>
                    <a:moveTo>
                      <a:pt x="1875" y="6381"/>
                    </a:moveTo>
                    <a:lnTo>
                      <a:pt x="2257" y="5321"/>
                    </a:lnTo>
                    <a:cubicBezTo>
                      <a:pt x="2343" y="5591"/>
                      <a:pt x="2596" y="5788"/>
                      <a:pt x="2894" y="5788"/>
                    </a:cubicBezTo>
                    <a:cubicBezTo>
                      <a:pt x="3193" y="5788"/>
                      <a:pt x="3446" y="5591"/>
                      <a:pt x="3531" y="5321"/>
                    </a:cubicBezTo>
                    <a:lnTo>
                      <a:pt x="3913" y="6381"/>
                    </a:lnTo>
                    <a:lnTo>
                      <a:pt x="1875" y="6381"/>
                    </a:lnTo>
                    <a:close/>
                    <a:moveTo>
                      <a:pt x="4626" y="4625"/>
                    </a:moveTo>
                    <a:cubicBezTo>
                      <a:pt x="4539" y="4712"/>
                      <a:pt x="4398" y="4712"/>
                      <a:pt x="4311" y="4625"/>
                    </a:cubicBezTo>
                    <a:cubicBezTo>
                      <a:pt x="4224" y="4538"/>
                      <a:pt x="4224" y="4398"/>
                      <a:pt x="4311" y="4311"/>
                    </a:cubicBezTo>
                    <a:cubicBezTo>
                      <a:pt x="4398" y="4224"/>
                      <a:pt x="4539" y="4224"/>
                      <a:pt x="4626" y="4311"/>
                    </a:cubicBezTo>
                    <a:cubicBezTo>
                      <a:pt x="4713" y="4398"/>
                      <a:pt x="4713" y="4538"/>
                      <a:pt x="4626" y="4625"/>
                    </a:cubicBezTo>
                    <a:close/>
                    <a:moveTo>
                      <a:pt x="4666" y="3830"/>
                    </a:moveTo>
                    <a:cubicBezTo>
                      <a:pt x="4507" y="3781"/>
                      <a:pt x="4333" y="3793"/>
                      <a:pt x="4181" y="3865"/>
                    </a:cubicBezTo>
                    <a:lnTo>
                      <a:pt x="3497" y="3182"/>
                    </a:lnTo>
                    <a:cubicBezTo>
                      <a:pt x="3507" y="3161"/>
                      <a:pt x="3516" y="3139"/>
                      <a:pt x="3524" y="3117"/>
                    </a:cubicBezTo>
                    <a:lnTo>
                      <a:pt x="4491" y="3117"/>
                    </a:lnTo>
                    <a:cubicBezTo>
                      <a:pt x="4547" y="3275"/>
                      <a:pt x="4662" y="3407"/>
                      <a:pt x="4809" y="3485"/>
                    </a:cubicBezTo>
                    <a:cubicBezTo>
                      <a:pt x="4773" y="3604"/>
                      <a:pt x="4725" y="3720"/>
                      <a:pt x="4666" y="3830"/>
                    </a:cubicBezTo>
                    <a:close/>
                    <a:moveTo>
                      <a:pt x="4491" y="2671"/>
                    </a:moveTo>
                    <a:lnTo>
                      <a:pt x="3524" y="2671"/>
                    </a:lnTo>
                    <a:cubicBezTo>
                      <a:pt x="3516" y="2649"/>
                      <a:pt x="3507" y="2627"/>
                      <a:pt x="3497" y="2606"/>
                    </a:cubicBezTo>
                    <a:lnTo>
                      <a:pt x="4181" y="1922"/>
                    </a:lnTo>
                    <a:cubicBezTo>
                      <a:pt x="4327" y="1992"/>
                      <a:pt x="4500" y="2009"/>
                      <a:pt x="4666" y="1957"/>
                    </a:cubicBezTo>
                    <a:cubicBezTo>
                      <a:pt x="4725" y="2068"/>
                      <a:pt x="4773" y="2184"/>
                      <a:pt x="4809" y="2303"/>
                    </a:cubicBezTo>
                    <a:cubicBezTo>
                      <a:pt x="4662" y="2381"/>
                      <a:pt x="4547" y="2512"/>
                      <a:pt x="4491" y="2671"/>
                    </a:cubicBezTo>
                    <a:close/>
                    <a:moveTo>
                      <a:pt x="5120" y="3117"/>
                    </a:moveTo>
                    <a:cubicBezTo>
                      <a:pt x="4998" y="3117"/>
                      <a:pt x="4898" y="3017"/>
                      <a:pt x="4898" y="2894"/>
                    </a:cubicBezTo>
                    <a:cubicBezTo>
                      <a:pt x="4898" y="2771"/>
                      <a:pt x="4998" y="2671"/>
                      <a:pt x="5120" y="2671"/>
                    </a:cubicBezTo>
                    <a:cubicBezTo>
                      <a:pt x="5243" y="2671"/>
                      <a:pt x="5343" y="2771"/>
                      <a:pt x="5343" y="2894"/>
                    </a:cubicBezTo>
                    <a:cubicBezTo>
                      <a:pt x="5343" y="3017"/>
                      <a:pt x="5243" y="3117"/>
                      <a:pt x="5120" y="31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grpSp>
        <p:sp>
          <p:nvSpPr>
            <p:cNvPr id="120" name="AreaShape1"/>
            <p:cNvSpPr/>
            <p:nvPr/>
          </p:nvSpPr>
          <p:spPr bwMode="auto">
            <a:xfrm>
              <a:off x="6966917" y="4076202"/>
              <a:ext cx="791150" cy="245162"/>
            </a:xfrm>
            <a:custGeom>
              <a:avLst/>
              <a:gdLst>
                <a:gd name="T0" fmla="*/ 177 w 216"/>
                <a:gd name="T1" fmla="*/ 67 h 67"/>
                <a:gd name="T2" fmla="*/ 177 w 216"/>
                <a:gd name="T3" fmla="*/ 62 h 67"/>
                <a:gd name="T4" fmla="*/ 188 w 216"/>
                <a:gd name="T5" fmla="*/ 62 h 67"/>
                <a:gd name="T6" fmla="*/ 189 w 216"/>
                <a:gd name="T7" fmla="*/ 62 h 67"/>
                <a:gd name="T8" fmla="*/ 189 w 216"/>
                <a:gd name="T9" fmla="*/ 62 h 67"/>
                <a:gd name="T10" fmla="*/ 190 w 216"/>
                <a:gd name="T11" fmla="*/ 67 h 67"/>
                <a:gd name="T12" fmla="*/ 188 w 216"/>
                <a:gd name="T13" fmla="*/ 67 h 67"/>
                <a:gd name="T14" fmla="*/ 188 w 216"/>
                <a:gd name="T15" fmla="*/ 67 h 67"/>
                <a:gd name="T16" fmla="*/ 177 w 216"/>
                <a:gd name="T17" fmla="*/ 67 h 67"/>
                <a:gd name="T18" fmla="*/ 151 w 216"/>
                <a:gd name="T19" fmla="*/ 67 h 67"/>
                <a:gd name="T20" fmla="*/ 151 w 216"/>
                <a:gd name="T21" fmla="*/ 62 h 67"/>
                <a:gd name="T22" fmla="*/ 164 w 216"/>
                <a:gd name="T23" fmla="*/ 62 h 67"/>
                <a:gd name="T24" fmla="*/ 164 w 216"/>
                <a:gd name="T25" fmla="*/ 67 h 67"/>
                <a:gd name="T26" fmla="*/ 151 w 216"/>
                <a:gd name="T27" fmla="*/ 67 h 67"/>
                <a:gd name="T28" fmla="*/ 125 w 216"/>
                <a:gd name="T29" fmla="*/ 67 h 67"/>
                <a:gd name="T30" fmla="*/ 125 w 216"/>
                <a:gd name="T31" fmla="*/ 62 h 67"/>
                <a:gd name="T32" fmla="*/ 138 w 216"/>
                <a:gd name="T33" fmla="*/ 62 h 67"/>
                <a:gd name="T34" fmla="*/ 138 w 216"/>
                <a:gd name="T35" fmla="*/ 67 h 67"/>
                <a:gd name="T36" fmla="*/ 125 w 216"/>
                <a:gd name="T37" fmla="*/ 67 h 67"/>
                <a:gd name="T38" fmla="*/ 99 w 216"/>
                <a:gd name="T39" fmla="*/ 67 h 67"/>
                <a:gd name="T40" fmla="*/ 99 w 216"/>
                <a:gd name="T41" fmla="*/ 62 h 67"/>
                <a:gd name="T42" fmla="*/ 112 w 216"/>
                <a:gd name="T43" fmla="*/ 62 h 67"/>
                <a:gd name="T44" fmla="*/ 112 w 216"/>
                <a:gd name="T45" fmla="*/ 67 h 67"/>
                <a:gd name="T46" fmla="*/ 99 w 216"/>
                <a:gd name="T47" fmla="*/ 67 h 67"/>
                <a:gd name="T48" fmla="*/ 73 w 216"/>
                <a:gd name="T49" fmla="*/ 67 h 67"/>
                <a:gd name="T50" fmla="*/ 73 w 216"/>
                <a:gd name="T51" fmla="*/ 62 h 67"/>
                <a:gd name="T52" fmla="*/ 86 w 216"/>
                <a:gd name="T53" fmla="*/ 62 h 67"/>
                <a:gd name="T54" fmla="*/ 86 w 216"/>
                <a:gd name="T55" fmla="*/ 67 h 67"/>
                <a:gd name="T56" fmla="*/ 73 w 216"/>
                <a:gd name="T57" fmla="*/ 67 h 67"/>
                <a:gd name="T58" fmla="*/ 48 w 216"/>
                <a:gd name="T59" fmla="*/ 67 h 67"/>
                <a:gd name="T60" fmla="*/ 48 w 216"/>
                <a:gd name="T61" fmla="*/ 62 h 67"/>
                <a:gd name="T62" fmla="*/ 61 w 216"/>
                <a:gd name="T63" fmla="*/ 62 h 67"/>
                <a:gd name="T64" fmla="*/ 61 w 216"/>
                <a:gd name="T65" fmla="*/ 67 h 67"/>
                <a:gd name="T66" fmla="*/ 48 w 216"/>
                <a:gd name="T67" fmla="*/ 67 h 67"/>
                <a:gd name="T68" fmla="*/ 22 w 216"/>
                <a:gd name="T69" fmla="*/ 67 h 67"/>
                <a:gd name="T70" fmla="*/ 22 w 216"/>
                <a:gd name="T71" fmla="*/ 62 h 67"/>
                <a:gd name="T72" fmla="*/ 35 w 216"/>
                <a:gd name="T73" fmla="*/ 62 h 67"/>
                <a:gd name="T74" fmla="*/ 35 w 216"/>
                <a:gd name="T75" fmla="*/ 67 h 67"/>
                <a:gd name="T76" fmla="*/ 22 w 216"/>
                <a:gd name="T77" fmla="*/ 67 h 67"/>
                <a:gd name="T78" fmla="*/ 0 w 216"/>
                <a:gd name="T79" fmla="*/ 67 h 67"/>
                <a:gd name="T80" fmla="*/ 0 w 216"/>
                <a:gd name="T81" fmla="*/ 62 h 67"/>
                <a:gd name="T82" fmla="*/ 9 w 216"/>
                <a:gd name="T83" fmla="*/ 62 h 67"/>
                <a:gd name="T84" fmla="*/ 9 w 216"/>
                <a:gd name="T85" fmla="*/ 67 h 67"/>
                <a:gd name="T86" fmla="*/ 0 w 216"/>
                <a:gd name="T87" fmla="*/ 67 h 67"/>
                <a:gd name="T88" fmla="*/ 200 w 216"/>
                <a:gd name="T89" fmla="*/ 58 h 67"/>
                <a:gd name="T90" fmla="*/ 208 w 216"/>
                <a:gd name="T91" fmla="*/ 50 h 67"/>
                <a:gd name="T92" fmla="*/ 208 w 216"/>
                <a:gd name="T93" fmla="*/ 50 h 67"/>
                <a:gd name="T94" fmla="*/ 213 w 216"/>
                <a:gd name="T95" fmla="*/ 52 h 67"/>
                <a:gd name="T96" fmla="*/ 203 w 216"/>
                <a:gd name="T97" fmla="*/ 63 h 67"/>
                <a:gd name="T98" fmla="*/ 203 w 216"/>
                <a:gd name="T99" fmla="*/ 63 h 67"/>
                <a:gd name="T100" fmla="*/ 200 w 216"/>
                <a:gd name="T101" fmla="*/ 58 h 67"/>
                <a:gd name="T102" fmla="*/ 211 w 216"/>
                <a:gd name="T103" fmla="*/ 39 h 67"/>
                <a:gd name="T104" fmla="*/ 211 w 216"/>
                <a:gd name="T105" fmla="*/ 26 h 67"/>
                <a:gd name="T106" fmla="*/ 216 w 216"/>
                <a:gd name="T107" fmla="*/ 26 h 67"/>
                <a:gd name="T108" fmla="*/ 216 w 216"/>
                <a:gd name="T109" fmla="*/ 39 h 67"/>
                <a:gd name="T110" fmla="*/ 211 w 216"/>
                <a:gd name="T111" fmla="*/ 39 h 67"/>
                <a:gd name="T112" fmla="*/ 211 w 216"/>
                <a:gd name="T113" fmla="*/ 13 h 67"/>
                <a:gd name="T114" fmla="*/ 211 w 216"/>
                <a:gd name="T115" fmla="*/ 0 h 67"/>
                <a:gd name="T116" fmla="*/ 216 w 216"/>
                <a:gd name="T117" fmla="*/ 0 h 67"/>
                <a:gd name="T118" fmla="*/ 216 w 216"/>
                <a:gd name="T119" fmla="*/ 13 h 67"/>
                <a:gd name="T120" fmla="*/ 211 w 216"/>
                <a:gd name="T121"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67">
                  <a:moveTo>
                    <a:pt x="177" y="67"/>
                  </a:moveTo>
                  <a:cubicBezTo>
                    <a:pt x="177" y="62"/>
                    <a:pt x="177" y="62"/>
                    <a:pt x="177" y="62"/>
                  </a:cubicBezTo>
                  <a:cubicBezTo>
                    <a:pt x="188" y="62"/>
                    <a:pt x="188" y="62"/>
                    <a:pt x="188" y="62"/>
                  </a:cubicBezTo>
                  <a:cubicBezTo>
                    <a:pt x="188" y="62"/>
                    <a:pt x="189" y="62"/>
                    <a:pt x="189" y="62"/>
                  </a:cubicBezTo>
                  <a:cubicBezTo>
                    <a:pt x="189" y="62"/>
                    <a:pt x="189" y="62"/>
                    <a:pt x="189" y="62"/>
                  </a:cubicBezTo>
                  <a:cubicBezTo>
                    <a:pt x="190" y="67"/>
                    <a:pt x="190" y="67"/>
                    <a:pt x="190" y="67"/>
                  </a:cubicBezTo>
                  <a:cubicBezTo>
                    <a:pt x="189" y="67"/>
                    <a:pt x="188" y="67"/>
                    <a:pt x="188" y="67"/>
                  </a:cubicBezTo>
                  <a:cubicBezTo>
                    <a:pt x="188" y="67"/>
                    <a:pt x="188" y="67"/>
                    <a:pt x="188" y="67"/>
                  </a:cubicBezTo>
                  <a:cubicBezTo>
                    <a:pt x="177" y="67"/>
                    <a:pt x="177" y="67"/>
                    <a:pt x="177" y="67"/>
                  </a:cubicBezTo>
                  <a:close/>
                  <a:moveTo>
                    <a:pt x="151" y="67"/>
                  </a:moveTo>
                  <a:cubicBezTo>
                    <a:pt x="151" y="62"/>
                    <a:pt x="151" y="62"/>
                    <a:pt x="151" y="62"/>
                  </a:cubicBezTo>
                  <a:cubicBezTo>
                    <a:pt x="164" y="62"/>
                    <a:pt x="164" y="62"/>
                    <a:pt x="164" y="62"/>
                  </a:cubicBezTo>
                  <a:cubicBezTo>
                    <a:pt x="164" y="67"/>
                    <a:pt x="164" y="67"/>
                    <a:pt x="164" y="67"/>
                  </a:cubicBezTo>
                  <a:cubicBezTo>
                    <a:pt x="151" y="67"/>
                    <a:pt x="151" y="67"/>
                    <a:pt x="151" y="67"/>
                  </a:cubicBezTo>
                  <a:close/>
                  <a:moveTo>
                    <a:pt x="125" y="67"/>
                  </a:moveTo>
                  <a:cubicBezTo>
                    <a:pt x="125" y="62"/>
                    <a:pt x="125" y="62"/>
                    <a:pt x="125" y="62"/>
                  </a:cubicBezTo>
                  <a:cubicBezTo>
                    <a:pt x="138" y="62"/>
                    <a:pt x="138" y="62"/>
                    <a:pt x="138" y="62"/>
                  </a:cubicBezTo>
                  <a:cubicBezTo>
                    <a:pt x="138" y="67"/>
                    <a:pt x="138" y="67"/>
                    <a:pt x="138" y="67"/>
                  </a:cubicBezTo>
                  <a:cubicBezTo>
                    <a:pt x="125" y="67"/>
                    <a:pt x="125" y="67"/>
                    <a:pt x="125" y="67"/>
                  </a:cubicBezTo>
                  <a:close/>
                  <a:moveTo>
                    <a:pt x="99" y="67"/>
                  </a:moveTo>
                  <a:cubicBezTo>
                    <a:pt x="99" y="62"/>
                    <a:pt x="99" y="62"/>
                    <a:pt x="99" y="62"/>
                  </a:cubicBezTo>
                  <a:cubicBezTo>
                    <a:pt x="112" y="62"/>
                    <a:pt x="112" y="62"/>
                    <a:pt x="112" y="62"/>
                  </a:cubicBezTo>
                  <a:cubicBezTo>
                    <a:pt x="112" y="67"/>
                    <a:pt x="112" y="67"/>
                    <a:pt x="112" y="67"/>
                  </a:cubicBezTo>
                  <a:cubicBezTo>
                    <a:pt x="99" y="67"/>
                    <a:pt x="99" y="67"/>
                    <a:pt x="99" y="67"/>
                  </a:cubicBezTo>
                  <a:close/>
                  <a:moveTo>
                    <a:pt x="73" y="67"/>
                  </a:moveTo>
                  <a:cubicBezTo>
                    <a:pt x="73" y="62"/>
                    <a:pt x="73" y="62"/>
                    <a:pt x="73" y="62"/>
                  </a:cubicBezTo>
                  <a:cubicBezTo>
                    <a:pt x="86" y="62"/>
                    <a:pt x="86" y="62"/>
                    <a:pt x="86" y="62"/>
                  </a:cubicBezTo>
                  <a:cubicBezTo>
                    <a:pt x="86" y="67"/>
                    <a:pt x="86" y="67"/>
                    <a:pt x="86" y="67"/>
                  </a:cubicBezTo>
                  <a:cubicBezTo>
                    <a:pt x="73" y="67"/>
                    <a:pt x="73" y="67"/>
                    <a:pt x="73" y="67"/>
                  </a:cubicBezTo>
                  <a:close/>
                  <a:moveTo>
                    <a:pt x="48" y="67"/>
                  </a:moveTo>
                  <a:cubicBezTo>
                    <a:pt x="48" y="62"/>
                    <a:pt x="48" y="62"/>
                    <a:pt x="48" y="62"/>
                  </a:cubicBezTo>
                  <a:cubicBezTo>
                    <a:pt x="61" y="62"/>
                    <a:pt x="61" y="62"/>
                    <a:pt x="61" y="62"/>
                  </a:cubicBezTo>
                  <a:cubicBezTo>
                    <a:pt x="61" y="67"/>
                    <a:pt x="61" y="67"/>
                    <a:pt x="61" y="67"/>
                  </a:cubicBezTo>
                  <a:cubicBezTo>
                    <a:pt x="48" y="67"/>
                    <a:pt x="48" y="67"/>
                    <a:pt x="48" y="67"/>
                  </a:cubicBezTo>
                  <a:close/>
                  <a:moveTo>
                    <a:pt x="22" y="67"/>
                  </a:moveTo>
                  <a:cubicBezTo>
                    <a:pt x="22" y="62"/>
                    <a:pt x="22" y="62"/>
                    <a:pt x="22" y="62"/>
                  </a:cubicBezTo>
                  <a:cubicBezTo>
                    <a:pt x="35" y="62"/>
                    <a:pt x="35" y="62"/>
                    <a:pt x="35" y="62"/>
                  </a:cubicBezTo>
                  <a:cubicBezTo>
                    <a:pt x="35" y="67"/>
                    <a:pt x="35" y="67"/>
                    <a:pt x="35" y="67"/>
                  </a:cubicBezTo>
                  <a:cubicBezTo>
                    <a:pt x="22" y="67"/>
                    <a:pt x="22" y="67"/>
                    <a:pt x="22" y="67"/>
                  </a:cubicBezTo>
                  <a:close/>
                  <a:moveTo>
                    <a:pt x="0" y="67"/>
                  </a:moveTo>
                  <a:cubicBezTo>
                    <a:pt x="0" y="62"/>
                    <a:pt x="0" y="62"/>
                    <a:pt x="0" y="62"/>
                  </a:cubicBezTo>
                  <a:cubicBezTo>
                    <a:pt x="9" y="62"/>
                    <a:pt x="9" y="62"/>
                    <a:pt x="9" y="62"/>
                  </a:cubicBezTo>
                  <a:cubicBezTo>
                    <a:pt x="9" y="67"/>
                    <a:pt x="9" y="67"/>
                    <a:pt x="9" y="67"/>
                  </a:cubicBezTo>
                  <a:cubicBezTo>
                    <a:pt x="0" y="67"/>
                    <a:pt x="0" y="67"/>
                    <a:pt x="0" y="67"/>
                  </a:cubicBezTo>
                  <a:close/>
                  <a:moveTo>
                    <a:pt x="200" y="58"/>
                  </a:moveTo>
                  <a:cubicBezTo>
                    <a:pt x="203" y="56"/>
                    <a:pt x="206" y="53"/>
                    <a:pt x="208" y="50"/>
                  </a:cubicBezTo>
                  <a:cubicBezTo>
                    <a:pt x="208" y="50"/>
                    <a:pt x="208" y="50"/>
                    <a:pt x="208" y="50"/>
                  </a:cubicBezTo>
                  <a:cubicBezTo>
                    <a:pt x="213" y="52"/>
                    <a:pt x="213" y="52"/>
                    <a:pt x="213" y="52"/>
                  </a:cubicBezTo>
                  <a:cubicBezTo>
                    <a:pt x="210" y="57"/>
                    <a:pt x="207" y="60"/>
                    <a:pt x="203" y="63"/>
                  </a:cubicBezTo>
                  <a:cubicBezTo>
                    <a:pt x="203" y="63"/>
                    <a:pt x="203" y="63"/>
                    <a:pt x="203" y="63"/>
                  </a:cubicBezTo>
                  <a:cubicBezTo>
                    <a:pt x="200" y="58"/>
                    <a:pt x="200" y="58"/>
                    <a:pt x="200" y="58"/>
                  </a:cubicBezTo>
                  <a:close/>
                  <a:moveTo>
                    <a:pt x="211" y="39"/>
                  </a:moveTo>
                  <a:cubicBezTo>
                    <a:pt x="211" y="26"/>
                    <a:pt x="211" y="26"/>
                    <a:pt x="211" y="26"/>
                  </a:cubicBezTo>
                  <a:cubicBezTo>
                    <a:pt x="216" y="26"/>
                    <a:pt x="216" y="26"/>
                    <a:pt x="216" y="26"/>
                  </a:cubicBezTo>
                  <a:cubicBezTo>
                    <a:pt x="216" y="39"/>
                    <a:pt x="216" y="39"/>
                    <a:pt x="216" y="39"/>
                  </a:cubicBezTo>
                  <a:cubicBezTo>
                    <a:pt x="211" y="39"/>
                    <a:pt x="211" y="39"/>
                    <a:pt x="211" y="39"/>
                  </a:cubicBezTo>
                  <a:close/>
                  <a:moveTo>
                    <a:pt x="211" y="13"/>
                  </a:moveTo>
                  <a:cubicBezTo>
                    <a:pt x="211" y="0"/>
                    <a:pt x="211" y="0"/>
                    <a:pt x="211" y="0"/>
                  </a:cubicBezTo>
                  <a:cubicBezTo>
                    <a:pt x="216" y="0"/>
                    <a:pt x="216" y="0"/>
                    <a:pt x="216" y="0"/>
                  </a:cubicBezTo>
                  <a:cubicBezTo>
                    <a:pt x="216" y="13"/>
                    <a:pt x="216" y="13"/>
                    <a:pt x="216" y="13"/>
                  </a:cubicBezTo>
                  <a:cubicBezTo>
                    <a:pt x="211" y="13"/>
                    <a:pt x="211" y="13"/>
                    <a:pt x="21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21" name="AreaShape2"/>
            <p:cNvSpPr/>
            <p:nvPr/>
          </p:nvSpPr>
          <p:spPr bwMode="auto">
            <a:xfrm>
              <a:off x="6667275" y="2627735"/>
              <a:ext cx="823127" cy="570860"/>
            </a:xfrm>
            <a:custGeom>
              <a:avLst/>
              <a:gdLst>
                <a:gd name="T0" fmla="*/ 181 w 225"/>
                <a:gd name="T1" fmla="*/ 150 h 156"/>
                <a:gd name="T2" fmla="*/ 194 w 225"/>
                <a:gd name="T3" fmla="*/ 156 h 156"/>
                <a:gd name="T4" fmla="*/ 155 w 225"/>
                <a:gd name="T5" fmla="*/ 156 h 156"/>
                <a:gd name="T6" fmla="*/ 168 w 225"/>
                <a:gd name="T7" fmla="*/ 150 h 156"/>
                <a:gd name="T8" fmla="*/ 155 w 225"/>
                <a:gd name="T9" fmla="*/ 156 h 156"/>
                <a:gd name="T10" fmla="*/ 129 w 225"/>
                <a:gd name="T11" fmla="*/ 150 h 156"/>
                <a:gd name="T12" fmla="*/ 142 w 225"/>
                <a:gd name="T13" fmla="*/ 156 h 156"/>
                <a:gd name="T14" fmla="*/ 103 w 225"/>
                <a:gd name="T15" fmla="*/ 156 h 156"/>
                <a:gd name="T16" fmla="*/ 116 w 225"/>
                <a:gd name="T17" fmla="*/ 150 h 156"/>
                <a:gd name="T18" fmla="*/ 103 w 225"/>
                <a:gd name="T19" fmla="*/ 156 h 156"/>
                <a:gd name="T20" fmla="*/ 78 w 225"/>
                <a:gd name="T21" fmla="*/ 150 h 156"/>
                <a:gd name="T22" fmla="*/ 91 w 225"/>
                <a:gd name="T23" fmla="*/ 156 h 156"/>
                <a:gd name="T24" fmla="*/ 52 w 225"/>
                <a:gd name="T25" fmla="*/ 156 h 156"/>
                <a:gd name="T26" fmla="*/ 65 w 225"/>
                <a:gd name="T27" fmla="*/ 150 h 156"/>
                <a:gd name="T28" fmla="*/ 52 w 225"/>
                <a:gd name="T29" fmla="*/ 156 h 156"/>
                <a:gd name="T30" fmla="*/ 26 w 225"/>
                <a:gd name="T31" fmla="*/ 150 h 156"/>
                <a:gd name="T32" fmla="*/ 39 w 225"/>
                <a:gd name="T33" fmla="*/ 156 h 156"/>
                <a:gd name="T34" fmla="*/ 0 w 225"/>
                <a:gd name="T35" fmla="*/ 156 h 156"/>
                <a:gd name="T36" fmla="*/ 13 w 225"/>
                <a:gd name="T37" fmla="*/ 150 h 156"/>
                <a:gd name="T38" fmla="*/ 0 w 225"/>
                <a:gd name="T39" fmla="*/ 156 h 156"/>
                <a:gd name="T40" fmla="*/ 207 w 225"/>
                <a:gd name="T41" fmla="*/ 153 h 156"/>
                <a:gd name="T42" fmla="*/ 207 w 225"/>
                <a:gd name="T43" fmla="*/ 153 h 156"/>
                <a:gd name="T44" fmla="*/ 205 w 225"/>
                <a:gd name="T45" fmla="*/ 149 h 156"/>
                <a:gd name="T46" fmla="*/ 214 w 225"/>
                <a:gd name="T47" fmla="*/ 142 h 156"/>
                <a:gd name="T48" fmla="*/ 207 w 225"/>
                <a:gd name="T49" fmla="*/ 153 h 156"/>
                <a:gd name="T50" fmla="*/ 205 w 225"/>
                <a:gd name="T51" fmla="*/ 149 h 156"/>
                <a:gd name="T52" fmla="*/ 219 w 225"/>
                <a:gd name="T53" fmla="*/ 127 h 156"/>
                <a:gd name="T54" fmla="*/ 219 w 225"/>
                <a:gd name="T55" fmla="*/ 119 h 156"/>
                <a:gd name="T56" fmla="*/ 225 w 225"/>
                <a:gd name="T57" fmla="*/ 127 h 156"/>
                <a:gd name="T58" fmla="*/ 224 w 225"/>
                <a:gd name="T59" fmla="*/ 132 h 156"/>
                <a:gd name="T60" fmla="*/ 219 w 225"/>
                <a:gd name="T61" fmla="*/ 106 h 156"/>
                <a:gd name="T62" fmla="*/ 225 w 225"/>
                <a:gd name="T63" fmla="*/ 93 h 156"/>
                <a:gd name="T64" fmla="*/ 219 w 225"/>
                <a:gd name="T65" fmla="*/ 106 h 156"/>
                <a:gd name="T66" fmla="*/ 219 w 225"/>
                <a:gd name="T67" fmla="*/ 67 h 156"/>
                <a:gd name="T68" fmla="*/ 225 w 225"/>
                <a:gd name="T69" fmla="*/ 80 h 156"/>
                <a:gd name="T70" fmla="*/ 219 w 225"/>
                <a:gd name="T71" fmla="*/ 54 h 156"/>
                <a:gd name="T72" fmla="*/ 225 w 225"/>
                <a:gd name="T73" fmla="*/ 41 h 156"/>
                <a:gd name="T74" fmla="*/ 219 w 225"/>
                <a:gd name="T75" fmla="*/ 54 h 156"/>
                <a:gd name="T76" fmla="*/ 219 w 225"/>
                <a:gd name="T77" fmla="*/ 16 h 156"/>
                <a:gd name="T78" fmla="*/ 225 w 225"/>
                <a:gd name="T79" fmla="*/ 29 h 156"/>
                <a:gd name="T80" fmla="*/ 219 w 225"/>
                <a:gd name="T81" fmla="*/ 3 h 156"/>
                <a:gd name="T82" fmla="*/ 225 w 225"/>
                <a:gd name="T83" fmla="*/ 0 h 156"/>
                <a:gd name="T84" fmla="*/ 219 w 225"/>
                <a:gd name="T85"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156">
                  <a:moveTo>
                    <a:pt x="181" y="156"/>
                  </a:moveTo>
                  <a:cubicBezTo>
                    <a:pt x="181" y="150"/>
                    <a:pt x="181" y="150"/>
                    <a:pt x="181" y="150"/>
                  </a:cubicBezTo>
                  <a:cubicBezTo>
                    <a:pt x="194" y="150"/>
                    <a:pt x="194" y="150"/>
                    <a:pt x="194" y="150"/>
                  </a:cubicBezTo>
                  <a:cubicBezTo>
                    <a:pt x="194" y="156"/>
                    <a:pt x="194" y="156"/>
                    <a:pt x="194" y="156"/>
                  </a:cubicBezTo>
                  <a:cubicBezTo>
                    <a:pt x="181" y="156"/>
                    <a:pt x="181" y="156"/>
                    <a:pt x="181" y="156"/>
                  </a:cubicBezTo>
                  <a:close/>
                  <a:moveTo>
                    <a:pt x="155" y="156"/>
                  </a:moveTo>
                  <a:cubicBezTo>
                    <a:pt x="155" y="150"/>
                    <a:pt x="155" y="150"/>
                    <a:pt x="155" y="150"/>
                  </a:cubicBezTo>
                  <a:cubicBezTo>
                    <a:pt x="168" y="150"/>
                    <a:pt x="168" y="150"/>
                    <a:pt x="168" y="150"/>
                  </a:cubicBezTo>
                  <a:cubicBezTo>
                    <a:pt x="168" y="156"/>
                    <a:pt x="168" y="156"/>
                    <a:pt x="168" y="156"/>
                  </a:cubicBezTo>
                  <a:cubicBezTo>
                    <a:pt x="155" y="156"/>
                    <a:pt x="155" y="156"/>
                    <a:pt x="155" y="156"/>
                  </a:cubicBezTo>
                  <a:close/>
                  <a:moveTo>
                    <a:pt x="129" y="156"/>
                  </a:moveTo>
                  <a:cubicBezTo>
                    <a:pt x="129" y="150"/>
                    <a:pt x="129" y="150"/>
                    <a:pt x="129" y="150"/>
                  </a:cubicBezTo>
                  <a:cubicBezTo>
                    <a:pt x="142" y="150"/>
                    <a:pt x="142" y="150"/>
                    <a:pt x="142" y="150"/>
                  </a:cubicBezTo>
                  <a:cubicBezTo>
                    <a:pt x="142" y="156"/>
                    <a:pt x="142" y="156"/>
                    <a:pt x="142" y="156"/>
                  </a:cubicBezTo>
                  <a:cubicBezTo>
                    <a:pt x="129" y="156"/>
                    <a:pt x="129" y="156"/>
                    <a:pt x="129" y="156"/>
                  </a:cubicBezTo>
                  <a:close/>
                  <a:moveTo>
                    <a:pt x="103" y="156"/>
                  </a:moveTo>
                  <a:cubicBezTo>
                    <a:pt x="103" y="150"/>
                    <a:pt x="103" y="150"/>
                    <a:pt x="103" y="150"/>
                  </a:cubicBezTo>
                  <a:cubicBezTo>
                    <a:pt x="116" y="150"/>
                    <a:pt x="116" y="150"/>
                    <a:pt x="116" y="150"/>
                  </a:cubicBezTo>
                  <a:cubicBezTo>
                    <a:pt x="116" y="156"/>
                    <a:pt x="116" y="156"/>
                    <a:pt x="116" y="156"/>
                  </a:cubicBezTo>
                  <a:cubicBezTo>
                    <a:pt x="103" y="156"/>
                    <a:pt x="103" y="156"/>
                    <a:pt x="103" y="156"/>
                  </a:cubicBezTo>
                  <a:close/>
                  <a:moveTo>
                    <a:pt x="78" y="156"/>
                  </a:moveTo>
                  <a:cubicBezTo>
                    <a:pt x="78" y="150"/>
                    <a:pt x="78" y="150"/>
                    <a:pt x="78" y="150"/>
                  </a:cubicBezTo>
                  <a:cubicBezTo>
                    <a:pt x="91" y="150"/>
                    <a:pt x="91" y="150"/>
                    <a:pt x="91" y="150"/>
                  </a:cubicBezTo>
                  <a:cubicBezTo>
                    <a:pt x="91" y="156"/>
                    <a:pt x="91" y="156"/>
                    <a:pt x="91" y="156"/>
                  </a:cubicBezTo>
                  <a:cubicBezTo>
                    <a:pt x="78" y="156"/>
                    <a:pt x="78" y="156"/>
                    <a:pt x="78" y="156"/>
                  </a:cubicBezTo>
                  <a:close/>
                  <a:moveTo>
                    <a:pt x="52" y="156"/>
                  </a:moveTo>
                  <a:cubicBezTo>
                    <a:pt x="52" y="150"/>
                    <a:pt x="52" y="150"/>
                    <a:pt x="52" y="150"/>
                  </a:cubicBezTo>
                  <a:cubicBezTo>
                    <a:pt x="65" y="150"/>
                    <a:pt x="65" y="150"/>
                    <a:pt x="65" y="150"/>
                  </a:cubicBezTo>
                  <a:cubicBezTo>
                    <a:pt x="65" y="156"/>
                    <a:pt x="65" y="156"/>
                    <a:pt x="65" y="156"/>
                  </a:cubicBezTo>
                  <a:cubicBezTo>
                    <a:pt x="52" y="156"/>
                    <a:pt x="52" y="156"/>
                    <a:pt x="52" y="156"/>
                  </a:cubicBezTo>
                  <a:close/>
                  <a:moveTo>
                    <a:pt x="26" y="156"/>
                  </a:moveTo>
                  <a:cubicBezTo>
                    <a:pt x="26" y="150"/>
                    <a:pt x="26" y="150"/>
                    <a:pt x="26" y="150"/>
                  </a:cubicBezTo>
                  <a:cubicBezTo>
                    <a:pt x="39" y="150"/>
                    <a:pt x="39" y="150"/>
                    <a:pt x="39" y="150"/>
                  </a:cubicBezTo>
                  <a:cubicBezTo>
                    <a:pt x="39" y="156"/>
                    <a:pt x="39" y="156"/>
                    <a:pt x="39" y="156"/>
                  </a:cubicBezTo>
                  <a:cubicBezTo>
                    <a:pt x="26" y="156"/>
                    <a:pt x="26" y="156"/>
                    <a:pt x="26" y="156"/>
                  </a:cubicBezTo>
                  <a:close/>
                  <a:moveTo>
                    <a:pt x="0" y="156"/>
                  </a:moveTo>
                  <a:cubicBezTo>
                    <a:pt x="0" y="150"/>
                    <a:pt x="0" y="150"/>
                    <a:pt x="0" y="150"/>
                  </a:cubicBezTo>
                  <a:cubicBezTo>
                    <a:pt x="13" y="150"/>
                    <a:pt x="13" y="150"/>
                    <a:pt x="13" y="150"/>
                  </a:cubicBezTo>
                  <a:cubicBezTo>
                    <a:pt x="13" y="156"/>
                    <a:pt x="13" y="156"/>
                    <a:pt x="13" y="156"/>
                  </a:cubicBezTo>
                  <a:cubicBezTo>
                    <a:pt x="0" y="156"/>
                    <a:pt x="0" y="156"/>
                    <a:pt x="0" y="156"/>
                  </a:cubicBezTo>
                  <a:close/>
                  <a:moveTo>
                    <a:pt x="207" y="153"/>
                  </a:moveTo>
                  <a:cubicBezTo>
                    <a:pt x="207" y="153"/>
                    <a:pt x="207" y="153"/>
                    <a:pt x="207" y="153"/>
                  </a:cubicBezTo>
                  <a:cubicBezTo>
                    <a:pt x="207" y="153"/>
                    <a:pt x="207" y="153"/>
                    <a:pt x="207" y="153"/>
                  </a:cubicBezTo>
                  <a:cubicBezTo>
                    <a:pt x="207" y="153"/>
                    <a:pt x="207" y="153"/>
                    <a:pt x="207" y="153"/>
                  </a:cubicBezTo>
                  <a:cubicBezTo>
                    <a:pt x="207" y="153"/>
                    <a:pt x="207" y="153"/>
                    <a:pt x="207" y="153"/>
                  </a:cubicBezTo>
                  <a:close/>
                  <a:moveTo>
                    <a:pt x="205" y="149"/>
                  </a:moveTo>
                  <a:cubicBezTo>
                    <a:pt x="209" y="147"/>
                    <a:pt x="212" y="145"/>
                    <a:pt x="214" y="142"/>
                  </a:cubicBezTo>
                  <a:cubicBezTo>
                    <a:pt x="214" y="142"/>
                    <a:pt x="214" y="142"/>
                    <a:pt x="214" y="142"/>
                  </a:cubicBezTo>
                  <a:cubicBezTo>
                    <a:pt x="218" y="145"/>
                    <a:pt x="218" y="145"/>
                    <a:pt x="218" y="145"/>
                  </a:cubicBezTo>
                  <a:cubicBezTo>
                    <a:pt x="216" y="149"/>
                    <a:pt x="212" y="151"/>
                    <a:pt x="207" y="153"/>
                  </a:cubicBezTo>
                  <a:cubicBezTo>
                    <a:pt x="207" y="153"/>
                    <a:pt x="207" y="153"/>
                    <a:pt x="207" y="153"/>
                  </a:cubicBezTo>
                  <a:cubicBezTo>
                    <a:pt x="205" y="149"/>
                    <a:pt x="205" y="149"/>
                    <a:pt x="205" y="149"/>
                  </a:cubicBezTo>
                  <a:close/>
                  <a:moveTo>
                    <a:pt x="219" y="131"/>
                  </a:moveTo>
                  <a:cubicBezTo>
                    <a:pt x="219" y="130"/>
                    <a:pt x="219" y="129"/>
                    <a:pt x="219" y="127"/>
                  </a:cubicBezTo>
                  <a:cubicBezTo>
                    <a:pt x="219" y="127"/>
                    <a:pt x="219" y="127"/>
                    <a:pt x="219" y="127"/>
                  </a:cubicBezTo>
                  <a:cubicBezTo>
                    <a:pt x="219" y="119"/>
                    <a:pt x="219" y="119"/>
                    <a:pt x="219" y="119"/>
                  </a:cubicBezTo>
                  <a:cubicBezTo>
                    <a:pt x="225" y="119"/>
                    <a:pt x="225" y="119"/>
                    <a:pt x="225" y="119"/>
                  </a:cubicBezTo>
                  <a:cubicBezTo>
                    <a:pt x="225" y="127"/>
                    <a:pt x="225" y="127"/>
                    <a:pt x="225" y="127"/>
                  </a:cubicBezTo>
                  <a:cubicBezTo>
                    <a:pt x="225" y="129"/>
                    <a:pt x="224" y="130"/>
                    <a:pt x="224" y="132"/>
                  </a:cubicBezTo>
                  <a:cubicBezTo>
                    <a:pt x="224" y="132"/>
                    <a:pt x="224" y="132"/>
                    <a:pt x="224" y="132"/>
                  </a:cubicBezTo>
                  <a:cubicBezTo>
                    <a:pt x="219" y="131"/>
                    <a:pt x="219" y="131"/>
                    <a:pt x="219" y="131"/>
                  </a:cubicBezTo>
                  <a:close/>
                  <a:moveTo>
                    <a:pt x="219" y="106"/>
                  </a:moveTo>
                  <a:cubicBezTo>
                    <a:pt x="219" y="93"/>
                    <a:pt x="219" y="93"/>
                    <a:pt x="219" y="93"/>
                  </a:cubicBezTo>
                  <a:cubicBezTo>
                    <a:pt x="225" y="93"/>
                    <a:pt x="225" y="93"/>
                    <a:pt x="225" y="93"/>
                  </a:cubicBezTo>
                  <a:cubicBezTo>
                    <a:pt x="225" y="106"/>
                    <a:pt x="225" y="106"/>
                    <a:pt x="225" y="106"/>
                  </a:cubicBezTo>
                  <a:cubicBezTo>
                    <a:pt x="219" y="106"/>
                    <a:pt x="219" y="106"/>
                    <a:pt x="219" y="106"/>
                  </a:cubicBezTo>
                  <a:close/>
                  <a:moveTo>
                    <a:pt x="219" y="80"/>
                  </a:moveTo>
                  <a:cubicBezTo>
                    <a:pt x="219" y="67"/>
                    <a:pt x="219" y="67"/>
                    <a:pt x="219" y="67"/>
                  </a:cubicBezTo>
                  <a:cubicBezTo>
                    <a:pt x="225" y="67"/>
                    <a:pt x="225" y="67"/>
                    <a:pt x="225" y="67"/>
                  </a:cubicBezTo>
                  <a:cubicBezTo>
                    <a:pt x="225" y="80"/>
                    <a:pt x="225" y="80"/>
                    <a:pt x="225" y="80"/>
                  </a:cubicBezTo>
                  <a:cubicBezTo>
                    <a:pt x="219" y="80"/>
                    <a:pt x="219" y="80"/>
                    <a:pt x="219" y="80"/>
                  </a:cubicBezTo>
                  <a:close/>
                  <a:moveTo>
                    <a:pt x="219" y="54"/>
                  </a:moveTo>
                  <a:cubicBezTo>
                    <a:pt x="219" y="41"/>
                    <a:pt x="219" y="41"/>
                    <a:pt x="219" y="41"/>
                  </a:cubicBezTo>
                  <a:cubicBezTo>
                    <a:pt x="225" y="41"/>
                    <a:pt x="225" y="41"/>
                    <a:pt x="225" y="41"/>
                  </a:cubicBezTo>
                  <a:cubicBezTo>
                    <a:pt x="225" y="54"/>
                    <a:pt x="225" y="54"/>
                    <a:pt x="225" y="54"/>
                  </a:cubicBezTo>
                  <a:cubicBezTo>
                    <a:pt x="219" y="54"/>
                    <a:pt x="219" y="54"/>
                    <a:pt x="219" y="54"/>
                  </a:cubicBezTo>
                  <a:close/>
                  <a:moveTo>
                    <a:pt x="219" y="29"/>
                  </a:moveTo>
                  <a:cubicBezTo>
                    <a:pt x="219" y="16"/>
                    <a:pt x="219" y="16"/>
                    <a:pt x="219" y="16"/>
                  </a:cubicBezTo>
                  <a:cubicBezTo>
                    <a:pt x="225" y="16"/>
                    <a:pt x="225" y="16"/>
                    <a:pt x="225" y="16"/>
                  </a:cubicBezTo>
                  <a:cubicBezTo>
                    <a:pt x="225" y="29"/>
                    <a:pt x="225" y="29"/>
                    <a:pt x="225" y="29"/>
                  </a:cubicBezTo>
                  <a:cubicBezTo>
                    <a:pt x="219" y="29"/>
                    <a:pt x="219" y="29"/>
                    <a:pt x="219" y="29"/>
                  </a:cubicBezTo>
                  <a:close/>
                  <a:moveTo>
                    <a:pt x="219" y="3"/>
                  </a:moveTo>
                  <a:cubicBezTo>
                    <a:pt x="219" y="0"/>
                    <a:pt x="219" y="0"/>
                    <a:pt x="219" y="0"/>
                  </a:cubicBezTo>
                  <a:cubicBezTo>
                    <a:pt x="225" y="0"/>
                    <a:pt x="225" y="0"/>
                    <a:pt x="225" y="0"/>
                  </a:cubicBezTo>
                  <a:cubicBezTo>
                    <a:pt x="225" y="3"/>
                    <a:pt x="225" y="3"/>
                    <a:pt x="225" y="3"/>
                  </a:cubicBezTo>
                  <a:cubicBezTo>
                    <a:pt x="219" y="3"/>
                    <a:pt x="219" y="3"/>
                    <a:pt x="219" y="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22" name="AreaShape3"/>
            <p:cNvSpPr/>
            <p:nvPr/>
          </p:nvSpPr>
          <p:spPr bwMode="auto">
            <a:xfrm>
              <a:off x="4598204" y="3012650"/>
              <a:ext cx="516379" cy="1192647"/>
            </a:xfrm>
            <a:custGeom>
              <a:avLst/>
              <a:gdLst>
                <a:gd name="T0" fmla="*/ 129 w 141"/>
                <a:gd name="T1" fmla="*/ 320 h 326"/>
                <a:gd name="T2" fmla="*/ 141 w 141"/>
                <a:gd name="T3" fmla="*/ 326 h 326"/>
                <a:gd name="T4" fmla="*/ 103 w 141"/>
                <a:gd name="T5" fmla="*/ 326 h 326"/>
                <a:gd name="T6" fmla="*/ 116 w 141"/>
                <a:gd name="T7" fmla="*/ 320 h 326"/>
                <a:gd name="T8" fmla="*/ 103 w 141"/>
                <a:gd name="T9" fmla="*/ 326 h 326"/>
                <a:gd name="T10" fmla="*/ 78 w 141"/>
                <a:gd name="T11" fmla="*/ 320 h 326"/>
                <a:gd name="T12" fmla="*/ 90 w 141"/>
                <a:gd name="T13" fmla="*/ 326 h 326"/>
                <a:gd name="T14" fmla="*/ 52 w 141"/>
                <a:gd name="T15" fmla="*/ 326 h 326"/>
                <a:gd name="T16" fmla="*/ 65 w 141"/>
                <a:gd name="T17" fmla="*/ 320 h 326"/>
                <a:gd name="T18" fmla="*/ 52 w 141"/>
                <a:gd name="T19" fmla="*/ 326 h 326"/>
                <a:gd name="T20" fmla="*/ 26 w 141"/>
                <a:gd name="T21" fmla="*/ 325 h 326"/>
                <a:gd name="T22" fmla="*/ 26 w 141"/>
                <a:gd name="T23" fmla="*/ 320 h 326"/>
                <a:gd name="T24" fmla="*/ 29 w 141"/>
                <a:gd name="T25" fmla="*/ 320 h 326"/>
                <a:gd name="T26" fmla="*/ 39 w 141"/>
                <a:gd name="T27" fmla="*/ 326 h 326"/>
                <a:gd name="T28" fmla="*/ 3 w 141"/>
                <a:gd name="T29" fmla="*/ 310 h 326"/>
                <a:gd name="T30" fmla="*/ 8 w 141"/>
                <a:gd name="T31" fmla="*/ 308 h 326"/>
                <a:gd name="T32" fmla="*/ 16 w 141"/>
                <a:gd name="T33" fmla="*/ 316 h 326"/>
                <a:gd name="T34" fmla="*/ 3 w 141"/>
                <a:gd name="T35" fmla="*/ 310 h 326"/>
                <a:gd name="T36" fmla="*/ 0 w 141"/>
                <a:gd name="T37" fmla="*/ 283 h 326"/>
                <a:gd name="T38" fmla="*/ 5 w 141"/>
                <a:gd name="T39" fmla="*/ 296 h 326"/>
                <a:gd name="T40" fmla="*/ 0 w 141"/>
                <a:gd name="T41" fmla="*/ 271 h 326"/>
                <a:gd name="T42" fmla="*/ 5 w 141"/>
                <a:gd name="T43" fmla="*/ 258 h 326"/>
                <a:gd name="T44" fmla="*/ 0 w 141"/>
                <a:gd name="T45" fmla="*/ 271 h 326"/>
                <a:gd name="T46" fmla="*/ 0 w 141"/>
                <a:gd name="T47" fmla="*/ 232 h 326"/>
                <a:gd name="T48" fmla="*/ 5 w 141"/>
                <a:gd name="T49" fmla="*/ 245 h 326"/>
                <a:gd name="T50" fmla="*/ 0 w 141"/>
                <a:gd name="T51" fmla="*/ 219 h 326"/>
                <a:gd name="T52" fmla="*/ 5 w 141"/>
                <a:gd name="T53" fmla="*/ 206 h 326"/>
                <a:gd name="T54" fmla="*/ 0 w 141"/>
                <a:gd name="T55" fmla="*/ 219 h 326"/>
                <a:gd name="T56" fmla="*/ 0 w 141"/>
                <a:gd name="T57" fmla="*/ 180 h 326"/>
                <a:gd name="T58" fmla="*/ 5 w 141"/>
                <a:gd name="T59" fmla="*/ 193 h 326"/>
                <a:gd name="T60" fmla="*/ 0 w 141"/>
                <a:gd name="T61" fmla="*/ 167 h 326"/>
                <a:gd name="T62" fmla="*/ 5 w 141"/>
                <a:gd name="T63" fmla="*/ 155 h 326"/>
                <a:gd name="T64" fmla="*/ 0 w 141"/>
                <a:gd name="T65" fmla="*/ 167 h 326"/>
                <a:gd name="T66" fmla="*/ 0 w 141"/>
                <a:gd name="T67" fmla="*/ 129 h 326"/>
                <a:gd name="T68" fmla="*/ 5 w 141"/>
                <a:gd name="T69" fmla="*/ 142 h 326"/>
                <a:gd name="T70" fmla="*/ 0 w 141"/>
                <a:gd name="T71" fmla="*/ 116 h 326"/>
                <a:gd name="T72" fmla="*/ 5 w 141"/>
                <a:gd name="T73" fmla="*/ 103 h 326"/>
                <a:gd name="T74" fmla="*/ 0 w 141"/>
                <a:gd name="T75" fmla="*/ 116 h 326"/>
                <a:gd name="T76" fmla="*/ 0 w 141"/>
                <a:gd name="T77" fmla="*/ 77 h 326"/>
                <a:gd name="T78" fmla="*/ 5 w 141"/>
                <a:gd name="T79" fmla="*/ 90 h 326"/>
                <a:gd name="T80" fmla="*/ 0 w 141"/>
                <a:gd name="T81" fmla="*/ 64 h 326"/>
                <a:gd name="T82" fmla="*/ 5 w 141"/>
                <a:gd name="T83" fmla="*/ 51 h 326"/>
                <a:gd name="T84" fmla="*/ 0 w 141"/>
                <a:gd name="T85" fmla="*/ 64 h 326"/>
                <a:gd name="T86" fmla="*/ 0 w 141"/>
                <a:gd name="T87" fmla="*/ 26 h 326"/>
                <a:gd name="T88" fmla="*/ 5 w 141"/>
                <a:gd name="T89" fmla="*/ 39 h 326"/>
                <a:gd name="T90" fmla="*/ 0 w 141"/>
                <a:gd name="T91" fmla="*/ 13 h 326"/>
                <a:gd name="T92" fmla="*/ 5 w 141"/>
                <a:gd name="T93" fmla="*/ 0 h 326"/>
                <a:gd name="T94" fmla="*/ 0 w 141"/>
                <a:gd name="T95" fmla="*/ 1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326">
                  <a:moveTo>
                    <a:pt x="129" y="326"/>
                  </a:moveTo>
                  <a:cubicBezTo>
                    <a:pt x="129" y="320"/>
                    <a:pt x="129" y="320"/>
                    <a:pt x="129" y="320"/>
                  </a:cubicBezTo>
                  <a:cubicBezTo>
                    <a:pt x="141" y="320"/>
                    <a:pt x="141" y="320"/>
                    <a:pt x="141" y="320"/>
                  </a:cubicBezTo>
                  <a:cubicBezTo>
                    <a:pt x="141" y="326"/>
                    <a:pt x="141" y="326"/>
                    <a:pt x="141" y="326"/>
                  </a:cubicBezTo>
                  <a:cubicBezTo>
                    <a:pt x="129" y="326"/>
                    <a:pt x="129" y="326"/>
                    <a:pt x="129" y="326"/>
                  </a:cubicBezTo>
                  <a:close/>
                  <a:moveTo>
                    <a:pt x="103" y="326"/>
                  </a:moveTo>
                  <a:cubicBezTo>
                    <a:pt x="103" y="320"/>
                    <a:pt x="103" y="320"/>
                    <a:pt x="103" y="320"/>
                  </a:cubicBezTo>
                  <a:cubicBezTo>
                    <a:pt x="116" y="320"/>
                    <a:pt x="116" y="320"/>
                    <a:pt x="116" y="320"/>
                  </a:cubicBezTo>
                  <a:cubicBezTo>
                    <a:pt x="116" y="326"/>
                    <a:pt x="116" y="326"/>
                    <a:pt x="116" y="326"/>
                  </a:cubicBezTo>
                  <a:cubicBezTo>
                    <a:pt x="103" y="326"/>
                    <a:pt x="103" y="326"/>
                    <a:pt x="103" y="326"/>
                  </a:cubicBezTo>
                  <a:close/>
                  <a:moveTo>
                    <a:pt x="78" y="326"/>
                  </a:moveTo>
                  <a:cubicBezTo>
                    <a:pt x="78" y="320"/>
                    <a:pt x="78" y="320"/>
                    <a:pt x="78" y="320"/>
                  </a:cubicBezTo>
                  <a:cubicBezTo>
                    <a:pt x="90" y="320"/>
                    <a:pt x="90" y="320"/>
                    <a:pt x="90" y="320"/>
                  </a:cubicBezTo>
                  <a:cubicBezTo>
                    <a:pt x="90" y="326"/>
                    <a:pt x="90" y="326"/>
                    <a:pt x="90" y="326"/>
                  </a:cubicBezTo>
                  <a:cubicBezTo>
                    <a:pt x="78" y="326"/>
                    <a:pt x="78" y="326"/>
                    <a:pt x="78" y="326"/>
                  </a:cubicBezTo>
                  <a:close/>
                  <a:moveTo>
                    <a:pt x="52" y="326"/>
                  </a:moveTo>
                  <a:cubicBezTo>
                    <a:pt x="52" y="320"/>
                    <a:pt x="52" y="320"/>
                    <a:pt x="52" y="320"/>
                  </a:cubicBezTo>
                  <a:cubicBezTo>
                    <a:pt x="65" y="320"/>
                    <a:pt x="65" y="320"/>
                    <a:pt x="65" y="320"/>
                  </a:cubicBezTo>
                  <a:cubicBezTo>
                    <a:pt x="65" y="326"/>
                    <a:pt x="65" y="326"/>
                    <a:pt x="65" y="326"/>
                  </a:cubicBezTo>
                  <a:cubicBezTo>
                    <a:pt x="52" y="326"/>
                    <a:pt x="52" y="326"/>
                    <a:pt x="52" y="326"/>
                  </a:cubicBezTo>
                  <a:close/>
                  <a:moveTo>
                    <a:pt x="29" y="326"/>
                  </a:moveTo>
                  <a:cubicBezTo>
                    <a:pt x="28" y="326"/>
                    <a:pt x="27" y="326"/>
                    <a:pt x="26" y="325"/>
                  </a:cubicBezTo>
                  <a:cubicBezTo>
                    <a:pt x="26" y="325"/>
                    <a:pt x="26" y="325"/>
                    <a:pt x="26" y="325"/>
                  </a:cubicBezTo>
                  <a:cubicBezTo>
                    <a:pt x="26" y="320"/>
                    <a:pt x="26" y="320"/>
                    <a:pt x="26" y="320"/>
                  </a:cubicBezTo>
                  <a:cubicBezTo>
                    <a:pt x="27" y="320"/>
                    <a:pt x="28" y="320"/>
                    <a:pt x="29" y="320"/>
                  </a:cubicBezTo>
                  <a:cubicBezTo>
                    <a:pt x="29" y="320"/>
                    <a:pt x="29" y="320"/>
                    <a:pt x="29" y="320"/>
                  </a:cubicBezTo>
                  <a:cubicBezTo>
                    <a:pt x="39" y="320"/>
                    <a:pt x="39" y="320"/>
                    <a:pt x="39" y="320"/>
                  </a:cubicBezTo>
                  <a:cubicBezTo>
                    <a:pt x="39" y="326"/>
                    <a:pt x="39" y="326"/>
                    <a:pt x="39" y="326"/>
                  </a:cubicBezTo>
                  <a:cubicBezTo>
                    <a:pt x="29" y="326"/>
                    <a:pt x="29" y="326"/>
                    <a:pt x="29" y="326"/>
                  </a:cubicBezTo>
                  <a:close/>
                  <a:moveTo>
                    <a:pt x="3" y="310"/>
                  </a:moveTo>
                  <a:cubicBezTo>
                    <a:pt x="3" y="310"/>
                    <a:pt x="3" y="310"/>
                    <a:pt x="3" y="310"/>
                  </a:cubicBezTo>
                  <a:cubicBezTo>
                    <a:pt x="8" y="308"/>
                    <a:pt x="8" y="308"/>
                    <a:pt x="8" y="308"/>
                  </a:cubicBezTo>
                  <a:cubicBezTo>
                    <a:pt x="10" y="311"/>
                    <a:pt x="12" y="314"/>
                    <a:pt x="16" y="316"/>
                  </a:cubicBezTo>
                  <a:cubicBezTo>
                    <a:pt x="16" y="316"/>
                    <a:pt x="16" y="316"/>
                    <a:pt x="16" y="316"/>
                  </a:cubicBezTo>
                  <a:cubicBezTo>
                    <a:pt x="13" y="321"/>
                    <a:pt x="13" y="321"/>
                    <a:pt x="13" y="321"/>
                  </a:cubicBezTo>
                  <a:cubicBezTo>
                    <a:pt x="9" y="318"/>
                    <a:pt x="6" y="314"/>
                    <a:pt x="3" y="310"/>
                  </a:cubicBezTo>
                  <a:close/>
                  <a:moveTo>
                    <a:pt x="0" y="296"/>
                  </a:moveTo>
                  <a:cubicBezTo>
                    <a:pt x="0" y="283"/>
                    <a:pt x="0" y="283"/>
                    <a:pt x="0" y="283"/>
                  </a:cubicBezTo>
                  <a:cubicBezTo>
                    <a:pt x="5" y="283"/>
                    <a:pt x="5" y="283"/>
                    <a:pt x="5" y="283"/>
                  </a:cubicBezTo>
                  <a:cubicBezTo>
                    <a:pt x="5" y="296"/>
                    <a:pt x="5" y="296"/>
                    <a:pt x="5" y="296"/>
                  </a:cubicBezTo>
                  <a:cubicBezTo>
                    <a:pt x="0" y="296"/>
                    <a:pt x="0" y="296"/>
                    <a:pt x="0" y="296"/>
                  </a:cubicBezTo>
                  <a:close/>
                  <a:moveTo>
                    <a:pt x="0" y="271"/>
                  </a:moveTo>
                  <a:cubicBezTo>
                    <a:pt x="0" y="258"/>
                    <a:pt x="0" y="258"/>
                    <a:pt x="0" y="258"/>
                  </a:cubicBezTo>
                  <a:cubicBezTo>
                    <a:pt x="5" y="258"/>
                    <a:pt x="5" y="258"/>
                    <a:pt x="5" y="258"/>
                  </a:cubicBezTo>
                  <a:cubicBezTo>
                    <a:pt x="5" y="271"/>
                    <a:pt x="5" y="271"/>
                    <a:pt x="5" y="271"/>
                  </a:cubicBezTo>
                  <a:cubicBezTo>
                    <a:pt x="0" y="271"/>
                    <a:pt x="0" y="271"/>
                    <a:pt x="0" y="271"/>
                  </a:cubicBezTo>
                  <a:close/>
                  <a:moveTo>
                    <a:pt x="0" y="245"/>
                  </a:moveTo>
                  <a:cubicBezTo>
                    <a:pt x="0" y="232"/>
                    <a:pt x="0" y="232"/>
                    <a:pt x="0" y="232"/>
                  </a:cubicBezTo>
                  <a:cubicBezTo>
                    <a:pt x="5" y="232"/>
                    <a:pt x="5" y="232"/>
                    <a:pt x="5" y="232"/>
                  </a:cubicBezTo>
                  <a:cubicBezTo>
                    <a:pt x="5" y="245"/>
                    <a:pt x="5" y="245"/>
                    <a:pt x="5" y="245"/>
                  </a:cubicBezTo>
                  <a:cubicBezTo>
                    <a:pt x="0" y="245"/>
                    <a:pt x="0" y="245"/>
                    <a:pt x="0" y="245"/>
                  </a:cubicBezTo>
                  <a:close/>
                  <a:moveTo>
                    <a:pt x="0" y="219"/>
                  </a:moveTo>
                  <a:cubicBezTo>
                    <a:pt x="0" y="206"/>
                    <a:pt x="0" y="206"/>
                    <a:pt x="0" y="206"/>
                  </a:cubicBezTo>
                  <a:cubicBezTo>
                    <a:pt x="5" y="206"/>
                    <a:pt x="5" y="206"/>
                    <a:pt x="5" y="206"/>
                  </a:cubicBezTo>
                  <a:cubicBezTo>
                    <a:pt x="5" y="219"/>
                    <a:pt x="5" y="219"/>
                    <a:pt x="5" y="219"/>
                  </a:cubicBezTo>
                  <a:cubicBezTo>
                    <a:pt x="0" y="219"/>
                    <a:pt x="0" y="219"/>
                    <a:pt x="0" y="219"/>
                  </a:cubicBezTo>
                  <a:close/>
                  <a:moveTo>
                    <a:pt x="0" y="193"/>
                  </a:moveTo>
                  <a:cubicBezTo>
                    <a:pt x="0" y="180"/>
                    <a:pt x="0" y="180"/>
                    <a:pt x="0" y="180"/>
                  </a:cubicBezTo>
                  <a:cubicBezTo>
                    <a:pt x="5" y="180"/>
                    <a:pt x="5" y="180"/>
                    <a:pt x="5" y="180"/>
                  </a:cubicBezTo>
                  <a:cubicBezTo>
                    <a:pt x="5" y="193"/>
                    <a:pt x="5" y="193"/>
                    <a:pt x="5" y="193"/>
                  </a:cubicBezTo>
                  <a:cubicBezTo>
                    <a:pt x="0" y="193"/>
                    <a:pt x="0" y="193"/>
                    <a:pt x="0" y="193"/>
                  </a:cubicBezTo>
                  <a:close/>
                  <a:moveTo>
                    <a:pt x="0" y="167"/>
                  </a:moveTo>
                  <a:cubicBezTo>
                    <a:pt x="0" y="155"/>
                    <a:pt x="0" y="155"/>
                    <a:pt x="0" y="155"/>
                  </a:cubicBezTo>
                  <a:cubicBezTo>
                    <a:pt x="5" y="155"/>
                    <a:pt x="5" y="155"/>
                    <a:pt x="5" y="155"/>
                  </a:cubicBezTo>
                  <a:cubicBezTo>
                    <a:pt x="5" y="167"/>
                    <a:pt x="5" y="167"/>
                    <a:pt x="5" y="167"/>
                  </a:cubicBezTo>
                  <a:cubicBezTo>
                    <a:pt x="0" y="167"/>
                    <a:pt x="0" y="167"/>
                    <a:pt x="0" y="167"/>
                  </a:cubicBezTo>
                  <a:close/>
                  <a:moveTo>
                    <a:pt x="0" y="142"/>
                  </a:moveTo>
                  <a:cubicBezTo>
                    <a:pt x="0" y="129"/>
                    <a:pt x="0" y="129"/>
                    <a:pt x="0" y="129"/>
                  </a:cubicBezTo>
                  <a:cubicBezTo>
                    <a:pt x="5" y="129"/>
                    <a:pt x="5" y="129"/>
                    <a:pt x="5" y="129"/>
                  </a:cubicBezTo>
                  <a:cubicBezTo>
                    <a:pt x="5" y="142"/>
                    <a:pt x="5" y="142"/>
                    <a:pt x="5" y="142"/>
                  </a:cubicBezTo>
                  <a:cubicBezTo>
                    <a:pt x="0" y="142"/>
                    <a:pt x="0" y="142"/>
                    <a:pt x="0" y="142"/>
                  </a:cubicBezTo>
                  <a:close/>
                  <a:moveTo>
                    <a:pt x="0" y="116"/>
                  </a:moveTo>
                  <a:cubicBezTo>
                    <a:pt x="0" y="103"/>
                    <a:pt x="0" y="103"/>
                    <a:pt x="0" y="103"/>
                  </a:cubicBezTo>
                  <a:cubicBezTo>
                    <a:pt x="5" y="103"/>
                    <a:pt x="5" y="103"/>
                    <a:pt x="5" y="103"/>
                  </a:cubicBezTo>
                  <a:cubicBezTo>
                    <a:pt x="5" y="116"/>
                    <a:pt x="5" y="116"/>
                    <a:pt x="5" y="116"/>
                  </a:cubicBezTo>
                  <a:cubicBezTo>
                    <a:pt x="0" y="116"/>
                    <a:pt x="0" y="116"/>
                    <a:pt x="0" y="116"/>
                  </a:cubicBezTo>
                  <a:close/>
                  <a:moveTo>
                    <a:pt x="0" y="90"/>
                  </a:moveTo>
                  <a:cubicBezTo>
                    <a:pt x="0" y="77"/>
                    <a:pt x="0" y="77"/>
                    <a:pt x="0" y="77"/>
                  </a:cubicBezTo>
                  <a:cubicBezTo>
                    <a:pt x="5" y="77"/>
                    <a:pt x="5" y="77"/>
                    <a:pt x="5" y="77"/>
                  </a:cubicBezTo>
                  <a:cubicBezTo>
                    <a:pt x="5" y="90"/>
                    <a:pt x="5" y="90"/>
                    <a:pt x="5" y="90"/>
                  </a:cubicBezTo>
                  <a:cubicBezTo>
                    <a:pt x="0" y="90"/>
                    <a:pt x="0" y="90"/>
                    <a:pt x="0" y="90"/>
                  </a:cubicBezTo>
                  <a:close/>
                  <a:moveTo>
                    <a:pt x="0" y="64"/>
                  </a:moveTo>
                  <a:cubicBezTo>
                    <a:pt x="0" y="51"/>
                    <a:pt x="0" y="51"/>
                    <a:pt x="0" y="51"/>
                  </a:cubicBezTo>
                  <a:cubicBezTo>
                    <a:pt x="5" y="51"/>
                    <a:pt x="5" y="51"/>
                    <a:pt x="5" y="51"/>
                  </a:cubicBezTo>
                  <a:cubicBezTo>
                    <a:pt x="5" y="64"/>
                    <a:pt x="5" y="64"/>
                    <a:pt x="5" y="64"/>
                  </a:cubicBezTo>
                  <a:cubicBezTo>
                    <a:pt x="0" y="64"/>
                    <a:pt x="0" y="64"/>
                    <a:pt x="0" y="64"/>
                  </a:cubicBezTo>
                  <a:close/>
                  <a:moveTo>
                    <a:pt x="0" y="39"/>
                  </a:moveTo>
                  <a:cubicBezTo>
                    <a:pt x="0" y="26"/>
                    <a:pt x="0" y="26"/>
                    <a:pt x="0" y="26"/>
                  </a:cubicBezTo>
                  <a:cubicBezTo>
                    <a:pt x="5" y="26"/>
                    <a:pt x="5" y="26"/>
                    <a:pt x="5" y="26"/>
                  </a:cubicBezTo>
                  <a:cubicBezTo>
                    <a:pt x="5" y="39"/>
                    <a:pt x="5" y="39"/>
                    <a:pt x="5" y="39"/>
                  </a:cubicBezTo>
                  <a:cubicBezTo>
                    <a:pt x="0" y="39"/>
                    <a:pt x="0" y="39"/>
                    <a:pt x="0" y="39"/>
                  </a:cubicBezTo>
                  <a:close/>
                  <a:moveTo>
                    <a:pt x="0" y="13"/>
                  </a:moveTo>
                  <a:cubicBezTo>
                    <a:pt x="0" y="0"/>
                    <a:pt x="0" y="0"/>
                    <a:pt x="0" y="0"/>
                  </a:cubicBezTo>
                  <a:cubicBezTo>
                    <a:pt x="5" y="0"/>
                    <a:pt x="5" y="0"/>
                    <a:pt x="5" y="0"/>
                  </a:cubicBezTo>
                  <a:cubicBezTo>
                    <a:pt x="5" y="13"/>
                    <a:pt x="5" y="13"/>
                    <a:pt x="5" y="13"/>
                  </a:cubicBezTo>
                  <a:cubicBezTo>
                    <a:pt x="0" y="13"/>
                    <a:pt x="0" y="13"/>
                    <a:pt x="0"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35" name="AreaShape4"/>
            <p:cNvSpPr/>
            <p:nvPr/>
          </p:nvSpPr>
          <p:spPr bwMode="auto">
            <a:xfrm>
              <a:off x="4015501" y="4003956"/>
              <a:ext cx="1083686" cy="420446"/>
            </a:xfrm>
            <a:custGeom>
              <a:avLst/>
              <a:gdLst>
                <a:gd name="T0" fmla="*/ 283 w 296"/>
                <a:gd name="T1" fmla="*/ 110 h 115"/>
                <a:gd name="T2" fmla="*/ 296 w 296"/>
                <a:gd name="T3" fmla="*/ 115 h 115"/>
                <a:gd name="T4" fmla="*/ 257 w 296"/>
                <a:gd name="T5" fmla="*/ 115 h 115"/>
                <a:gd name="T6" fmla="*/ 270 w 296"/>
                <a:gd name="T7" fmla="*/ 110 h 115"/>
                <a:gd name="T8" fmla="*/ 257 w 296"/>
                <a:gd name="T9" fmla="*/ 115 h 115"/>
                <a:gd name="T10" fmla="*/ 231 w 296"/>
                <a:gd name="T11" fmla="*/ 110 h 115"/>
                <a:gd name="T12" fmla="*/ 244 w 296"/>
                <a:gd name="T13" fmla="*/ 115 h 115"/>
                <a:gd name="T14" fmla="*/ 206 w 296"/>
                <a:gd name="T15" fmla="*/ 115 h 115"/>
                <a:gd name="T16" fmla="*/ 219 w 296"/>
                <a:gd name="T17" fmla="*/ 110 h 115"/>
                <a:gd name="T18" fmla="*/ 206 w 296"/>
                <a:gd name="T19" fmla="*/ 115 h 115"/>
                <a:gd name="T20" fmla="*/ 180 w 296"/>
                <a:gd name="T21" fmla="*/ 110 h 115"/>
                <a:gd name="T22" fmla="*/ 193 w 296"/>
                <a:gd name="T23" fmla="*/ 115 h 115"/>
                <a:gd name="T24" fmla="*/ 154 w 296"/>
                <a:gd name="T25" fmla="*/ 115 h 115"/>
                <a:gd name="T26" fmla="*/ 167 w 296"/>
                <a:gd name="T27" fmla="*/ 110 h 115"/>
                <a:gd name="T28" fmla="*/ 154 w 296"/>
                <a:gd name="T29" fmla="*/ 115 h 115"/>
                <a:gd name="T30" fmla="*/ 128 w 296"/>
                <a:gd name="T31" fmla="*/ 110 h 115"/>
                <a:gd name="T32" fmla="*/ 141 w 296"/>
                <a:gd name="T33" fmla="*/ 115 h 115"/>
                <a:gd name="T34" fmla="*/ 103 w 296"/>
                <a:gd name="T35" fmla="*/ 115 h 115"/>
                <a:gd name="T36" fmla="*/ 115 w 296"/>
                <a:gd name="T37" fmla="*/ 110 h 115"/>
                <a:gd name="T38" fmla="*/ 103 w 296"/>
                <a:gd name="T39" fmla="*/ 115 h 115"/>
                <a:gd name="T40" fmla="*/ 77 w 296"/>
                <a:gd name="T41" fmla="*/ 110 h 115"/>
                <a:gd name="T42" fmla="*/ 90 w 296"/>
                <a:gd name="T43" fmla="*/ 115 h 115"/>
                <a:gd name="T44" fmla="*/ 51 w 296"/>
                <a:gd name="T45" fmla="*/ 115 h 115"/>
                <a:gd name="T46" fmla="*/ 64 w 296"/>
                <a:gd name="T47" fmla="*/ 110 h 115"/>
                <a:gd name="T48" fmla="*/ 51 w 296"/>
                <a:gd name="T49" fmla="*/ 115 h 115"/>
                <a:gd name="T50" fmla="*/ 25 w 296"/>
                <a:gd name="T51" fmla="*/ 115 h 115"/>
                <a:gd name="T52" fmla="*/ 26 w 296"/>
                <a:gd name="T53" fmla="*/ 109 h 115"/>
                <a:gd name="T54" fmla="*/ 29 w 296"/>
                <a:gd name="T55" fmla="*/ 110 h 115"/>
                <a:gd name="T56" fmla="*/ 38 w 296"/>
                <a:gd name="T57" fmla="*/ 115 h 115"/>
                <a:gd name="T58" fmla="*/ 3 w 296"/>
                <a:gd name="T59" fmla="*/ 98 h 115"/>
                <a:gd name="T60" fmla="*/ 15 w 296"/>
                <a:gd name="T61" fmla="*/ 105 h 115"/>
                <a:gd name="T62" fmla="*/ 15 w 296"/>
                <a:gd name="T63" fmla="*/ 105 h 115"/>
                <a:gd name="T64" fmla="*/ 3 w 296"/>
                <a:gd name="T65" fmla="*/ 98 h 115"/>
                <a:gd name="T66" fmla="*/ 0 w 296"/>
                <a:gd name="T67" fmla="*/ 72 h 115"/>
                <a:gd name="T68" fmla="*/ 6 w 296"/>
                <a:gd name="T69" fmla="*/ 85 h 115"/>
                <a:gd name="T70" fmla="*/ 0 w 296"/>
                <a:gd name="T71" fmla="*/ 59 h 115"/>
                <a:gd name="T72" fmla="*/ 6 w 296"/>
                <a:gd name="T73" fmla="*/ 46 h 115"/>
                <a:gd name="T74" fmla="*/ 0 w 296"/>
                <a:gd name="T75" fmla="*/ 59 h 115"/>
                <a:gd name="T76" fmla="*/ 0 w 296"/>
                <a:gd name="T77" fmla="*/ 20 h 115"/>
                <a:gd name="T78" fmla="*/ 6 w 296"/>
                <a:gd name="T79" fmla="*/ 33 h 115"/>
                <a:gd name="T80" fmla="*/ 0 w 296"/>
                <a:gd name="T81" fmla="*/ 7 h 115"/>
                <a:gd name="T82" fmla="*/ 6 w 296"/>
                <a:gd name="T83" fmla="*/ 0 h 115"/>
                <a:gd name="T84" fmla="*/ 0 w 296"/>
                <a:gd name="T8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 h="115">
                  <a:moveTo>
                    <a:pt x="283" y="115"/>
                  </a:moveTo>
                  <a:cubicBezTo>
                    <a:pt x="283" y="110"/>
                    <a:pt x="283" y="110"/>
                    <a:pt x="283" y="110"/>
                  </a:cubicBezTo>
                  <a:cubicBezTo>
                    <a:pt x="296" y="110"/>
                    <a:pt x="296" y="110"/>
                    <a:pt x="296" y="110"/>
                  </a:cubicBezTo>
                  <a:cubicBezTo>
                    <a:pt x="296" y="115"/>
                    <a:pt x="296" y="115"/>
                    <a:pt x="296" y="115"/>
                  </a:cubicBezTo>
                  <a:cubicBezTo>
                    <a:pt x="283" y="115"/>
                    <a:pt x="283" y="115"/>
                    <a:pt x="283" y="115"/>
                  </a:cubicBezTo>
                  <a:close/>
                  <a:moveTo>
                    <a:pt x="257" y="115"/>
                  </a:moveTo>
                  <a:cubicBezTo>
                    <a:pt x="257" y="110"/>
                    <a:pt x="257" y="110"/>
                    <a:pt x="257" y="110"/>
                  </a:cubicBezTo>
                  <a:cubicBezTo>
                    <a:pt x="270" y="110"/>
                    <a:pt x="270" y="110"/>
                    <a:pt x="270" y="110"/>
                  </a:cubicBezTo>
                  <a:cubicBezTo>
                    <a:pt x="270" y="115"/>
                    <a:pt x="270" y="115"/>
                    <a:pt x="270" y="115"/>
                  </a:cubicBezTo>
                  <a:cubicBezTo>
                    <a:pt x="257" y="115"/>
                    <a:pt x="257" y="115"/>
                    <a:pt x="257" y="115"/>
                  </a:cubicBezTo>
                  <a:close/>
                  <a:moveTo>
                    <a:pt x="231" y="115"/>
                  </a:moveTo>
                  <a:cubicBezTo>
                    <a:pt x="231" y="110"/>
                    <a:pt x="231" y="110"/>
                    <a:pt x="231" y="110"/>
                  </a:cubicBezTo>
                  <a:cubicBezTo>
                    <a:pt x="244" y="110"/>
                    <a:pt x="244" y="110"/>
                    <a:pt x="244" y="110"/>
                  </a:cubicBezTo>
                  <a:cubicBezTo>
                    <a:pt x="244" y="115"/>
                    <a:pt x="244" y="115"/>
                    <a:pt x="244" y="115"/>
                  </a:cubicBezTo>
                  <a:cubicBezTo>
                    <a:pt x="231" y="115"/>
                    <a:pt x="231" y="115"/>
                    <a:pt x="231" y="115"/>
                  </a:cubicBezTo>
                  <a:close/>
                  <a:moveTo>
                    <a:pt x="206" y="115"/>
                  </a:moveTo>
                  <a:cubicBezTo>
                    <a:pt x="206" y="110"/>
                    <a:pt x="206" y="110"/>
                    <a:pt x="206" y="110"/>
                  </a:cubicBezTo>
                  <a:cubicBezTo>
                    <a:pt x="219" y="110"/>
                    <a:pt x="219" y="110"/>
                    <a:pt x="219" y="110"/>
                  </a:cubicBezTo>
                  <a:cubicBezTo>
                    <a:pt x="219" y="115"/>
                    <a:pt x="219" y="115"/>
                    <a:pt x="219" y="115"/>
                  </a:cubicBezTo>
                  <a:cubicBezTo>
                    <a:pt x="206" y="115"/>
                    <a:pt x="206" y="115"/>
                    <a:pt x="206" y="115"/>
                  </a:cubicBezTo>
                  <a:close/>
                  <a:moveTo>
                    <a:pt x="180" y="115"/>
                  </a:moveTo>
                  <a:cubicBezTo>
                    <a:pt x="180" y="110"/>
                    <a:pt x="180" y="110"/>
                    <a:pt x="180" y="110"/>
                  </a:cubicBezTo>
                  <a:cubicBezTo>
                    <a:pt x="193" y="110"/>
                    <a:pt x="193" y="110"/>
                    <a:pt x="193" y="110"/>
                  </a:cubicBezTo>
                  <a:cubicBezTo>
                    <a:pt x="193" y="115"/>
                    <a:pt x="193" y="115"/>
                    <a:pt x="193" y="115"/>
                  </a:cubicBezTo>
                  <a:cubicBezTo>
                    <a:pt x="180" y="115"/>
                    <a:pt x="180" y="115"/>
                    <a:pt x="180" y="115"/>
                  </a:cubicBezTo>
                  <a:close/>
                  <a:moveTo>
                    <a:pt x="154" y="115"/>
                  </a:moveTo>
                  <a:cubicBezTo>
                    <a:pt x="154" y="110"/>
                    <a:pt x="154" y="110"/>
                    <a:pt x="154" y="110"/>
                  </a:cubicBezTo>
                  <a:cubicBezTo>
                    <a:pt x="167" y="110"/>
                    <a:pt x="167" y="110"/>
                    <a:pt x="167" y="110"/>
                  </a:cubicBezTo>
                  <a:cubicBezTo>
                    <a:pt x="167" y="115"/>
                    <a:pt x="167" y="115"/>
                    <a:pt x="167" y="115"/>
                  </a:cubicBezTo>
                  <a:cubicBezTo>
                    <a:pt x="154" y="115"/>
                    <a:pt x="154" y="115"/>
                    <a:pt x="154" y="115"/>
                  </a:cubicBezTo>
                  <a:close/>
                  <a:moveTo>
                    <a:pt x="128" y="115"/>
                  </a:moveTo>
                  <a:cubicBezTo>
                    <a:pt x="128" y="110"/>
                    <a:pt x="128" y="110"/>
                    <a:pt x="128" y="110"/>
                  </a:cubicBezTo>
                  <a:cubicBezTo>
                    <a:pt x="141" y="110"/>
                    <a:pt x="141" y="110"/>
                    <a:pt x="141" y="110"/>
                  </a:cubicBezTo>
                  <a:cubicBezTo>
                    <a:pt x="141" y="115"/>
                    <a:pt x="141" y="115"/>
                    <a:pt x="141" y="115"/>
                  </a:cubicBezTo>
                  <a:cubicBezTo>
                    <a:pt x="128" y="115"/>
                    <a:pt x="128" y="115"/>
                    <a:pt x="128" y="115"/>
                  </a:cubicBezTo>
                  <a:close/>
                  <a:moveTo>
                    <a:pt x="103" y="115"/>
                  </a:moveTo>
                  <a:cubicBezTo>
                    <a:pt x="103" y="110"/>
                    <a:pt x="103" y="110"/>
                    <a:pt x="103" y="110"/>
                  </a:cubicBezTo>
                  <a:cubicBezTo>
                    <a:pt x="115" y="110"/>
                    <a:pt x="115" y="110"/>
                    <a:pt x="115" y="110"/>
                  </a:cubicBezTo>
                  <a:cubicBezTo>
                    <a:pt x="115" y="115"/>
                    <a:pt x="115" y="115"/>
                    <a:pt x="115" y="115"/>
                  </a:cubicBezTo>
                  <a:cubicBezTo>
                    <a:pt x="103" y="115"/>
                    <a:pt x="103" y="115"/>
                    <a:pt x="103" y="115"/>
                  </a:cubicBezTo>
                  <a:close/>
                  <a:moveTo>
                    <a:pt x="77" y="115"/>
                  </a:moveTo>
                  <a:cubicBezTo>
                    <a:pt x="77" y="110"/>
                    <a:pt x="77" y="110"/>
                    <a:pt x="77" y="110"/>
                  </a:cubicBezTo>
                  <a:cubicBezTo>
                    <a:pt x="90" y="110"/>
                    <a:pt x="90" y="110"/>
                    <a:pt x="90" y="110"/>
                  </a:cubicBezTo>
                  <a:cubicBezTo>
                    <a:pt x="90" y="115"/>
                    <a:pt x="90" y="115"/>
                    <a:pt x="90" y="115"/>
                  </a:cubicBezTo>
                  <a:cubicBezTo>
                    <a:pt x="77" y="115"/>
                    <a:pt x="77" y="115"/>
                    <a:pt x="77" y="115"/>
                  </a:cubicBezTo>
                  <a:close/>
                  <a:moveTo>
                    <a:pt x="51" y="115"/>
                  </a:moveTo>
                  <a:cubicBezTo>
                    <a:pt x="51" y="110"/>
                    <a:pt x="51" y="110"/>
                    <a:pt x="51" y="110"/>
                  </a:cubicBezTo>
                  <a:cubicBezTo>
                    <a:pt x="64" y="110"/>
                    <a:pt x="64" y="110"/>
                    <a:pt x="64" y="110"/>
                  </a:cubicBezTo>
                  <a:cubicBezTo>
                    <a:pt x="64" y="115"/>
                    <a:pt x="64" y="115"/>
                    <a:pt x="64" y="115"/>
                  </a:cubicBezTo>
                  <a:cubicBezTo>
                    <a:pt x="51" y="115"/>
                    <a:pt x="51" y="115"/>
                    <a:pt x="51" y="115"/>
                  </a:cubicBezTo>
                  <a:close/>
                  <a:moveTo>
                    <a:pt x="29" y="115"/>
                  </a:moveTo>
                  <a:cubicBezTo>
                    <a:pt x="27" y="115"/>
                    <a:pt x="26" y="115"/>
                    <a:pt x="25" y="115"/>
                  </a:cubicBezTo>
                  <a:cubicBezTo>
                    <a:pt x="25" y="115"/>
                    <a:pt x="25" y="115"/>
                    <a:pt x="25" y="115"/>
                  </a:cubicBezTo>
                  <a:cubicBezTo>
                    <a:pt x="26" y="109"/>
                    <a:pt x="26" y="109"/>
                    <a:pt x="26" y="109"/>
                  </a:cubicBezTo>
                  <a:cubicBezTo>
                    <a:pt x="27" y="110"/>
                    <a:pt x="28" y="110"/>
                    <a:pt x="29" y="110"/>
                  </a:cubicBezTo>
                  <a:cubicBezTo>
                    <a:pt x="29" y="110"/>
                    <a:pt x="29" y="110"/>
                    <a:pt x="29" y="110"/>
                  </a:cubicBezTo>
                  <a:cubicBezTo>
                    <a:pt x="38" y="110"/>
                    <a:pt x="38" y="110"/>
                    <a:pt x="38" y="110"/>
                  </a:cubicBezTo>
                  <a:cubicBezTo>
                    <a:pt x="38" y="115"/>
                    <a:pt x="38" y="115"/>
                    <a:pt x="38" y="115"/>
                  </a:cubicBezTo>
                  <a:cubicBezTo>
                    <a:pt x="29" y="115"/>
                    <a:pt x="29" y="115"/>
                    <a:pt x="29" y="115"/>
                  </a:cubicBezTo>
                  <a:close/>
                  <a:moveTo>
                    <a:pt x="3" y="98"/>
                  </a:moveTo>
                  <a:cubicBezTo>
                    <a:pt x="8" y="96"/>
                    <a:pt x="8" y="96"/>
                    <a:pt x="8" y="96"/>
                  </a:cubicBezTo>
                  <a:cubicBezTo>
                    <a:pt x="9" y="100"/>
                    <a:pt x="12" y="103"/>
                    <a:pt x="15" y="105"/>
                  </a:cubicBezTo>
                  <a:cubicBezTo>
                    <a:pt x="15" y="105"/>
                    <a:pt x="15" y="105"/>
                    <a:pt x="15" y="105"/>
                  </a:cubicBezTo>
                  <a:cubicBezTo>
                    <a:pt x="15" y="105"/>
                    <a:pt x="15" y="105"/>
                    <a:pt x="15" y="105"/>
                  </a:cubicBezTo>
                  <a:cubicBezTo>
                    <a:pt x="12" y="109"/>
                    <a:pt x="12" y="109"/>
                    <a:pt x="12" y="109"/>
                  </a:cubicBezTo>
                  <a:cubicBezTo>
                    <a:pt x="8" y="106"/>
                    <a:pt x="5" y="103"/>
                    <a:pt x="3" y="98"/>
                  </a:cubicBezTo>
                  <a:close/>
                  <a:moveTo>
                    <a:pt x="0" y="85"/>
                  </a:moveTo>
                  <a:cubicBezTo>
                    <a:pt x="0" y="72"/>
                    <a:pt x="0" y="72"/>
                    <a:pt x="0" y="72"/>
                  </a:cubicBezTo>
                  <a:cubicBezTo>
                    <a:pt x="6" y="72"/>
                    <a:pt x="6" y="72"/>
                    <a:pt x="6" y="72"/>
                  </a:cubicBezTo>
                  <a:cubicBezTo>
                    <a:pt x="6" y="85"/>
                    <a:pt x="6" y="85"/>
                    <a:pt x="6" y="85"/>
                  </a:cubicBezTo>
                  <a:cubicBezTo>
                    <a:pt x="0" y="85"/>
                    <a:pt x="0" y="85"/>
                    <a:pt x="0" y="85"/>
                  </a:cubicBezTo>
                  <a:close/>
                  <a:moveTo>
                    <a:pt x="0" y="59"/>
                  </a:moveTo>
                  <a:cubicBezTo>
                    <a:pt x="0" y="46"/>
                    <a:pt x="0" y="46"/>
                    <a:pt x="0" y="46"/>
                  </a:cubicBezTo>
                  <a:cubicBezTo>
                    <a:pt x="6" y="46"/>
                    <a:pt x="6" y="46"/>
                    <a:pt x="6" y="46"/>
                  </a:cubicBezTo>
                  <a:cubicBezTo>
                    <a:pt x="6" y="59"/>
                    <a:pt x="6" y="59"/>
                    <a:pt x="6" y="59"/>
                  </a:cubicBezTo>
                  <a:cubicBezTo>
                    <a:pt x="0" y="59"/>
                    <a:pt x="0" y="59"/>
                    <a:pt x="0" y="59"/>
                  </a:cubicBezTo>
                  <a:close/>
                  <a:moveTo>
                    <a:pt x="0" y="33"/>
                  </a:moveTo>
                  <a:cubicBezTo>
                    <a:pt x="0" y="20"/>
                    <a:pt x="0" y="20"/>
                    <a:pt x="0" y="20"/>
                  </a:cubicBezTo>
                  <a:cubicBezTo>
                    <a:pt x="6" y="20"/>
                    <a:pt x="6" y="20"/>
                    <a:pt x="6" y="20"/>
                  </a:cubicBezTo>
                  <a:cubicBezTo>
                    <a:pt x="6" y="33"/>
                    <a:pt x="6" y="33"/>
                    <a:pt x="6" y="33"/>
                  </a:cubicBezTo>
                  <a:cubicBezTo>
                    <a:pt x="0" y="33"/>
                    <a:pt x="0" y="33"/>
                    <a:pt x="0" y="33"/>
                  </a:cubicBezTo>
                  <a:close/>
                  <a:moveTo>
                    <a:pt x="0" y="7"/>
                  </a:moveTo>
                  <a:cubicBezTo>
                    <a:pt x="0" y="0"/>
                    <a:pt x="0" y="0"/>
                    <a:pt x="0" y="0"/>
                  </a:cubicBezTo>
                  <a:cubicBezTo>
                    <a:pt x="6" y="0"/>
                    <a:pt x="6" y="0"/>
                    <a:pt x="6" y="0"/>
                  </a:cubicBezTo>
                  <a:cubicBezTo>
                    <a:pt x="6" y="7"/>
                    <a:pt x="6" y="7"/>
                    <a:pt x="6" y="7"/>
                  </a:cubicBezTo>
                  <a:cubicBezTo>
                    <a:pt x="0" y="7"/>
                    <a:pt x="0" y="7"/>
                    <a:pt x="0" y="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36" name="AreaShape5"/>
            <p:cNvSpPr/>
            <p:nvPr/>
          </p:nvSpPr>
          <p:spPr bwMode="auto">
            <a:xfrm>
              <a:off x="5685443" y="2039110"/>
              <a:ext cx="17766" cy="1243574"/>
            </a:xfrm>
            <a:custGeom>
              <a:avLst/>
              <a:gdLst>
                <a:gd name="T0" fmla="*/ 0 w 15"/>
                <a:gd name="T1" fmla="*/ 1010 h 1050"/>
                <a:gd name="T2" fmla="*/ 15 w 15"/>
                <a:gd name="T3" fmla="*/ 1050 h 1050"/>
                <a:gd name="T4" fmla="*/ 0 w 15"/>
                <a:gd name="T5" fmla="*/ 1050 h 1050"/>
                <a:gd name="T6" fmla="*/ 0 w 15"/>
                <a:gd name="T7" fmla="*/ 930 h 1050"/>
                <a:gd name="T8" fmla="*/ 15 w 15"/>
                <a:gd name="T9" fmla="*/ 970 h 1050"/>
                <a:gd name="T10" fmla="*/ 0 w 15"/>
                <a:gd name="T11" fmla="*/ 970 h 1050"/>
                <a:gd name="T12" fmla="*/ 0 w 15"/>
                <a:gd name="T13" fmla="*/ 850 h 1050"/>
                <a:gd name="T14" fmla="*/ 15 w 15"/>
                <a:gd name="T15" fmla="*/ 890 h 1050"/>
                <a:gd name="T16" fmla="*/ 0 w 15"/>
                <a:gd name="T17" fmla="*/ 890 h 1050"/>
                <a:gd name="T18" fmla="*/ 0 w 15"/>
                <a:gd name="T19" fmla="*/ 772 h 1050"/>
                <a:gd name="T20" fmla="*/ 15 w 15"/>
                <a:gd name="T21" fmla="*/ 813 h 1050"/>
                <a:gd name="T22" fmla="*/ 0 w 15"/>
                <a:gd name="T23" fmla="*/ 813 h 1050"/>
                <a:gd name="T24" fmla="*/ 0 w 15"/>
                <a:gd name="T25" fmla="*/ 692 h 1050"/>
                <a:gd name="T26" fmla="*/ 15 w 15"/>
                <a:gd name="T27" fmla="*/ 732 h 1050"/>
                <a:gd name="T28" fmla="*/ 0 w 15"/>
                <a:gd name="T29" fmla="*/ 732 h 1050"/>
                <a:gd name="T30" fmla="*/ 0 w 15"/>
                <a:gd name="T31" fmla="*/ 612 h 1050"/>
                <a:gd name="T32" fmla="*/ 15 w 15"/>
                <a:gd name="T33" fmla="*/ 652 h 1050"/>
                <a:gd name="T34" fmla="*/ 0 w 15"/>
                <a:gd name="T35" fmla="*/ 652 h 1050"/>
                <a:gd name="T36" fmla="*/ 0 w 15"/>
                <a:gd name="T37" fmla="*/ 531 h 1050"/>
                <a:gd name="T38" fmla="*/ 15 w 15"/>
                <a:gd name="T39" fmla="*/ 572 h 1050"/>
                <a:gd name="T40" fmla="*/ 0 w 15"/>
                <a:gd name="T41" fmla="*/ 572 h 1050"/>
                <a:gd name="T42" fmla="*/ 0 w 15"/>
                <a:gd name="T43" fmla="*/ 454 h 1050"/>
                <a:gd name="T44" fmla="*/ 15 w 15"/>
                <a:gd name="T45" fmla="*/ 491 h 1050"/>
                <a:gd name="T46" fmla="*/ 0 w 15"/>
                <a:gd name="T47" fmla="*/ 491 h 1050"/>
                <a:gd name="T48" fmla="*/ 0 w 15"/>
                <a:gd name="T49" fmla="*/ 374 h 1050"/>
                <a:gd name="T50" fmla="*/ 15 w 15"/>
                <a:gd name="T51" fmla="*/ 414 h 1050"/>
                <a:gd name="T52" fmla="*/ 0 w 15"/>
                <a:gd name="T53" fmla="*/ 414 h 1050"/>
                <a:gd name="T54" fmla="*/ 0 w 15"/>
                <a:gd name="T55" fmla="*/ 294 h 1050"/>
                <a:gd name="T56" fmla="*/ 15 w 15"/>
                <a:gd name="T57" fmla="*/ 334 h 1050"/>
                <a:gd name="T58" fmla="*/ 0 w 15"/>
                <a:gd name="T59" fmla="*/ 334 h 1050"/>
                <a:gd name="T60" fmla="*/ 0 w 15"/>
                <a:gd name="T61" fmla="*/ 213 h 1050"/>
                <a:gd name="T62" fmla="*/ 15 w 15"/>
                <a:gd name="T63" fmla="*/ 254 h 1050"/>
                <a:gd name="T64" fmla="*/ 0 w 15"/>
                <a:gd name="T65" fmla="*/ 254 h 1050"/>
                <a:gd name="T66" fmla="*/ 0 w 15"/>
                <a:gd name="T67" fmla="*/ 133 h 1050"/>
                <a:gd name="T68" fmla="*/ 15 w 15"/>
                <a:gd name="T69" fmla="*/ 173 h 1050"/>
                <a:gd name="T70" fmla="*/ 0 w 15"/>
                <a:gd name="T71" fmla="*/ 173 h 1050"/>
                <a:gd name="T72" fmla="*/ 0 w 15"/>
                <a:gd name="T73" fmla="*/ 56 h 1050"/>
                <a:gd name="T74" fmla="*/ 15 w 15"/>
                <a:gd name="T75" fmla="*/ 96 h 1050"/>
                <a:gd name="T76" fmla="*/ 0 w 15"/>
                <a:gd name="T77" fmla="*/ 96 h 1050"/>
                <a:gd name="T78" fmla="*/ 0 w 15"/>
                <a:gd name="T79" fmla="*/ 0 h 1050"/>
                <a:gd name="T80" fmla="*/ 15 w 15"/>
                <a:gd name="T81" fmla="*/ 16 h 1050"/>
                <a:gd name="T82" fmla="*/ 0 w 15"/>
                <a:gd name="T83" fmla="*/ 16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050">
                  <a:moveTo>
                    <a:pt x="0" y="1050"/>
                  </a:moveTo>
                  <a:lnTo>
                    <a:pt x="0" y="1010"/>
                  </a:lnTo>
                  <a:lnTo>
                    <a:pt x="15" y="1010"/>
                  </a:lnTo>
                  <a:lnTo>
                    <a:pt x="15" y="1050"/>
                  </a:lnTo>
                  <a:lnTo>
                    <a:pt x="0" y="1050"/>
                  </a:lnTo>
                  <a:lnTo>
                    <a:pt x="0" y="1050"/>
                  </a:lnTo>
                  <a:close/>
                  <a:moveTo>
                    <a:pt x="0" y="970"/>
                  </a:moveTo>
                  <a:lnTo>
                    <a:pt x="0" y="930"/>
                  </a:lnTo>
                  <a:lnTo>
                    <a:pt x="15" y="930"/>
                  </a:lnTo>
                  <a:lnTo>
                    <a:pt x="15" y="970"/>
                  </a:lnTo>
                  <a:lnTo>
                    <a:pt x="0" y="970"/>
                  </a:lnTo>
                  <a:lnTo>
                    <a:pt x="0" y="970"/>
                  </a:lnTo>
                  <a:close/>
                  <a:moveTo>
                    <a:pt x="0" y="890"/>
                  </a:moveTo>
                  <a:lnTo>
                    <a:pt x="0" y="850"/>
                  </a:lnTo>
                  <a:lnTo>
                    <a:pt x="15" y="850"/>
                  </a:lnTo>
                  <a:lnTo>
                    <a:pt x="15" y="890"/>
                  </a:lnTo>
                  <a:lnTo>
                    <a:pt x="0" y="890"/>
                  </a:lnTo>
                  <a:lnTo>
                    <a:pt x="0" y="890"/>
                  </a:lnTo>
                  <a:close/>
                  <a:moveTo>
                    <a:pt x="0" y="813"/>
                  </a:moveTo>
                  <a:lnTo>
                    <a:pt x="0" y="772"/>
                  </a:lnTo>
                  <a:lnTo>
                    <a:pt x="15" y="772"/>
                  </a:lnTo>
                  <a:lnTo>
                    <a:pt x="15" y="813"/>
                  </a:lnTo>
                  <a:lnTo>
                    <a:pt x="0" y="813"/>
                  </a:lnTo>
                  <a:lnTo>
                    <a:pt x="0" y="813"/>
                  </a:lnTo>
                  <a:close/>
                  <a:moveTo>
                    <a:pt x="0" y="732"/>
                  </a:moveTo>
                  <a:lnTo>
                    <a:pt x="0" y="692"/>
                  </a:lnTo>
                  <a:lnTo>
                    <a:pt x="15" y="692"/>
                  </a:lnTo>
                  <a:lnTo>
                    <a:pt x="15" y="732"/>
                  </a:lnTo>
                  <a:lnTo>
                    <a:pt x="0" y="732"/>
                  </a:lnTo>
                  <a:lnTo>
                    <a:pt x="0" y="732"/>
                  </a:lnTo>
                  <a:close/>
                  <a:moveTo>
                    <a:pt x="0" y="652"/>
                  </a:moveTo>
                  <a:lnTo>
                    <a:pt x="0" y="612"/>
                  </a:lnTo>
                  <a:lnTo>
                    <a:pt x="15" y="612"/>
                  </a:lnTo>
                  <a:lnTo>
                    <a:pt x="15" y="652"/>
                  </a:lnTo>
                  <a:lnTo>
                    <a:pt x="0" y="652"/>
                  </a:lnTo>
                  <a:lnTo>
                    <a:pt x="0" y="652"/>
                  </a:lnTo>
                  <a:close/>
                  <a:moveTo>
                    <a:pt x="0" y="572"/>
                  </a:moveTo>
                  <a:lnTo>
                    <a:pt x="0" y="531"/>
                  </a:lnTo>
                  <a:lnTo>
                    <a:pt x="15" y="531"/>
                  </a:lnTo>
                  <a:lnTo>
                    <a:pt x="15" y="572"/>
                  </a:lnTo>
                  <a:lnTo>
                    <a:pt x="0" y="572"/>
                  </a:lnTo>
                  <a:lnTo>
                    <a:pt x="0" y="572"/>
                  </a:lnTo>
                  <a:close/>
                  <a:moveTo>
                    <a:pt x="0" y="491"/>
                  </a:moveTo>
                  <a:lnTo>
                    <a:pt x="0" y="454"/>
                  </a:lnTo>
                  <a:lnTo>
                    <a:pt x="15" y="454"/>
                  </a:lnTo>
                  <a:lnTo>
                    <a:pt x="15" y="491"/>
                  </a:lnTo>
                  <a:lnTo>
                    <a:pt x="0" y="491"/>
                  </a:lnTo>
                  <a:lnTo>
                    <a:pt x="0" y="491"/>
                  </a:lnTo>
                  <a:close/>
                  <a:moveTo>
                    <a:pt x="0" y="414"/>
                  </a:moveTo>
                  <a:lnTo>
                    <a:pt x="0" y="374"/>
                  </a:lnTo>
                  <a:lnTo>
                    <a:pt x="15" y="374"/>
                  </a:lnTo>
                  <a:lnTo>
                    <a:pt x="15" y="414"/>
                  </a:lnTo>
                  <a:lnTo>
                    <a:pt x="0" y="414"/>
                  </a:lnTo>
                  <a:lnTo>
                    <a:pt x="0" y="414"/>
                  </a:lnTo>
                  <a:close/>
                  <a:moveTo>
                    <a:pt x="0" y="334"/>
                  </a:moveTo>
                  <a:lnTo>
                    <a:pt x="0" y="294"/>
                  </a:lnTo>
                  <a:lnTo>
                    <a:pt x="15" y="294"/>
                  </a:lnTo>
                  <a:lnTo>
                    <a:pt x="15" y="334"/>
                  </a:lnTo>
                  <a:lnTo>
                    <a:pt x="0" y="334"/>
                  </a:lnTo>
                  <a:lnTo>
                    <a:pt x="0" y="334"/>
                  </a:lnTo>
                  <a:close/>
                  <a:moveTo>
                    <a:pt x="0" y="254"/>
                  </a:moveTo>
                  <a:lnTo>
                    <a:pt x="0" y="213"/>
                  </a:lnTo>
                  <a:lnTo>
                    <a:pt x="15" y="213"/>
                  </a:lnTo>
                  <a:lnTo>
                    <a:pt x="15" y="254"/>
                  </a:lnTo>
                  <a:lnTo>
                    <a:pt x="0" y="254"/>
                  </a:lnTo>
                  <a:lnTo>
                    <a:pt x="0" y="254"/>
                  </a:lnTo>
                  <a:close/>
                  <a:moveTo>
                    <a:pt x="0" y="173"/>
                  </a:moveTo>
                  <a:lnTo>
                    <a:pt x="0" y="133"/>
                  </a:lnTo>
                  <a:lnTo>
                    <a:pt x="15" y="133"/>
                  </a:lnTo>
                  <a:lnTo>
                    <a:pt x="15" y="173"/>
                  </a:lnTo>
                  <a:lnTo>
                    <a:pt x="0" y="173"/>
                  </a:lnTo>
                  <a:lnTo>
                    <a:pt x="0" y="173"/>
                  </a:lnTo>
                  <a:close/>
                  <a:moveTo>
                    <a:pt x="0" y="96"/>
                  </a:moveTo>
                  <a:lnTo>
                    <a:pt x="0" y="56"/>
                  </a:lnTo>
                  <a:lnTo>
                    <a:pt x="15" y="56"/>
                  </a:lnTo>
                  <a:lnTo>
                    <a:pt x="15" y="96"/>
                  </a:lnTo>
                  <a:lnTo>
                    <a:pt x="0" y="96"/>
                  </a:lnTo>
                  <a:lnTo>
                    <a:pt x="0" y="96"/>
                  </a:lnTo>
                  <a:close/>
                  <a:moveTo>
                    <a:pt x="0" y="16"/>
                  </a:moveTo>
                  <a:lnTo>
                    <a:pt x="0" y="0"/>
                  </a:lnTo>
                  <a:lnTo>
                    <a:pt x="15" y="0"/>
                  </a:lnTo>
                  <a:lnTo>
                    <a:pt x="15" y="16"/>
                  </a:lnTo>
                  <a:lnTo>
                    <a:pt x="0" y="16"/>
                  </a:lnTo>
                  <a:lnTo>
                    <a:pt x="0" y="1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37" name="AreaShape6"/>
            <p:cNvSpPr/>
            <p:nvPr/>
          </p:nvSpPr>
          <p:spPr bwMode="auto">
            <a:xfrm>
              <a:off x="6161555" y="2858684"/>
              <a:ext cx="22503" cy="423999"/>
            </a:xfrm>
            <a:custGeom>
              <a:avLst/>
              <a:gdLst>
                <a:gd name="T0" fmla="*/ 0 w 19"/>
                <a:gd name="T1" fmla="*/ 358 h 358"/>
                <a:gd name="T2" fmla="*/ 0 w 19"/>
                <a:gd name="T3" fmla="*/ 318 h 358"/>
                <a:gd name="T4" fmla="*/ 19 w 19"/>
                <a:gd name="T5" fmla="*/ 318 h 358"/>
                <a:gd name="T6" fmla="*/ 19 w 19"/>
                <a:gd name="T7" fmla="*/ 358 h 358"/>
                <a:gd name="T8" fmla="*/ 0 w 19"/>
                <a:gd name="T9" fmla="*/ 358 h 358"/>
                <a:gd name="T10" fmla="*/ 0 w 19"/>
                <a:gd name="T11" fmla="*/ 358 h 358"/>
                <a:gd name="T12" fmla="*/ 0 w 19"/>
                <a:gd name="T13" fmla="*/ 278 h 358"/>
                <a:gd name="T14" fmla="*/ 0 w 19"/>
                <a:gd name="T15" fmla="*/ 238 h 358"/>
                <a:gd name="T16" fmla="*/ 19 w 19"/>
                <a:gd name="T17" fmla="*/ 238 h 358"/>
                <a:gd name="T18" fmla="*/ 19 w 19"/>
                <a:gd name="T19" fmla="*/ 278 h 358"/>
                <a:gd name="T20" fmla="*/ 0 w 19"/>
                <a:gd name="T21" fmla="*/ 278 h 358"/>
                <a:gd name="T22" fmla="*/ 0 w 19"/>
                <a:gd name="T23" fmla="*/ 278 h 358"/>
                <a:gd name="T24" fmla="*/ 0 w 19"/>
                <a:gd name="T25" fmla="*/ 198 h 358"/>
                <a:gd name="T26" fmla="*/ 0 w 19"/>
                <a:gd name="T27" fmla="*/ 158 h 358"/>
                <a:gd name="T28" fmla="*/ 19 w 19"/>
                <a:gd name="T29" fmla="*/ 158 h 358"/>
                <a:gd name="T30" fmla="*/ 19 w 19"/>
                <a:gd name="T31" fmla="*/ 198 h 358"/>
                <a:gd name="T32" fmla="*/ 0 w 19"/>
                <a:gd name="T33" fmla="*/ 198 h 358"/>
                <a:gd name="T34" fmla="*/ 0 w 19"/>
                <a:gd name="T35" fmla="*/ 198 h 358"/>
                <a:gd name="T36" fmla="*/ 0 w 19"/>
                <a:gd name="T37" fmla="*/ 121 h 358"/>
                <a:gd name="T38" fmla="*/ 0 w 19"/>
                <a:gd name="T39" fmla="*/ 80 h 358"/>
                <a:gd name="T40" fmla="*/ 19 w 19"/>
                <a:gd name="T41" fmla="*/ 80 h 358"/>
                <a:gd name="T42" fmla="*/ 19 w 19"/>
                <a:gd name="T43" fmla="*/ 121 h 358"/>
                <a:gd name="T44" fmla="*/ 0 w 19"/>
                <a:gd name="T45" fmla="*/ 121 h 358"/>
                <a:gd name="T46" fmla="*/ 0 w 19"/>
                <a:gd name="T47" fmla="*/ 121 h 358"/>
                <a:gd name="T48" fmla="*/ 0 w 19"/>
                <a:gd name="T49" fmla="*/ 40 h 358"/>
                <a:gd name="T50" fmla="*/ 0 w 19"/>
                <a:gd name="T51" fmla="*/ 0 h 358"/>
                <a:gd name="T52" fmla="*/ 19 w 19"/>
                <a:gd name="T53" fmla="*/ 0 h 358"/>
                <a:gd name="T54" fmla="*/ 19 w 19"/>
                <a:gd name="T55" fmla="*/ 40 h 358"/>
                <a:gd name="T56" fmla="*/ 0 w 19"/>
                <a:gd name="T57" fmla="*/ 40 h 358"/>
                <a:gd name="T58" fmla="*/ 0 w 19"/>
                <a:gd name="T59" fmla="*/ 4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358">
                  <a:moveTo>
                    <a:pt x="0" y="358"/>
                  </a:moveTo>
                  <a:lnTo>
                    <a:pt x="0" y="318"/>
                  </a:lnTo>
                  <a:lnTo>
                    <a:pt x="19" y="318"/>
                  </a:lnTo>
                  <a:lnTo>
                    <a:pt x="19" y="358"/>
                  </a:lnTo>
                  <a:lnTo>
                    <a:pt x="0" y="358"/>
                  </a:lnTo>
                  <a:lnTo>
                    <a:pt x="0" y="358"/>
                  </a:lnTo>
                  <a:close/>
                  <a:moveTo>
                    <a:pt x="0" y="278"/>
                  </a:moveTo>
                  <a:lnTo>
                    <a:pt x="0" y="238"/>
                  </a:lnTo>
                  <a:lnTo>
                    <a:pt x="19" y="238"/>
                  </a:lnTo>
                  <a:lnTo>
                    <a:pt x="19" y="278"/>
                  </a:lnTo>
                  <a:lnTo>
                    <a:pt x="0" y="278"/>
                  </a:lnTo>
                  <a:lnTo>
                    <a:pt x="0" y="278"/>
                  </a:lnTo>
                  <a:close/>
                  <a:moveTo>
                    <a:pt x="0" y="198"/>
                  </a:moveTo>
                  <a:lnTo>
                    <a:pt x="0" y="158"/>
                  </a:lnTo>
                  <a:lnTo>
                    <a:pt x="19" y="158"/>
                  </a:lnTo>
                  <a:lnTo>
                    <a:pt x="19" y="198"/>
                  </a:lnTo>
                  <a:lnTo>
                    <a:pt x="0" y="198"/>
                  </a:lnTo>
                  <a:lnTo>
                    <a:pt x="0" y="198"/>
                  </a:lnTo>
                  <a:close/>
                  <a:moveTo>
                    <a:pt x="0" y="121"/>
                  </a:moveTo>
                  <a:lnTo>
                    <a:pt x="0" y="80"/>
                  </a:lnTo>
                  <a:lnTo>
                    <a:pt x="19" y="80"/>
                  </a:lnTo>
                  <a:lnTo>
                    <a:pt x="19" y="121"/>
                  </a:lnTo>
                  <a:lnTo>
                    <a:pt x="0" y="121"/>
                  </a:lnTo>
                  <a:lnTo>
                    <a:pt x="0" y="121"/>
                  </a:lnTo>
                  <a:close/>
                  <a:moveTo>
                    <a:pt x="0" y="40"/>
                  </a:moveTo>
                  <a:lnTo>
                    <a:pt x="0" y="0"/>
                  </a:lnTo>
                  <a:lnTo>
                    <a:pt x="19" y="0"/>
                  </a:lnTo>
                  <a:lnTo>
                    <a:pt x="19" y="40"/>
                  </a:lnTo>
                  <a:lnTo>
                    <a:pt x="0" y="40"/>
                  </a:ln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600">
                <a:latin typeface="Arial" panose="020B0604020202020204" pitchFamily="34" charset="0"/>
                <a:ea typeface="微软雅黑" panose="020B0503020204020204" charset="-122"/>
                <a:cs typeface="微软雅黑" panose="020B0503020204020204" charset="-122"/>
              </a:endParaRPr>
            </a:p>
          </p:txBody>
        </p:sp>
        <p:sp>
          <p:nvSpPr>
            <p:cNvPr id="144" name="CustomText2"/>
            <p:cNvSpPr/>
            <p:nvPr/>
          </p:nvSpPr>
          <p:spPr>
            <a:xfrm>
              <a:off x="-689538" y="5461030"/>
              <a:ext cx="11076709" cy="746368"/>
            </a:xfrm>
            <a:prstGeom prst="rect">
              <a:avLst/>
            </a:prstGeom>
            <a:noFill/>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endParaRPr lang="en-US" altLang="zh-CN" sz="1200"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35" name="cloud_173631"/>
          <p:cNvSpPr>
            <a:spLocks noChangeAspect="1"/>
          </p:cNvSpPr>
          <p:nvPr/>
        </p:nvSpPr>
        <p:spPr bwMode="auto">
          <a:xfrm>
            <a:off x="433705" y="2729230"/>
            <a:ext cx="389255" cy="389255"/>
          </a:xfrm>
          <a:custGeom>
            <a:avLst/>
            <a:gdLst>
              <a:gd name="T0" fmla="*/ 5933 w 6533"/>
              <a:gd name="T1" fmla="*/ 1979 h 6546"/>
              <a:gd name="T2" fmla="*/ 5823 w 6533"/>
              <a:gd name="T3" fmla="*/ 1979 h 6546"/>
              <a:gd name="T4" fmla="*/ 3191 w 6533"/>
              <a:gd name="T5" fmla="*/ 0 h 6546"/>
              <a:gd name="T6" fmla="*/ 559 w 6533"/>
              <a:gd name="T7" fmla="*/ 1984 h 6546"/>
              <a:gd name="T8" fmla="*/ 0 w 6533"/>
              <a:gd name="T9" fmla="*/ 2580 h 6546"/>
              <a:gd name="T10" fmla="*/ 0 w 6533"/>
              <a:gd name="T11" fmla="*/ 4164 h 6546"/>
              <a:gd name="T12" fmla="*/ 600 w 6533"/>
              <a:gd name="T13" fmla="*/ 4765 h 6546"/>
              <a:gd name="T14" fmla="*/ 1287 w 6533"/>
              <a:gd name="T15" fmla="*/ 4765 h 6546"/>
              <a:gd name="T16" fmla="*/ 1887 w 6533"/>
              <a:gd name="T17" fmla="*/ 4164 h 6546"/>
              <a:gd name="T18" fmla="*/ 1887 w 6533"/>
              <a:gd name="T19" fmla="*/ 2580 h 6546"/>
              <a:gd name="T20" fmla="*/ 1287 w 6533"/>
              <a:gd name="T21" fmla="*/ 1979 h 6546"/>
              <a:gd name="T22" fmla="*/ 975 w 6533"/>
              <a:gd name="T23" fmla="*/ 1979 h 6546"/>
              <a:gd name="T24" fmla="*/ 3191 w 6533"/>
              <a:gd name="T25" fmla="*/ 409 h 6546"/>
              <a:gd name="T26" fmla="*/ 5408 w 6533"/>
              <a:gd name="T27" fmla="*/ 1979 h 6546"/>
              <a:gd name="T28" fmla="*/ 5246 w 6533"/>
              <a:gd name="T29" fmla="*/ 1979 h 6546"/>
              <a:gd name="T30" fmla="*/ 4645 w 6533"/>
              <a:gd name="T31" fmla="*/ 2580 h 6546"/>
              <a:gd name="T32" fmla="*/ 4645 w 6533"/>
              <a:gd name="T33" fmla="*/ 4164 h 6546"/>
              <a:gd name="T34" fmla="*/ 5246 w 6533"/>
              <a:gd name="T35" fmla="*/ 4765 h 6546"/>
              <a:gd name="T36" fmla="*/ 5382 w 6533"/>
              <a:gd name="T37" fmla="*/ 4765 h 6546"/>
              <a:gd name="T38" fmla="*/ 5082 w 6533"/>
              <a:gd name="T39" fmla="*/ 5425 h 6546"/>
              <a:gd name="T40" fmla="*/ 4137 w 6533"/>
              <a:gd name="T41" fmla="*/ 5741 h 6546"/>
              <a:gd name="T42" fmla="*/ 3919 w 6533"/>
              <a:gd name="T43" fmla="*/ 5741 h 6546"/>
              <a:gd name="T44" fmla="*/ 3319 w 6533"/>
              <a:gd name="T45" fmla="*/ 5147 h 6546"/>
              <a:gd name="T46" fmla="*/ 2843 w 6533"/>
              <a:gd name="T47" fmla="*/ 5147 h 6546"/>
              <a:gd name="T48" fmla="*/ 2243 w 6533"/>
              <a:gd name="T49" fmla="*/ 5748 h 6546"/>
              <a:gd name="T50" fmla="*/ 2243 w 6533"/>
              <a:gd name="T51" fmla="*/ 5946 h 6546"/>
              <a:gd name="T52" fmla="*/ 2843 w 6533"/>
              <a:gd name="T53" fmla="*/ 6546 h 6546"/>
              <a:gd name="T54" fmla="*/ 3319 w 6533"/>
              <a:gd name="T55" fmla="*/ 6546 h 6546"/>
              <a:gd name="T56" fmla="*/ 3882 w 6533"/>
              <a:gd name="T57" fmla="*/ 6150 h 6546"/>
              <a:gd name="T58" fmla="*/ 4125 w 6533"/>
              <a:gd name="T59" fmla="*/ 6150 h 6546"/>
              <a:gd name="T60" fmla="*/ 4183 w 6533"/>
              <a:gd name="T61" fmla="*/ 6152 h 6546"/>
              <a:gd name="T62" fmla="*/ 5361 w 6533"/>
              <a:gd name="T63" fmla="*/ 5724 h 6546"/>
              <a:gd name="T64" fmla="*/ 5796 w 6533"/>
              <a:gd name="T65" fmla="*/ 4765 h 6546"/>
              <a:gd name="T66" fmla="*/ 5933 w 6533"/>
              <a:gd name="T67" fmla="*/ 4765 h 6546"/>
              <a:gd name="T68" fmla="*/ 6533 w 6533"/>
              <a:gd name="T69" fmla="*/ 4164 h 6546"/>
              <a:gd name="T70" fmla="*/ 6533 w 6533"/>
              <a:gd name="T71" fmla="*/ 2580 h 6546"/>
              <a:gd name="T72" fmla="*/ 5933 w 6533"/>
              <a:gd name="T73" fmla="*/ 1979 h 6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33" h="6546">
                <a:moveTo>
                  <a:pt x="5933" y="1979"/>
                </a:moveTo>
                <a:lnTo>
                  <a:pt x="5823" y="1979"/>
                </a:lnTo>
                <a:cubicBezTo>
                  <a:pt x="5685" y="869"/>
                  <a:pt x="4558" y="0"/>
                  <a:pt x="3191" y="0"/>
                </a:cubicBezTo>
                <a:cubicBezTo>
                  <a:pt x="1823" y="0"/>
                  <a:pt x="695" y="871"/>
                  <a:pt x="559" y="1984"/>
                </a:cubicBezTo>
                <a:cubicBezTo>
                  <a:pt x="247" y="2005"/>
                  <a:pt x="0" y="2263"/>
                  <a:pt x="0" y="2580"/>
                </a:cubicBezTo>
                <a:lnTo>
                  <a:pt x="0" y="4164"/>
                </a:lnTo>
                <a:cubicBezTo>
                  <a:pt x="0" y="4495"/>
                  <a:pt x="269" y="4765"/>
                  <a:pt x="600" y="4765"/>
                </a:cubicBezTo>
                <a:lnTo>
                  <a:pt x="1287" y="4765"/>
                </a:lnTo>
                <a:cubicBezTo>
                  <a:pt x="1618" y="4765"/>
                  <a:pt x="1887" y="4495"/>
                  <a:pt x="1887" y="4164"/>
                </a:cubicBezTo>
                <a:lnTo>
                  <a:pt x="1887" y="2580"/>
                </a:lnTo>
                <a:cubicBezTo>
                  <a:pt x="1887" y="2249"/>
                  <a:pt x="1618" y="1979"/>
                  <a:pt x="1287" y="1979"/>
                </a:cubicBezTo>
                <a:lnTo>
                  <a:pt x="975" y="1979"/>
                </a:lnTo>
                <a:cubicBezTo>
                  <a:pt x="1115" y="1095"/>
                  <a:pt x="2055" y="409"/>
                  <a:pt x="3191" y="409"/>
                </a:cubicBezTo>
                <a:cubicBezTo>
                  <a:pt x="4328" y="409"/>
                  <a:pt x="5267" y="1095"/>
                  <a:pt x="5408" y="1979"/>
                </a:cubicBezTo>
                <a:lnTo>
                  <a:pt x="5246" y="1979"/>
                </a:lnTo>
                <a:cubicBezTo>
                  <a:pt x="4915" y="1979"/>
                  <a:pt x="4645" y="2249"/>
                  <a:pt x="4645" y="2580"/>
                </a:cubicBezTo>
                <a:lnTo>
                  <a:pt x="4645" y="4164"/>
                </a:lnTo>
                <a:cubicBezTo>
                  <a:pt x="4645" y="4495"/>
                  <a:pt x="4915" y="4765"/>
                  <a:pt x="5246" y="4765"/>
                </a:cubicBezTo>
                <a:lnTo>
                  <a:pt x="5382" y="4765"/>
                </a:lnTo>
                <a:cubicBezTo>
                  <a:pt x="5349" y="5041"/>
                  <a:pt x="5251" y="5264"/>
                  <a:pt x="5082" y="5425"/>
                </a:cubicBezTo>
                <a:cubicBezTo>
                  <a:pt x="4720" y="5768"/>
                  <a:pt x="4154" y="5741"/>
                  <a:pt x="4137" y="5741"/>
                </a:cubicBezTo>
                <a:lnTo>
                  <a:pt x="3919" y="5741"/>
                </a:lnTo>
                <a:cubicBezTo>
                  <a:pt x="3916" y="5413"/>
                  <a:pt x="3648" y="5147"/>
                  <a:pt x="3319" y="5147"/>
                </a:cubicBezTo>
                <a:lnTo>
                  <a:pt x="2843" y="5147"/>
                </a:lnTo>
                <a:cubicBezTo>
                  <a:pt x="2513" y="5147"/>
                  <a:pt x="2243" y="5417"/>
                  <a:pt x="2243" y="5748"/>
                </a:cubicBezTo>
                <a:lnTo>
                  <a:pt x="2243" y="5946"/>
                </a:lnTo>
                <a:cubicBezTo>
                  <a:pt x="2243" y="6277"/>
                  <a:pt x="2513" y="6546"/>
                  <a:pt x="2843" y="6546"/>
                </a:cubicBezTo>
                <a:lnTo>
                  <a:pt x="3319" y="6546"/>
                </a:lnTo>
                <a:cubicBezTo>
                  <a:pt x="3578" y="6546"/>
                  <a:pt x="3798" y="6381"/>
                  <a:pt x="3882" y="6150"/>
                </a:cubicBezTo>
                <a:lnTo>
                  <a:pt x="4125" y="6150"/>
                </a:lnTo>
                <a:cubicBezTo>
                  <a:pt x="4130" y="6151"/>
                  <a:pt x="4150" y="6152"/>
                  <a:pt x="4183" y="6152"/>
                </a:cubicBezTo>
                <a:cubicBezTo>
                  <a:pt x="4366" y="6152"/>
                  <a:pt x="4943" y="6118"/>
                  <a:pt x="5361" y="5724"/>
                </a:cubicBezTo>
                <a:cubicBezTo>
                  <a:pt x="5614" y="5485"/>
                  <a:pt x="5760" y="5163"/>
                  <a:pt x="5796" y="4765"/>
                </a:cubicBezTo>
                <a:lnTo>
                  <a:pt x="5933" y="4765"/>
                </a:lnTo>
                <a:cubicBezTo>
                  <a:pt x="6263" y="4765"/>
                  <a:pt x="6533" y="4495"/>
                  <a:pt x="6533" y="4164"/>
                </a:cubicBezTo>
                <a:lnTo>
                  <a:pt x="6533" y="2580"/>
                </a:lnTo>
                <a:cubicBezTo>
                  <a:pt x="6533" y="2249"/>
                  <a:pt x="6263" y="1979"/>
                  <a:pt x="5933" y="1979"/>
                </a:cubicBezTo>
                <a:close/>
              </a:path>
            </a:pathLst>
          </a:custGeom>
          <a:solidFill>
            <a:schemeClr val="accent1"/>
          </a:solidFill>
          <a:ln>
            <a:noFill/>
          </a:ln>
        </p:spPr>
        <p:txBody>
          <a:bodyPr/>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236" name="string-puppet-show_80062"/>
          <p:cNvSpPr>
            <a:spLocks noChangeAspect="1"/>
          </p:cNvSpPr>
          <p:nvPr/>
        </p:nvSpPr>
        <p:spPr bwMode="auto">
          <a:xfrm>
            <a:off x="2582545" y="2719705"/>
            <a:ext cx="483870" cy="487680"/>
          </a:xfrm>
          <a:custGeom>
            <a:avLst/>
            <a:gdLst>
              <a:gd name="T0" fmla="*/ 651 w 966"/>
              <a:gd name="T1" fmla="*/ 604 h 974"/>
              <a:gd name="T2" fmla="*/ 648 w 966"/>
              <a:gd name="T3" fmla="*/ 514 h 974"/>
              <a:gd name="T4" fmla="*/ 313 w 966"/>
              <a:gd name="T5" fmla="*/ 515 h 974"/>
              <a:gd name="T6" fmla="*/ 305 w 966"/>
              <a:gd name="T7" fmla="*/ 606 h 974"/>
              <a:gd name="T8" fmla="*/ 694 w 966"/>
              <a:gd name="T9" fmla="*/ 243 h 974"/>
              <a:gd name="T10" fmla="*/ 687 w 966"/>
              <a:gd name="T11" fmla="*/ 287 h 974"/>
              <a:gd name="T12" fmla="*/ 480 w 966"/>
              <a:gd name="T13" fmla="*/ 534 h 974"/>
              <a:gd name="T14" fmla="*/ 273 w 966"/>
              <a:gd name="T15" fmla="*/ 287 h 974"/>
              <a:gd name="T16" fmla="*/ 267 w 966"/>
              <a:gd name="T17" fmla="*/ 243 h 974"/>
              <a:gd name="T18" fmla="*/ 714 w 966"/>
              <a:gd name="T19" fmla="*/ 286 h 974"/>
              <a:gd name="T20" fmla="*/ 210 w 966"/>
              <a:gd name="T21" fmla="*/ 776 h 974"/>
              <a:gd name="T22" fmla="*/ 210 w 966"/>
              <a:gd name="T23" fmla="*/ 904 h 974"/>
              <a:gd name="T24" fmla="*/ 15 w 966"/>
              <a:gd name="T25" fmla="*/ 929 h 974"/>
              <a:gd name="T26" fmla="*/ 27 w 966"/>
              <a:gd name="T27" fmla="*/ 694 h 974"/>
              <a:gd name="T28" fmla="*/ 158 w 966"/>
              <a:gd name="T29" fmla="*/ 264 h 974"/>
              <a:gd name="T30" fmla="*/ 239 w 966"/>
              <a:gd name="T31" fmla="*/ 756 h 974"/>
              <a:gd name="T32" fmla="*/ 66 w 966"/>
              <a:gd name="T33" fmla="*/ 337 h 974"/>
              <a:gd name="T34" fmla="*/ 115 w 966"/>
              <a:gd name="T35" fmla="*/ 337 h 974"/>
              <a:gd name="T36" fmla="*/ 151 w 966"/>
              <a:gd name="T37" fmla="*/ 350 h 974"/>
              <a:gd name="T38" fmla="*/ 211 w 966"/>
              <a:gd name="T39" fmla="*/ 336 h 974"/>
              <a:gd name="T40" fmla="*/ 27 w 966"/>
              <a:gd name="T41" fmla="*/ 336 h 974"/>
              <a:gd name="T42" fmla="*/ 131 w 966"/>
              <a:gd name="T43" fmla="*/ 693 h 974"/>
              <a:gd name="T44" fmla="*/ 119 w 966"/>
              <a:gd name="T45" fmla="*/ 407 h 974"/>
              <a:gd name="T46" fmla="*/ 131 w 966"/>
              <a:gd name="T47" fmla="*/ 620 h 974"/>
              <a:gd name="T48" fmla="*/ 106 w 966"/>
              <a:gd name="T49" fmla="*/ 407 h 974"/>
              <a:gd name="T50" fmla="*/ 118 w 966"/>
              <a:gd name="T51" fmla="*/ 828 h 974"/>
              <a:gd name="T52" fmla="*/ 196 w 966"/>
              <a:gd name="T53" fmla="*/ 773 h 974"/>
              <a:gd name="T54" fmla="*/ 207 w 966"/>
              <a:gd name="T55" fmla="*/ 748 h 974"/>
              <a:gd name="T56" fmla="*/ 207 w 966"/>
              <a:gd name="T57" fmla="*/ 748 h 974"/>
              <a:gd name="T58" fmla="*/ 930 w 966"/>
              <a:gd name="T59" fmla="*/ 939 h 974"/>
              <a:gd name="T60" fmla="*/ 752 w 966"/>
              <a:gd name="T61" fmla="*/ 946 h 974"/>
              <a:gd name="T62" fmla="*/ 759 w 966"/>
              <a:gd name="T63" fmla="*/ 743 h 974"/>
              <a:gd name="T64" fmla="*/ 728 w 966"/>
              <a:gd name="T65" fmla="*/ 336 h 974"/>
              <a:gd name="T66" fmla="*/ 966 w 966"/>
              <a:gd name="T67" fmla="*/ 335 h 974"/>
              <a:gd name="T68" fmla="*/ 788 w 966"/>
              <a:gd name="T69" fmla="*/ 381 h 974"/>
              <a:gd name="T70" fmla="*/ 814 w 966"/>
              <a:gd name="T71" fmla="*/ 381 h 974"/>
              <a:gd name="T72" fmla="*/ 864 w 966"/>
              <a:gd name="T73" fmla="*/ 350 h 974"/>
              <a:gd name="T74" fmla="*/ 899 w 966"/>
              <a:gd name="T75" fmla="*/ 337 h 974"/>
              <a:gd name="T76" fmla="*/ 894 w 966"/>
              <a:gd name="T77" fmla="*/ 291 h 974"/>
              <a:gd name="T78" fmla="*/ 857 w 966"/>
              <a:gd name="T79" fmla="*/ 670 h 974"/>
              <a:gd name="T80" fmla="*/ 848 w 966"/>
              <a:gd name="T81" fmla="*/ 725 h 974"/>
              <a:gd name="T82" fmla="*/ 821 w 966"/>
              <a:gd name="T83" fmla="*/ 728 h 974"/>
              <a:gd name="T84" fmla="*/ 848 w 966"/>
              <a:gd name="T85" fmla="*/ 717 h 974"/>
              <a:gd name="T86" fmla="*/ 798 w 966"/>
              <a:gd name="T87" fmla="*/ 407 h 974"/>
              <a:gd name="T88" fmla="*/ 821 w 966"/>
              <a:gd name="T89" fmla="*/ 828 h 974"/>
              <a:gd name="T90" fmla="*/ 848 w 966"/>
              <a:gd name="T91" fmla="*/ 753 h 974"/>
              <a:gd name="T92" fmla="*/ 927 w 966"/>
              <a:gd name="T93" fmla="*/ 694 h 974"/>
              <a:gd name="T94" fmla="*/ 270 w 966"/>
              <a:gd name="T95" fmla="*/ 203 h 974"/>
              <a:gd name="T96" fmla="*/ 270 w 966"/>
              <a:gd name="T97" fmla="*/ 203 h 974"/>
              <a:gd name="T98" fmla="*/ 424 w 966"/>
              <a:gd name="T99" fmla="*/ 190 h 974"/>
              <a:gd name="T100" fmla="*/ 397 w 966"/>
              <a:gd name="T101" fmla="*/ 179 h 974"/>
              <a:gd name="T102" fmla="*/ 661 w 966"/>
              <a:gd name="T103" fmla="*/ 190 h 974"/>
              <a:gd name="T104" fmla="*/ 469 w 966"/>
              <a:gd name="T105" fmla="*/ 961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6" h="974">
                <a:moveTo>
                  <a:pt x="675" y="516"/>
                </a:moveTo>
                <a:lnTo>
                  <a:pt x="670" y="593"/>
                </a:lnTo>
                <a:cubicBezTo>
                  <a:pt x="670" y="597"/>
                  <a:pt x="667" y="601"/>
                  <a:pt x="663" y="603"/>
                </a:cubicBezTo>
                <a:cubicBezTo>
                  <a:pt x="661" y="604"/>
                  <a:pt x="659" y="605"/>
                  <a:pt x="657" y="605"/>
                </a:cubicBezTo>
                <a:cubicBezTo>
                  <a:pt x="655" y="605"/>
                  <a:pt x="653" y="605"/>
                  <a:pt x="651" y="604"/>
                </a:cubicBezTo>
                <a:lnTo>
                  <a:pt x="587" y="574"/>
                </a:lnTo>
                <a:cubicBezTo>
                  <a:pt x="581" y="571"/>
                  <a:pt x="578" y="563"/>
                  <a:pt x="581" y="556"/>
                </a:cubicBezTo>
                <a:cubicBezTo>
                  <a:pt x="584" y="550"/>
                  <a:pt x="592" y="547"/>
                  <a:pt x="599" y="550"/>
                </a:cubicBezTo>
                <a:lnTo>
                  <a:pt x="645" y="571"/>
                </a:lnTo>
                <a:lnTo>
                  <a:pt x="648" y="514"/>
                </a:lnTo>
                <a:cubicBezTo>
                  <a:pt x="649" y="507"/>
                  <a:pt x="655" y="501"/>
                  <a:pt x="662" y="502"/>
                </a:cubicBezTo>
                <a:cubicBezTo>
                  <a:pt x="670" y="502"/>
                  <a:pt x="675" y="508"/>
                  <a:pt x="675" y="516"/>
                </a:cubicBezTo>
                <a:close/>
                <a:moveTo>
                  <a:pt x="362" y="550"/>
                </a:moveTo>
                <a:lnTo>
                  <a:pt x="316" y="572"/>
                </a:lnTo>
                <a:lnTo>
                  <a:pt x="313" y="515"/>
                </a:lnTo>
                <a:cubicBezTo>
                  <a:pt x="312" y="507"/>
                  <a:pt x="306" y="502"/>
                  <a:pt x="298" y="502"/>
                </a:cubicBezTo>
                <a:cubicBezTo>
                  <a:pt x="291" y="503"/>
                  <a:pt x="286" y="509"/>
                  <a:pt x="286" y="516"/>
                </a:cubicBezTo>
                <a:lnTo>
                  <a:pt x="291" y="593"/>
                </a:lnTo>
                <a:cubicBezTo>
                  <a:pt x="291" y="598"/>
                  <a:pt x="294" y="601"/>
                  <a:pt x="298" y="604"/>
                </a:cubicBezTo>
                <a:cubicBezTo>
                  <a:pt x="300" y="605"/>
                  <a:pt x="302" y="606"/>
                  <a:pt x="305" y="606"/>
                </a:cubicBezTo>
                <a:cubicBezTo>
                  <a:pt x="306" y="606"/>
                  <a:pt x="308" y="605"/>
                  <a:pt x="310" y="604"/>
                </a:cubicBezTo>
                <a:lnTo>
                  <a:pt x="374" y="574"/>
                </a:lnTo>
                <a:cubicBezTo>
                  <a:pt x="381" y="571"/>
                  <a:pt x="383" y="563"/>
                  <a:pt x="380" y="557"/>
                </a:cubicBezTo>
                <a:cubicBezTo>
                  <a:pt x="377" y="550"/>
                  <a:pt x="369" y="547"/>
                  <a:pt x="362" y="550"/>
                </a:cubicBezTo>
                <a:close/>
                <a:moveTo>
                  <a:pt x="694" y="243"/>
                </a:moveTo>
                <a:cubicBezTo>
                  <a:pt x="674" y="235"/>
                  <a:pt x="654" y="255"/>
                  <a:pt x="651" y="259"/>
                </a:cubicBezTo>
                <a:cubicBezTo>
                  <a:pt x="646" y="264"/>
                  <a:pt x="646" y="273"/>
                  <a:pt x="651" y="278"/>
                </a:cubicBezTo>
                <a:cubicBezTo>
                  <a:pt x="657" y="283"/>
                  <a:pt x="665" y="283"/>
                  <a:pt x="670" y="277"/>
                </a:cubicBezTo>
                <a:cubicBezTo>
                  <a:pt x="675" y="273"/>
                  <a:pt x="682" y="268"/>
                  <a:pt x="684" y="267"/>
                </a:cubicBezTo>
                <a:cubicBezTo>
                  <a:pt x="684" y="267"/>
                  <a:pt x="687" y="271"/>
                  <a:pt x="687" y="287"/>
                </a:cubicBezTo>
                <a:cubicBezTo>
                  <a:pt x="689" y="336"/>
                  <a:pt x="652" y="349"/>
                  <a:pt x="650" y="350"/>
                </a:cubicBezTo>
                <a:cubicBezTo>
                  <a:pt x="646" y="351"/>
                  <a:pt x="643" y="355"/>
                  <a:pt x="642" y="359"/>
                </a:cubicBezTo>
                <a:lnTo>
                  <a:pt x="641" y="361"/>
                </a:lnTo>
                <a:cubicBezTo>
                  <a:pt x="641" y="362"/>
                  <a:pt x="641" y="363"/>
                  <a:pt x="641" y="364"/>
                </a:cubicBezTo>
                <a:cubicBezTo>
                  <a:pt x="630" y="492"/>
                  <a:pt x="528" y="534"/>
                  <a:pt x="480" y="534"/>
                </a:cubicBezTo>
                <a:cubicBezTo>
                  <a:pt x="433" y="534"/>
                  <a:pt x="331" y="492"/>
                  <a:pt x="320" y="364"/>
                </a:cubicBezTo>
                <a:cubicBezTo>
                  <a:pt x="320" y="363"/>
                  <a:pt x="320" y="362"/>
                  <a:pt x="320" y="361"/>
                </a:cubicBezTo>
                <a:lnTo>
                  <a:pt x="319" y="359"/>
                </a:lnTo>
                <a:cubicBezTo>
                  <a:pt x="318" y="355"/>
                  <a:pt x="315" y="351"/>
                  <a:pt x="311" y="350"/>
                </a:cubicBezTo>
                <a:cubicBezTo>
                  <a:pt x="309" y="349"/>
                  <a:pt x="272" y="336"/>
                  <a:pt x="273" y="287"/>
                </a:cubicBezTo>
                <a:cubicBezTo>
                  <a:pt x="274" y="273"/>
                  <a:pt x="277" y="268"/>
                  <a:pt x="276" y="268"/>
                </a:cubicBezTo>
                <a:cubicBezTo>
                  <a:pt x="279" y="268"/>
                  <a:pt x="286" y="273"/>
                  <a:pt x="291" y="277"/>
                </a:cubicBezTo>
                <a:cubicBezTo>
                  <a:pt x="296" y="283"/>
                  <a:pt x="304" y="283"/>
                  <a:pt x="310" y="278"/>
                </a:cubicBezTo>
                <a:cubicBezTo>
                  <a:pt x="315" y="273"/>
                  <a:pt x="315" y="265"/>
                  <a:pt x="310" y="259"/>
                </a:cubicBezTo>
                <a:cubicBezTo>
                  <a:pt x="306" y="255"/>
                  <a:pt x="287" y="235"/>
                  <a:pt x="267" y="243"/>
                </a:cubicBezTo>
                <a:cubicBezTo>
                  <a:pt x="248" y="250"/>
                  <a:pt x="247" y="277"/>
                  <a:pt x="247" y="286"/>
                </a:cubicBezTo>
                <a:cubicBezTo>
                  <a:pt x="245" y="335"/>
                  <a:pt x="274" y="362"/>
                  <a:pt x="294" y="372"/>
                </a:cubicBezTo>
                <a:cubicBezTo>
                  <a:pt x="308" y="502"/>
                  <a:pt x="411" y="561"/>
                  <a:pt x="480" y="561"/>
                </a:cubicBezTo>
                <a:cubicBezTo>
                  <a:pt x="550" y="561"/>
                  <a:pt x="653" y="502"/>
                  <a:pt x="667" y="372"/>
                </a:cubicBezTo>
                <a:cubicBezTo>
                  <a:pt x="687" y="362"/>
                  <a:pt x="716" y="335"/>
                  <a:pt x="714" y="286"/>
                </a:cubicBezTo>
                <a:cubicBezTo>
                  <a:pt x="714" y="277"/>
                  <a:pt x="713" y="250"/>
                  <a:pt x="694" y="243"/>
                </a:cubicBezTo>
                <a:close/>
                <a:moveTo>
                  <a:pt x="246" y="771"/>
                </a:moveTo>
                <a:cubicBezTo>
                  <a:pt x="245" y="777"/>
                  <a:pt x="239" y="781"/>
                  <a:pt x="233" y="781"/>
                </a:cubicBezTo>
                <a:cubicBezTo>
                  <a:pt x="232" y="781"/>
                  <a:pt x="231" y="781"/>
                  <a:pt x="230" y="781"/>
                </a:cubicBezTo>
                <a:lnTo>
                  <a:pt x="210" y="776"/>
                </a:lnTo>
                <a:lnTo>
                  <a:pt x="223" y="880"/>
                </a:lnTo>
                <a:lnTo>
                  <a:pt x="225" y="882"/>
                </a:lnTo>
                <a:cubicBezTo>
                  <a:pt x="231" y="886"/>
                  <a:pt x="233" y="894"/>
                  <a:pt x="229" y="900"/>
                </a:cubicBezTo>
                <a:cubicBezTo>
                  <a:pt x="226" y="904"/>
                  <a:pt x="222" y="906"/>
                  <a:pt x="218" y="906"/>
                </a:cubicBezTo>
                <a:cubicBezTo>
                  <a:pt x="215" y="906"/>
                  <a:pt x="212" y="905"/>
                  <a:pt x="210" y="904"/>
                </a:cubicBezTo>
                <a:lnTo>
                  <a:pt x="133" y="851"/>
                </a:lnTo>
                <a:lnTo>
                  <a:pt x="34" y="948"/>
                </a:lnTo>
                <a:cubicBezTo>
                  <a:pt x="31" y="950"/>
                  <a:pt x="28" y="952"/>
                  <a:pt x="24" y="952"/>
                </a:cubicBezTo>
                <a:cubicBezTo>
                  <a:pt x="21" y="952"/>
                  <a:pt x="17" y="950"/>
                  <a:pt x="15" y="948"/>
                </a:cubicBezTo>
                <a:cubicBezTo>
                  <a:pt x="10" y="942"/>
                  <a:pt x="10" y="934"/>
                  <a:pt x="15" y="929"/>
                </a:cubicBezTo>
                <a:lnTo>
                  <a:pt x="20" y="924"/>
                </a:lnTo>
                <a:lnTo>
                  <a:pt x="52" y="728"/>
                </a:lnTo>
                <a:lnTo>
                  <a:pt x="28" y="719"/>
                </a:lnTo>
                <a:cubicBezTo>
                  <a:pt x="21" y="716"/>
                  <a:pt x="18" y="708"/>
                  <a:pt x="21" y="701"/>
                </a:cubicBezTo>
                <a:cubicBezTo>
                  <a:pt x="22" y="698"/>
                  <a:pt x="24" y="696"/>
                  <a:pt x="27" y="694"/>
                </a:cubicBezTo>
                <a:lnTo>
                  <a:pt x="43" y="401"/>
                </a:lnTo>
                <a:cubicBezTo>
                  <a:pt x="35" y="397"/>
                  <a:pt x="27" y="393"/>
                  <a:pt x="21" y="386"/>
                </a:cubicBezTo>
                <a:cubicBezTo>
                  <a:pt x="8" y="373"/>
                  <a:pt x="0" y="355"/>
                  <a:pt x="0" y="336"/>
                </a:cubicBezTo>
                <a:cubicBezTo>
                  <a:pt x="0" y="296"/>
                  <a:pt x="32" y="264"/>
                  <a:pt x="72" y="264"/>
                </a:cubicBezTo>
                <a:lnTo>
                  <a:pt x="158" y="264"/>
                </a:lnTo>
                <a:lnTo>
                  <a:pt x="167" y="264"/>
                </a:lnTo>
                <a:cubicBezTo>
                  <a:pt x="182" y="264"/>
                  <a:pt x="205" y="264"/>
                  <a:pt x="220" y="280"/>
                </a:cubicBezTo>
                <a:cubicBezTo>
                  <a:pt x="232" y="292"/>
                  <a:pt x="238" y="310"/>
                  <a:pt x="238" y="336"/>
                </a:cubicBezTo>
                <a:cubicBezTo>
                  <a:pt x="238" y="368"/>
                  <a:pt x="228" y="386"/>
                  <a:pt x="216" y="396"/>
                </a:cubicBezTo>
                <a:lnTo>
                  <a:pt x="239" y="756"/>
                </a:lnTo>
                <a:cubicBezTo>
                  <a:pt x="244" y="759"/>
                  <a:pt x="247" y="765"/>
                  <a:pt x="246" y="771"/>
                </a:cubicBezTo>
                <a:close/>
                <a:moveTo>
                  <a:pt x="40" y="367"/>
                </a:moveTo>
                <a:cubicBezTo>
                  <a:pt x="44" y="371"/>
                  <a:pt x="48" y="374"/>
                  <a:pt x="53" y="376"/>
                </a:cubicBezTo>
                <a:lnTo>
                  <a:pt x="53" y="350"/>
                </a:lnTo>
                <a:cubicBezTo>
                  <a:pt x="53" y="343"/>
                  <a:pt x="59" y="337"/>
                  <a:pt x="66" y="337"/>
                </a:cubicBezTo>
                <a:cubicBezTo>
                  <a:pt x="74" y="337"/>
                  <a:pt x="80" y="343"/>
                  <a:pt x="80" y="350"/>
                </a:cubicBezTo>
                <a:lnTo>
                  <a:pt x="80" y="381"/>
                </a:lnTo>
                <a:lnTo>
                  <a:pt x="101" y="381"/>
                </a:lnTo>
                <a:lnTo>
                  <a:pt x="101" y="350"/>
                </a:lnTo>
                <a:cubicBezTo>
                  <a:pt x="101" y="343"/>
                  <a:pt x="107" y="337"/>
                  <a:pt x="115" y="337"/>
                </a:cubicBezTo>
                <a:lnTo>
                  <a:pt x="115" y="337"/>
                </a:lnTo>
                <a:cubicBezTo>
                  <a:pt x="122" y="337"/>
                  <a:pt x="128" y="343"/>
                  <a:pt x="128" y="350"/>
                </a:cubicBezTo>
                <a:lnTo>
                  <a:pt x="128" y="381"/>
                </a:lnTo>
                <a:lnTo>
                  <a:pt x="151" y="381"/>
                </a:lnTo>
                <a:lnTo>
                  <a:pt x="151" y="350"/>
                </a:lnTo>
                <a:cubicBezTo>
                  <a:pt x="151" y="343"/>
                  <a:pt x="157" y="337"/>
                  <a:pt x="165" y="337"/>
                </a:cubicBezTo>
                <a:lnTo>
                  <a:pt x="165" y="337"/>
                </a:lnTo>
                <a:cubicBezTo>
                  <a:pt x="172" y="337"/>
                  <a:pt x="178" y="343"/>
                  <a:pt x="178" y="350"/>
                </a:cubicBezTo>
                <a:lnTo>
                  <a:pt x="178" y="381"/>
                </a:lnTo>
                <a:cubicBezTo>
                  <a:pt x="198" y="380"/>
                  <a:pt x="211" y="374"/>
                  <a:pt x="211" y="336"/>
                </a:cubicBezTo>
                <a:cubicBezTo>
                  <a:pt x="211" y="317"/>
                  <a:pt x="208" y="305"/>
                  <a:pt x="201" y="299"/>
                </a:cubicBezTo>
                <a:cubicBezTo>
                  <a:pt x="194" y="291"/>
                  <a:pt x="181" y="291"/>
                  <a:pt x="167" y="291"/>
                </a:cubicBezTo>
                <a:lnTo>
                  <a:pt x="159" y="291"/>
                </a:lnTo>
                <a:lnTo>
                  <a:pt x="72" y="291"/>
                </a:lnTo>
                <a:cubicBezTo>
                  <a:pt x="47" y="291"/>
                  <a:pt x="27" y="311"/>
                  <a:pt x="27" y="336"/>
                </a:cubicBezTo>
                <a:cubicBezTo>
                  <a:pt x="27" y="348"/>
                  <a:pt x="31" y="359"/>
                  <a:pt x="40" y="367"/>
                </a:cubicBezTo>
                <a:close/>
                <a:moveTo>
                  <a:pt x="154" y="670"/>
                </a:moveTo>
                <a:cubicBezTo>
                  <a:pt x="154" y="657"/>
                  <a:pt x="144" y="647"/>
                  <a:pt x="131" y="647"/>
                </a:cubicBezTo>
                <a:cubicBezTo>
                  <a:pt x="119" y="647"/>
                  <a:pt x="109" y="657"/>
                  <a:pt x="109" y="670"/>
                </a:cubicBezTo>
                <a:cubicBezTo>
                  <a:pt x="109" y="683"/>
                  <a:pt x="119" y="693"/>
                  <a:pt x="131" y="693"/>
                </a:cubicBezTo>
                <a:cubicBezTo>
                  <a:pt x="144" y="693"/>
                  <a:pt x="154" y="683"/>
                  <a:pt x="154" y="670"/>
                </a:cubicBezTo>
                <a:close/>
                <a:moveTo>
                  <a:pt x="145" y="733"/>
                </a:moveTo>
                <a:lnTo>
                  <a:pt x="193" y="745"/>
                </a:lnTo>
                <a:lnTo>
                  <a:pt x="153" y="407"/>
                </a:lnTo>
                <a:lnTo>
                  <a:pt x="119" y="407"/>
                </a:lnTo>
                <a:lnTo>
                  <a:pt x="70" y="706"/>
                </a:lnTo>
                <a:lnTo>
                  <a:pt x="118" y="725"/>
                </a:lnTo>
                <a:lnTo>
                  <a:pt x="118" y="717"/>
                </a:lnTo>
                <a:cubicBezTo>
                  <a:pt x="97" y="712"/>
                  <a:pt x="82" y="693"/>
                  <a:pt x="82" y="670"/>
                </a:cubicBezTo>
                <a:cubicBezTo>
                  <a:pt x="82" y="643"/>
                  <a:pt x="104" y="620"/>
                  <a:pt x="131" y="620"/>
                </a:cubicBezTo>
                <a:cubicBezTo>
                  <a:pt x="159" y="620"/>
                  <a:pt x="181" y="643"/>
                  <a:pt x="181" y="670"/>
                </a:cubicBezTo>
                <a:cubicBezTo>
                  <a:pt x="181" y="693"/>
                  <a:pt x="166" y="712"/>
                  <a:pt x="145" y="717"/>
                </a:cubicBezTo>
                <a:lnTo>
                  <a:pt x="145" y="733"/>
                </a:lnTo>
                <a:close/>
                <a:moveTo>
                  <a:pt x="57" y="701"/>
                </a:moveTo>
                <a:lnTo>
                  <a:pt x="106" y="407"/>
                </a:lnTo>
                <a:lnTo>
                  <a:pt x="72" y="407"/>
                </a:lnTo>
                <a:cubicBezTo>
                  <a:pt x="66" y="407"/>
                  <a:pt x="61" y="406"/>
                  <a:pt x="56" y="405"/>
                </a:cubicBezTo>
                <a:lnTo>
                  <a:pt x="40" y="695"/>
                </a:lnTo>
                <a:lnTo>
                  <a:pt x="57" y="701"/>
                </a:lnTo>
                <a:close/>
                <a:moveTo>
                  <a:pt x="118" y="828"/>
                </a:moveTo>
                <a:lnTo>
                  <a:pt x="118" y="753"/>
                </a:lnTo>
                <a:lnTo>
                  <a:pt x="65" y="733"/>
                </a:lnTo>
                <a:lnTo>
                  <a:pt x="36" y="908"/>
                </a:lnTo>
                <a:lnTo>
                  <a:pt x="118" y="828"/>
                </a:lnTo>
                <a:close/>
                <a:moveTo>
                  <a:pt x="196" y="773"/>
                </a:moveTo>
                <a:lnTo>
                  <a:pt x="145" y="761"/>
                </a:lnTo>
                <a:lnTo>
                  <a:pt x="145" y="826"/>
                </a:lnTo>
                <a:lnTo>
                  <a:pt x="208" y="870"/>
                </a:lnTo>
                <a:lnTo>
                  <a:pt x="196" y="773"/>
                </a:lnTo>
                <a:close/>
                <a:moveTo>
                  <a:pt x="207" y="748"/>
                </a:moveTo>
                <a:lnTo>
                  <a:pt x="225" y="752"/>
                </a:lnTo>
                <a:lnTo>
                  <a:pt x="203" y="403"/>
                </a:lnTo>
                <a:cubicBezTo>
                  <a:pt x="191" y="407"/>
                  <a:pt x="178" y="407"/>
                  <a:pt x="168" y="407"/>
                </a:cubicBezTo>
                <a:lnTo>
                  <a:pt x="166" y="407"/>
                </a:lnTo>
                <a:lnTo>
                  <a:pt x="207" y="748"/>
                </a:lnTo>
                <a:close/>
                <a:moveTo>
                  <a:pt x="945" y="701"/>
                </a:moveTo>
                <a:cubicBezTo>
                  <a:pt x="948" y="708"/>
                  <a:pt x="944" y="716"/>
                  <a:pt x="938" y="719"/>
                </a:cubicBezTo>
                <a:lnTo>
                  <a:pt x="907" y="730"/>
                </a:lnTo>
                <a:lnTo>
                  <a:pt x="925" y="932"/>
                </a:lnTo>
                <a:lnTo>
                  <a:pt x="930" y="939"/>
                </a:lnTo>
                <a:cubicBezTo>
                  <a:pt x="935" y="945"/>
                  <a:pt x="934" y="953"/>
                  <a:pt x="928" y="958"/>
                </a:cubicBezTo>
                <a:cubicBezTo>
                  <a:pt x="925" y="960"/>
                  <a:pt x="923" y="960"/>
                  <a:pt x="920" y="960"/>
                </a:cubicBezTo>
                <a:cubicBezTo>
                  <a:pt x="916" y="960"/>
                  <a:pt x="912" y="959"/>
                  <a:pt x="909" y="955"/>
                </a:cubicBezTo>
                <a:lnTo>
                  <a:pt x="833" y="854"/>
                </a:lnTo>
                <a:lnTo>
                  <a:pt x="752" y="946"/>
                </a:lnTo>
                <a:cubicBezTo>
                  <a:pt x="749" y="949"/>
                  <a:pt x="745" y="951"/>
                  <a:pt x="742" y="951"/>
                </a:cubicBezTo>
                <a:cubicBezTo>
                  <a:pt x="738" y="951"/>
                  <a:pt x="735" y="950"/>
                  <a:pt x="733" y="948"/>
                </a:cubicBezTo>
                <a:cubicBezTo>
                  <a:pt x="727" y="943"/>
                  <a:pt x="727" y="934"/>
                  <a:pt x="732" y="929"/>
                </a:cubicBezTo>
                <a:lnTo>
                  <a:pt x="737" y="923"/>
                </a:lnTo>
                <a:lnTo>
                  <a:pt x="759" y="743"/>
                </a:lnTo>
                <a:lnTo>
                  <a:pt x="733" y="737"/>
                </a:lnTo>
                <a:cubicBezTo>
                  <a:pt x="726" y="736"/>
                  <a:pt x="721" y="729"/>
                  <a:pt x="723" y="722"/>
                </a:cubicBezTo>
                <a:cubicBezTo>
                  <a:pt x="723" y="718"/>
                  <a:pt x="726" y="714"/>
                  <a:pt x="730" y="713"/>
                </a:cubicBezTo>
                <a:lnTo>
                  <a:pt x="750" y="396"/>
                </a:lnTo>
                <a:cubicBezTo>
                  <a:pt x="738" y="386"/>
                  <a:pt x="728" y="368"/>
                  <a:pt x="728" y="336"/>
                </a:cubicBezTo>
                <a:cubicBezTo>
                  <a:pt x="728" y="310"/>
                  <a:pt x="734" y="291"/>
                  <a:pt x="746" y="280"/>
                </a:cubicBezTo>
                <a:cubicBezTo>
                  <a:pt x="761" y="264"/>
                  <a:pt x="784" y="264"/>
                  <a:pt x="799" y="264"/>
                </a:cubicBezTo>
                <a:lnTo>
                  <a:pt x="807" y="264"/>
                </a:lnTo>
                <a:lnTo>
                  <a:pt x="894" y="264"/>
                </a:lnTo>
                <a:cubicBezTo>
                  <a:pt x="934" y="264"/>
                  <a:pt x="966" y="296"/>
                  <a:pt x="966" y="335"/>
                </a:cubicBezTo>
                <a:cubicBezTo>
                  <a:pt x="966" y="351"/>
                  <a:pt x="960" y="366"/>
                  <a:pt x="951" y="378"/>
                </a:cubicBezTo>
                <a:lnTo>
                  <a:pt x="940" y="695"/>
                </a:lnTo>
                <a:cubicBezTo>
                  <a:pt x="942" y="697"/>
                  <a:pt x="944" y="699"/>
                  <a:pt x="945" y="701"/>
                </a:cubicBezTo>
                <a:close/>
                <a:moveTo>
                  <a:pt x="755" y="336"/>
                </a:moveTo>
                <a:cubicBezTo>
                  <a:pt x="755" y="374"/>
                  <a:pt x="768" y="380"/>
                  <a:pt x="788" y="381"/>
                </a:cubicBezTo>
                <a:lnTo>
                  <a:pt x="788" y="350"/>
                </a:lnTo>
                <a:cubicBezTo>
                  <a:pt x="788" y="343"/>
                  <a:pt x="794" y="337"/>
                  <a:pt x="801" y="337"/>
                </a:cubicBezTo>
                <a:lnTo>
                  <a:pt x="801" y="337"/>
                </a:lnTo>
                <a:cubicBezTo>
                  <a:pt x="808" y="337"/>
                  <a:pt x="814" y="343"/>
                  <a:pt x="814" y="350"/>
                </a:cubicBezTo>
                <a:lnTo>
                  <a:pt x="814" y="381"/>
                </a:lnTo>
                <a:lnTo>
                  <a:pt x="838" y="381"/>
                </a:lnTo>
                <a:lnTo>
                  <a:pt x="838" y="350"/>
                </a:lnTo>
                <a:cubicBezTo>
                  <a:pt x="838" y="343"/>
                  <a:pt x="844" y="337"/>
                  <a:pt x="851" y="337"/>
                </a:cubicBezTo>
                <a:lnTo>
                  <a:pt x="851" y="337"/>
                </a:lnTo>
                <a:cubicBezTo>
                  <a:pt x="859" y="337"/>
                  <a:pt x="864" y="343"/>
                  <a:pt x="864" y="350"/>
                </a:cubicBezTo>
                <a:lnTo>
                  <a:pt x="865" y="381"/>
                </a:lnTo>
                <a:lnTo>
                  <a:pt x="886" y="381"/>
                </a:lnTo>
                <a:lnTo>
                  <a:pt x="886" y="350"/>
                </a:lnTo>
                <a:cubicBezTo>
                  <a:pt x="886" y="343"/>
                  <a:pt x="892" y="337"/>
                  <a:pt x="899" y="337"/>
                </a:cubicBezTo>
                <a:lnTo>
                  <a:pt x="899" y="337"/>
                </a:lnTo>
                <a:cubicBezTo>
                  <a:pt x="907" y="337"/>
                  <a:pt x="913" y="343"/>
                  <a:pt x="913" y="350"/>
                </a:cubicBezTo>
                <a:lnTo>
                  <a:pt x="913" y="376"/>
                </a:lnTo>
                <a:cubicBezTo>
                  <a:pt x="918" y="374"/>
                  <a:pt x="922" y="371"/>
                  <a:pt x="926" y="367"/>
                </a:cubicBezTo>
                <a:cubicBezTo>
                  <a:pt x="934" y="359"/>
                  <a:pt x="939" y="348"/>
                  <a:pt x="939" y="336"/>
                </a:cubicBezTo>
                <a:cubicBezTo>
                  <a:pt x="939" y="311"/>
                  <a:pt x="919" y="291"/>
                  <a:pt x="894" y="291"/>
                </a:cubicBezTo>
                <a:lnTo>
                  <a:pt x="808" y="291"/>
                </a:lnTo>
                <a:lnTo>
                  <a:pt x="799" y="291"/>
                </a:lnTo>
                <a:cubicBezTo>
                  <a:pt x="784" y="291"/>
                  <a:pt x="772" y="291"/>
                  <a:pt x="765" y="299"/>
                </a:cubicBezTo>
                <a:cubicBezTo>
                  <a:pt x="758" y="305"/>
                  <a:pt x="755" y="318"/>
                  <a:pt x="755" y="336"/>
                </a:cubicBezTo>
                <a:close/>
                <a:moveTo>
                  <a:pt x="857" y="670"/>
                </a:moveTo>
                <a:cubicBezTo>
                  <a:pt x="857" y="657"/>
                  <a:pt x="847" y="647"/>
                  <a:pt x="834" y="647"/>
                </a:cubicBezTo>
                <a:cubicBezTo>
                  <a:pt x="822" y="647"/>
                  <a:pt x="812" y="657"/>
                  <a:pt x="812" y="670"/>
                </a:cubicBezTo>
                <a:cubicBezTo>
                  <a:pt x="812" y="683"/>
                  <a:pt x="822" y="693"/>
                  <a:pt x="834" y="693"/>
                </a:cubicBezTo>
                <a:cubicBezTo>
                  <a:pt x="847" y="693"/>
                  <a:pt x="857" y="683"/>
                  <a:pt x="857" y="670"/>
                </a:cubicBezTo>
                <a:close/>
                <a:moveTo>
                  <a:pt x="848" y="725"/>
                </a:moveTo>
                <a:lnTo>
                  <a:pt x="892" y="708"/>
                </a:lnTo>
                <a:lnTo>
                  <a:pt x="865" y="407"/>
                </a:lnTo>
                <a:lnTo>
                  <a:pt x="813" y="407"/>
                </a:lnTo>
                <a:lnTo>
                  <a:pt x="775" y="719"/>
                </a:lnTo>
                <a:lnTo>
                  <a:pt x="821" y="728"/>
                </a:lnTo>
                <a:lnTo>
                  <a:pt x="821" y="717"/>
                </a:lnTo>
                <a:cubicBezTo>
                  <a:pt x="800" y="712"/>
                  <a:pt x="785" y="693"/>
                  <a:pt x="785" y="670"/>
                </a:cubicBezTo>
                <a:cubicBezTo>
                  <a:pt x="785" y="643"/>
                  <a:pt x="807" y="620"/>
                  <a:pt x="834" y="620"/>
                </a:cubicBezTo>
                <a:cubicBezTo>
                  <a:pt x="862" y="620"/>
                  <a:pt x="884" y="643"/>
                  <a:pt x="884" y="670"/>
                </a:cubicBezTo>
                <a:cubicBezTo>
                  <a:pt x="884" y="693"/>
                  <a:pt x="869" y="712"/>
                  <a:pt x="848" y="717"/>
                </a:cubicBezTo>
                <a:lnTo>
                  <a:pt x="848" y="725"/>
                </a:lnTo>
                <a:close/>
                <a:moveTo>
                  <a:pt x="762" y="716"/>
                </a:moveTo>
                <a:lnTo>
                  <a:pt x="800" y="407"/>
                </a:lnTo>
                <a:lnTo>
                  <a:pt x="798" y="407"/>
                </a:lnTo>
                <a:lnTo>
                  <a:pt x="798" y="407"/>
                </a:lnTo>
                <a:cubicBezTo>
                  <a:pt x="788" y="407"/>
                  <a:pt x="775" y="407"/>
                  <a:pt x="763" y="403"/>
                </a:cubicBezTo>
                <a:lnTo>
                  <a:pt x="743" y="712"/>
                </a:lnTo>
                <a:lnTo>
                  <a:pt x="762" y="716"/>
                </a:lnTo>
                <a:close/>
                <a:moveTo>
                  <a:pt x="752" y="906"/>
                </a:moveTo>
                <a:lnTo>
                  <a:pt x="821" y="828"/>
                </a:lnTo>
                <a:lnTo>
                  <a:pt x="821" y="755"/>
                </a:lnTo>
                <a:lnTo>
                  <a:pt x="772" y="745"/>
                </a:lnTo>
                <a:lnTo>
                  <a:pt x="752" y="906"/>
                </a:lnTo>
                <a:close/>
                <a:moveTo>
                  <a:pt x="894" y="735"/>
                </a:moveTo>
                <a:lnTo>
                  <a:pt x="848" y="753"/>
                </a:lnTo>
                <a:lnTo>
                  <a:pt x="848" y="829"/>
                </a:lnTo>
                <a:lnTo>
                  <a:pt x="910" y="912"/>
                </a:lnTo>
                <a:lnTo>
                  <a:pt x="894" y="735"/>
                </a:lnTo>
                <a:close/>
                <a:moveTo>
                  <a:pt x="905" y="703"/>
                </a:moveTo>
                <a:lnTo>
                  <a:pt x="927" y="694"/>
                </a:lnTo>
                <a:lnTo>
                  <a:pt x="937" y="392"/>
                </a:lnTo>
                <a:cubicBezTo>
                  <a:pt x="925" y="402"/>
                  <a:pt x="910" y="407"/>
                  <a:pt x="894" y="407"/>
                </a:cubicBezTo>
                <a:lnTo>
                  <a:pt x="878" y="407"/>
                </a:lnTo>
                <a:lnTo>
                  <a:pt x="905" y="703"/>
                </a:lnTo>
                <a:close/>
                <a:moveTo>
                  <a:pt x="270" y="203"/>
                </a:moveTo>
                <a:cubicBezTo>
                  <a:pt x="270" y="103"/>
                  <a:pt x="270" y="0"/>
                  <a:pt x="479" y="0"/>
                </a:cubicBezTo>
                <a:cubicBezTo>
                  <a:pt x="688" y="0"/>
                  <a:pt x="688" y="103"/>
                  <a:pt x="688" y="203"/>
                </a:cubicBezTo>
                <a:cubicBezTo>
                  <a:pt x="688" y="210"/>
                  <a:pt x="682" y="216"/>
                  <a:pt x="675" y="216"/>
                </a:cubicBezTo>
                <a:lnTo>
                  <a:pt x="284" y="216"/>
                </a:lnTo>
                <a:cubicBezTo>
                  <a:pt x="276" y="216"/>
                  <a:pt x="270" y="210"/>
                  <a:pt x="270" y="203"/>
                </a:cubicBezTo>
                <a:close/>
                <a:moveTo>
                  <a:pt x="534" y="179"/>
                </a:moveTo>
                <a:cubicBezTo>
                  <a:pt x="534" y="172"/>
                  <a:pt x="529" y="167"/>
                  <a:pt x="523" y="167"/>
                </a:cubicBezTo>
                <a:lnTo>
                  <a:pt x="436" y="167"/>
                </a:lnTo>
                <a:cubicBezTo>
                  <a:pt x="429" y="167"/>
                  <a:pt x="424" y="172"/>
                  <a:pt x="424" y="179"/>
                </a:cubicBezTo>
                <a:lnTo>
                  <a:pt x="424" y="190"/>
                </a:lnTo>
                <a:lnTo>
                  <a:pt x="534" y="190"/>
                </a:lnTo>
                <a:lnTo>
                  <a:pt x="534" y="179"/>
                </a:lnTo>
                <a:close/>
                <a:moveTo>
                  <a:pt x="297" y="190"/>
                </a:moveTo>
                <a:lnTo>
                  <a:pt x="397" y="190"/>
                </a:lnTo>
                <a:lnTo>
                  <a:pt x="397" y="179"/>
                </a:lnTo>
                <a:cubicBezTo>
                  <a:pt x="397" y="158"/>
                  <a:pt x="415" y="140"/>
                  <a:pt x="436" y="140"/>
                </a:cubicBezTo>
                <a:lnTo>
                  <a:pt x="523" y="140"/>
                </a:lnTo>
                <a:cubicBezTo>
                  <a:pt x="544" y="140"/>
                  <a:pt x="561" y="158"/>
                  <a:pt x="561" y="179"/>
                </a:cubicBezTo>
                <a:lnTo>
                  <a:pt x="561" y="190"/>
                </a:lnTo>
                <a:lnTo>
                  <a:pt x="661" y="190"/>
                </a:lnTo>
                <a:cubicBezTo>
                  <a:pt x="661" y="98"/>
                  <a:pt x="653" y="27"/>
                  <a:pt x="479" y="27"/>
                </a:cubicBezTo>
                <a:cubicBezTo>
                  <a:pt x="305" y="27"/>
                  <a:pt x="298" y="98"/>
                  <a:pt x="297" y="190"/>
                </a:cubicBezTo>
                <a:close/>
                <a:moveTo>
                  <a:pt x="482" y="579"/>
                </a:moveTo>
                <a:cubicBezTo>
                  <a:pt x="475" y="579"/>
                  <a:pt x="469" y="585"/>
                  <a:pt x="469" y="592"/>
                </a:cubicBezTo>
                <a:lnTo>
                  <a:pt x="469" y="961"/>
                </a:lnTo>
                <a:cubicBezTo>
                  <a:pt x="469" y="968"/>
                  <a:pt x="475" y="974"/>
                  <a:pt x="482" y="974"/>
                </a:cubicBezTo>
                <a:cubicBezTo>
                  <a:pt x="489" y="974"/>
                  <a:pt x="495" y="968"/>
                  <a:pt x="495" y="961"/>
                </a:cubicBezTo>
                <a:lnTo>
                  <a:pt x="495" y="592"/>
                </a:lnTo>
                <a:cubicBezTo>
                  <a:pt x="495" y="585"/>
                  <a:pt x="489" y="579"/>
                  <a:pt x="482" y="579"/>
                </a:cubicBezTo>
                <a:close/>
              </a:path>
            </a:pathLst>
          </a:custGeom>
          <a:solidFill>
            <a:srgbClr val="C00000"/>
          </a:solidFill>
          <a:ln w="19050">
            <a:solidFill>
              <a:schemeClr val="accent1"/>
            </a:solidFill>
          </a:ln>
        </p:spPr>
      </p:sp>
      <p:sp>
        <p:nvSpPr>
          <p:cNvPr id="237" name="pencil-writing-on-notebook_67897"/>
          <p:cNvSpPr>
            <a:spLocks noChangeAspect="1"/>
          </p:cNvSpPr>
          <p:nvPr/>
        </p:nvSpPr>
        <p:spPr bwMode="auto">
          <a:xfrm>
            <a:off x="2479040" y="1967865"/>
            <a:ext cx="452755" cy="422275"/>
          </a:xfrm>
          <a:custGeom>
            <a:avLst/>
            <a:gdLst>
              <a:gd name="connsiteX0" fmla="*/ 390025 w 609523"/>
              <a:gd name="connsiteY0" fmla="*/ 408698 h 566499"/>
              <a:gd name="connsiteX1" fmla="*/ 385384 w 609523"/>
              <a:gd name="connsiteY1" fmla="*/ 445099 h 566499"/>
              <a:gd name="connsiteX2" fmla="*/ 386855 w 609523"/>
              <a:gd name="connsiteY2" fmla="*/ 449169 h 566499"/>
              <a:gd name="connsiteX3" fmla="*/ 390930 w 609523"/>
              <a:gd name="connsiteY3" fmla="*/ 450525 h 566499"/>
              <a:gd name="connsiteX4" fmla="*/ 427265 w 609523"/>
              <a:gd name="connsiteY4" fmla="*/ 446004 h 566499"/>
              <a:gd name="connsiteX5" fmla="*/ 437339 w 609523"/>
              <a:gd name="connsiteY5" fmla="*/ 277675 h 566499"/>
              <a:gd name="connsiteX6" fmla="*/ 489068 w 609523"/>
              <a:gd name="connsiteY6" fmla="*/ 329338 h 566499"/>
              <a:gd name="connsiteX7" fmla="*/ 441980 w 609523"/>
              <a:gd name="connsiteY7" fmla="*/ 376366 h 566499"/>
              <a:gd name="connsiteX8" fmla="*/ 441980 w 609523"/>
              <a:gd name="connsiteY8" fmla="*/ 394114 h 566499"/>
              <a:gd name="connsiteX9" fmla="*/ 459638 w 609523"/>
              <a:gd name="connsiteY9" fmla="*/ 394114 h 566499"/>
              <a:gd name="connsiteX10" fmla="*/ 506726 w 609523"/>
              <a:gd name="connsiteY10" fmla="*/ 347087 h 566499"/>
              <a:gd name="connsiteX11" fmla="*/ 558455 w 609523"/>
              <a:gd name="connsiteY11" fmla="*/ 398749 h 566499"/>
              <a:gd name="connsiteX12" fmla="*/ 498803 w 609523"/>
              <a:gd name="connsiteY12" fmla="*/ 458326 h 566499"/>
              <a:gd name="connsiteX13" fmla="*/ 489747 w 609523"/>
              <a:gd name="connsiteY13" fmla="*/ 462735 h 566499"/>
              <a:gd name="connsiteX14" fmla="*/ 376102 w 609523"/>
              <a:gd name="connsiteY14" fmla="*/ 477092 h 566499"/>
              <a:gd name="connsiteX15" fmla="*/ 363311 w 609523"/>
              <a:gd name="connsiteY15" fmla="*/ 472683 h 566499"/>
              <a:gd name="connsiteX16" fmla="*/ 358897 w 609523"/>
              <a:gd name="connsiteY16" fmla="*/ 459795 h 566499"/>
              <a:gd name="connsiteX17" fmla="*/ 373272 w 609523"/>
              <a:gd name="connsiteY17" fmla="*/ 346295 h 566499"/>
              <a:gd name="connsiteX18" fmla="*/ 377574 w 609523"/>
              <a:gd name="connsiteY18" fmla="*/ 337364 h 566499"/>
              <a:gd name="connsiteX19" fmla="*/ 523865 w 609523"/>
              <a:gd name="connsiteY19" fmla="*/ 226806 h 566499"/>
              <a:gd name="connsiteX20" fmla="*/ 584479 w 609523"/>
              <a:gd name="connsiteY20" fmla="*/ 251812 h 566499"/>
              <a:gd name="connsiteX21" fmla="*/ 584479 w 609523"/>
              <a:gd name="connsiteY21" fmla="*/ 372748 h 566499"/>
              <a:gd name="connsiteX22" fmla="*/ 578140 w 609523"/>
              <a:gd name="connsiteY22" fmla="*/ 379077 h 566499"/>
              <a:gd name="connsiteX23" fmla="*/ 456911 w 609523"/>
              <a:gd name="connsiteY23" fmla="*/ 258141 h 566499"/>
              <a:gd name="connsiteX24" fmla="*/ 463250 w 609523"/>
              <a:gd name="connsiteY24" fmla="*/ 251812 h 566499"/>
              <a:gd name="connsiteX25" fmla="*/ 523865 w 609523"/>
              <a:gd name="connsiteY25" fmla="*/ 226806 h 566499"/>
              <a:gd name="connsiteX26" fmla="*/ 96229 w 609523"/>
              <a:gd name="connsiteY26" fmla="*/ 45211 h 566499"/>
              <a:gd name="connsiteX27" fmla="*/ 96229 w 609523"/>
              <a:gd name="connsiteY27" fmla="*/ 103873 h 566499"/>
              <a:gd name="connsiteX28" fmla="*/ 103361 w 609523"/>
              <a:gd name="connsiteY28" fmla="*/ 103873 h 566499"/>
              <a:gd name="connsiteX29" fmla="*/ 132117 w 609523"/>
              <a:gd name="connsiteY29" fmla="*/ 132582 h 566499"/>
              <a:gd name="connsiteX30" fmla="*/ 103361 w 609523"/>
              <a:gd name="connsiteY30" fmla="*/ 161179 h 566499"/>
              <a:gd name="connsiteX31" fmla="*/ 96229 w 609523"/>
              <a:gd name="connsiteY31" fmla="*/ 161179 h 566499"/>
              <a:gd name="connsiteX32" fmla="*/ 96229 w 609523"/>
              <a:gd name="connsiteY32" fmla="*/ 254653 h 566499"/>
              <a:gd name="connsiteX33" fmla="*/ 103361 w 609523"/>
              <a:gd name="connsiteY33" fmla="*/ 254653 h 566499"/>
              <a:gd name="connsiteX34" fmla="*/ 132117 w 609523"/>
              <a:gd name="connsiteY34" fmla="*/ 283249 h 566499"/>
              <a:gd name="connsiteX35" fmla="*/ 103361 w 609523"/>
              <a:gd name="connsiteY35" fmla="*/ 311846 h 566499"/>
              <a:gd name="connsiteX36" fmla="*/ 96229 w 609523"/>
              <a:gd name="connsiteY36" fmla="*/ 311846 h 566499"/>
              <a:gd name="connsiteX37" fmla="*/ 96229 w 609523"/>
              <a:gd name="connsiteY37" fmla="*/ 405320 h 566499"/>
              <a:gd name="connsiteX38" fmla="*/ 103361 w 609523"/>
              <a:gd name="connsiteY38" fmla="*/ 405320 h 566499"/>
              <a:gd name="connsiteX39" fmla="*/ 132117 w 609523"/>
              <a:gd name="connsiteY39" fmla="*/ 433917 h 566499"/>
              <a:gd name="connsiteX40" fmla="*/ 103361 w 609523"/>
              <a:gd name="connsiteY40" fmla="*/ 462626 h 566499"/>
              <a:gd name="connsiteX41" fmla="*/ 96229 w 609523"/>
              <a:gd name="connsiteY41" fmla="*/ 462626 h 566499"/>
              <a:gd name="connsiteX42" fmla="*/ 96229 w 609523"/>
              <a:gd name="connsiteY42" fmla="*/ 521288 h 566499"/>
              <a:gd name="connsiteX43" fmla="*/ 142305 w 609523"/>
              <a:gd name="connsiteY43" fmla="*/ 521288 h 566499"/>
              <a:gd name="connsiteX44" fmla="*/ 142305 w 609523"/>
              <a:gd name="connsiteY44" fmla="*/ 45211 h 566499"/>
              <a:gd name="connsiteX45" fmla="*/ 81172 w 609523"/>
              <a:gd name="connsiteY45" fmla="*/ 0 h 566499"/>
              <a:gd name="connsiteX46" fmla="*/ 497786 w 609523"/>
              <a:gd name="connsiteY46" fmla="*/ 0 h 566499"/>
              <a:gd name="connsiteX47" fmla="*/ 527900 w 609523"/>
              <a:gd name="connsiteY47" fmla="*/ 30179 h 566499"/>
              <a:gd name="connsiteX48" fmla="*/ 527900 w 609523"/>
              <a:gd name="connsiteY48" fmla="*/ 199495 h 566499"/>
              <a:gd name="connsiteX49" fmla="*/ 482616 w 609523"/>
              <a:gd name="connsiteY49" fmla="*/ 210911 h 566499"/>
              <a:gd name="connsiteX50" fmla="*/ 482616 w 609523"/>
              <a:gd name="connsiteY50" fmla="*/ 45211 h 566499"/>
              <a:gd name="connsiteX51" fmla="*/ 190873 w 609523"/>
              <a:gd name="connsiteY51" fmla="*/ 45211 h 566499"/>
              <a:gd name="connsiteX52" fmla="*/ 190873 w 609523"/>
              <a:gd name="connsiteY52" fmla="*/ 521288 h 566499"/>
              <a:gd name="connsiteX53" fmla="*/ 482616 w 609523"/>
              <a:gd name="connsiteY53" fmla="*/ 521288 h 566499"/>
              <a:gd name="connsiteX54" fmla="*/ 482616 w 609523"/>
              <a:gd name="connsiteY54" fmla="*/ 498004 h 566499"/>
              <a:gd name="connsiteX55" fmla="*/ 502881 w 609523"/>
              <a:gd name="connsiteY55" fmla="*/ 495404 h 566499"/>
              <a:gd name="connsiteX56" fmla="*/ 527900 w 609523"/>
              <a:gd name="connsiteY56" fmla="*/ 483875 h 566499"/>
              <a:gd name="connsiteX57" fmla="*/ 527900 w 609523"/>
              <a:gd name="connsiteY57" fmla="*/ 536320 h 566499"/>
              <a:gd name="connsiteX58" fmla="*/ 497786 w 609523"/>
              <a:gd name="connsiteY58" fmla="*/ 566499 h 566499"/>
              <a:gd name="connsiteX59" fmla="*/ 81172 w 609523"/>
              <a:gd name="connsiteY59" fmla="*/ 566499 h 566499"/>
              <a:gd name="connsiteX60" fmla="*/ 50945 w 609523"/>
              <a:gd name="connsiteY60" fmla="*/ 536320 h 566499"/>
              <a:gd name="connsiteX61" fmla="*/ 50945 w 609523"/>
              <a:gd name="connsiteY61" fmla="*/ 462626 h 566499"/>
              <a:gd name="connsiteX62" fmla="*/ 28642 w 609523"/>
              <a:gd name="connsiteY62" fmla="*/ 462626 h 566499"/>
              <a:gd name="connsiteX63" fmla="*/ 0 w 609523"/>
              <a:gd name="connsiteY63" fmla="*/ 433917 h 566499"/>
              <a:gd name="connsiteX64" fmla="*/ 28642 w 609523"/>
              <a:gd name="connsiteY64" fmla="*/ 405320 h 566499"/>
              <a:gd name="connsiteX65" fmla="*/ 50945 w 609523"/>
              <a:gd name="connsiteY65" fmla="*/ 405320 h 566499"/>
              <a:gd name="connsiteX66" fmla="*/ 50945 w 609523"/>
              <a:gd name="connsiteY66" fmla="*/ 311846 h 566499"/>
              <a:gd name="connsiteX67" fmla="*/ 28642 w 609523"/>
              <a:gd name="connsiteY67" fmla="*/ 311846 h 566499"/>
              <a:gd name="connsiteX68" fmla="*/ 0 w 609523"/>
              <a:gd name="connsiteY68" fmla="*/ 283249 h 566499"/>
              <a:gd name="connsiteX69" fmla="*/ 28642 w 609523"/>
              <a:gd name="connsiteY69" fmla="*/ 254653 h 566499"/>
              <a:gd name="connsiteX70" fmla="*/ 50945 w 609523"/>
              <a:gd name="connsiteY70" fmla="*/ 254653 h 566499"/>
              <a:gd name="connsiteX71" fmla="*/ 50945 w 609523"/>
              <a:gd name="connsiteY71" fmla="*/ 161179 h 566499"/>
              <a:gd name="connsiteX72" fmla="*/ 28642 w 609523"/>
              <a:gd name="connsiteY72" fmla="*/ 161179 h 566499"/>
              <a:gd name="connsiteX73" fmla="*/ 0 w 609523"/>
              <a:gd name="connsiteY73" fmla="*/ 132582 h 566499"/>
              <a:gd name="connsiteX74" fmla="*/ 28642 w 609523"/>
              <a:gd name="connsiteY74" fmla="*/ 103873 h 566499"/>
              <a:gd name="connsiteX75" fmla="*/ 50945 w 609523"/>
              <a:gd name="connsiteY75" fmla="*/ 103873 h 566499"/>
              <a:gd name="connsiteX76" fmla="*/ 50945 w 609523"/>
              <a:gd name="connsiteY76" fmla="*/ 30179 h 566499"/>
              <a:gd name="connsiteX77" fmla="*/ 81172 w 609523"/>
              <a:gd name="connsiteY77" fmla="*/ 0 h 5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523" h="566499">
                <a:moveTo>
                  <a:pt x="390025" y="408698"/>
                </a:moveTo>
                <a:lnTo>
                  <a:pt x="385384" y="445099"/>
                </a:lnTo>
                <a:cubicBezTo>
                  <a:pt x="385158" y="446569"/>
                  <a:pt x="385724" y="448038"/>
                  <a:pt x="386855" y="449169"/>
                </a:cubicBezTo>
                <a:cubicBezTo>
                  <a:pt x="387874" y="450186"/>
                  <a:pt x="389459" y="450752"/>
                  <a:pt x="390930" y="450525"/>
                </a:cubicBezTo>
                <a:lnTo>
                  <a:pt x="427265" y="446004"/>
                </a:lnTo>
                <a:close/>
                <a:moveTo>
                  <a:pt x="437339" y="277675"/>
                </a:moveTo>
                <a:lnTo>
                  <a:pt x="489068" y="329338"/>
                </a:lnTo>
                <a:lnTo>
                  <a:pt x="441980" y="376366"/>
                </a:lnTo>
                <a:cubicBezTo>
                  <a:pt x="437000" y="381227"/>
                  <a:pt x="437000" y="389253"/>
                  <a:pt x="441980" y="394114"/>
                </a:cubicBezTo>
                <a:cubicBezTo>
                  <a:pt x="446847" y="398976"/>
                  <a:pt x="454771" y="398976"/>
                  <a:pt x="459638" y="394114"/>
                </a:cubicBezTo>
                <a:lnTo>
                  <a:pt x="506726" y="347087"/>
                </a:lnTo>
                <a:lnTo>
                  <a:pt x="558455" y="398749"/>
                </a:lnTo>
                <a:lnTo>
                  <a:pt x="498803" y="458326"/>
                </a:lnTo>
                <a:cubicBezTo>
                  <a:pt x="496312" y="460700"/>
                  <a:pt x="493143" y="462282"/>
                  <a:pt x="489747" y="462735"/>
                </a:cubicBezTo>
                <a:lnTo>
                  <a:pt x="376102" y="477092"/>
                </a:lnTo>
                <a:cubicBezTo>
                  <a:pt x="371348" y="477657"/>
                  <a:pt x="366707" y="475961"/>
                  <a:pt x="363311" y="472683"/>
                </a:cubicBezTo>
                <a:cubicBezTo>
                  <a:pt x="359916" y="469291"/>
                  <a:pt x="358331" y="464543"/>
                  <a:pt x="358897" y="459795"/>
                </a:cubicBezTo>
                <a:lnTo>
                  <a:pt x="373272" y="346295"/>
                </a:lnTo>
                <a:cubicBezTo>
                  <a:pt x="373612" y="342904"/>
                  <a:pt x="375197" y="339738"/>
                  <a:pt x="377574" y="337364"/>
                </a:cubicBezTo>
                <a:close/>
                <a:moveTo>
                  <a:pt x="523865" y="226806"/>
                </a:moveTo>
                <a:cubicBezTo>
                  <a:pt x="545824" y="226806"/>
                  <a:pt x="567783" y="235141"/>
                  <a:pt x="584479" y="251812"/>
                </a:cubicBezTo>
                <a:cubicBezTo>
                  <a:pt x="617871" y="285154"/>
                  <a:pt x="617871" y="339406"/>
                  <a:pt x="584479" y="372748"/>
                </a:cubicBezTo>
                <a:lnTo>
                  <a:pt x="578140" y="379077"/>
                </a:lnTo>
                <a:lnTo>
                  <a:pt x="456911" y="258141"/>
                </a:lnTo>
                <a:lnTo>
                  <a:pt x="463250" y="251812"/>
                </a:lnTo>
                <a:cubicBezTo>
                  <a:pt x="479946" y="235141"/>
                  <a:pt x="501905" y="226806"/>
                  <a:pt x="523865" y="226806"/>
                </a:cubicBezTo>
                <a:close/>
                <a:moveTo>
                  <a:pt x="96229" y="45211"/>
                </a:moveTo>
                <a:lnTo>
                  <a:pt x="96229" y="103873"/>
                </a:lnTo>
                <a:lnTo>
                  <a:pt x="103361" y="103873"/>
                </a:lnTo>
                <a:cubicBezTo>
                  <a:pt x="119211" y="103873"/>
                  <a:pt x="132117" y="116758"/>
                  <a:pt x="132117" y="132582"/>
                </a:cubicBezTo>
                <a:cubicBezTo>
                  <a:pt x="132117" y="148293"/>
                  <a:pt x="119211" y="161179"/>
                  <a:pt x="103361" y="161179"/>
                </a:cubicBezTo>
                <a:lnTo>
                  <a:pt x="96229" y="161179"/>
                </a:lnTo>
                <a:lnTo>
                  <a:pt x="96229" y="254653"/>
                </a:lnTo>
                <a:lnTo>
                  <a:pt x="103361" y="254653"/>
                </a:lnTo>
                <a:cubicBezTo>
                  <a:pt x="119211" y="254653"/>
                  <a:pt x="132117" y="267425"/>
                  <a:pt x="132117" y="283249"/>
                </a:cubicBezTo>
                <a:cubicBezTo>
                  <a:pt x="132117" y="299073"/>
                  <a:pt x="119211" y="311846"/>
                  <a:pt x="103361" y="311846"/>
                </a:cubicBezTo>
                <a:lnTo>
                  <a:pt x="96229" y="311846"/>
                </a:lnTo>
                <a:lnTo>
                  <a:pt x="96229" y="405320"/>
                </a:lnTo>
                <a:lnTo>
                  <a:pt x="103361" y="405320"/>
                </a:lnTo>
                <a:cubicBezTo>
                  <a:pt x="119211" y="405320"/>
                  <a:pt x="132117" y="418206"/>
                  <a:pt x="132117" y="433917"/>
                </a:cubicBezTo>
                <a:cubicBezTo>
                  <a:pt x="132117" y="449741"/>
                  <a:pt x="119211" y="462626"/>
                  <a:pt x="103361" y="462626"/>
                </a:cubicBezTo>
                <a:lnTo>
                  <a:pt x="96229" y="462626"/>
                </a:lnTo>
                <a:lnTo>
                  <a:pt x="96229" y="521288"/>
                </a:lnTo>
                <a:lnTo>
                  <a:pt x="142305" y="521288"/>
                </a:lnTo>
                <a:lnTo>
                  <a:pt x="142305" y="45211"/>
                </a:lnTo>
                <a:close/>
                <a:moveTo>
                  <a:pt x="81172" y="0"/>
                </a:moveTo>
                <a:lnTo>
                  <a:pt x="497786" y="0"/>
                </a:lnTo>
                <a:cubicBezTo>
                  <a:pt x="514428" y="0"/>
                  <a:pt x="527900" y="13450"/>
                  <a:pt x="527900" y="30179"/>
                </a:cubicBezTo>
                <a:lnTo>
                  <a:pt x="527900" y="199495"/>
                </a:lnTo>
                <a:cubicBezTo>
                  <a:pt x="512051" y="200287"/>
                  <a:pt x="496654" y="204130"/>
                  <a:pt x="482616" y="210911"/>
                </a:cubicBezTo>
                <a:lnTo>
                  <a:pt x="482616" y="45211"/>
                </a:lnTo>
                <a:lnTo>
                  <a:pt x="190873" y="45211"/>
                </a:lnTo>
                <a:lnTo>
                  <a:pt x="190873" y="521288"/>
                </a:lnTo>
                <a:lnTo>
                  <a:pt x="482616" y="521288"/>
                </a:lnTo>
                <a:lnTo>
                  <a:pt x="482616" y="498004"/>
                </a:lnTo>
                <a:lnTo>
                  <a:pt x="502881" y="495404"/>
                </a:lnTo>
                <a:cubicBezTo>
                  <a:pt x="512277" y="494274"/>
                  <a:pt x="520994" y="490092"/>
                  <a:pt x="527900" y="483875"/>
                </a:cubicBezTo>
                <a:lnTo>
                  <a:pt x="527900" y="536320"/>
                </a:lnTo>
                <a:cubicBezTo>
                  <a:pt x="527900" y="553049"/>
                  <a:pt x="514428" y="566499"/>
                  <a:pt x="497786" y="566499"/>
                </a:cubicBezTo>
                <a:lnTo>
                  <a:pt x="81172" y="566499"/>
                </a:lnTo>
                <a:cubicBezTo>
                  <a:pt x="64417" y="566499"/>
                  <a:pt x="50945" y="553049"/>
                  <a:pt x="50945" y="536320"/>
                </a:cubicBezTo>
                <a:lnTo>
                  <a:pt x="50945" y="462626"/>
                </a:lnTo>
                <a:lnTo>
                  <a:pt x="28642" y="462626"/>
                </a:lnTo>
                <a:cubicBezTo>
                  <a:pt x="12906" y="462626"/>
                  <a:pt x="0" y="449741"/>
                  <a:pt x="0" y="433917"/>
                </a:cubicBezTo>
                <a:cubicBezTo>
                  <a:pt x="0" y="418206"/>
                  <a:pt x="12906" y="405320"/>
                  <a:pt x="28642" y="405320"/>
                </a:cubicBezTo>
                <a:lnTo>
                  <a:pt x="50945" y="405320"/>
                </a:lnTo>
                <a:lnTo>
                  <a:pt x="50945" y="311846"/>
                </a:lnTo>
                <a:lnTo>
                  <a:pt x="28642" y="311846"/>
                </a:lnTo>
                <a:cubicBezTo>
                  <a:pt x="12906" y="311846"/>
                  <a:pt x="0" y="299073"/>
                  <a:pt x="0" y="283249"/>
                </a:cubicBezTo>
                <a:cubicBezTo>
                  <a:pt x="0" y="267425"/>
                  <a:pt x="12906" y="254653"/>
                  <a:pt x="28642" y="254653"/>
                </a:cubicBezTo>
                <a:lnTo>
                  <a:pt x="50945" y="254653"/>
                </a:lnTo>
                <a:lnTo>
                  <a:pt x="50945" y="161179"/>
                </a:lnTo>
                <a:lnTo>
                  <a:pt x="28642" y="161179"/>
                </a:lnTo>
                <a:cubicBezTo>
                  <a:pt x="12906" y="161179"/>
                  <a:pt x="0" y="148293"/>
                  <a:pt x="0" y="132582"/>
                </a:cubicBezTo>
                <a:cubicBezTo>
                  <a:pt x="0" y="116758"/>
                  <a:pt x="12906" y="103873"/>
                  <a:pt x="28642" y="103873"/>
                </a:cubicBezTo>
                <a:lnTo>
                  <a:pt x="50945" y="103873"/>
                </a:lnTo>
                <a:lnTo>
                  <a:pt x="50945" y="30179"/>
                </a:lnTo>
                <a:cubicBezTo>
                  <a:pt x="50945" y="13450"/>
                  <a:pt x="64417" y="0"/>
                  <a:pt x="81172" y="0"/>
                </a:cubicBezTo>
                <a:close/>
              </a:path>
            </a:pathLst>
          </a:custGeom>
          <a:solidFill>
            <a:schemeClr val="accent1"/>
          </a:solidFill>
          <a:ln>
            <a:noFill/>
          </a:ln>
        </p:spPr>
      </p:sp>
      <p:sp>
        <p:nvSpPr>
          <p:cNvPr id="238" name="big-webcam_81241"/>
          <p:cNvSpPr>
            <a:spLocks noChangeAspect="1"/>
          </p:cNvSpPr>
          <p:nvPr/>
        </p:nvSpPr>
        <p:spPr bwMode="auto">
          <a:xfrm>
            <a:off x="1746885" y="2130425"/>
            <a:ext cx="289560" cy="361315"/>
          </a:xfrm>
          <a:custGeom>
            <a:avLst/>
            <a:gdLst>
              <a:gd name="connsiteX0" fmla="*/ 243945 w 487889"/>
              <a:gd name="connsiteY0" fmla="*/ 179747 h 607867"/>
              <a:gd name="connsiteX1" fmla="*/ 339420 w 487889"/>
              <a:gd name="connsiteY1" fmla="*/ 275116 h 607867"/>
              <a:gd name="connsiteX2" fmla="*/ 243945 w 487889"/>
              <a:gd name="connsiteY2" fmla="*/ 370485 h 607867"/>
              <a:gd name="connsiteX3" fmla="*/ 148470 w 487889"/>
              <a:gd name="connsiteY3" fmla="*/ 275116 h 607867"/>
              <a:gd name="connsiteX4" fmla="*/ 243945 w 487889"/>
              <a:gd name="connsiteY4" fmla="*/ 179747 h 607867"/>
              <a:gd name="connsiteX5" fmla="*/ 243945 w 487889"/>
              <a:gd name="connsiteY5" fmla="*/ 131165 h 607867"/>
              <a:gd name="connsiteX6" fmla="*/ 99751 w 487889"/>
              <a:gd name="connsiteY6" fmla="*/ 275145 h 607867"/>
              <a:gd name="connsiteX7" fmla="*/ 151859 w 487889"/>
              <a:gd name="connsiteY7" fmla="*/ 385988 h 607867"/>
              <a:gd name="connsiteX8" fmla="*/ 243945 w 487889"/>
              <a:gd name="connsiteY8" fmla="*/ 419124 h 607867"/>
              <a:gd name="connsiteX9" fmla="*/ 336030 w 487889"/>
              <a:gd name="connsiteY9" fmla="*/ 385988 h 607867"/>
              <a:gd name="connsiteX10" fmla="*/ 388138 w 487889"/>
              <a:gd name="connsiteY10" fmla="*/ 275145 h 607867"/>
              <a:gd name="connsiteX11" fmla="*/ 243945 w 487889"/>
              <a:gd name="connsiteY11" fmla="*/ 131165 h 607867"/>
              <a:gd name="connsiteX12" fmla="*/ 135763 w 487889"/>
              <a:gd name="connsiteY12" fmla="*/ 2216 h 607867"/>
              <a:gd name="connsiteX13" fmla="*/ 153120 w 487889"/>
              <a:gd name="connsiteY13" fmla="*/ 19063 h 607867"/>
              <a:gd name="connsiteX14" fmla="*/ 164376 w 487889"/>
              <a:gd name="connsiteY14" fmla="*/ 45029 h 607867"/>
              <a:gd name="connsiteX15" fmla="*/ 243945 w 487889"/>
              <a:gd name="connsiteY15" fmla="*/ 31561 h 607867"/>
              <a:gd name="connsiteX16" fmla="*/ 487889 w 487889"/>
              <a:gd name="connsiteY16" fmla="*/ 275145 h 607867"/>
              <a:gd name="connsiteX17" fmla="*/ 419577 w 487889"/>
              <a:gd name="connsiteY17" fmla="*/ 443928 h 607867"/>
              <a:gd name="connsiteX18" fmla="*/ 483717 w 487889"/>
              <a:gd name="connsiteY18" fmla="*/ 587617 h 607867"/>
              <a:gd name="connsiteX19" fmla="*/ 478865 w 487889"/>
              <a:gd name="connsiteY19" fmla="*/ 601763 h 607867"/>
              <a:gd name="connsiteX20" fmla="*/ 465086 w 487889"/>
              <a:gd name="connsiteY20" fmla="*/ 607867 h 607867"/>
              <a:gd name="connsiteX21" fmla="*/ 418024 w 487889"/>
              <a:gd name="connsiteY21" fmla="*/ 607867 h 607867"/>
              <a:gd name="connsiteX22" fmla="*/ 399394 w 487889"/>
              <a:gd name="connsiteY22" fmla="*/ 591202 h 607867"/>
              <a:gd name="connsiteX23" fmla="*/ 350682 w 487889"/>
              <a:gd name="connsiteY23" fmla="*/ 494021 h 607867"/>
              <a:gd name="connsiteX24" fmla="*/ 243945 w 487889"/>
              <a:gd name="connsiteY24" fmla="*/ 518728 h 607867"/>
              <a:gd name="connsiteX25" fmla="*/ 137207 w 487889"/>
              <a:gd name="connsiteY25" fmla="*/ 494021 h 607867"/>
              <a:gd name="connsiteX26" fmla="*/ 88495 w 487889"/>
              <a:gd name="connsiteY26" fmla="*/ 591202 h 607867"/>
              <a:gd name="connsiteX27" fmla="*/ 69865 w 487889"/>
              <a:gd name="connsiteY27" fmla="*/ 607867 h 607867"/>
              <a:gd name="connsiteX28" fmla="*/ 22706 w 487889"/>
              <a:gd name="connsiteY28" fmla="*/ 607867 h 607867"/>
              <a:gd name="connsiteX29" fmla="*/ 8927 w 487889"/>
              <a:gd name="connsiteY29" fmla="*/ 601763 h 607867"/>
              <a:gd name="connsiteX30" fmla="*/ 4075 w 487889"/>
              <a:gd name="connsiteY30" fmla="*/ 587617 h 607867"/>
              <a:gd name="connsiteX31" fmla="*/ 68312 w 487889"/>
              <a:gd name="connsiteY31" fmla="*/ 443928 h 607867"/>
              <a:gd name="connsiteX32" fmla="*/ 0 w 487889"/>
              <a:gd name="connsiteY32" fmla="*/ 275145 h 607867"/>
              <a:gd name="connsiteX33" fmla="*/ 107611 w 487889"/>
              <a:gd name="connsiteY33" fmla="*/ 73128 h 607867"/>
              <a:gd name="connsiteX34" fmla="*/ 95094 w 487889"/>
              <a:gd name="connsiteY34" fmla="*/ 44060 h 607867"/>
              <a:gd name="connsiteX35" fmla="*/ 111493 w 487889"/>
              <a:gd name="connsiteY35" fmla="*/ 2591 h 607867"/>
              <a:gd name="connsiteX36" fmla="*/ 135763 w 487889"/>
              <a:gd name="connsiteY36" fmla="*/ 2216 h 60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7889" h="607867">
                <a:moveTo>
                  <a:pt x="243945" y="179747"/>
                </a:moveTo>
                <a:cubicBezTo>
                  <a:pt x="296674" y="179747"/>
                  <a:pt x="339420" y="222445"/>
                  <a:pt x="339420" y="275116"/>
                </a:cubicBezTo>
                <a:cubicBezTo>
                  <a:pt x="339420" y="327787"/>
                  <a:pt x="296674" y="370485"/>
                  <a:pt x="243945" y="370485"/>
                </a:cubicBezTo>
                <a:cubicBezTo>
                  <a:pt x="191216" y="370485"/>
                  <a:pt x="148470" y="327787"/>
                  <a:pt x="148470" y="275116"/>
                </a:cubicBezTo>
                <a:cubicBezTo>
                  <a:pt x="148470" y="222445"/>
                  <a:pt x="191216" y="179747"/>
                  <a:pt x="243945" y="179747"/>
                </a:cubicBezTo>
                <a:close/>
                <a:moveTo>
                  <a:pt x="243945" y="131165"/>
                </a:moveTo>
                <a:cubicBezTo>
                  <a:pt x="164279" y="131165"/>
                  <a:pt x="99751" y="195694"/>
                  <a:pt x="99751" y="275145"/>
                </a:cubicBezTo>
                <a:cubicBezTo>
                  <a:pt x="99751" y="319714"/>
                  <a:pt x="120032" y="359536"/>
                  <a:pt x="151859" y="385988"/>
                </a:cubicBezTo>
                <a:cubicBezTo>
                  <a:pt x="176797" y="406625"/>
                  <a:pt x="208915" y="419124"/>
                  <a:pt x="243945" y="419124"/>
                </a:cubicBezTo>
                <a:cubicBezTo>
                  <a:pt x="278974" y="419124"/>
                  <a:pt x="310995" y="406625"/>
                  <a:pt x="336030" y="385988"/>
                </a:cubicBezTo>
                <a:cubicBezTo>
                  <a:pt x="367857" y="359536"/>
                  <a:pt x="388138" y="319714"/>
                  <a:pt x="388138" y="275145"/>
                </a:cubicBezTo>
                <a:cubicBezTo>
                  <a:pt x="388138" y="195694"/>
                  <a:pt x="323513" y="131165"/>
                  <a:pt x="243945" y="131165"/>
                </a:cubicBezTo>
                <a:close/>
                <a:moveTo>
                  <a:pt x="135763" y="2216"/>
                </a:moveTo>
                <a:cubicBezTo>
                  <a:pt x="143296" y="5183"/>
                  <a:pt x="149676" y="11021"/>
                  <a:pt x="153120" y="19063"/>
                </a:cubicBezTo>
                <a:lnTo>
                  <a:pt x="164376" y="45029"/>
                </a:lnTo>
                <a:cubicBezTo>
                  <a:pt x="189411" y="36406"/>
                  <a:pt x="215999" y="31561"/>
                  <a:pt x="243945" y="31561"/>
                </a:cubicBezTo>
                <a:cubicBezTo>
                  <a:pt x="378628" y="31561"/>
                  <a:pt x="487889" y="140660"/>
                  <a:pt x="487889" y="275145"/>
                </a:cubicBezTo>
                <a:cubicBezTo>
                  <a:pt x="487889" y="340740"/>
                  <a:pt x="461787" y="400134"/>
                  <a:pt x="419577" y="443928"/>
                </a:cubicBezTo>
                <a:cubicBezTo>
                  <a:pt x="455479" y="482297"/>
                  <a:pt x="479156" y="532292"/>
                  <a:pt x="483717" y="587617"/>
                </a:cubicBezTo>
                <a:cubicBezTo>
                  <a:pt x="484202" y="592752"/>
                  <a:pt x="482455" y="597887"/>
                  <a:pt x="478865" y="601763"/>
                </a:cubicBezTo>
                <a:cubicBezTo>
                  <a:pt x="475372" y="605639"/>
                  <a:pt x="470326" y="607867"/>
                  <a:pt x="465086" y="607867"/>
                </a:cubicBezTo>
                <a:lnTo>
                  <a:pt x="418024" y="607867"/>
                </a:lnTo>
                <a:cubicBezTo>
                  <a:pt x="408418" y="607867"/>
                  <a:pt x="400364" y="600600"/>
                  <a:pt x="399394" y="591202"/>
                </a:cubicBezTo>
                <a:cubicBezTo>
                  <a:pt x="395318" y="552930"/>
                  <a:pt x="377270" y="518921"/>
                  <a:pt x="350682" y="494021"/>
                </a:cubicBezTo>
                <a:cubicBezTo>
                  <a:pt x="318370" y="509717"/>
                  <a:pt x="282273" y="518728"/>
                  <a:pt x="243945" y="518728"/>
                </a:cubicBezTo>
                <a:cubicBezTo>
                  <a:pt x="205616" y="518728"/>
                  <a:pt x="169519" y="509717"/>
                  <a:pt x="137207" y="494021"/>
                </a:cubicBezTo>
                <a:cubicBezTo>
                  <a:pt x="110522" y="518921"/>
                  <a:pt x="92571" y="552930"/>
                  <a:pt x="88495" y="591202"/>
                </a:cubicBezTo>
                <a:cubicBezTo>
                  <a:pt x="87428" y="600697"/>
                  <a:pt x="79471" y="607867"/>
                  <a:pt x="69865" y="607867"/>
                </a:cubicBezTo>
                <a:lnTo>
                  <a:pt x="22706" y="607867"/>
                </a:lnTo>
                <a:cubicBezTo>
                  <a:pt x="17466" y="607867"/>
                  <a:pt x="12517" y="605639"/>
                  <a:pt x="8927" y="601763"/>
                </a:cubicBezTo>
                <a:cubicBezTo>
                  <a:pt x="5434" y="597984"/>
                  <a:pt x="3687" y="592752"/>
                  <a:pt x="4075" y="587617"/>
                </a:cubicBezTo>
                <a:cubicBezTo>
                  <a:pt x="8733" y="532292"/>
                  <a:pt x="32312" y="482297"/>
                  <a:pt x="68312" y="443928"/>
                </a:cubicBezTo>
                <a:cubicBezTo>
                  <a:pt x="26005" y="400134"/>
                  <a:pt x="0" y="340740"/>
                  <a:pt x="0" y="275145"/>
                </a:cubicBezTo>
                <a:cubicBezTo>
                  <a:pt x="0" y="191044"/>
                  <a:pt x="42695" y="116825"/>
                  <a:pt x="107611" y="73128"/>
                </a:cubicBezTo>
                <a:lnTo>
                  <a:pt x="95094" y="44060"/>
                </a:lnTo>
                <a:cubicBezTo>
                  <a:pt x="88107" y="28073"/>
                  <a:pt x="95482" y="9567"/>
                  <a:pt x="111493" y="2591"/>
                </a:cubicBezTo>
                <a:cubicBezTo>
                  <a:pt x="119547" y="-848"/>
                  <a:pt x="128231" y="-752"/>
                  <a:pt x="135763" y="2216"/>
                </a:cubicBezTo>
                <a:close/>
              </a:path>
            </a:pathLst>
          </a:custGeom>
          <a:solidFill>
            <a:schemeClr val="accent1"/>
          </a:solidFill>
          <a:ln>
            <a:noFill/>
          </a:ln>
        </p:spPr>
      </p:sp>
      <p:sp>
        <p:nvSpPr>
          <p:cNvPr id="239" name="video-player_137662"/>
          <p:cNvSpPr>
            <a:spLocks noChangeAspect="1"/>
          </p:cNvSpPr>
          <p:nvPr/>
        </p:nvSpPr>
        <p:spPr bwMode="auto">
          <a:xfrm>
            <a:off x="1397000" y="1595755"/>
            <a:ext cx="477520" cy="445135"/>
          </a:xfrm>
          <a:custGeom>
            <a:avLst/>
            <a:gdLst>
              <a:gd name="connsiteX0" fmla="*/ 455688 w 587145"/>
              <a:gd name="connsiteY0" fmla="*/ 353457 h 546085"/>
              <a:gd name="connsiteX1" fmla="*/ 465565 w 587145"/>
              <a:gd name="connsiteY1" fmla="*/ 364074 h 546085"/>
              <a:gd name="connsiteX2" fmla="*/ 465565 w 587145"/>
              <a:gd name="connsiteY2" fmla="*/ 414126 h 546085"/>
              <a:gd name="connsiteX3" fmla="*/ 516470 w 587145"/>
              <a:gd name="connsiteY3" fmla="*/ 414126 h 546085"/>
              <a:gd name="connsiteX4" fmla="*/ 526347 w 587145"/>
              <a:gd name="connsiteY4" fmla="*/ 424743 h 546085"/>
              <a:gd name="connsiteX5" fmla="*/ 516470 w 587145"/>
              <a:gd name="connsiteY5" fmla="*/ 434602 h 546085"/>
              <a:gd name="connsiteX6" fmla="*/ 455688 w 587145"/>
              <a:gd name="connsiteY6" fmla="*/ 434602 h 546085"/>
              <a:gd name="connsiteX7" fmla="*/ 445811 w 587145"/>
              <a:gd name="connsiteY7" fmla="*/ 424743 h 546085"/>
              <a:gd name="connsiteX8" fmla="*/ 445811 w 587145"/>
              <a:gd name="connsiteY8" fmla="*/ 364074 h 546085"/>
              <a:gd name="connsiteX9" fmla="*/ 455688 w 587145"/>
              <a:gd name="connsiteY9" fmla="*/ 353457 h 546085"/>
              <a:gd name="connsiteX10" fmla="*/ 20508 w 587145"/>
              <a:gd name="connsiteY10" fmla="*/ 353445 h 546085"/>
              <a:gd name="connsiteX11" fmla="*/ 20508 w 587145"/>
              <a:gd name="connsiteY11" fmla="*/ 444461 h 546085"/>
              <a:gd name="connsiteX12" fmla="*/ 101022 w 587145"/>
              <a:gd name="connsiteY12" fmla="*/ 444461 h 546085"/>
              <a:gd name="connsiteX13" fmla="*/ 101022 w 587145"/>
              <a:gd name="connsiteY13" fmla="*/ 353445 h 546085"/>
              <a:gd name="connsiteX14" fmla="*/ 455741 w 587145"/>
              <a:gd name="connsiteY14" fmla="*/ 323101 h 546085"/>
              <a:gd name="connsiteX15" fmla="*/ 354715 w 587145"/>
              <a:gd name="connsiteY15" fmla="*/ 424733 h 546085"/>
              <a:gd name="connsiteX16" fmla="*/ 455741 w 587145"/>
              <a:gd name="connsiteY16" fmla="*/ 525607 h 546085"/>
              <a:gd name="connsiteX17" fmla="*/ 556767 w 587145"/>
              <a:gd name="connsiteY17" fmla="*/ 424733 h 546085"/>
              <a:gd name="connsiteX18" fmla="*/ 455741 w 587145"/>
              <a:gd name="connsiteY18" fmla="*/ 323101 h 546085"/>
              <a:gd name="connsiteX19" fmla="*/ 455741 w 587145"/>
              <a:gd name="connsiteY19" fmla="*/ 303381 h 546085"/>
              <a:gd name="connsiteX20" fmla="*/ 577276 w 587145"/>
              <a:gd name="connsiteY20" fmla="*/ 424733 h 546085"/>
              <a:gd name="connsiteX21" fmla="*/ 455741 w 587145"/>
              <a:gd name="connsiteY21" fmla="*/ 546085 h 546085"/>
              <a:gd name="connsiteX22" fmla="*/ 334206 w 587145"/>
              <a:gd name="connsiteY22" fmla="*/ 424733 h 546085"/>
              <a:gd name="connsiteX23" fmla="*/ 455741 w 587145"/>
              <a:gd name="connsiteY23" fmla="*/ 303381 h 546085"/>
              <a:gd name="connsiteX24" fmla="*/ 20508 w 587145"/>
              <a:gd name="connsiteY24" fmla="*/ 242709 h 546085"/>
              <a:gd name="connsiteX25" fmla="*/ 20508 w 587145"/>
              <a:gd name="connsiteY25" fmla="*/ 333725 h 546085"/>
              <a:gd name="connsiteX26" fmla="*/ 101022 w 587145"/>
              <a:gd name="connsiteY26" fmla="*/ 333725 h 546085"/>
              <a:gd name="connsiteX27" fmla="*/ 101022 w 587145"/>
              <a:gd name="connsiteY27" fmla="*/ 242709 h 546085"/>
              <a:gd name="connsiteX28" fmla="*/ 263569 w 587145"/>
              <a:gd name="connsiteY28" fmla="*/ 179777 h 546085"/>
              <a:gd name="connsiteX29" fmla="*/ 263569 w 587145"/>
              <a:gd name="connsiteY29" fmla="*/ 284431 h 546085"/>
              <a:gd name="connsiteX30" fmla="*/ 345563 w 587145"/>
              <a:gd name="connsiteY30" fmla="*/ 232104 h 546085"/>
              <a:gd name="connsiteX31" fmla="*/ 248384 w 587145"/>
              <a:gd name="connsiteY31" fmla="*/ 152476 h 546085"/>
              <a:gd name="connsiteX32" fmla="*/ 258254 w 587145"/>
              <a:gd name="connsiteY32" fmla="*/ 153234 h 546085"/>
              <a:gd name="connsiteX33" fmla="*/ 369858 w 587145"/>
              <a:gd name="connsiteY33" fmla="*/ 223762 h 546085"/>
              <a:gd name="connsiteX34" fmla="*/ 374413 w 587145"/>
              <a:gd name="connsiteY34" fmla="*/ 232104 h 546085"/>
              <a:gd name="connsiteX35" fmla="*/ 369858 w 587145"/>
              <a:gd name="connsiteY35" fmla="*/ 241204 h 546085"/>
              <a:gd name="connsiteX36" fmla="*/ 258254 w 587145"/>
              <a:gd name="connsiteY36" fmla="*/ 311732 h 546085"/>
              <a:gd name="connsiteX37" fmla="*/ 252940 w 587145"/>
              <a:gd name="connsiteY37" fmla="*/ 313249 h 546085"/>
              <a:gd name="connsiteX38" fmla="*/ 248384 w 587145"/>
              <a:gd name="connsiteY38" fmla="*/ 311732 h 546085"/>
              <a:gd name="connsiteX39" fmla="*/ 243070 w 587145"/>
              <a:gd name="connsiteY39" fmla="*/ 303390 h 546085"/>
              <a:gd name="connsiteX40" fmla="*/ 243070 w 587145"/>
              <a:gd name="connsiteY40" fmla="*/ 161576 h 546085"/>
              <a:gd name="connsiteX41" fmla="*/ 248384 w 587145"/>
              <a:gd name="connsiteY41" fmla="*/ 152476 h 546085"/>
              <a:gd name="connsiteX42" fmla="*/ 486123 w 587145"/>
              <a:gd name="connsiteY42" fmla="*/ 131215 h 546085"/>
              <a:gd name="connsiteX43" fmla="*/ 486123 w 587145"/>
              <a:gd name="connsiteY43" fmla="*/ 222231 h 546085"/>
              <a:gd name="connsiteX44" fmla="*/ 567396 w 587145"/>
              <a:gd name="connsiteY44" fmla="*/ 222231 h 546085"/>
              <a:gd name="connsiteX45" fmla="*/ 567396 w 587145"/>
              <a:gd name="connsiteY45" fmla="*/ 131215 h 546085"/>
              <a:gd name="connsiteX46" fmla="*/ 20508 w 587145"/>
              <a:gd name="connsiteY46" fmla="*/ 131215 h 546085"/>
              <a:gd name="connsiteX47" fmla="*/ 20508 w 587145"/>
              <a:gd name="connsiteY47" fmla="*/ 222231 h 546085"/>
              <a:gd name="connsiteX48" fmla="*/ 101022 w 587145"/>
              <a:gd name="connsiteY48" fmla="*/ 222231 h 546085"/>
              <a:gd name="connsiteX49" fmla="*/ 101022 w 587145"/>
              <a:gd name="connsiteY49" fmla="*/ 131215 h 546085"/>
              <a:gd name="connsiteX50" fmla="*/ 486123 w 587145"/>
              <a:gd name="connsiteY50" fmla="*/ 19720 h 546085"/>
              <a:gd name="connsiteX51" fmla="*/ 486123 w 587145"/>
              <a:gd name="connsiteY51" fmla="*/ 110736 h 546085"/>
              <a:gd name="connsiteX52" fmla="*/ 567396 w 587145"/>
              <a:gd name="connsiteY52" fmla="*/ 110736 h 546085"/>
              <a:gd name="connsiteX53" fmla="*/ 567396 w 587145"/>
              <a:gd name="connsiteY53" fmla="*/ 19720 h 546085"/>
              <a:gd name="connsiteX54" fmla="*/ 20508 w 587145"/>
              <a:gd name="connsiteY54" fmla="*/ 19720 h 546085"/>
              <a:gd name="connsiteX55" fmla="*/ 20508 w 587145"/>
              <a:gd name="connsiteY55" fmla="*/ 110736 h 546085"/>
              <a:gd name="connsiteX56" fmla="*/ 101022 w 587145"/>
              <a:gd name="connsiteY56" fmla="*/ 110736 h 546085"/>
              <a:gd name="connsiteX57" fmla="*/ 101022 w 587145"/>
              <a:gd name="connsiteY57" fmla="*/ 19720 h 546085"/>
              <a:gd name="connsiteX58" fmla="*/ 9874 w 587145"/>
              <a:gd name="connsiteY58" fmla="*/ 0 h 546085"/>
              <a:gd name="connsiteX59" fmla="*/ 111656 w 587145"/>
              <a:gd name="connsiteY59" fmla="*/ 0 h 546085"/>
              <a:gd name="connsiteX60" fmla="*/ 476248 w 587145"/>
              <a:gd name="connsiteY60" fmla="*/ 0 h 546085"/>
              <a:gd name="connsiteX61" fmla="*/ 577271 w 587145"/>
              <a:gd name="connsiteY61" fmla="*/ 0 h 546085"/>
              <a:gd name="connsiteX62" fmla="*/ 587145 w 587145"/>
              <a:gd name="connsiteY62" fmla="*/ 9860 h 546085"/>
              <a:gd name="connsiteX63" fmla="*/ 587145 w 587145"/>
              <a:gd name="connsiteY63" fmla="*/ 121355 h 546085"/>
              <a:gd name="connsiteX64" fmla="*/ 587145 w 587145"/>
              <a:gd name="connsiteY64" fmla="*/ 232091 h 546085"/>
              <a:gd name="connsiteX65" fmla="*/ 587145 w 587145"/>
              <a:gd name="connsiteY65" fmla="*/ 313247 h 546085"/>
              <a:gd name="connsiteX66" fmla="*/ 577271 w 587145"/>
              <a:gd name="connsiteY66" fmla="*/ 323107 h 546085"/>
              <a:gd name="connsiteX67" fmla="*/ 567396 w 587145"/>
              <a:gd name="connsiteY67" fmla="*/ 313247 h 546085"/>
              <a:gd name="connsiteX68" fmla="*/ 567396 w 587145"/>
              <a:gd name="connsiteY68" fmla="*/ 242709 h 546085"/>
              <a:gd name="connsiteX69" fmla="*/ 476248 w 587145"/>
              <a:gd name="connsiteY69" fmla="*/ 242709 h 546085"/>
              <a:gd name="connsiteX70" fmla="*/ 465614 w 587145"/>
              <a:gd name="connsiteY70" fmla="*/ 232091 h 546085"/>
              <a:gd name="connsiteX71" fmla="*/ 465614 w 587145"/>
              <a:gd name="connsiteY71" fmla="*/ 121355 h 546085"/>
              <a:gd name="connsiteX72" fmla="*/ 465614 w 587145"/>
              <a:gd name="connsiteY72" fmla="*/ 19720 h 546085"/>
              <a:gd name="connsiteX73" fmla="*/ 121531 w 587145"/>
              <a:gd name="connsiteY73" fmla="*/ 19720 h 546085"/>
              <a:gd name="connsiteX74" fmla="*/ 121531 w 587145"/>
              <a:gd name="connsiteY74" fmla="*/ 121355 h 546085"/>
              <a:gd name="connsiteX75" fmla="*/ 121531 w 587145"/>
              <a:gd name="connsiteY75" fmla="*/ 232091 h 546085"/>
              <a:gd name="connsiteX76" fmla="*/ 121531 w 587145"/>
              <a:gd name="connsiteY76" fmla="*/ 343585 h 546085"/>
              <a:gd name="connsiteX77" fmla="*/ 121531 w 587145"/>
              <a:gd name="connsiteY77" fmla="*/ 444461 h 546085"/>
              <a:gd name="connsiteX78" fmla="*/ 293952 w 587145"/>
              <a:gd name="connsiteY78" fmla="*/ 444461 h 546085"/>
              <a:gd name="connsiteX79" fmla="*/ 303827 w 587145"/>
              <a:gd name="connsiteY79" fmla="*/ 455080 h 546085"/>
              <a:gd name="connsiteX80" fmla="*/ 293952 w 587145"/>
              <a:gd name="connsiteY80" fmla="*/ 464940 h 546085"/>
              <a:gd name="connsiteX81" fmla="*/ 111656 w 587145"/>
              <a:gd name="connsiteY81" fmla="*/ 464940 h 546085"/>
              <a:gd name="connsiteX82" fmla="*/ 9874 w 587145"/>
              <a:gd name="connsiteY82" fmla="*/ 464940 h 546085"/>
              <a:gd name="connsiteX83" fmla="*/ 0 w 587145"/>
              <a:gd name="connsiteY83" fmla="*/ 455080 h 546085"/>
              <a:gd name="connsiteX84" fmla="*/ 0 w 587145"/>
              <a:gd name="connsiteY84" fmla="*/ 343585 h 546085"/>
              <a:gd name="connsiteX85" fmla="*/ 0 w 587145"/>
              <a:gd name="connsiteY85" fmla="*/ 232091 h 546085"/>
              <a:gd name="connsiteX86" fmla="*/ 0 w 587145"/>
              <a:gd name="connsiteY86" fmla="*/ 121355 h 546085"/>
              <a:gd name="connsiteX87" fmla="*/ 0 w 587145"/>
              <a:gd name="connsiteY87" fmla="*/ 9860 h 546085"/>
              <a:gd name="connsiteX88" fmla="*/ 9874 w 587145"/>
              <a:gd name="connsiteY88" fmla="*/ 0 h 5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87145" h="546085">
                <a:moveTo>
                  <a:pt x="455688" y="353457"/>
                </a:moveTo>
                <a:cubicBezTo>
                  <a:pt x="461006" y="353457"/>
                  <a:pt x="465565" y="358007"/>
                  <a:pt x="465565" y="364074"/>
                </a:cubicBezTo>
                <a:lnTo>
                  <a:pt x="465565" y="414126"/>
                </a:lnTo>
                <a:lnTo>
                  <a:pt x="516470" y="414126"/>
                </a:lnTo>
                <a:cubicBezTo>
                  <a:pt x="521788" y="414126"/>
                  <a:pt x="526347" y="418676"/>
                  <a:pt x="526347" y="424743"/>
                </a:cubicBezTo>
                <a:cubicBezTo>
                  <a:pt x="526347" y="430052"/>
                  <a:pt x="521788" y="434602"/>
                  <a:pt x="516470" y="434602"/>
                </a:cubicBezTo>
                <a:lnTo>
                  <a:pt x="455688" y="434602"/>
                </a:lnTo>
                <a:cubicBezTo>
                  <a:pt x="450370" y="434602"/>
                  <a:pt x="445811" y="430052"/>
                  <a:pt x="445811" y="424743"/>
                </a:cubicBezTo>
                <a:lnTo>
                  <a:pt x="445811" y="364074"/>
                </a:lnTo>
                <a:cubicBezTo>
                  <a:pt x="445811" y="358007"/>
                  <a:pt x="450370" y="353457"/>
                  <a:pt x="455688" y="353457"/>
                </a:cubicBezTo>
                <a:close/>
                <a:moveTo>
                  <a:pt x="20508" y="353445"/>
                </a:moveTo>
                <a:lnTo>
                  <a:pt x="20508" y="444461"/>
                </a:lnTo>
                <a:lnTo>
                  <a:pt x="101022" y="444461"/>
                </a:lnTo>
                <a:lnTo>
                  <a:pt x="101022" y="353445"/>
                </a:lnTo>
                <a:close/>
                <a:moveTo>
                  <a:pt x="455741" y="323101"/>
                </a:moveTo>
                <a:cubicBezTo>
                  <a:pt x="399531" y="323101"/>
                  <a:pt x="354715" y="368608"/>
                  <a:pt x="354715" y="424733"/>
                </a:cubicBezTo>
                <a:cubicBezTo>
                  <a:pt x="354715" y="480100"/>
                  <a:pt x="399531" y="525607"/>
                  <a:pt x="455741" y="525607"/>
                </a:cubicBezTo>
                <a:cubicBezTo>
                  <a:pt x="511951" y="525607"/>
                  <a:pt x="556767" y="480100"/>
                  <a:pt x="556767" y="424733"/>
                </a:cubicBezTo>
                <a:cubicBezTo>
                  <a:pt x="556767" y="368608"/>
                  <a:pt x="511951" y="323101"/>
                  <a:pt x="455741" y="323101"/>
                </a:cubicBezTo>
                <a:close/>
                <a:moveTo>
                  <a:pt x="455741" y="303381"/>
                </a:moveTo>
                <a:cubicBezTo>
                  <a:pt x="522585" y="303381"/>
                  <a:pt x="577276" y="357231"/>
                  <a:pt x="577276" y="424733"/>
                </a:cubicBezTo>
                <a:cubicBezTo>
                  <a:pt x="577276" y="491477"/>
                  <a:pt x="522585" y="546085"/>
                  <a:pt x="455741" y="546085"/>
                </a:cubicBezTo>
                <a:cubicBezTo>
                  <a:pt x="388897" y="546085"/>
                  <a:pt x="334206" y="491477"/>
                  <a:pt x="334206" y="424733"/>
                </a:cubicBezTo>
                <a:cubicBezTo>
                  <a:pt x="334206" y="357231"/>
                  <a:pt x="388897" y="303381"/>
                  <a:pt x="455741" y="303381"/>
                </a:cubicBezTo>
                <a:close/>
                <a:moveTo>
                  <a:pt x="20508" y="242709"/>
                </a:moveTo>
                <a:lnTo>
                  <a:pt x="20508" y="333725"/>
                </a:lnTo>
                <a:lnTo>
                  <a:pt x="101022" y="333725"/>
                </a:lnTo>
                <a:lnTo>
                  <a:pt x="101022" y="242709"/>
                </a:lnTo>
                <a:close/>
                <a:moveTo>
                  <a:pt x="263569" y="179777"/>
                </a:moveTo>
                <a:lnTo>
                  <a:pt x="263569" y="284431"/>
                </a:lnTo>
                <a:lnTo>
                  <a:pt x="345563" y="232104"/>
                </a:lnTo>
                <a:close/>
                <a:moveTo>
                  <a:pt x="248384" y="152476"/>
                </a:moveTo>
                <a:cubicBezTo>
                  <a:pt x="251421" y="150959"/>
                  <a:pt x="255217" y="150959"/>
                  <a:pt x="258254" y="153234"/>
                </a:cubicBezTo>
                <a:lnTo>
                  <a:pt x="369858" y="223762"/>
                </a:lnTo>
                <a:cubicBezTo>
                  <a:pt x="372895" y="226037"/>
                  <a:pt x="374413" y="229071"/>
                  <a:pt x="374413" y="232104"/>
                </a:cubicBezTo>
                <a:cubicBezTo>
                  <a:pt x="374413" y="235896"/>
                  <a:pt x="372895" y="238929"/>
                  <a:pt x="369858" y="241204"/>
                </a:cubicBezTo>
                <a:lnTo>
                  <a:pt x="258254" y="311732"/>
                </a:lnTo>
                <a:cubicBezTo>
                  <a:pt x="256736" y="312491"/>
                  <a:pt x="255217" y="313249"/>
                  <a:pt x="252940" y="313249"/>
                </a:cubicBezTo>
                <a:cubicBezTo>
                  <a:pt x="251421" y="313249"/>
                  <a:pt x="249903" y="312491"/>
                  <a:pt x="248384" y="311732"/>
                </a:cubicBezTo>
                <a:cubicBezTo>
                  <a:pt x="245348" y="310216"/>
                  <a:pt x="243070" y="307182"/>
                  <a:pt x="243070" y="303390"/>
                </a:cubicBezTo>
                <a:lnTo>
                  <a:pt x="243070" y="161576"/>
                </a:lnTo>
                <a:cubicBezTo>
                  <a:pt x="243070" y="157784"/>
                  <a:pt x="245348" y="154751"/>
                  <a:pt x="248384" y="152476"/>
                </a:cubicBezTo>
                <a:close/>
                <a:moveTo>
                  <a:pt x="486123" y="131215"/>
                </a:moveTo>
                <a:lnTo>
                  <a:pt x="486123" y="222231"/>
                </a:lnTo>
                <a:lnTo>
                  <a:pt x="567396" y="222231"/>
                </a:lnTo>
                <a:lnTo>
                  <a:pt x="567396" y="131215"/>
                </a:lnTo>
                <a:close/>
                <a:moveTo>
                  <a:pt x="20508" y="131215"/>
                </a:moveTo>
                <a:lnTo>
                  <a:pt x="20508" y="222231"/>
                </a:lnTo>
                <a:lnTo>
                  <a:pt x="101022" y="222231"/>
                </a:lnTo>
                <a:lnTo>
                  <a:pt x="101022" y="131215"/>
                </a:lnTo>
                <a:close/>
                <a:moveTo>
                  <a:pt x="486123" y="19720"/>
                </a:moveTo>
                <a:lnTo>
                  <a:pt x="486123" y="110736"/>
                </a:lnTo>
                <a:lnTo>
                  <a:pt x="567396" y="110736"/>
                </a:lnTo>
                <a:lnTo>
                  <a:pt x="567396" y="19720"/>
                </a:lnTo>
                <a:close/>
                <a:moveTo>
                  <a:pt x="20508" y="19720"/>
                </a:moveTo>
                <a:lnTo>
                  <a:pt x="20508" y="110736"/>
                </a:lnTo>
                <a:lnTo>
                  <a:pt x="101022" y="110736"/>
                </a:lnTo>
                <a:lnTo>
                  <a:pt x="101022" y="19720"/>
                </a:lnTo>
                <a:close/>
                <a:moveTo>
                  <a:pt x="9874" y="0"/>
                </a:moveTo>
                <a:lnTo>
                  <a:pt x="111656" y="0"/>
                </a:lnTo>
                <a:lnTo>
                  <a:pt x="476248" y="0"/>
                </a:lnTo>
                <a:lnTo>
                  <a:pt x="577271" y="0"/>
                </a:lnTo>
                <a:cubicBezTo>
                  <a:pt x="582588" y="0"/>
                  <a:pt x="587145" y="4551"/>
                  <a:pt x="587145" y="9860"/>
                </a:cubicBezTo>
                <a:lnTo>
                  <a:pt x="587145" y="121355"/>
                </a:lnTo>
                <a:lnTo>
                  <a:pt x="587145" y="232091"/>
                </a:lnTo>
                <a:lnTo>
                  <a:pt x="587145" y="313247"/>
                </a:lnTo>
                <a:cubicBezTo>
                  <a:pt x="587145" y="318556"/>
                  <a:pt x="582588" y="323107"/>
                  <a:pt x="577271" y="323107"/>
                </a:cubicBezTo>
                <a:cubicBezTo>
                  <a:pt x="571954" y="323107"/>
                  <a:pt x="567396" y="318556"/>
                  <a:pt x="567396" y="313247"/>
                </a:cubicBezTo>
                <a:lnTo>
                  <a:pt x="567396" y="242709"/>
                </a:lnTo>
                <a:lnTo>
                  <a:pt x="476248" y="242709"/>
                </a:lnTo>
                <a:cubicBezTo>
                  <a:pt x="470172" y="242709"/>
                  <a:pt x="465614" y="238158"/>
                  <a:pt x="465614" y="232091"/>
                </a:cubicBezTo>
                <a:lnTo>
                  <a:pt x="465614" y="121355"/>
                </a:lnTo>
                <a:lnTo>
                  <a:pt x="465614" y="19720"/>
                </a:lnTo>
                <a:lnTo>
                  <a:pt x="121531" y="19720"/>
                </a:lnTo>
                <a:lnTo>
                  <a:pt x="121531" y="121355"/>
                </a:lnTo>
                <a:lnTo>
                  <a:pt x="121531" y="232091"/>
                </a:lnTo>
                <a:lnTo>
                  <a:pt x="121531" y="343585"/>
                </a:lnTo>
                <a:lnTo>
                  <a:pt x="121531" y="444461"/>
                </a:lnTo>
                <a:lnTo>
                  <a:pt x="293952" y="444461"/>
                </a:lnTo>
                <a:cubicBezTo>
                  <a:pt x="299269" y="444461"/>
                  <a:pt x="303827" y="449012"/>
                  <a:pt x="303827" y="455080"/>
                </a:cubicBezTo>
                <a:cubicBezTo>
                  <a:pt x="303827" y="460389"/>
                  <a:pt x="299269" y="464940"/>
                  <a:pt x="293952" y="464940"/>
                </a:cubicBezTo>
                <a:lnTo>
                  <a:pt x="111656" y="464940"/>
                </a:lnTo>
                <a:lnTo>
                  <a:pt x="9874" y="464940"/>
                </a:lnTo>
                <a:cubicBezTo>
                  <a:pt x="4557" y="464940"/>
                  <a:pt x="0" y="460389"/>
                  <a:pt x="0" y="455080"/>
                </a:cubicBezTo>
                <a:lnTo>
                  <a:pt x="0" y="343585"/>
                </a:lnTo>
                <a:lnTo>
                  <a:pt x="0" y="232091"/>
                </a:lnTo>
                <a:lnTo>
                  <a:pt x="0" y="121355"/>
                </a:lnTo>
                <a:lnTo>
                  <a:pt x="0" y="9860"/>
                </a:lnTo>
                <a:cubicBezTo>
                  <a:pt x="0" y="4551"/>
                  <a:pt x="4557" y="0"/>
                  <a:pt x="9874" y="0"/>
                </a:cubicBezTo>
                <a:close/>
              </a:path>
            </a:pathLst>
          </a:custGeom>
          <a:solidFill>
            <a:srgbClr val="C00000"/>
          </a:solidFill>
          <a:ln w="38100">
            <a:solidFill>
              <a:srgbClr val="D70010"/>
            </a:solidFill>
          </a:ln>
        </p:spPr>
      </p:sp>
      <p:sp>
        <p:nvSpPr>
          <p:cNvPr id="240" name="cloud-computing-connection_70996"/>
          <p:cNvSpPr>
            <a:spLocks noChangeAspect="1"/>
          </p:cNvSpPr>
          <p:nvPr/>
        </p:nvSpPr>
        <p:spPr bwMode="auto">
          <a:xfrm>
            <a:off x="735330" y="2120265"/>
            <a:ext cx="396240" cy="407035"/>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a:noFill/>
          </a:ln>
        </p:spPr>
      </p:sp>
      <p:cxnSp>
        <p:nvCxnSpPr>
          <p:cNvPr id="243" name="直接连接符 242"/>
          <p:cNvCxnSpPr/>
          <p:nvPr/>
        </p:nvCxnSpPr>
        <p:spPr>
          <a:xfrm>
            <a:off x="3384550" y="1467485"/>
            <a:ext cx="0" cy="26816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482340" y="1286510"/>
            <a:ext cx="6037580" cy="3382645"/>
            <a:chOff x="5880" y="2386"/>
            <a:chExt cx="9347" cy="5327"/>
          </a:xfrm>
        </p:grpSpPr>
        <p:grpSp>
          <p:nvGrpSpPr>
            <p:cNvPr id="3" name="组合 2"/>
            <p:cNvGrpSpPr/>
            <p:nvPr/>
          </p:nvGrpSpPr>
          <p:grpSpPr>
            <a:xfrm>
              <a:off x="5880" y="2386"/>
              <a:ext cx="8755" cy="4131"/>
              <a:chOff x="13294595" y="1110575"/>
              <a:chExt cx="16678262" cy="1735790"/>
            </a:xfrm>
          </p:grpSpPr>
          <p:sp>
            <p:nvSpPr>
              <p:cNvPr id="241" name="文本框 7"/>
              <p:cNvSpPr txBox="1"/>
              <p:nvPr/>
            </p:nvSpPr>
            <p:spPr>
              <a:xfrm>
                <a:off x="13294595" y="1110575"/>
                <a:ext cx="15587019" cy="386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5745" indent="-245745">
                  <a:buFont typeface="Wingdings" panose="05000000000000000000" pitchFamily="2" charset="2"/>
                  <a:buChar char="u"/>
                </a:pPr>
                <a:r>
                  <a:rPr lang="zh-CN" altLang="en-US" sz="16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charset="-122"/>
                    <a:cs typeface="微软雅黑" panose="020B0503020204020204" charset="-122"/>
                  </a:rPr>
                  <a:t>微版权供给多元化</a:t>
                </a:r>
                <a:endParaRPr lang="zh-CN" altLang="en-US" sz="16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charset="-122"/>
                  <a:cs typeface="微软雅黑" panose="020B0503020204020204" charset="-122"/>
                </a:endParaRPr>
              </a:p>
              <a:p>
                <a:pPr indent="0">
                  <a:buFont typeface="Wingdings" panose="05000000000000000000" pitchFamily="2" charset="2"/>
                  <a:buNone/>
                </a:pPr>
                <a:r>
                  <a:rPr lang="en-US" altLang="zh-CN" sz="16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charset="-122"/>
                    <a:cs typeface="微软雅黑" panose="020B0503020204020204" charset="-122"/>
                    <a:sym typeface="+mn-ea"/>
                  </a:rPr>
                  <a:t>    Micro-copyright supply diversification</a:t>
                </a:r>
                <a:endParaRPr lang="zh-CN" altLang="en-US" sz="16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charset="-122"/>
                  <a:cs typeface="微软雅黑" panose="020B0503020204020204" charset="-122"/>
                </a:endParaRPr>
              </a:p>
            </p:txBody>
          </p:sp>
          <p:sp>
            <p:nvSpPr>
              <p:cNvPr id="248" name="矩形 247"/>
              <p:cNvSpPr/>
              <p:nvPr/>
            </p:nvSpPr>
            <p:spPr>
              <a:xfrm>
                <a:off x="13496847" y="1463144"/>
                <a:ext cx="16476010" cy="8661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rPr>
                  <a:t>微博、朋友圈、头条号、短视频、手机直播……</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l">
                  <a:lnSpc>
                    <a:spcPct val="120000"/>
                  </a:lnSpc>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rPr>
                  <a:t>草根网红IP明星化、IP形成模式逐步多元化</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l">
                  <a:lnSpc>
                    <a:spcPct val="120000"/>
                  </a:lnSpc>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rPr>
                  <a:t>全民创意大时代  人人都是版权人</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fontAlgn="auto">
                  <a:lnSpc>
                    <a:spcPct val="100000"/>
                  </a:lnSpc>
                </a:pP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sym typeface="+mn-ea"/>
                  </a:rPr>
                  <a:t>Weibo</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Moments</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sym typeface="+mn-ea"/>
                  </a:rPr>
                  <a:t>TouTiaoHao</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 short video, live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mobile</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phone...</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fontAlgn="auto">
                  <a:lnSpc>
                    <a:spcPct val="100000"/>
                  </a:lnSpc>
                </a:pP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Grassroots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network red IP star, IP formation model gradually </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fontAlgn="auto">
                  <a:lnSpc>
                    <a:spcPct val="100000"/>
                  </a:lnSpc>
                </a:pP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diversified</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The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era of universal creativity, everyone is a copyright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owner</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2" name="TextBox 1"/>
              <p:cNvSpPr txBox="1"/>
              <p:nvPr/>
            </p:nvSpPr>
            <p:spPr>
              <a:xfrm>
                <a:off x="13294595" y="2460169"/>
                <a:ext cx="16089026" cy="386196"/>
              </a:xfrm>
              <a:prstGeom prst="rect">
                <a:avLst/>
              </a:prstGeom>
              <a:noFill/>
            </p:spPr>
            <p:txBody>
              <a:bodyPr wrap="square" rtlCol="0">
                <a:spAutoFit/>
              </a:bodyPr>
              <a:lstStyle/>
              <a:p>
                <a:pPr marL="245745" indent="-245745">
                  <a:buFont typeface="Wingdings" panose="05000000000000000000" pitchFamily="2" charset="2"/>
                  <a:buChar char="u"/>
                </a:pPr>
                <a:r>
                  <a:rPr lang="zh-CN" altLang="en-US" sz="1600" b="1" dirty="0">
                    <a:solidFill>
                      <a:schemeClr val="accent1"/>
                    </a:solidFill>
                    <a:latin typeface="Arial" panose="020B0604020202020204" pitchFamily="34" charset="0"/>
                    <a:ea typeface="微软雅黑" panose="020B0503020204020204" charset="-122"/>
                    <a:cs typeface="微软雅黑" panose="020B0503020204020204" charset="-122"/>
                  </a:rPr>
                  <a:t>微版权需求扩大化</a:t>
                </a:r>
                <a:endParaRPr lang="zh-CN" altLang="en-US" sz="1600" b="1" dirty="0">
                  <a:solidFill>
                    <a:schemeClr val="accent1"/>
                  </a:solidFill>
                  <a:latin typeface="Arial" panose="020B0604020202020204" pitchFamily="34" charset="0"/>
                  <a:ea typeface="微软雅黑" panose="020B0503020204020204" charset="-122"/>
                  <a:cs typeface="微软雅黑" panose="020B0503020204020204" charset="-122"/>
                </a:endParaRPr>
              </a:p>
              <a:p>
                <a:pPr indent="0">
                  <a:buFont typeface="Wingdings" panose="05000000000000000000" pitchFamily="2" charset="2"/>
                  <a:buNone/>
                </a:pPr>
                <a:r>
                  <a:rPr lang="en-US" altLang="zh-CN" sz="1600" b="1" dirty="0">
                    <a:solidFill>
                      <a:schemeClr val="accent1"/>
                    </a:solidFill>
                    <a:latin typeface="Arial" panose="020B0604020202020204" pitchFamily="34" charset="0"/>
                    <a:ea typeface="微软雅黑" panose="020B0503020204020204" charset="-122"/>
                    <a:cs typeface="微软雅黑" panose="020B0503020204020204" charset="-122"/>
                    <a:sym typeface="+mn-ea"/>
                  </a:rPr>
                  <a:t>    Micro-copyright demand expansion</a:t>
                </a:r>
                <a:endParaRPr lang="zh-CN" altLang="en-US" sz="1600" b="1" dirty="0">
                  <a:solidFill>
                    <a:schemeClr val="accent1"/>
                  </a:solidFill>
                  <a:latin typeface="Arial" panose="020B0604020202020204" pitchFamily="34" charset="0"/>
                  <a:ea typeface="微软雅黑" panose="020B0503020204020204" charset="-122"/>
                  <a:cs typeface="微软雅黑" panose="020B0503020204020204" charset="-122"/>
                </a:endParaRPr>
              </a:p>
            </p:txBody>
          </p:sp>
        </p:grpSp>
        <p:sp>
          <p:nvSpPr>
            <p:cNvPr id="4" name="矩形 3"/>
            <p:cNvSpPr/>
            <p:nvPr/>
          </p:nvSpPr>
          <p:spPr>
            <a:xfrm>
              <a:off x="5987" y="6524"/>
              <a:ext cx="9240" cy="118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rPr>
                <a:t>用户付费显著提升，内容产业信息消费实现爆发增长</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gn="l">
                <a:lnSpc>
                  <a:spcPct val="120000"/>
                </a:lnSpc>
              </a:pP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User fees have increased significantly, and information industry information consumption has </a:t>
              </a: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sym typeface="+mn-ea"/>
                </a:rPr>
                <a:t>exploded</a:t>
              </a:r>
              <a:endPar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grpSp>
      <p:sp>
        <p:nvSpPr>
          <p:cNvPr id="5" name="标题 1"/>
          <p:cNvSpPr txBox="1"/>
          <p:nvPr/>
        </p:nvSpPr>
        <p:spPr>
          <a:xfrm>
            <a:off x="232351" y="1046522"/>
            <a:ext cx="4270164" cy="356081"/>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465"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6"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8" name="标题 1"/>
          <p:cNvSpPr txBox="1"/>
          <p:nvPr/>
        </p:nvSpPr>
        <p:spPr>
          <a:xfrm>
            <a:off x="747395" y="613410"/>
            <a:ext cx="6480175" cy="655955"/>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微版权供给需求迅速扩张</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Minor copyright supply demand is expanding rapidly </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f0332f15-d738-4e21-9da3-32701fd7fe92"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30029" y="1462763"/>
            <a:ext cx="8204756" cy="3263683"/>
            <a:chOff x="-2778492" y="-3663506"/>
            <a:chExt cx="23560462" cy="10250517"/>
          </a:xfrm>
        </p:grpSpPr>
        <p:grpSp>
          <p:nvGrpSpPr>
            <p:cNvPr id="54" name="îṣḷîḓe"/>
            <p:cNvGrpSpPr/>
            <p:nvPr/>
          </p:nvGrpSpPr>
          <p:grpSpPr>
            <a:xfrm>
              <a:off x="695325" y="3923998"/>
              <a:ext cx="10801350" cy="2663013"/>
              <a:chOff x="3233738" y="2516928"/>
              <a:chExt cx="5727700" cy="1412136"/>
            </a:xfrm>
            <a:solidFill>
              <a:schemeClr val="bg2">
                <a:lumMod val="90000"/>
              </a:schemeClr>
            </a:solidFill>
          </p:grpSpPr>
          <p:sp>
            <p:nvSpPr>
              <p:cNvPr id="1048775" name="iṡḻîdè"/>
              <p:cNvSpPr/>
              <p:nvPr/>
            </p:nvSpPr>
            <p:spPr bwMode="auto">
              <a:xfrm>
                <a:off x="3233738" y="3829051"/>
                <a:ext cx="5727700" cy="100013"/>
              </a:xfrm>
              <a:prstGeom prst="rect">
                <a:avLst/>
              </a:pr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6" name="îṥļíḋe"/>
              <p:cNvSpPr/>
              <p:nvPr/>
            </p:nvSpPr>
            <p:spPr bwMode="auto">
              <a:xfrm>
                <a:off x="3817938" y="3082926"/>
                <a:ext cx="957263" cy="828675"/>
              </a:xfrm>
              <a:custGeom>
                <a:avLst/>
                <a:gdLst>
                  <a:gd name="T0" fmla="*/ 19 w 290"/>
                  <a:gd name="T1" fmla="*/ 60 h 250"/>
                  <a:gd name="T2" fmla="*/ 202 w 290"/>
                  <a:gd name="T3" fmla="*/ 4 h 250"/>
                  <a:gd name="T4" fmla="*/ 214 w 290"/>
                  <a:gd name="T5" fmla="*/ 73 h 250"/>
                  <a:gd name="T6" fmla="*/ 274 w 290"/>
                  <a:gd name="T7" fmla="*/ 24 h 250"/>
                  <a:gd name="T8" fmla="*/ 290 w 290"/>
                  <a:gd name="T9" fmla="*/ 249 h 250"/>
                  <a:gd name="T10" fmla="*/ 195 w 290"/>
                  <a:gd name="T11" fmla="*/ 240 h 250"/>
                  <a:gd name="T12" fmla="*/ 38 w 290"/>
                  <a:gd name="T13" fmla="*/ 241 h 250"/>
                  <a:gd name="T14" fmla="*/ 0 w 290"/>
                  <a:gd name="T15" fmla="*/ 250 h 250"/>
                  <a:gd name="T16" fmla="*/ 91 w 290"/>
                  <a:gd name="T17" fmla="*/ 248 h 250"/>
                  <a:gd name="T18" fmla="*/ 76 w 290"/>
                  <a:gd name="T19" fmla="*/ 204 h 250"/>
                  <a:gd name="T20" fmla="*/ 136 w 290"/>
                  <a:gd name="T21" fmla="*/ 248 h 250"/>
                  <a:gd name="T22" fmla="*/ 152 w 290"/>
                  <a:gd name="T23" fmla="*/ 202 h 250"/>
                  <a:gd name="T24" fmla="*/ 136 w 290"/>
                  <a:gd name="T25" fmla="*/ 248 h 250"/>
                  <a:gd name="T26" fmla="*/ 131 w 290"/>
                  <a:gd name="T27" fmla="*/ 225 h 250"/>
                  <a:gd name="T28" fmla="*/ 116 w 290"/>
                  <a:gd name="T29" fmla="*/ 225 h 250"/>
                  <a:gd name="T30" fmla="*/ 111 w 290"/>
                  <a:gd name="T31" fmla="*/ 248 h 250"/>
                  <a:gd name="T32" fmla="*/ 96 w 290"/>
                  <a:gd name="T33" fmla="*/ 203 h 250"/>
                  <a:gd name="T34" fmla="*/ 88 w 290"/>
                  <a:gd name="T35" fmla="*/ 169 h 250"/>
                  <a:gd name="T36" fmla="*/ 106 w 290"/>
                  <a:gd name="T37" fmla="*/ 168 h 250"/>
                  <a:gd name="T38" fmla="*/ 87 w 290"/>
                  <a:gd name="T39" fmla="*/ 95 h 250"/>
                  <a:gd name="T40" fmla="*/ 87 w 290"/>
                  <a:gd name="T41" fmla="*/ 73 h 250"/>
                  <a:gd name="T42" fmla="*/ 79 w 290"/>
                  <a:gd name="T43" fmla="*/ 97 h 250"/>
                  <a:gd name="T44" fmla="*/ 115 w 290"/>
                  <a:gd name="T45" fmla="*/ 67 h 250"/>
                  <a:gd name="T46" fmla="*/ 134 w 290"/>
                  <a:gd name="T47" fmla="*/ 63 h 250"/>
                  <a:gd name="T48" fmla="*/ 144 w 290"/>
                  <a:gd name="T49" fmla="*/ 85 h 250"/>
                  <a:gd name="T50" fmla="*/ 144 w 290"/>
                  <a:gd name="T51" fmla="*/ 60 h 250"/>
                  <a:gd name="T52" fmla="*/ 106 w 290"/>
                  <a:gd name="T53" fmla="*/ 125 h 250"/>
                  <a:gd name="T54" fmla="*/ 63 w 290"/>
                  <a:gd name="T55" fmla="*/ 109 h 250"/>
                  <a:gd name="T56" fmla="*/ 79 w 290"/>
                  <a:gd name="T57" fmla="*/ 107 h 250"/>
                  <a:gd name="T58" fmla="*/ 115 w 290"/>
                  <a:gd name="T59" fmla="*/ 123 h 250"/>
                  <a:gd name="T60" fmla="*/ 115 w 290"/>
                  <a:gd name="T61" fmla="*/ 100 h 250"/>
                  <a:gd name="T62" fmla="*/ 166 w 290"/>
                  <a:gd name="T63" fmla="*/ 116 h 250"/>
                  <a:gd name="T64" fmla="*/ 88 w 290"/>
                  <a:gd name="T65" fmla="*/ 138 h 250"/>
                  <a:gd name="T66" fmla="*/ 106 w 290"/>
                  <a:gd name="T67" fmla="*/ 135 h 250"/>
                  <a:gd name="T68" fmla="*/ 63 w 290"/>
                  <a:gd name="T69" fmla="*/ 162 h 250"/>
                  <a:gd name="T70" fmla="*/ 63 w 290"/>
                  <a:gd name="T71" fmla="*/ 141 h 250"/>
                  <a:gd name="T72" fmla="*/ 134 w 290"/>
                  <a:gd name="T73" fmla="*/ 156 h 250"/>
                  <a:gd name="T74" fmla="*/ 144 w 290"/>
                  <a:gd name="T75" fmla="*/ 131 h 250"/>
                  <a:gd name="T76" fmla="*/ 166 w 290"/>
                  <a:gd name="T77" fmla="*/ 128 h 250"/>
                  <a:gd name="T78" fmla="*/ 63 w 290"/>
                  <a:gd name="T79" fmla="*/ 192 h 250"/>
                  <a:gd name="T80" fmla="*/ 63 w 290"/>
                  <a:gd name="T81" fmla="*/ 171 h 250"/>
                  <a:gd name="T82" fmla="*/ 135 w 290"/>
                  <a:gd name="T83" fmla="*/ 190 h 250"/>
                  <a:gd name="T84" fmla="*/ 144 w 290"/>
                  <a:gd name="T85" fmla="*/ 165 h 250"/>
                  <a:gd name="T86" fmla="*/ 166 w 290"/>
                  <a:gd name="T87" fmla="*/ 16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 h="250">
                    <a:moveTo>
                      <a:pt x="0" y="231"/>
                    </a:moveTo>
                    <a:cubicBezTo>
                      <a:pt x="19" y="231"/>
                      <a:pt x="19" y="231"/>
                      <a:pt x="19" y="231"/>
                    </a:cubicBezTo>
                    <a:cubicBezTo>
                      <a:pt x="19" y="60"/>
                      <a:pt x="19" y="60"/>
                      <a:pt x="19" y="60"/>
                    </a:cubicBezTo>
                    <a:cubicBezTo>
                      <a:pt x="19" y="53"/>
                      <a:pt x="19" y="53"/>
                      <a:pt x="19" y="53"/>
                    </a:cubicBezTo>
                    <a:cubicBezTo>
                      <a:pt x="26" y="51"/>
                      <a:pt x="26" y="51"/>
                      <a:pt x="26" y="51"/>
                    </a:cubicBezTo>
                    <a:cubicBezTo>
                      <a:pt x="202" y="4"/>
                      <a:pt x="202" y="4"/>
                      <a:pt x="202" y="4"/>
                    </a:cubicBezTo>
                    <a:cubicBezTo>
                      <a:pt x="214" y="0"/>
                      <a:pt x="214" y="0"/>
                      <a:pt x="214" y="0"/>
                    </a:cubicBezTo>
                    <a:cubicBezTo>
                      <a:pt x="214" y="13"/>
                      <a:pt x="214" y="13"/>
                      <a:pt x="214" y="13"/>
                    </a:cubicBezTo>
                    <a:cubicBezTo>
                      <a:pt x="214" y="73"/>
                      <a:pt x="214" y="73"/>
                      <a:pt x="214" y="73"/>
                    </a:cubicBezTo>
                    <a:cubicBezTo>
                      <a:pt x="224" y="73"/>
                      <a:pt x="224" y="73"/>
                      <a:pt x="224" y="73"/>
                    </a:cubicBezTo>
                    <a:cubicBezTo>
                      <a:pt x="224" y="4"/>
                      <a:pt x="224" y="4"/>
                      <a:pt x="224" y="4"/>
                    </a:cubicBezTo>
                    <a:cubicBezTo>
                      <a:pt x="274" y="24"/>
                      <a:pt x="274" y="24"/>
                      <a:pt x="274" y="24"/>
                    </a:cubicBezTo>
                    <a:cubicBezTo>
                      <a:pt x="274" y="231"/>
                      <a:pt x="274" y="231"/>
                      <a:pt x="274" y="231"/>
                    </a:cubicBezTo>
                    <a:cubicBezTo>
                      <a:pt x="290" y="231"/>
                      <a:pt x="290" y="231"/>
                      <a:pt x="290" y="231"/>
                    </a:cubicBezTo>
                    <a:cubicBezTo>
                      <a:pt x="290" y="249"/>
                      <a:pt x="290" y="249"/>
                      <a:pt x="290" y="249"/>
                    </a:cubicBezTo>
                    <a:cubicBezTo>
                      <a:pt x="205" y="249"/>
                      <a:pt x="205" y="249"/>
                      <a:pt x="205" y="249"/>
                    </a:cubicBezTo>
                    <a:cubicBezTo>
                      <a:pt x="195" y="249"/>
                      <a:pt x="195" y="249"/>
                      <a:pt x="195" y="249"/>
                    </a:cubicBezTo>
                    <a:cubicBezTo>
                      <a:pt x="195" y="240"/>
                      <a:pt x="195" y="240"/>
                      <a:pt x="195" y="240"/>
                    </a:cubicBezTo>
                    <a:cubicBezTo>
                      <a:pt x="195" y="25"/>
                      <a:pt x="195" y="25"/>
                      <a:pt x="195" y="25"/>
                    </a:cubicBezTo>
                    <a:cubicBezTo>
                      <a:pt x="38" y="67"/>
                      <a:pt x="38" y="67"/>
                      <a:pt x="38" y="67"/>
                    </a:cubicBezTo>
                    <a:cubicBezTo>
                      <a:pt x="38" y="241"/>
                      <a:pt x="38" y="241"/>
                      <a:pt x="38" y="241"/>
                    </a:cubicBezTo>
                    <a:cubicBezTo>
                      <a:pt x="38" y="250"/>
                      <a:pt x="38" y="250"/>
                      <a:pt x="38" y="250"/>
                    </a:cubicBezTo>
                    <a:cubicBezTo>
                      <a:pt x="28" y="250"/>
                      <a:pt x="28" y="250"/>
                      <a:pt x="28" y="250"/>
                    </a:cubicBezTo>
                    <a:cubicBezTo>
                      <a:pt x="0" y="250"/>
                      <a:pt x="0" y="250"/>
                      <a:pt x="0" y="250"/>
                    </a:cubicBezTo>
                    <a:cubicBezTo>
                      <a:pt x="0" y="231"/>
                      <a:pt x="0" y="231"/>
                      <a:pt x="0" y="231"/>
                    </a:cubicBezTo>
                    <a:close/>
                    <a:moveTo>
                      <a:pt x="76" y="248"/>
                    </a:moveTo>
                    <a:cubicBezTo>
                      <a:pt x="81" y="248"/>
                      <a:pt x="86" y="248"/>
                      <a:pt x="91" y="248"/>
                    </a:cubicBezTo>
                    <a:cubicBezTo>
                      <a:pt x="91" y="241"/>
                      <a:pt x="91" y="233"/>
                      <a:pt x="91" y="226"/>
                    </a:cubicBezTo>
                    <a:cubicBezTo>
                      <a:pt x="91" y="218"/>
                      <a:pt x="91" y="211"/>
                      <a:pt x="91" y="204"/>
                    </a:cubicBezTo>
                    <a:cubicBezTo>
                      <a:pt x="86" y="204"/>
                      <a:pt x="81" y="204"/>
                      <a:pt x="76" y="204"/>
                    </a:cubicBezTo>
                    <a:cubicBezTo>
                      <a:pt x="76" y="211"/>
                      <a:pt x="76" y="219"/>
                      <a:pt x="76" y="226"/>
                    </a:cubicBezTo>
                    <a:cubicBezTo>
                      <a:pt x="76" y="233"/>
                      <a:pt x="76" y="241"/>
                      <a:pt x="76" y="248"/>
                    </a:cubicBezTo>
                    <a:close/>
                    <a:moveTo>
                      <a:pt x="136" y="248"/>
                    </a:moveTo>
                    <a:cubicBezTo>
                      <a:pt x="141" y="248"/>
                      <a:pt x="146" y="248"/>
                      <a:pt x="152" y="248"/>
                    </a:cubicBezTo>
                    <a:cubicBezTo>
                      <a:pt x="152" y="240"/>
                      <a:pt x="152" y="233"/>
                      <a:pt x="152" y="225"/>
                    </a:cubicBezTo>
                    <a:cubicBezTo>
                      <a:pt x="152" y="217"/>
                      <a:pt x="152" y="210"/>
                      <a:pt x="152" y="202"/>
                    </a:cubicBezTo>
                    <a:cubicBezTo>
                      <a:pt x="146" y="202"/>
                      <a:pt x="141" y="202"/>
                      <a:pt x="136" y="202"/>
                    </a:cubicBezTo>
                    <a:cubicBezTo>
                      <a:pt x="136" y="210"/>
                      <a:pt x="136" y="218"/>
                      <a:pt x="136" y="225"/>
                    </a:cubicBezTo>
                    <a:cubicBezTo>
                      <a:pt x="136" y="233"/>
                      <a:pt x="136" y="240"/>
                      <a:pt x="136" y="248"/>
                    </a:cubicBezTo>
                    <a:close/>
                    <a:moveTo>
                      <a:pt x="116" y="248"/>
                    </a:moveTo>
                    <a:cubicBezTo>
                      <a:pt x="121" y="248"/>
                      <a:pt x="126" y="248"/>
                      <a:pt x="131" y="248"/>
                    </a:cubicBezTo>
                    <a:cubicBezTo>
                      <a:pt x="131" y="240"/>
                      <a:pt x="131" y="233"/>
                      <a:pt x="131" y="225"/>
                    </a:cubicBezTo>
                    <a:cubicBezTo>
                      <a:pt x="131" y="218"/>
                      <a:pt x="131" y="210"/>
                      <a:pt x="131" y="203"/>
                    </a:cubicBezTo>
                    <a:cubicBezTo>
                      <a:pt x="126" y="203"/>
                      <a:pt x="121" y="203"/>
                      <a:pt x="116" y="203"/>
                    </a:cubicBezTo>
                    <a:cubicBezTo>
                      <a:pt x="116" y="210"/>
                      <a:pt x="116" y="218"/>
                      <a:pt x="116" y="225"/>
                    </a:cubicBezTo>
                    <a:cubicBezTo>
                      <a:pt x="116" y="233"/>
                      <a:pt x="116" y="240"/>
                      <a:pt x="116" y="248"/>
                    </a:cubicBezTo>
                    <a:close/>
                    <a:moveTo>
                      <a:pt x="96" y="248"/>
                    </a:moveTo>
                    <a:cubicBezTo>
                      <a:pt x="101" y="248"/>
                      <a:pt x="106" y="248"/>
                      <a:pt x="111" y="248"/>
                    </a:cubicBezTo>
                    <a:cubicBezTo>
                      <a:pt x="111" y="241"/>
                      <a:pt x="111" y="233"/>
                      <a:pt x="111" y="226"/>
                    </a:cubicBezTo>
                    <a:cubicBezTo>
                      <a:pt x="111" y="218"/>
                      <a:pt x="111" y="211"/>
                      <a:pt x="111" y="203"/>
                    </a:cubicBezTo>
                    <a:cubicBezTo>
                      <a:pt x="106" y="203"/>
                      <a:pt x="101" y="203"/>
                      <a:pt x="96" y="203"/>
                    </a:cubicBezTo>
                    <a:cubicBezTo>
                      <a:pt x="96" y="211"/>
                      <a:pt x="96" y="218"/>
                      <a:pt x="96" y="226"/>
                    </a:cubicBezTo>
                    <a:cubicBezTo>
                      <a:pt x="96" y="233"/>
                      <a:pt x="96" y="241"/>
                      <a:pt x="96" y="248"/>
                    </a:cubicBezTo>
                    <a:close/>
                    <a:moveTo>
                      <a:pt x="88" y="169"/>
                    </a:moveTo>
                    <a:cubicBezTo>
                      <a:pt x="88" y="177"/>
                      <a:pt x="88" y="184"/>
                      <a:pt x="88" y="191"/>
                    </a:cubicBezTo>
                    <a:cubicBezTo>
                      <a:pt x="94" y="191"/>
                      <a:pt x="100" y="191"/>
                      <a:pt x="106" y="191"/>
                    </a:cubicBezTo>
                    <a:cubicBezTo>
                      <a:pt x="106" y="183"/>
                      <a:pt x="106" y="176"/>
                      <a:pt x="106" y="168"/>
                    </a:cubicBezTo>
                    <a:cubicBezTo>
                      <a:pt x="100" y="168"/>
                      <a:pt x="94" y="169"/>
                      <a:pt x="88" y="169"/>
                    </a:cubicBezTo>
                    <a:close/>
                    <a:moveTo>
                      <a:pt x="87" y="73"/>
                    </a:moveTo>
                    <a:cubicBezTo>
                      <a:pt x="87" y="81"/>
                      <a:pt x="87" y="88"/>
                      <a:pt x="87" y="95"/>
                    </a:cubicBezTo>
                    <a:cubicBezTo>
                      <a:pt x="93" y="94"/>
                      <a:pt x="99" y="93"/>
                      <a:pt x="106" y="92"/>
                    </a:cubicBezTo>
                    <a:cubicBezTo>
                      <a:pt x="106" y="84"/>
                      <a:pt x="106" y="77"/>
                      <a:pt x="105" y="69"/>
                    </a:cubicBezTo>
                    <a:cubicBezTo>
                      <a:pt x="99" y="71"/>
                      <a:pt x="93" y="72"/>
                      <a:pt x="87" y="73"/>
                    </a:cubicBezTo>
                    <a:close/>
                    <a:moveTo>
                      <a:pt x="62" y="79"/>
                    </a:moveTo>
                    <a:cubicBezTo>
                      <a:pt x="62" y="86"/>
                      <a:pt x="62" y="93"/>
                      <a:pt x="62" y="100"/>
                    </a:cubicBezTo>
                    <a:cubicBezTo>
                      <a:pt x="68" y="99"/>
                      <a:pt x="73" y="98"/>
                      <a:pt x="79" y="97"/>
                    </a:cubicBezTo>
                    <a:cubicBezTo>
                      <a:pt x="79" y="90"/>
                      <a:pt x="79" y="82"/>
                      <a:pt x="79" y="75"/>
                    </a:cubicBezTo>
                    <a:cubicBezTo>
                      <a:pt x="73" y="76"/>
                      <a:pt x="68" y="78"/>
                      <a:pt x="62" y="79"/>
                    </a:cubicBezTo>
                    <a:close/>
                    <a:moveTo>
                      <a:pt x="115" y="67"/>
                    </a:moveTo>
                    <a:cubicBezTo>
                      <a:pt x="115" y="75"/>
                      <a:pt x="115" y="83"/>
                      <a:pt x="115" y="90"/>
                    </a:cubicBezTo>
                    <a:cubicBezTo>
                      <a:pt x="121" y="89"/>
                      <a:pt x="128" y="88"/>
                      <a:pt x="134" y="86"/>
                    </a:cubicBezTo>
                    <a:cubicBezTo>
                      <a:pt x="134" y="79"/>
                      <a:pt x="134" y="71"/>
                      <a:pt x="134" y="63"/>
                    </a:cubicBezTo>
                    <a:cubicBezTo>
                      <a:pt x="128" y="64"/>
                      <a:pt x="121" y="66"/>
                      <a:pt x="115" y="67"/>
                    </a:cubicBezTo>
                    <a:close/>
                    <a:moveTo>
                      <a:pt x="144" y="60"/>
                    </a:moveTo>
                    <a:cubicBezTo>
                      <a:pt x="144" y="69"/>
                      <a:pt x="144" y="77"/>
                      <a:pt x="144" y="85"/>
                    </a:cubicBezTo>
                    <a:cubicBezTo>
                      <a:pt x="151" y="83"/>
                      <a:pt x="159" y="82"/>
                      <a:pt x="166" y="80"/>
                    </a:cubicBezTo>
                    <a:cubicBezTo>
                      <a:pt x="166" y="72"/>
                      <a:pt x="166" y="64"/>
                      <a:pt x="166" y="56"/>
                    </a:cubicBezTo>
                    <a:cubicBezTo>
                      <a:pt x="159" y="57"/>
                      <a:pt x="151" y="59"/>
                      <a:pt x="144" y="60"/>
                    </a:cubicBezTo>
                    <a:close/>
                    <a:moveTo>
                      <a:pt x="87" y="105"/>
                    </a:moveTo>
                    <a:cubicBezTo>
                      <a:pt x="87" y="112"/>
                      <a:pt x="88" y="120"/>
                      <a:pt x="88" y="127"/>
                    </a:cubicBezTo>
                    <a:cubicBezTo>
                      <a:pt x="93" y="126"/>
                      <a:pt x="99" y="125"/>
                      <a:pt x="106" y="125"/>
                    </a:cubicBezTo>
                    <a:cubicBezTo>
                      <a:pt x="106" y="117"/>
                      <a:pt x="106" y="110"/>
                      <a:pt x="106" y="102"/>
                    </a:cubicBezTo>
                    <a:cubicBezTo>
                      <a:pt x="99" y="103"/>
                      <a:pt x="93" y="104"/>
                      <a:pt x="87" y="105"/>
                    </a:cubicBezTo>
                    <a:close/>
                    <a:moveTo>
                      <a:pt x="63" y="109"/>
                    </a:moveTo>
                    <a:cubicBezTo>
                      <a:pt x="63" y="116"/>
                      <a:pt x="63" y="124"/>
                      <a:pt x="63" y="131"/>
                    </a:cubicBezTo>
                    <a:cubicBezTo>
                      <a:pt x="68" y="130"/>
                      <a:pt x="74" y="129"/>
                      <a:pt x="79" y="128"/>
                    </a:cubicBezTo>
                    <a:cubicBezTo>
                      <a:pt x="79" y="121"/>
                      <a:pt x="79" y="114"/>
                      <a:pt x="79" y="107"/>
                    </a:cubicBezTo>
                    <a:cubicBezTo>
                      <a:pt x="74" y="108"/>
                      <a:pt x="68" y="108"/>
                      <a:pt x="63" y="109"/>
                    </a:cubicBezTo>
                    <a:close/>
                    <a:moveTo>
                      <a:pt x="115" y="100"/>
                    </a:moveTo>
                    <a:cubicBezTo>
                      <a:pt x="115" y="108"/>
                      <a:pt x="115" y="116"/>
                      <a:pt x="115" y="123"/>
                    </a:cubicBezTo>
                    <a:cubicBezTo>
                      <a:pt x="121" y="123"/>
                      <a:pt x="128" y="122"/>
                      <a:pt x="134" y="121"/>
                    </a:cubicBezTo>
                    <a:cubicBezTo>
                      <a:pt x="134" y="113"/>
                      <a:pt x="134" y="105"/>
                      <a:pt x="134" y="97"/>
                    </a:cubicBezTo>
                    <a:cubicBezTo>
                      <a:pt x="128" y="98"/>
                      <a:pt x="121" y="99"/>
                      <a:pt x="115" y="100"/>
                    </a:cubicBezTo>
                    <a:close/>
                    <a:moveTo>
                      <a:pt x="144" y="95"/>
                    </a:moveTo>
                    <a:cubicBezTo>
                      <a:pt x="144" y="103"/>
                      <a:pt x="144" y="111"/>
                      <a:pt x="144" y="119"/>
                    </a:cubicBezTo>
                    <a:cubicBezTo>
                      <a:pt x="151" y="118"/>
                      <a:pt x="159" y="117"/>
                      <a:pt x="166" y="116"/>
                    </a:cubicBezTo>
                    <a:cubicBezTo>
                      <a:pt x="166" y="108"/>
                      <a:pt x="166" y="100"/>
                      <a:pt x="166" y="92"/>
                    </a:cubicBezTo>
                    <a:cubicBezTo>
                      <a:pt x="159" y="93"/>
                      <a:pt x="151" y="94"/>
                      <a:pt x="144" y="95"/>
                    </a:cubicBezTo>
                    <a:close/>
                    <a:moveTo>
                      <a:pt x="88" y="138"/>
                    </a:moveTo>
                    <a:cubicBezTo>
                      <a:pt x="88" y="145"/>
                      <a:pt x="88" y="152"/>
                      <a:pt x="88" y="160"/>
                    </a:cubicBezTo>
                    <a:cubicBezTo>
                      <a:pt x="94" y="159"/>
                      <a:pt x="100" y="159"/>
                      <a:pt x="106" y="158"/>
                    </a:cubicBezTo>
                    <a:cubicBezTo>
                      <a:pt x="106" y="150"/>
                      <a:pt x="106" y="143"/>
                      <a:pt x="106" y="135"/>
                    </a:cubicBezTo>
                    <a:cubicBezTo>
                      <a:pt x="100" y="136"/>
                      <a:pt x="93" y="137"/>
                      <a:pt x="88" y="138"/>
                    </a:cubicBezTo>
                    <a:close/>
                    <a:moveTo>
                      <a:pt x="63" y="141"/>
                    </a:moveTo>
                    <a:cubicBezTo>
                      <a:pt x="63" y="148"/>
                      <a:pt x="63" y="155"/>
                      <a:pt x="63" y="162"/>
                    </a:cubicBezTo>
                    <a:cubicBezTo>
                      <a:pt x="68" y="161"/>
                      <a:pt x="74" y="161"/>
                      <a:pt x="79" y="160"/>
                    </a:cubicBezTo>
                    <a:cubicBezTo>
                      <a:pt x="79" y="153"/>
                      <a:pt x="79" y="146"/>
                      <a:pt x="79" y="139"/>
                    </a:cubicBezTo>
                    <a:cubicBezTo>
                      <a:pt x="74" y="139"/>
                      <a:pt x="68" y="140"/>
                      <a:pt x="63" y="141"/>
                    </a:cubicBezTo>
                    <a:close/>
                    <a:moveTo>
                      <a:pt x="115" y="134"/>
                    </a:moveTo>
                    <a:cubicBezTo>
                      <a:pt x="115" y="142"/>
                      <a:pt x="115" y="150"/>
                      <a:pt x="115" y="157"/>
                    </a:cubicBezTo>
                    <a:cubicBezTo>
                      <a:pt x="121" y="157"/>
                      <a:pt x="128" y="156"/>
                      <a:pt x="134" y="156"/>
                    </a:cubicBezTo>
                    <a:cubicBezTo>
                      <a:pt x="134" y="148"/>
                      <a:pt x="134" y="140"/>
                      <a:pt x="134" y="132"/>
                    </a:cubicBezTo>
                    <a:cubicBezTo>
                      <a:pt x="128" y="133"/>
                      <a:pt x="121" y="134"/>
                      <a:pt x="115" y="134"/>
                    </a:cubicBezTo>
                    <a:close/>
                    <a:moveTo>
                      <a:pt x="144" y="131"/>
                    </a:moveTo>
                    <a:cubicBezTo>
                      <a:pt x="144" y="139"/>
                      <a:pt x="144" y="147"/>
                      <a:pt x="144" y="155"/>
                    </a:cubicBezTo>
                    <a:cubicBezTo>
                      <a:pt x="151" y="154"/>
                      <a:pt x="159" y="154"/>
                      <a:pt x="166" y="153"/>
                    </a:cubicBezTo>
                    <a:cubicBezTo>
                      <a:pt x="166" y="145"/>
                      <a:pt x="166" y="136"/>
                      <a:pt x="166" y="128"/>
                    </a:cubicBezTo>
                    <a:cubicBezTo>
                      <a:pt x="159" y="129"/>
                      <a:pt x="151" y="130"/>
                      <a:pt x="144" y="131"/>
                    </a:cubicBezTo>
                    <a:close/>
                    <a:moveTo>
                      <a:pt x="63" y="171"/>
                    </a:moveTo>
                    <a:cubicBezTo>
                      <a:pt x="63" y="178"/>
                      <a:pt x="63" y="185"/>
                      <a:pt x="63" y="192"/>
                    </a:cubicBezTo>
                    <a:cubicBezTo>
                      <a:pt x="68" y="192"/>
                      <a:pt x="74" y="192"/>
                      <a:pt x="80" y="191"/>
                    </a:cubicBezTo>
                    <a:cubicBezTo>
                      <a:pt x="79" y="184"/>
                      <a:pt x="79" y="177"/>
                      <a:pt x="79" y="170"/>
                    </a:cubicBezTo>
                    <a:cubicBezTo>
                      <a:pt x="74" y="170"/>
                      <a:pt x="68" y="171"/>
                      <a:pt x="63" y="171"/>
                    </a:cubicBezTo>
                    <a:close/>
                    <a:moveTo>
                      <a:pt x="115" y="167"/>
                    </a:moveTo>
                    <a:cubicBezTo>
                      <a:pt x="115" y="175"/>
                      <a:pt x="115" y="183"/>
                      <a:pt x="115" y="190"/>
                    </a:cubicBezTo>
                    <a:cubicBezTo>
                      <a:pt x="121" y="190"/>
                      <a:pt x="128" y="190"/>
                      <a:pt x="135" y="190"/>
                    </a:cubicBezTo>
                    <a:cubicBezTo>
                      <a:pt x="135" y="182"/>
                      <a:pt x="135" y="174"/>
                      <a:pt x="135" y="166"/>
                    </a:cubicBezTo>
                    <a:cubicBezTo>
                      <a:pt x="128" y="167"/>
                      <a:pt x="121" y="167"/>
                      <a:pt x="115" y="167"/>
                    </a:cubicBezTo>
                    <a:close/>
                    <a:moveTo>
                      <a:pt x="144" y="165"/>
                    </a:moveTo>
                    <a:cubicBezTo>
                      <a:pt x="144" y="173"/>
                      <a:pt x="144" y="181"/>
                      <a:pt x="144" y="189"/>
                    </a:cubicBezTo>
                    <a:cubicBezTo>
                      <a:pt x="151" y="189"/>
                      <a:pt x="159" y="189"/>
                      <a:pt x="166" y="189"/>
                    </a:cubicBezTo>
                    <a:cubicBezTo>
                      <a:pt x="166" y="180"/>
                      <a:pt x="166" y="172"/>
                      <a:pt x="166" y="164"/>
                    </a:cubicBezTo>
                    <a:cubicBezTo>
                      <a:pt x="159" y="164"/>
                      <a:pt x="151" y="165"/>
                      <a:pt x="144" y="165"/>
                    </a:cubicBez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7" name="is1iḑé"/>
              <p:cNvSpPr/>
              <p:nvPr/>
            </p:nvSpPr>
            <p:spPr bwMode="auto">
              <a:xfrm>
                <a:off x="4791076" y="2986088"/>
                <a:ext cx="939800" cy="930275"/>
              </a:xfrm>
              <a:custGeom>
                <a:avLst/>
                <a:gdLst>
                  <a:gd name="T0" fmla="*/ 184 w 285"/>
                  <a:gd name="T1" fmla="*/ 94 h 280"/>
                  <a:gd name="T2" fmla="*/ 216 w 285"/>
                  <a:gd name="T3" fmla="*/ 108 h 280"/>
                  <a:gd name="T4" fmla="*/ 244 w 285"/>
                  <a:gd name="T5" fmla="*/ 0 h 280"/>
                  <a:gd name="T6" fmla="*/ 159 w 285"/>
                  <a:gd name="T7" fmla="*/ 45 h 280"/>
                  <a:gd name="T8" fmla="*/ 132 w 285"/>
                  <a:gd name="T9" fmla="*/ 146 h 280"/>
                  <a:gd name="T10" fmla="*/ 120 w 285"/>
                  <a:gd name="T11" fmla="*/ 146 h 280"/>
                  <a:gd name="T12" fmla="*/ 72 w 285"/>
                  <a:gd name="T13" fmla="*/ 128 h 280"/>
                  <a:gd name="T14" fmla="*/ 28 w 285"/>
                  <a:gd name="T15" fmla="*/ 81 h 280"/>
                  <a:gd name="T16" fmla="*/ 28 w 285"/>
                  <a:gd name="T17" fmla="*/ 96 h 280"/>
                  <a:gd name="T18" fmla="*/ 72 w 285"/>
                  <a:gd name="T19" fmla="*/ 146 h 280"/>
                  <a:gd name="T20" fmla="*/ 28 w 285"/>
                  <a:gd name="T21" fmla="*/ 146 h 280"/>
                  <a:gd name="T22" fmla="*/ 72 w 285"/>
                  <a:gd name="T23" fmla="*/ 193 h 280"/>
                  <a:gd name="T24" fmla="*/ 28 w 285"/>
                  <a:gd name="T25" fmla="*/ 210 h 280"/>
                  <a:gd name="T26" fmla="*/ 28 w 285"/>
                  <a:gd name="T27" fmla="*/ 225 h 280"/>
                  <a:gd name="T28" fmla="*/ 72 w 285"/>
                  <a:gd name="T29" fmla="*/ 242 h 280"/>
                  <a:gd name="T30" fmla="*/ 28 w 285"/>
                  <a:gd name="T31" fmla="*/ 242 h 280"/>
                  <a:gd name="T32" fmla="*/ 274 w 285"/>
                  <a:gd name="T33" fmla="*/ 86 h 280"/>
                  <a:gd name="T34" fmla="*/ 235 w 285"/>
                  <a:gd name="T35" fmla="*/ 51 h 280"/>
                  <a:gd name="T36" fmla="*/ 235 w 285"/>
                  <a:gd name="T37" fmla="*/ 62 h 280"/>
                  <a:gd name="T38" fmla="*/ 274 w 285"/>
                  <a:gd name="T39" fmla="*/ 99 h 280"/>
                  <a:gd name="T40" fmla="*/ 235 w 285"/>
                  <a:gd name="T41" fmla="*/ 99 h 280"/>
                  <a:gd name="T42" fmla="*/ 274 w 285"/>
                  <a:gd name="T43" fmla="*/ 133 h 280"/>
                  <a:gd name="T44" fmla="*/ 235 w 285"/>
                  <a:gd name="T45" fmla="*/ 146 h 280"/>
                  <a:gd name="T46" fmla="*/ 235 w 285"/>
                  <a:gd name="T47" fmla="*/ 157 h 280"/>
                  <a:gd name="T48" fmla="*/ 274 w 285"/>
                  <a:gd name="T49" fmla="*/ 170 h 280"/>
                  <a:gd name="T50" fmla="*/ 235 w 285"/>
                  <a:gd name="T51" fmla="*/ 170 h 280"/>
                  <a:gd name="T52" fmla="*/ 198 w 285"/>
                  <a:gd name="T53" fmla="*/ 267 h 280"/>
                  <a:gd name="T54" fmla="*/ 175 w 285"/>
                  <a:gd name="T55" fmla="*/ 254 h 280"/>
                  <a:gd name="T56" fmla="*/ 175 w 285"/>
                  <a:gd name="T57" fmla="*/ 267 h 280"/>
                  <a:gd name="T58" fmla="*/ 198 w 285"/>
                  <a:gd name="T59" fmla="*/ 236 h 280"/>
                  <a:gd name="T60" fmla="*/ 188 w 285"/>
                  <a:gd name="T61" fmla="*/ 236 h 280"/>
                  <a:gd name="T62" fmla="*/ 198 w 285"/>
                  <a:gd name="T63" fmla="*/ 230 h 280"/>
                  <a:gd name="T64" fmla="*/ 175 w 285"/>
                  <a:gd name="T65" fmla="*/ 236 h 280"/>
                  <a:gd name="T66" fmla="*/ 175 w 285"/>
                  <a:gd name="T67" fmla="*/ 250 h 280"/>
                  <a:gd name="T68" fmla="*/ 184 w 285"/>
                  <a:gd name="T69" fmla="*/ 217 h 280"/>
                  <a:gd name="T70" fmla="*/ 175 w 285"/>
                  <a:gd name="T71" fmla="*/ 217 h 280"/>
                  <a:gd name="T72" fmla="*/ 132 w 285"/>
                  <a:gd name="T73" fmla="*/ 264 h 280"/>
                  <a:gd name="T74" fmla="*/ 120 w 285"/>
                  <a:gd name="T75" fmla="*/ 221 h 280"/>
                  <a:gd name="T76" fmla="*/ 120 w 285"/>
                  <a:gd name="T77" fmla="*/ 239 h 280"/>
                  <a:gd name="T78" fmla="*/ 132 w 285"/>
                  <a:gd name="T79" fmla="*/ 197 h 280"/>
                  <a:gd name="T80" fmla="*/ 120 w 285"/>
                  <a:gd name="T81" fmla="*/ 197 h 280"/>
                  <a:gd name="T82" fmla="*/ 132 w 285"/>
                  <a:gd name="T83" fmla="*/ 190 h 280"/>
                  <a:gd name="T84" fmla="*/ 181 w 285"/>
                  <a:gd name="T85" fmla="*/ 146 h 280"/>
                  <a:gd name="T86" fmla="*/ 181 w 285"/>
                  <a:gd name="T87" fmla="*/ 165 h 280"/>
                  <a:gd name="T88" fmla="*/ 173 w 285"/>
                  <a:gd name="T89" fmla="*/ 146 h 280"/>
                  <a:gd name="T90" fmla="*/ 161 w 285"/>
                  <a:gd name="T91" fmla="*/ 146 h 280"/>
                  <a:gd name="T92" fmla="*/ 153 w 285"/>
                  <a:gd name="T93" fmla="*/ 165 h 280"/>
                  <a:gd name="T94" fmla="*/ 0 w 285"/>
                  <a:gd name="T95" fmla="*/ 280 h 280"/>
                  <a:gd name="T96" fmla="*/ 87 w 285"/>
                  <a:gd name="T97" fmla="*/ 60 h 280"/>
                  <a:gd name="T98" fmla="*/ 54 w 285"/>
                  <a:gd name="T99" fmla="*/ 60 h 280"/>
                  <a:gd name="T100" fmla="*/ 166 w 285"/>
                  <a:gd name="T101" fmla="*/ 207 h 280"/>
                  <a:gd name="T102" fmla="*/ 226 w 285"/>
                  <a:gd name="T103" fmla="*/ 207 h 280"/>
                  <a:gd name="T104" fmla="*/ 238 w 285"/>
                  <a:gd name="T105" fmla="*/ 280 h 280"/>
                  <a:gd name="T106" fmla="*/ 223 w 285"/>
                  <a:gd name="T107" fmla="*/ 36 h 280"/>
                  <a:gd name="T108" fmla="*/ 139 w 285"/>
                  <a:gd name="T109" fmla="*/ 75 h 280"/>
                  <a:gd name="T110" fmla="*/ 195 w 285"/>
                  <a:gd name="T111" fmla="*/ 105 h 280"/>
                  <a:gd name="T112" fmla="*/ 206 w 285"/>
                  <a:gd name="T113" fmla="*/ 194 h 280"/>
                  <a:gd name="T114" fmla="*/ 106 w 285"/>
                  <a:gd name="T115" fmla="*/ 280 h 280"/>
                  <a:gd name="T116" fmla="*/ 119 w 285"/>
                  <a:gd name="T117" fmla="*/ 105 h 280"/>
                  <a:gd name="T118" fmla="*/ 96 w 285"/>
                  <a:gd name="T119" fmla="*/ 31 h 280"/>
                  <a:gd name="T120" fmla="*/ 109 w 285"/>
                  <a:gd name="T121" fmla="*/ 97 h 280"/>
                  <a:gd name="T122" fmla="*/ 96 w 285"/>
                  <a:gd name="T123"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280">
                    <a:moveTo>
                      <a:pt x="160" y="67"/>
                    </a:moveTo>
                    <a:cubicBezTo>
                      <a:pt x="184" y="67"/>
                      <a:pt x="184" y="67"/>
                      <a:pt x="184" y="67"/>
                    </a:cubicBezTo>
                    <a:cubicBezTo>
                      <a:pt x="184" y="94"/>
                      <a:pt x="184" y="94"/>
                      <a:pt x="184" y="94"/>
                    </a:cubicBezTo>
                    <a:cubicBezTo>
                      <a:pt x="201" y="94"/>
                      <a:pt x="201" y="94"/>
                      <a:pt x="201" y="94"/>
                    </a:cubicBezTo>
                    <a:cubicBezTo>
                      <a:pt x="201" y="108"/>
                      <a:pt x="201" y="108"/>
                      <a:pt x="201" y="108"/>
                    </a:cubicBezTo>
                    <a:cubicBezTo>
                      <a:pt x="216" y="108"/>
                      <a:pt x="216" y="108"/>
                      <a:pt x="216" y="108"/>
                    </a:cubicBezTo>
                    <a:cubicBezTo>
                      <a:pt x="216" y="30"/>
                      <a:pt x="216" y="30"/>
                      <a:pt x="216" y="30"/>
                    </a:cubicBezTo>
                    <a:cubicBezTo>
                      <a:pt x="244" y="16"/>
                      <a:pt x="244" y="16"/>
                      <a:pt x="244" y="16"/>
                    </a:cubicBezTo>
                    <a:cubicBezTo>
                      <a:pt x="244" y="0"/>
                      <a:pt x="244" y="0"/>
                      <a:pt x="244" y="0"/>
                    </a:cubicBezTo>
                    <a:cubicBezTo>
                      <a:pt x="173" y="0"/>
                      <a:pt x="173" y="0"/>
                      <a:pt x="173" y="0"/>
                    </a:cubicBezTo>
                    <a:cubicBezTo>
                      <a:pt x="173" y="45"/>
                      <a:pt x="173" y="45"/>
                      <a:pt x="173" y="45"/>
                    </a:cubicBezTo>
                    <a:cubicBezTo>
                      <a:pt x="159" y="45"/>
                      <a:pt x="159" y="45"/>
                      <a:pt x="159" y="45"/>
                    </a:cubicBezTo>
                    <a:cubicBezTo>
                      <a:pt x="160" y="67"/>
                      <a:pt x="160" y="67"/>
                      <a:pt x="160" y="67"/>
                    </a:cubicBezTo>
                    <a:close/>
                    <a:moveTo>
                      <a:pt x="120" y="146"/>
                    </a:moveTo>
                    <a:cubicBezTo>
                      <a:pt x="132" y="146"/>
                      <a:pt x="132" y="146"/>
                      <a:pt x="132" y="146"/>
                    </a:cubicBezTo>
                    <a:cubicBezTo>
                      <a:pt x="132" y="165"/>
                      <a:pt x="132" y="165"/>
                      <a:pt x="132" y="165"/>
                    </a:cubicBezTo>
                    <a:cubicBezTo>
                      <a:pt x="120" y="165"/>
                      <a:pt x="120" y="165"/>
                      <a:pt x="120" y="165"/>
                    </a:cubicBezTo>
                    <a:cubicBezTo>
                      <a:pt x="120" y="146"/>
                      <a:pt x="120" y="146"/>
                      <a:pt x="120" y="146"/>
                    </a:cubicBezTo>
                    <a:close/>
                    <a:moveTo>
                      <a:pt x="28" y="114"/>
                    </a:moveTo>
                    <a:cubicBezTo>
                      <a:pt x="43" y="114"/>
                      <a:pt x="57" y="114"/>
                      <a:pt x="72" y="114"/>
                    </a:cubicBezTo>
                    <a:cubicBezTo>
                      <a:pt x="72" y="118"/>
                      <a:pt x="72" y="123"/>
                      <a:pt x="72" y="128"/>
                    </a:cubicBezTo>
                    <a:cubicBezTo>
                      <a:pt x="57" y="128"/>
                      <a:pt x="43" y="128"/>
                      <a:pt x="28" y="128"/>
                    </a:cubicBezTo>
                    <a:cubicBezTo>
                      <a:pt x="28" y="123"/>
                      <a:pt x="28" y="118"/>
                      <a:pt x="28" y="114"/>
                    </a:cubicBezTo>
                    <a:close/>
                    <a:moveTo>
                      <a:pt x="28" y="81"/>
                    </a:moveTo>
                    <a:cubicBezTo>
                      <a:pt x="72" y="81"/>
                      <a:pt x="72" y="81"/>
                      <a:pt x="72" y="81"/>
                    </a:cubicBezTo>
                    <a:cubicBezTo>
                      <a:pt x="72" y="96"/>
                      <a:pt x="72" y="96"/>
                      <a:pt x="72" y="96"/>
                    </a:cubicBezTo>
                    <a:cubicBezTo>
                      <a:pt x="28" y="96"/>
                      <a:pt x="28" y="96"/>
                      <a:pt x="28" y="96"/>
                    </a:cubicBezTo>
                    <a:cubicBezTo>
                      <a:pt x="28" y="81"/>
                      <a:pt x="28" y="81"/>
                      <a:pt x="28" y="81"/>
                    </a:cubicBezTo>
                    <a:close/>
                    <a:moveTo>
                      <a:pt x="28" y="146"/>
                    </a:moveTo>
                    <a:cubicBezTo>
                      <a:pt x="43" y="146"/>
                      <a:pt x="57" y="146"/>
                      <a:pt x="72" y="146"/>
                    </a:cubicBezTo>
                    <a:cubicBezTo>
                      <a:pt x="72" y="151"/>
                      <a:pt x="72" y="156"/>
                      <a:pt x="72" y="160"/>
                    </a:cubicBezTo>
                    <a:cubicBezTo>
                      <a:pt x="57" y="160"/>
                      <a:pt x="43" y="160"/>
                      <a:pt x="28" y="160"/>
                    </a:cubicBezTo>
                    <a:cubicBezTo>
                      <a:pt x="28" y="156"/>
                      <a:pt x="28" y="151"/>
                      <a:pt x="28" y="146"/>
                    </a:cubicBezTo>
                    <a:close/>
                    <a:moveTo>
                      <a:pt x="28" y="178"/>
                    </a:moveTo>
                    <a:cubicBezTo>
                      <a:pt x="43" y="178"/>
                      <a:pt x="57" y="178"/>
                      <a:pt x="72" y="178"/>
                    </a:cubicBezTo>
                    <a:cubicBezTo>
                      <a:pt x="72" y="183"/>
                      <a:pt x="72" y="188"/>
                      <a:pt x="72" y="193"/>
                    </a:cubicBezTo>
                    <a:cubicBezTo>
                      <a:pt x="57" y="193"/>
                      <a:pt x="43" y="193"/>
                      <a:pt x="28" y="193"/>
                    </a:cubicBezTo>
                    <a:cubicBezTo>
                      <a:pt x="28" y="188"/>
                      <a:pt x="28" y="183"/>
                      <a:pt x="28" y="178"/>
                    </a:cubicBezTo>
                    <a:close/>
                    <a:moveTo>
                      <a:pt x="28" y="210"/>
                    </a:moveTo>
                    <a:cubicBezTo>
                      <a:pt x="43" y="210"/>
                      <a:pt x="57" y="210"/>
                      <a:pt x="72" y="210"/>
                    </a:cubicBezTo>
                    <a:cubicBezTo>
                      <a:pt x="72" y="215"/>
                      <a:pt x="72" y="220"/>
                      <a:pt x="72" y="225"/>
                    </a:cubicBezTo>
                    <a:cubicBezTo>
                      <a:pt x="57" y="225"/>
                      <a:pt x="43" y="225"/>
                      <a:pt x="28" y="225"/>
                    </a:cubicBezTo>
                    <a:cubicBezTo>
                      <a:pt x="28" y="220"/>
                      <a:pt x="28" y="215"/>
                      <a:pt x="28" y="210"/>
                    </a:cubicBezTo>
                    <a:close/>
                    <a:moveTo>
                      <a:pt x="28" y="242"/>
                    </a:moveTo>
                    <a:cubicBezTo>
                      <a:pt x="72" y="242"/>
                      <a:pt x="72" y="242"/>
                      <a:pt x="72" y="242"/>
                    </a:cubicBezTo>
                    <a:cubicBezTo>
                      <a:pt x="72" y="257"/>
                      <a:pt x="72" y="257"/>
                      <a:pt x="72" y="257"/>
                    </a:cubicBezTo>
                    <a:cubicBezTo>
                      <a:pt x="28" y="257"/>
                      <a:pt x="28" y="257"/>
                      <a:pt x="28" y="257"/>
                    </a:cubicBezTo>
                    <a:cubicBezTo>
                      <a:pt x="28" y="242"/>
                      <a:pt x="28" y="242"/>
                      <a:pt x="28" y="242"/>
                    </a:cubicBezTo>
                    <a:close/>
                    <a:moveTo>
                      <a:pt x="235" y="75"/>
                    </a:moveTo>
                    <a:cubicBezTo>
                      <a:pt x="248" y="75"/>
                      <a:pt x="261" y="75"/>
                      <a:pt x="274" y="75"/>
                    </a:cubicBezTo>
                    <a:cubicBezTo>
                      <a:pt x="274" y="79"/>
                      <a:pt x="274" y="82"/>
                      <a:pt x="274" y="86"/>
                    </a:cubicBezTo>
                    <a:cubicBezTo>
                      <a:pt x="261" y="86"/>
                      <a:pt x="248" y="86"/>
                      <a:pt x="235" y="86"/>
                    </a:cubicBezTo>
                    <a:cubicBezTo>
                      <a:pt x="235" y="82"/>
                      <a:pt x="235" y="79"/>
                      <a:pt x="235" y="75"/>
                    </a:cubicBezTo>
                    <a:close/>
                    <a:moveTo>
                      <a:pt x="235" y="51"/>
                    </a:moveTo>
                    <a:cubicBezTo>
                      <a:pt x="274" y="51"/>
                      <a:pt x="274" y="51"/>
                      <a:pt x="274" y="51"/>
                    </a:cubicBezTo>
                    <a:cubicBezTo>
                      <a:pt x="274" y="62"/>
                      <a:pt x="274" y="62"/>
                      <a:pt x="274" y="62"/>
                    </a:cubicBezTo>
                    <a:cubicBezTo>
                      <a:pt x="235" y="62"/>
                      <a:pt x="235" y="62"/>
                      <a:pt x="235" y="62"/>
                    </a:cubicBezTo>
                    <a:cubicBezTo>
                      <a:pt x="235" y="51"/>
                      <a:pt x="235" y="51"/>
                      <a:pt x="235" y="51"/>
                    </a:cubicBezTo>
                    <a:close/>
                    <a:moveTo>
                      <a:pt x="235" y="99"/>
                    </a:moveTo>
                    <a:cubicBezTo>
                      <a:pt x="248" y="99"/>
                      <a:pt x="261" y="99"/>
                      <a:pt x="274" y="99"/>
                    </a:cubicBezTo>
                    <a:cubicBezTo>
                      <a:pt x="274" y="102"/>
                      <a:pt x="274" y="106"/>
                      <a:pt x="274" y="110"/>
                    </a:cubicBezTo>
                    <a:cubicBezTo>
                      <a:pt x="261" y="110"/>
                      <a:pt x="248" y="110"/>
                      <a:pt x="235" y="110"/>
                    </a:cubicBezTo>
                    <a:cubicBezTo>
                      <a:pt x="235" y="106"/>
                      <a:pt x="235" y="102"/>
                      <a:pt x="235" y="99"/>
                    </a:cubicBezTo>
                    <a:close/>
                    <a:moveTo>
                      <a:pt x="235" y="122"/>
                    </a:moveTo>
                    <a:cubicBezTo>
                      <a:pt x="248" y="122"/>
                      <a:pt x="261" y="122"/>
                      <a:pt x="274" y="122"/>
                    </a:cubicBezTo>
                    <a:cubicBezTo>
                      <a:pt x="274" y="126"/>
                      <a:pt x="274" y="130"/>
                      <a:pt x="274" y="133"/>
                    </a:cubicBezTo>
                    <a:cubicBezTo>
                      <a:pt x="261" y="133"/>
                      <a:pt x="248" y="133"/>
                      <a:pt x="235" y="133"/>
                    </a:cubicBezTo>
                    <a:cubicBezTo>
                      <a:pt x="235" y="130"/>
                      <a:pt x="235" y="126"/>
                      <a:pt x="235" y="122"/>
                    </a:cubicBezTo>
                    <a:close/>
                    <a:moveTo>
                      <a:pt x="235" y="146"/>
                    </a:moveTo>
                    <a:cubicBezTo>
                      <a:pt x="248" y="146"/>
                      <a:pt x="261" y="146"/>
                      <a:pt x="274" y="146"/>
                    </a:cubicBezTo>
                    <a:cubicBezTo>
                      <a:pt x="274" y="150"/>
                      <a:pt x="274" y="153"/>
                      <a:pt x="274" y="157"/>
                    </a:cubicBezTo>
                    <a:cubicBezTo>
                      <a:pt x="261" y="157"/>
                      <a:pt x="248" y="157"/>
                      <a:pt x="235" y="157"/>
                    </a:cubicBezTo>
                    <a:cubicBezTo>
                      <a:pt x="235" y="153"/>
                      <a:pt x="235" y="150"/>
                      <a:pt x="235" y="146"/>
                    </a:cubicBezTo>
                    <a:close/>
                    <a:moveTo>
                      <a:pt x="235" y="170"/>
                    </a:moveTo>
                    <a:cubicBezTo>
                      <a:pt x="274" y="170"/>
                      <a:pt x="274" y="170"/>
                      <a:pt x="274" y="170"/>
                    </a:cubicBezTo>
                    <a:cubicBezTo>
                      <a:pt x="274" y="181"/>
                      <a:pt x="274" y="181"/>
                      <a:pt x="274" y="181"/>
                    </a:cubicBezTo>
                    <a:cubicBezTo>
                      <a:pt x="235" y="181"/>
                      <a:pt x="235" y="181"/>
                      <a:pt x="235" y="181"/>
                    </a:cubicBezTo>
                    <a:cubicBezTo>
                      <a:pt x="235" y="170"/>
                      <a:pt x="235" y="170"/>
                      <a:pt x="235" y="170"/>
                    </a:cubicBezTo>
                    <a:close/>
                    <a:moveTo>
                      <a:pt x="188" y="254"/>
                    </a:moveTo>
                    <a:cubicBezTo>
                      <a:pt x="198" y="254"/>
                      <a:pt x="198" y="254"/>
                      <a:pt x="198" y="254"/>
                    </a:cubicBezTo>
                    <a:cubicBezTo>
                      <a:pt x="198" y="267"/>
                      <a:pt x="198" y="267"/>
                      <a:pt x="198" y="267"/>
                    </a:cubicBezTo>
                    <a:cubicBezTo>
                      <a:pt x="188" y="267"/>
                      <a:pt x="188" y="267"/>
                      <a:pt x="188" y="267"/>
                    </a:cubicBezTo>
                    <a:cubicBezTo>
                      <a:pt x="188" y="254"/>
                      <a:pt x="188" y="254"/>
                      <a:pt x="188" y="254"/>
                    </a:cubicBezTo>
                    <a:close/>
                    <a:moveTo>
                      <a:pt x="175" y="254"/>
                    </a:moveTo>
                    <a:cubicBezTo>
                      <a:pt x="184" y="254"/>
                      <a:pt x="184" y="254"/>
                      <a:pt x="184" y="254"/>
                    </a:cubicBezTo>
                    <a:cubicBezTo>
                      <a:pt x="184" y="267"/>
                      <a:pt x="184" y="267"/>
                      <a:pt x="184" y="267"/>
                    </a:cubicBezTo>
                    <a:cubicBezTo>
                      <a:pt x="175" y="267"/>
                      <a:pt x="175" y="267"/>
                      <a:pt x="175" y="267"/>
                    </a:cubicBezTo>
                    <a:cubicBezTo>
                      <a:pt x="175" y="254"/>
                      <a:pt x="175" y="254"/>
                      <a:pt x="175" y="254"/>
                    </a:cubicBezTo>
                    <a:close/>
                    <a:moveTo>
                      <a:pt x="188" y="236"/>
                    </a:moveTo>
                    <a:cubicBezTo>
                      <a:pt x="198" y="236"/>
                      <a:pt x="198" y="236"/>
                      <a:pt x="198" y="236"/>
                    </a:cubicBezTo>
                    <a:cubicBezTo>
                      <a:pt x="198" y="250"/>
                      <a:pt x="198" y="250"/>
                      <a:pt x="198" y="250"/>
                    </a:cubicBezTo>
                    <a:cubicBezTo>
                      <a:pt x="188" y="250"/>
                      <a:pt x="188" y="250"/>
                      <a:pt x="188" y="250"/>
                    </a:cubicBezTo>
                    <a:cubicBezTo>
                      <a:pt x="188" y="236"/>
                      <a:pt x="188" y="236"/>
                      <a:pt x="188" y="236"/>
                    </a:cubicBezTo>
                    <a:close/>
                    <a:moveTo>
                      <a:pt x="188" y="217"/>
                    </a:moveTo>
                    <a:cubicBezTo>
                      <a:pt x="198" y="217"/>
                      <a:pt x="198" y="217"/>
                      <a:pt x="198" y="217"/>
                    </a:cubicBezTo>
                    <a:cubicBezTo>
                      <a:pt x="198" y="230"/>
                      <a:pt x="198" y="230"/>
                      <a:pt x="198" y="230"/>
                    </a:cubicBezTo>
                    <a:cubicBezTo>
                      <a:pt x="188" y="230"/>
                      <a:pt x="188" y="230"/>
                      <a:pt x="188" y="230"/>
                    </a:cubicBezTo>
                    <a:cubicBezTo>
                      <a:pt x="188" y="217"/>
                      <a:pt x="188" y="217"/>
                      <a:pt x="188" y="217"/>
                    </a:cubicBezTo>
                    <a:close/>
                    <a:moveTo>
                      <a:pt x="175" y="236"/>
                    </a:moveTo>
                    <a:cubicBezTo>
                      <a:pt x="184" y="236"/>
                      <a:pt x="184" y="236"/>
                      <a:pt x="184" y="236"/>
                    </a:cubicBezTo>
                    <a:cubicBezTo>
                      <a:pt x="184" y="250"/>
                      <a:pt x="184" y="250"/>
                      <a:pt x="184" y="250"/>
                    </a:cubicBezTo>
                    <a:cubicBezTo>
                      <a:pt x="175" y="250"/>
                      <a:pt x="175" y="250"/>
                      <a:pt x="175" y="250"/>
                    </a:cubicBezTo>
                    <a:cubicBezTo>
                      <a:pt x="175" y="236"/>
                      <a:pt x="175" y="236"/>
                      <a:pt x="175" y="236"/>
                    </a:cubicBezTo>
                    <a:close/>
                    <a:moveTo>
                      <a:pt x="175" y="217"/>
                    </a:moveTo>
                    <a:cubicBezTo>
                      <a:pt x="184" y="217"/>
                      <a:pt x="184" y="217"/>
                      <a:pt x="184" y="217"/>
                    </a:cubicBezTo>
                    <a:cubicBezTo>
                      <a:pt x="184" y="230"/>
                      <a:pt x="184" y="230"/>
                      <a:pt x="184" y="230"/>
                    </a:cubicBezTo>
                    <a:cubicBezTo>
                      <a:pt x="175" y="230"/>
                      <a:pt x="175" y="230"/>
                      <a:pt x="175" y="230"/>
                    </a:cubicBezTo>
                    <a:cubicBezTo>
                      <a:pt x="175" y="217"/>
                      <a:pt x="175" y="217"/>
                      <a:pt x="175" y="217"/>
                    </a:cubicBezTo>
                    <a:close/>
                    <a:moveTo>
                      <a:pt x="120" y="246"/>
                    </a:moveTo>
                    <a:cubicBezTo>
                      <a:pt x="132" y="246"/>
                      <a:pt x="132" y="246"/>
                      <a:pt x="132" y="246"/>
                    </a:cubicBezTo>
                    <a:cubicBezTo>
                      <a:pt x="132" y="264"/>
                      <a:pt x="132" y="264"/>
                      <a:pt x="132" y="264"/>
                    </a:cubicBezTo>
                    <a:cubicBezTo>
                      <a:pt x="120" y="264"/>
                      <a:pt x="120" y="264"/>
                      <a:pt x="120" y="264"/>
                    </a:cubicBezTo>
                    <a:cubicBezTo>
                      <a:pt x="120" y="246"/>
                      <a:pt x="120" y="246"/>
                      <a:pt x="120" y="246"/>
                    </a:cubicBezTo>
                    <a:close/>
                    <a:moveTo>
                      <a:pt x="120" y="221"/>
                    </a:moveTo>
                    <a:cubicBezTo>
                      <a:pt x="132" y="221"/>
                      <a:pt x="132" y="221"/>
                      <a:pt x="132" y="221"/>
                    </a:cubicBezTo>
                    <a:cubicBezTo>
                      <a:pt x="132" y="239"/>
                      <a:pt x="132" y="239"/>
                      <a:pt x="132" y="239"/>
                    </a:cubicBezTo>
                    <a:cubicBezTo>
                      <a:pt x="120" y="239"/>
                      <a:pt x="120" y="239"/>
                      <a:pt x="120" y="239"/>
                    </a:cubicBezTo>
                    <a:cubicBezTo>
                      <a:pt x="120" y="221"/>
                      <a:pt x="120" y="221"/>
                      <a:pt x="120" y="221"/>
                    </a:cubicBezTo>
                    <a:close/>
                    <a:moveTo>
                      <a:pt x="120" y="197"/>
                    </a:moveTo>
                    <a:cubicBezTo>
                      <a:pt x="132" y="197"/>
                      <a:pt x="132" y="197"/>
                      <a:pt x="132" y="197"/>
                    </a:cubicBezTo>
                    <a:cubicBezTo>
                      <a:pt x="132" y="215"/>
                      <a:pt x="132" y="215"/>
                      <a:pt x="132" y="215"/>
                    </a:cubicBezTo>
                    <a:cubicBezTo>
                      <a:pt x="120" y="215"/>
                      <a:pt x="120" y="215"/>
                      <a:pt x="120" y="215"/>
                    </a:cubicBezTo>
                    <a:cubicBezTo>
                      <a:pt x="120" y="197"/>
                      <a:pt x="120" y="197"/>
                      <a:pt x="120" y="197"/>
                    </a:cubicBezTo>
                    <a:close/>
                    <a:moveTo>
                      <a:pt x="120" y="171"/>
                    </a:moveTo>
                    <a:cubicBezTo>
                      <a:pt x="132" y="171"/>
                      <a:pt x="132" y="171"/>
                      <a:pt x="132" y="171"/>
                    </a:cubicBezTo>
                    <a:cubicBezTo>
                      <a:pt x="132" y="190"/>
                      <a:pt x="132" y="190"/>
                      <a:pt x="132" y="190"/>
                    </a:cubicBezTo>
                    <a:cubicBezTo>
                      <a:pt x="120" y="190"/>
                      <a:pt x="120" y="190"/>
                      <a:pt x="120" y="190"/>
                    </a:cubicBezTo>
                    <a:cubicBezTo>
                      <a:pt x="120" y="171"/>
                      <a:pt x="120" y="171"/>
                      <a:pt x="120" y="171"/>
                    </a:cubicBezTo>
                    <a:close/>
                    <a:moveTo>
                      <a:pt x="181" y="146"/>
                    </a:moveTo>
                    <a:cubicBezTo>
                      <a:pt x="193" y="146"/>
                      <a:pt x="193" y="146"/>
                      <a:pt x="193" y="146"/>
                    </a:cubicBezTo>
                    <a:cubicBezTo>
                      <a:pt x="193" y="165"/>
                      <a:pt x="193" y="165"/>
                      <a:pt x="193" y="165"/>
                    </a:cubicBezTo>
                    <a:cubicBezTo>
                      <a:pt x="181" y="165"/>
                      <a:pt x="181" y="165"/>
                      <a:pt x="181" y="165"/>
                    </a:cubicBezTo>
                    <a:cubicBezTo>
                      <a:pt x="181" y="146"/>
                      <a:pt x="181" y="146"/>
                      <a:pt x="181" y="146"/>
                    </a:cubicBezTo>
                    <a:close/>
                    <a:moveTo>
                      <a:pt x="161" y="146"/>
                    </a:moveTo>
                    <a:cubicBezTo>
                      <a:pt x="173" y="146"/>
                      <a:pt x="173" y="146"/>
                      <a:pt x="173" y="146"/>
                    </a:cubicBezTo>
                    <a:cubicBezTo>
                      <a:pt x="173" y="165"/>
                      <a:pt x="173" y="165"/>
                      <a:pt x="173" y="165"/>
                    </a:cubicBezTo>
                    <a:cubicBezTo>
                      <a:pt x="161" y="165"/>
                      <a:pt x="161" y="165"/>
                      <a:pt x="161" y="165"/>
                    </a:cubicBezTo>
                    <a:cubicBezTo>
                      <a:pt x="161" y="146"/>
                      <a:pt x="161" y="146"/>
                      <a:pt x="161" y="146"/>
                    </a:cubicBezTo>
                    <a:close/>
                    <a:moveTo>
                      <a:pt x="141" y="146"/>
                    </a:moveTo>
                    <a:cubicBezTo>
                      <a:pt x="153" y="146"/>
                      <a:pt x="153" y="146"/>
                      <a:pt x="153" y="146"/>
                    </a:cubicBezTo>
                    <a:cubicBezTo>
                      <a:pt x="153" y="165"/>
                      <a:pt x="153" y="165"/>
                      <a:pt x="153" y="165"/>
                    </a:cubicBezTo>
                    <a:cubicBezTo>
                      <a:pt x="141" y="165"/>
                      <a:pt x="141" y="165"/>
                      <a:pt x="141" y="165"/>
                    </a:cubicBezTo>
                    <a:cubicBezTo>
                      <a:pt x="141" y="146"/>
                      <a:pt x="141" y="146"/>
                      <a:pt x="141" y="146"/>
                    </a:cubicBezTo>
                    <a:close/>
                    <a:moveTo>
                      <a:pt x="0" y="280"/>
                    </a:moveTo>
                    <a:cubicBezTo>
                      <a:pt x="87" y="280"/>
                      <a:pt x="87" y="280"/>
                      <a:pt x="87" y="280"/>
                    </a:cubicBezTo>
                    <a:cubicBezTo>
                      <a:pt x="87" y="128"/>
                      <a:pt x="87" y="128"/>
                      <a:pt x="87" y="128"/>
                    </a:cubicBezTo>
                    <a:cubicBezTo>
                      <a:pt x="87" y="60"/>
                      <a:pt x="87" y="60"/>
                      <a:pt x="87" y="60"/>
                    </a:cubicBezTo>
                    <a:cubicBezTo>
                      <a:pt x="87" y="20"/>
                      <a:pt x="87" y="20"/>
                      <a:pt x="87" y="20"/>
                    </a:cubicBezTo>
                    <a:cubicBezTo>
                      <a:pt x="54" y="20"/>
                      <a:pt x="54" y="20"/>
                      <a:pt x="54" y="20"/>
                    </a:cubicBezTo>
                    <a:cubicBezTo>
                      <a:pt x="54" y="60"/>
                      <a:pt x="54" y="60"/>
                      <a:pt x="54" y="60"/>
                    </a:cubicBezTo>
                    <a:cubicBezTo>
                      <a:pt x="0" y="60"/>
                      <a:pt x="0" y="60"/>
                      <a:pt x="0" y="60"/>
                    </a:cubicBezTo>
                    <a:cubicBezTo>
                      <a:pt x="0" y="280"/>
                      <a:pt x="0" y="280"/>
                      <a:pt x="0" y="280"/>
                    </a:cubicBezTo>
                    <a:close/>
                    <a:moveTo>
                      <a:pt x="166" y="207"/>
                    </a:moveTo>
                    <a:cubicBezTo>
                      <a:pt x="166" y="280"/>
                      <a:pt x="166" y="280"/>
                      <a:pt x="166" y="280"/>
                    </a:cubicBezTo>
                    <a:cubicBezTo>
                      <a:pt x="226" y="280"/>
                      <a:pt x="226" y="280"/>
                      <a:pt x="226" y="280"/>
                    </a:cubicBezTo>
                    <a:cubicBezTo>
                      <a:pt x="226" y="207"/>
                      <a:pt x="226" y="207"/>
                      <a:pt x="226" y="207"/>
                    </a:cubicBezTo>
                    <a:cubicBezTo>
                      <a:pt x="166" y="207"/>
                      <a:pt x="166" y="207"/>
                      <a:pt x="166" y="207"/>
                    </a:cubicBezTo>
                    <a:close/>
                    <a:moveTo>
                      <a:pt x="285" y="280"/>
                    </a:moveTo>
                    <a:cubicBezTo>
                      <a:pt x="238" y="280"/>
                      <a:pt x="238" y="280"/>
                      <a:pt x="238" y="280"/>
                    </a:cubicBezTo>
                    <a:cubicBezTo>
                      <a:pt x="238" y="194"/>
                      <a:pt x="238" y="194"/>
                      <a:pt x="238" y="194"/>
                    </a:cubicBezTo>
                    <a:cubicBezTo>
                      <a:pt x="223" y="194"/>
                      <a:pt x="223" y="194"/>
                      <a:pt x="223" y="194"/>
                    </a:cubicBezTo>
                    <a:cubicBezTo>
                      <a:pt x="223" y="36"/>
                      <a:pt x="223" y="36"/>
                      <a:pt x="223" y="36"/>
                    </a:cubicBezTo>
                    <a:cubicBezTo>
                      <a:pt x="285" y="9"/>
                      <a:pt x="285" y="9"/>
                      <a:pt x="285" y="9"/>
                    </a:cubicBezTo>
                    <a:cubicBezTo>
                      <a:pt x="285" y="280"/>
                      <a:pt x="285" y="280"/>
                      <a:pt x="285" y="280"/>
                    </a:cubicBezTo>
                    <a:close/>
                    <a:moveTo>
                      <a:pt x="139" y="75"/>
                    </a:moveTo>
                    <a:cubicBezTo>
                      <a:pt x="175" y="75"/>
                      <a:pt x="175" y="75"/>
                      <a:pt x="175" y="75"/>
                    </a:cubicBezTo>
                    <a:cubicBezTo>
                      <a:pt x="175" y="105"/>
                      <a:pt x="175" y="105"/>
                      <a:pt x="175" y="105"/>
                    </a:cubicBezTo>
                    <a:cubicBezTo>
                      <a:pt x="195" y="105"/>
                      <a:pt x="195" y="105"/>
                      <a:pt x="195" y="105"/>
                    </a:cubicBezTo>
                    <a:cubicBezTo>
                      <a:pt x="195" y="131"/>
                      <a:pt x="195" y="131"/>
                      <a:pt x="195" y="131"/>
                    </a:cubicBezTo>
                    <a:cubicBezTo>
                      <a:pt x="206" y="131"/>
                      <a:pt x="206" y="131"/>
                      <a:pt x="206" y="131"/>
                    </a:cubicBezTo>
                    <a:cubicBezTo>
                      <a:pt x="206" y="194"/>
                      <a:pt x="206" y="194"/>
                      <a:pt x="206" y="194"/>
                    </a:cubicBezTo>
                    <a:cubicBezTo>
                      <a:pt x="153" y="194"/>
                      <a:pt x="153" y="194"/>
                      <a:pt x="153" y="194"/>
                    </a:cubicBezTo>
                    <a:cubicBezTo>
                      <a:pt x="153" y="280"/>
                      <a:pt x="153" y="280"/>
                      <a:pt x="153" y="280"/>
                    </a:cubicBezTo>
                    <a:cubicBezTo>
                      <a:pt x="106" y="280"/>
                      <a:pt x="106" y="280"/>
                      <a:pt x="106" y="280"/>
                    </a:cubicBezTo>
                    <a:cubicBezTo>
                      <a:pt x="106" y="131"/>
                      <a:pt x="106" y="131"/>
                      <a:pt x="106" y="131"/>
                    </a:cubicBezTo>
                    <a:cubicBezTo>
                      <a:pt x="119" y="131"/>
                      <a:pt x="119" y="131"/>
                      <a:pt x="119" y="131"/>
                    </a:cubicBezTo>
                    <a:cubicBezTo>
                      <a:pt x="119" y="105"/>
                      <a:pt x="119" y="105"/>
                      <a:pt x="119" y="105"/>
                    </a:cubicBezTo>
                    <a:cubicBezTo>
                      <a:pt x="139" y="105"/>
                      <a:pt x="139" y="105"/>
                      <a:pt x="139" y="105"/>
                    </a:cubicBezTo>
                    <a:cubicBezTo>
                      <a:pt x="139" y="75"/>
                      <a:pt x="139" y="75"/>
                      <a:pt x="139" y="75"/>
                    </a:cubicBezTo>
                    <a:close/>
                    <a:moveTo>
                      <a:pt x="96" y="31"/>
                    </a:moveTo>
                    <a:cubicBezTo>
                      <a:pt x="96" y="120"/>
                      <a:pt x="96" y="120"/>
                      <a:pt x="96" y="120"/>
                    </a:cubicBezTo>
                    <a:cubicBezTo>
                      <a:pt x="109" y="120"/>
                      <a:pt x="109" y="120"/>
                      <a:pt x="109" y="120"/>
                    </a:cubicBezTo>
                    <a:cubicBezTo>
                      <a:pt x="109" y="97"/>
                      <a:pt x="109" y="97"/>
                      <a:pt x="109" y="97"/>
                    </a:cubicBezTo>
                    <a:cubicBezTo>
                      <a:pt x="125" y="97"/>
                      <a:pt x="125" y="97"/>
                      <a:pt x="125" y="97"/>
                    </a:cubicBezTo>
                    <a:cubicBezTo>
                      <a:pt x="125" y="33"/>
                      <a:pt x="125" y="33"/>
                      <a:pt x="125" y="33"/>
                    </a:cubicBezTo>
                    <a:lnTo>
                      <a:pt x="96" y="31"/>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8" name="íśľîḋè"/>
              <p:cNvSpPr/>
              <p:nvPr/>
            </p:nvSpPr>
            <p:spPr bwMode="auto">
              <a:xfrm>
                <a:off x="5724526" y="2516928"/>
                <a:ext cx="1027113" cy="1391499"/>
              </a:xfrm>
              <a:custGeom>
                <a:avLst/>
                <a:gdLst>
                  <a:gd name="T0" fmla="*/ 16 w 311"/>
                  <a:gd name="T1" fmla="*/ 260 h 297"/>
                  <a:gd name="T2" fmla="*/ 104 w 311"/>
                  <a:gd name="T3" fmla="*/ 150 h 297"/>
                  <a:gd name="T4" fmla="*/ 99 w 311"/>
                  <a:gd name="T5" fmla="*/ 119 h 297"/>
                  <a:gd name="T6" fmla="*/ 140 w 311"/>
                  <a:gd name="T7" fmla="*/ 52 h 297"/>
                  <a:gd name="T8" fmla="*/ 149 w 311"/>
                  <a:gd name="T9" fmla="*/ 38 h 297"/>
                  <a:gd name="T10" fmla="*/ 154 w 311"/>
                  <a:gd name="T11" fmla="*/ 0 h 297"/>
                  <a:gd name="T12" fmla="*/ 159 w 311"/>
                  <a:gd name="T13" fmla="*/ 38 h 297"/>
                  <a:gd name="T14" fmla="*/ 168 w 311"/>
                  <a:gd name="T15" fmla="*/ 52 h 297"/>
                  <a:gd name="T16" fmla="*/ 210 w 311"/>
                  <a:gd name="T17" fmla="*/ 119 h 297"/>
                  <a:gd name="T18" fmla="*/ 206 w 311"/>
                  <a:gd name="T19" fmla="*/ 150 h 297"/>
                  <a:gd name="T20" fmla="*/ 295 w 311"/>
                  <a:gd name="T21" fmla="*/ 260 h 297"/>
                  <a:gd name="T22" fmla="*/ 311 w 311"/>
                  <a:gd name="T23" fmla="*/ 297 h 297"/>
                  <a:gd name="T24" fmla="*/ 0 w 311"/>
                  <a:gd name="T25" fmla="*/ 260 h 297"/>
                  <a:gd name="T26" fmla="*/ 117 w 311"/>
                  <a:gd name="T27" fmla="*/ 142 h 297"/>
                  <a:gd name="T28" fmla="*/ 128 w 311"/>
                  <a:gd name="T29" fmla="*/ 127 h 297"/>
                  <a:gd name="T30" fmla="*/ 135 w 311"/>
                  <a:gd name="T31" fmla="*/ 127 h 297"/>
                  <a:gd name="T32" fmla="*/ 145 w 311"/>
                  <a:gd name="T33" fmla="*/ 142 h 297"/>
                  <a:gd name="T34" fmla="*/ 135 w 311"/>
                  <a:gd name="T35" fmla="*/ 127 h 297"/>
                  <a:gd name="T36" fmla="*/ 151 w 311"/>
                  <a:gd name="T37" fmla="*/ 142 h 297"/>
                  <a:gd name="T38" fmla="*/ 162 w 311"/>
                  <a:gd name="T39" fmla="*/ 127 h 297"/>
                  <a:gd name="T40" fmla="*/ 168 w 311"/>
                  <a:gd name="T41" fmla="*/ 127 h 297"/>
                  <a:gd name="T42" fmla="*/ 178 w 311"/>
                  <a:gd name="T43" fmla="*/ 142 h 297"/>
                  <a:gd name="T44" fmla="*/ 168 w 311"/>
                  <a:gd name="T45" fmla="*/ 127 h 297"/>
                  <a:gd name="T46" fmla="*/ 185 w 311"/>
                  <a:gd name="T47" fmla="*/ 142 h 297"/>
                  <a:gd name="T48" fmla="*/ 196 w 311"/>
                  <a:gd name="T49" fmla="*/ 127 h 297"/>
                  <a:gd name="T50" fmla="*/ 29 w 311"/>
                  <a:gd name="T51" fmla="*/ 167 h 297"/>
                  <a:gd name="T52" fmla="*/ 48 w 311"/>
                  <a:gd name="T53" fmla="*/ 193 h 297"/>
                  <a:gd name="T54" fmla="*/ 29 w 311"/>
                  <a:gd name="T55" fmla="*/ 167 h 297"/>
                  <a:gd name="T56" fmla="*/ 55 w 311"/>
                  <a:gd name="T57" fmla="*/ 193 h 297"/>
                  <a:gd name="T58" fmla="*/ 73 w 311"/>
                  <a:gd name="T59" fmla="*/ 167 h 297"/>
                  <a:gd name="T60" fmla="*/ 81 w 311"/>
                  <a:gd name="T61" fmla="*/ 167 h 297"/>
                  <a:gd name="T62" fmla="*/ 100 w 311"/>
                  <a:gd name="T63" fmla="*/ 193 h 297"/>
                  <a:gd name="T64" fmla="*/ 81 w 311"/>
                  <a:gd name="T65" fmla="*/ 167 h 297"/>
                  <a:gd name="T66" fmla="*/ 214 w 311"/>
                  <a:gd name="T67" fmla="*/ 193 h 297"/>
                  <a:gd name="T68" fmla="*/ 233 w 311"/>
                  <a:gd name="T69" fmla="*/ 167 h 297"/>
                  <a:gd name="T70" fmla="*/ 240 w 311"/>
                  <a:gd name="T71" fmla="*/ 167 h 297"/>
                  <a:gd name="T72" fmla="*/ 259 w 311"/>
                  <a:gd name="T73" fmla="*/ 193 h 297"/>
                  <a:gd name="T74" fmla="*/ 240 w 311"/>
                  <a:gd name="T75" fmla="*/ 167 h 297"/>
                  <a:gd name="T76" fmla="*/ 267 w 311"/>
                  <a:gd name="T77" fmla="*/ 193 h 297"/>
                  <a:gd name="T78" fmla="*/ 285 w 311"/>
                  <a:gd name="T79" fmla="*/ 167 h 297"/>
                  <a:gd name="T80" fmla="*/ 29 w 311"/>
                  <a:gd name="T81" fmla="*/ 220 h 297"/>
                  <a:gd name="T82" fmla="*/ 48 w 311"/>
                  <a:gd name="T83" fmla="*/ 247 h 297"/>
                  <a:gd name="T84" fmla="*/ 29 w 311"/>
                  <a:gd name="T85" fmla="*/ 220 h 297"/>
                  <a:gd name="T86" fmla="*/ 55 w 311"/>
                  <a:gd name="T87" fmla="*/ 247 h 297"/>
                  <a:gd name="T88" fmla="*/ 73 w 311"/>
                  <a:gd name="T89" fmla="*/ 220 h 297"/>
                  <a:gd name="T90" fmla="*/ 81 w 311"/>
                  <a:gd name="T91" fmla="*/ 220 h 297"/>
                  <a:gd name="T92" fmla="*/ 100 w 311"/>
                  <a:gd name="T93" fmla="*/ 247 h 297"/>
                  <a:gd name="T94" fmla="*/ 81 w 311"/>
                  <a:gd name="T95" fmla="*/ 220 h 297"/>
                  <a:gd name="T96" fmla="*/ 214 w 311"/>
                  <a:gd name="T97" fmla="*/ 247 h 297"/>
                  <a:gd name="T98" fmla="*/ 233 w 311"/>
                  <a:gd name="T99" fmla="*/ 220 h 297"/>
                  <a:gd name="T100" fmla="*/ 240 w 311"/>
                  <a:gd name="T101" fmla="*/ 220 h 297"/>
                  <a:gd name="T102" fmla="*/ 259 w 311"/>
                  <a:gd name="T103" fmla="*/ 247 h 297"/>
                  <a:gd name="T104" fmla="*/ 240 w 311"/>
                  <a:gd name="T105" fmla="*/ 220 h 297"/>
                  <a:gd name="T106" fmla="*/ 267 w 311"/>
                  <a:gd name="T107" fmla="*/ 247 h 297"/>
                  <a:gd name="T108" fmla="*/ 285 w 311"/>
                  <a:gd name="T109" fmla="*/ 22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1" h="297">
                    <a:moveTo>
                      <a:pt x="0" y="260"/>
                    </a:moveTo>
                    <a:cubicBezTo>
                      <a:pt x="16" y="260"/>
                      <a:pt x="16" y="260"/>
                      <a:pt x="16" y="260"/>
                    </a:cubicBezTo>
                    <a:cubicBezTo>
                      <a:pt x="16" y="150"/>
                      <a:pt x="16" y="150"/>
                      <a:pt x="16" y="150"/>
                    </a:cubicBezTo>
                    <a:cubicBezTo>
                      <a:pt x="104" y="150"/>
                      <a:pt x="104" y="150"/>
                      <a:pt x="104" y="150"/>
                    </a:cubicBezTo>
                    <a:cubicBezTo>
                      <a:pt x="104" y="119"/>
                      <a:pt x="104" y="119"/>
                      <a:pt x="104" y="119"/>
                    </a:cubicBezTo>
                    <a:cubicBezTo>
                      <a:pt x="99" y="119"/>
                      <a:pt x="99" y="119"/>
                      <a:pt x="99" y="119"/>
                    </a:cubicBezTo>
                    <a:cubicBezTo>
                      <a:pt x="101" y="95"/>
                      <a:pt x="118" y="75"/>
                      <a:pt x="140" y="69"/>
                    </a:cubicBezTo>
                    <a:cubicBezTo>
                      <a:pt x="140" y="52"/>
                      <a:pt x="140" y="52"/>
                      <a:pt x="140" y="52"/>
                    </a:cubicBezTo>
                    <a:cubicBezTo>
                      <a:pt x="137" y="52"/>
                      <a:pt x="137" y="52"/>
                      <a:pt x="137" y="52"/>
                    </a:cubicBezTo>
                    <a:cubicBezTo>
                      <a:pt x="138" y="45"/>
                      <a:pt x="143" y="40"/>
                      <a:pt x="149" y="38"/>
                    </a:cubicBezTo>
                    <a:cubicBezTo>
                      <a:pt x="151" y="0"/>
                      <a:pt x="151" y="0"/>
                      <a:pt x="151" y="0"/>
                    </a:cubicBezTo>
                    <a:cubicBezTo>
                      <a:pt x="154" y="0"/>
                      <a:pt x="154" y="0"/>
                      <a:pt x="154" y="0"/>
                    </a:cubicBezTo>
                    <a:cubicBezTo>
                      <a:pt x="157" y="0"/>
                      <a:pt x="157" y="0"/>
                      <a:pt x="157" y="0"/>
                    </a:cubicBezTo>
                    <a:cubicBezTo>
                      <a:pt x="159" y="38"/>
                      <a:pt x="159" y="38"/>
                      <a:pt x="159" y="38"/>
                    </a:cubicBezTo>
                    <a:cubicBezTo>
                      <a:pt x="165" y="40"/>
                      <a:pt x="170" y="46"/>
                      <a:pt x="170" y="52"/>
                    </a:cubicBezTo>
                    <a:cubicBezTo>
                      <a:pt x="168" y="52"/>
                      <a:pt x="168" y="52"/>
                      <a:pt x="168" y="52"/>
                    </a:cubicBezTo>
                    <a:cubicBezTo>
                      <a:pt x="168" y="69"/>
                      <a:pt x="168" y="69"/>
                      <a:pt x="168" y="69"/>
                    </a:cubicBezTo>
                    <a:cubicBezTo>
                      <a:pt x="191" y="74"/>
                      <a:pt x="209" y="94"/>
                      <a:pt x="210" y="119"/>
                    </a:cubicBezTo>
                    <a:cubicBezTo>
                      <a:pt x="206" y="119"/>
                      <a:pt x="206" y="119"/>
                      <a:pt x="206" y="119"/>
                    </a:cubicBezTo>
                    <a:cubicBezTo>
                      <a:pt x="206" y="150"/>
                      <a:pt x="206" y="150"/>
                      <a:pt x="206" y="150"/>
                    </a:cubicBezTo>
                    <a:cubicBezTo>
                      <a:pt x="295" y="150"/>
                      <a:pt x="295" y="150"/>
                      <a:pt x="295" y="150"/>
                    </a:cubicBezTo>
                    <a:cubicBezTo>
                      <a:pt x="295" y="260"/>
                      <a:pt x="295" y="260"/>
                      <a:pt x="295" y="260"/>
                    </a:cubicBezTo>
                    <a:cubicBezTo>
                      <a:pt x="311" y="260"/>
                      <a:pt x="311" y="260"/>
                      <a:pt x="311" y="260"/>
                    </a:cubicBezTo>
                    <a:cubicBezTo>
                      <a:pt x="311" y="297"/>
                      <a:pt x="311" y="297"/>
                      <a:pt x="311" y="297"/>
                    </a:cubicBezTo>
                    <a:cubicBezTo>
                      <a:pt x="0" y="297"/>
                      <a:pt x="0" y="297"/>
                      <a:pt x="0" y="297"/>
                    </a:cubicBezTo>
                    <a:cubicBezTo>
                      <a:pt x="0" y="260"/>
                      <a:pt x="0" y="260"/>
                      <a:pt x="0" y="260"/>
                    </a:cubicBezTo>
                    <a:close/>
                    <a:moveTo>
                      <a:pt x="117" y="127"/>
                    </a:moveTo>
                    <a:cubicBezTo>
                      <a:pt x="117" y="142"/>
                      <a:pt x="117" y="142"/>
                      <a:pt x="117" y="142"/>
                    </a:cubicBezTo>
                    <a:cubicBezTo>
                      <a:pt x="128" y="142"/>
                      <a:pt x="128" y="142"/>
                      <a:pt x="128" y="142"/>
                    </a:cubicBezTo>
                    <a:cubicBezTo>
                      <a:pt x="128" y="127"/>
                      <a:pt x="128" y="127"/>
                      <a:pt x="128" y="127"/>
                    </a:cubicBezTo>
                    <a:cubicBezTo>
                      <a:pt x="117" y="127"/>
                      <a:pt x="117" y="127"/>
                      <a:pt x="117" y="127"/>
                    </a:cubicBezTo>
                    <a:close/>
                    <a:moveTo>
                      <a:pt x="135" y="127"/>
                    </a:moveTo>
                    <a:cubicBezTo>
                      <a:pt x="135" y="142"/>
                      <a:pt x="135" y="142"/>
                      <a:pt x="135" y="142"/>
                    </a:cubicBezTo>
                    <a:cubicBezTo>
                      <a:pt x="145" y="142"/>
                      <a:pt x="145" y="142"/>
                      <a:pt x="145" y="142"/>
                    </a:cubicBezTo>
                    <a:cubicBezTo>
                      <a:pt x="145" y="127"/>
                      <a:pt x="145" y="127"/>
                      <a:pt x="145" y="127"/>
                    </a:cubicBezTo>
                    <a:cubicBezTo>
                      <a:pt x="135" y="127"/>
                      <a:pt x="135" y="127"/>
                      <a:pt x="135" y="127"/>
                    </a:cubicBezTo>
                    <a:close/>
                    <a:moveTo>
                      <a:pt x="151" y="127"/>
                    </a:moveTo>
                    <a:cubicBezTo>
                      <a:pt x="151" y="142"/>
                      <a:pt x="151" y="142"/>
                      <a:pt x="151" y="142"/>
                    </a:cubicBezTo>
                    <a:cubicBezTo>
                      <a:pt x="162" y="142"/>
                      <a:pt x="162" y="142"/>
                      <a:pt x="162" y="142"/>
                    </a:cubicBezTo>
                    <a:cubicBezTo>
                      <a:pt x="162" y="127"/>
                      <a:pt x="162" y="127"/>
                      <a:pt x="162" y="127"/>
                    </a:cubicBezTo>
                    <a:cubicBezTo>
                      <a:pt x="151" y="127"/>
                      <a:pt x="151" y="127"/>
                      <a:pt x="151" y="127"/>
                    </a:cubicBezTo>
                    <a:close/>
                    <a:moveTo>
                      <a:pt x="168" y="127"/>
                    </a:moveTo>
                    <a:cubicBezTo>
                      <a:pt x="168" y="142"/>
                      <a:pt x="168" y="142"/>
                      <a:pt x="168" y="142"/>
                    </a:cubicBezTo>
                    <a:cubicBezTo>
                      <a:pt x="178" y="142"/>
                      <a:pt x="178" y="142"/>
                      <a:pt x="178" y="142"/>
                    </a:cubicBezTo>
                    <a:cubicBezTo>
                      <a:pt x="178" y="127"/>
                      <a:pt x="178" y="127"/>
                      <a:pt x="178" y="127"/>
                    </a:cubicBezTo>
                    <a:cubicBezTo>
                      <a:pt x="168" y="127"/>
                      <a:pt x="168" y="127"/>
                      <a:pt x="168" y="127"/>
                    </a:cubicBezTo>
                    <a:close/>
                    <a:moveTo>
                      <a:pt x="185" y="127"/>
                    </a:moveTo>
                    <a:cubicBezTo>
                      <a:pt x="185" y="142"/>
                      <a:pt x="185" y="142"/>
                      <a:pt x="185" y="142"/>
                    </a:cubicBezTo>
                    <a:cubicBezTo>
                      <a:pt x="196" y="142"/>
                      <a:pt x="196" y="142"/>
                      <a:pt x="196" y="142"/>
                    </a:cubicBezTo>
                    <a:cubicBezTo>
                      <a:pt x="196" y="127"/>
                      <a:pt x="196" y="127"/>
                      <a:pt x="196" y="127"/>
                    </a:cubicBezTo>
                    <a:cubicBezTo>
                      <a:pt x="185" y="127"/>
                      <a:pt x="185" y="127"/>
                      <a:pt x="185" y="127"/>
                    </a:cubicBezTo>
                    <a:close/>
                    <a:moveTo>
                      <a:pt x="29" y="167"/>
                    </a:moveTo>
                    <a:cubicBezTo>
                      <a:pt x="29" y="193"/>
                      <a:pt x="29" y="193"/>
                      <a:pt x="29" y="193"/>
                    </a:cubicBezTo>
                    <a:cubicBezTo>
                      <a:pt x="48" y="193"/>
                      <a:pt x="48" y="193"/>
                      <a:pt x="48" y="193"/>
                    </a:cubicBezTo>
                    <a:cubicBezTo>
                      <a:pt x="48" y="167"/>
                      <a:pt x="48" y="167"/>
                      <a:pt x="48" y="167"/>
                    </a:cubicBezTo>
                    <a:cubicBezTo>
                      <a:pt x="29" y="167"/>
                      <a:pt x="29" y="167"/>
                      <a:pt x="29" y="167"/>
                    </a:cubicBezTo>
                    <a:close/>
                    <a:moveTo>
                      <a:pt x="55" y="167"/>
                    </a:moveTo>
                    <a:cubicBezTo>
                      <a:pt x="55" y="193"/>
                      <a:pt x="55" y="193"/>
                      <a:pt x="55" y="193"/>
                    </a:cubicBezTo>
                    <a:cubicBezTo>
                      <a:pt x="73" y="193"/>
                      <a:pt x="73" y="193"/>
                      <a:pt x="73" y="193"/>
                    </a:cubicBezTo>
                    <a:cubicBezTo>
                      <a:pt x="73" y="167"/>
                      <a:pt x="73" y="167"/>
                      <a:pt x="73" y="167"/>
                    </a:cubicBezTo>
                    <a:cubicBezTo>
                      <a:pt x="55" y="167"/>
                      <a:pt x="55" y="167"/>
                      <a:pt x="55" y="167"/>
                    </a:cubicBezTo>
                    <a:close/>
                    <a:moveTo>
                      <a:pt x="81" y="167"/>
                    </a:moveTo>
                    <a:cubicBezTo>
                      <a:pt x="81" y="193"/>
                      <a:pt x="81" y="193"/>
                      <a:pt x="81" y="193"/>
                    </a:cubicBezTo>
                    <a:cubicBezTo>
                      <a:pt x="100" y="193"/>
                      <a:pt x="100" y="193"/>
                      <a:pt x="100" y="193"/>
                    </a:cubicBezTo>
                    <a:cubicBezTo>
                      <a:pt x="100" y="167"/>
                      <a:pt x="100" y="167"/>
                      <a:pt x="100" y="167"/>
                    </a:cubicBezTo>
                    <a:cubicBezTo>
                      <a:pt x="81" y="167"/>
                      <a:pt x="81" y="167"/>
                      <a:pt x="81" y="167"/>
                    </a:cubicBezTo>
                    <a:close/>
                    <a:moveTo>
                      <a:pt x="214" y="167"/>
                    </a:moveTo>
                    <a:cubicBezTo>
                      <a:pt x="214" y="193"/>
                      <a:pt x="214" y="193"/>
                      <a:pt x="214" y="193"/>
                    </a:cubicBezTo>
                    <a:cubicBezTo>
                      <a:pt x="233" y="193"/>
                      <a:pt x="233" y="193"/>
                      <a:pt x="233" y="193"/>
                    </a:cubicBezTo>
                    <a:cubicBezTo>
                      <a:pt x="233" y="167"/>
                      <a:pt x="233" y="167"/>
                      <a:pt x="233" y="167"/>
                    </a:cubicBezTo>
                    <a:cubicBezTo>
                      <a:pt x="214" y="167"/>
                      <a:pt x="214" y="167"/>
                      <a:pt x="214" y="167"/>
                    </a:cubicBezTo>
                    <a:close/>
                    <a:moveTo>
                      <a:pt x="240" y="167"/>
                    </a:moveTo>
                    <a:cubicBezTo>
                      <a:pt x="240" y="193"/>
                      <a:pt x="240" y="193"/>
                      <a:pt x="240" y="193"/>
                    </a:cubicBezTo>
                    <a:cubicBezTo>
                      <a:pt x="259" y="193"/>
                      <a:pt x="259" y="193"/>
                      <a:pt x="259" y="193"/>
                    </a:cubicBezTo>
                    <a:cubicBezTo>
                      <a:pt x="259" y="167"/>
                      <a:pt x="259" y="167"/>
                      <a:pt x="259" y="167"/>
                    </a:cubicBezTo>
                    <a:cubicBezTo>
                      <a:pt x="240" y="167"/>
                      <a:pt x="240" y="167"/>
                      <a:pt x="240" y="167"/>
                    </a:cubicBezTo>
                    <a:close/>
                    <a:moveTo>
                      <a:pt x="267" y="167"/>
                    </a:moveTo>
                    <a:cubicBezTo>
                      <a:pt x="267" y="193"/>
                      <a:pt x="267" y="193"/>
                      <a:pt x="267" y="193"/>
                    </a:cubicBezTo>
                    <a:cubicBezTo>
                      <a:pt x="285" y="193"/>
                      <a:pt x="285" y="193"/>
                      <a:pt x="285" y="193"/>
                    </a:cubicBezTo>
                    <a:cubicBezTo>
                      <a:pt x="285" y="167"/>
                      <a:pt x="285" y="167"/>
                      <a:pt x="285" y="167"/>
                    </a:cubicBezTo>
                    <a:cubicBezTo>
                      <a:pt x="267" y="167"/>
                      <a:pt x="267" y="167"/>
                      <a:pt x="267" y="167"/>
                    </a:cubicBezTo>
                    <a:close/>
                    <a:moveTo>
                      <a:pt x="29" y="220"/>
                    </a:moveTo>
                    <a:cubicBezTo>
                      <a:pt x="29" y="247"/>
                      <a:pt x="29" y="247"/>
                      <a:pt x="29" y="247"/>
                    </a:cubicBezTo>
                    <a:cubicBezTo>
                      <a:pt x="48" y="247"/>
                      <a:pt x="48" y="247"/>
                      <a:pt x="48" y="247"/>
                    </a:cubicBezTo>
                    <a:cubicBezTo>
                      <a:pt x="48" y="220"/>
                      <a:pt x="48" y="220"/>
                      <a:pt x="48" y="220"/>
                    </a:cubicBezTo>
                    <a:cubicBezTo>
                      <a:pt x="29" y="220"/>
                      <a:pt x="29" y="220"/>
                      <a:pt x="29" y="220"/>
                    </a:cubicBezTo>
                    <a:close/>
                    <a:moveTo>
                      <a:pt x="55" y="220"/>
                    </a:moveTo>
                    <a:cubicBezTo>
                      <a:pt x="55" y="247"/>
                      <a:pt x="55" y="247"/>
                      <a:pt x="55" y="247"/>
                    </a:cubicBezTo>
                    <a:cubicBezTo>
                      <a:pt x="73" y="247"/>
                      <a:pt x="73" y="247"/>
                      <a:pt x="73" y="247"/>
                    </a:cubicBezTo>
                    <a:cubicBezTo>
                      <a:pt x="73" y="220"/>
                      <a:pt x="73" y="220"/>
                      <a:pt x="73" y="220"/>
                    </a:cubicBezTo>
                    <a:cubicBezTo>
                      <a:pt x="55" y="220"/>
                      <a:pt x="55" y="220"/>
                      <a:pt x="55" y="220"/>
                    </a:cubicBezTo>
                    <a:close/>
                    <a:moveTo>
                      <a:pt x="81" y="220"/>
                    </a:moveTo>
                    <a:cubicBezTo>
                      <a:pt x="81" y="247"/>
                      <a:pt x="81" y="247"/>
                      <a:pt x="81" y="247"/>
                    </a:cubicBezTo>
                    <a:cubicBezTo>
                      <a:pt x="100" y="247"/>
                      <a:pt x="100" y="247"/>
                      <a:pt x="100" y="247"/>
                    </a:cubicBezTo>
                    <a:cubicBezTo>
                      <a:pt x="100" y="220"/>
                      <a:pt x="100" y="220"/>
                      <a:pt x="100" y="220"/>
                    </a:cubicBezTo>
                    <a:cubicBezTo>
                      <a:pt x="81" y="220"/>
                      <a:pt x="81" y="220"/>
                      <a:pt x="81" y="220"/>
                    </a:cubicBezTo>
                    <a:close/>
                    <a:moveTo>
                      <a:pt x="214" y="220"/>
                    </a:moveTo>
                    <a:cubicBezTo>
                      <a:pt x="214" y="247"/>
                      <a:pt x="214" y="247"/>
                      <a:pt x="214" y="247"/>
                    </a:cubicBezTo>
                    <a:cubicBezTo>
                      <a:pt x="233" y="247"/>
                      <a:pt x="233" y="247"/>
                      <a:pt x="233" y="247"/>
                    </a:cubicBezTo>
                    <a:cubicBezTo>
                      <a:pt x="233" y="220"/>
                      <a:pt x="233" y="220"/>
                      <a:pt x="233" y="220"/>
                    </a:cubicBezTo>
                    <a:cubicBezTo>
                      <a:pt x="214" y="220"/>
                      <a:pt x="214" y="220"/>
                      <a:pt x="214" y="220"/>
                    </a:cubicBezTo>
                    <a:close/>
                    <a:moveTo>
                      <a:pt x="240" y="220"/>
                    </a:moveTo>
                    <a:cubicBezTo>
                      <a:pt x="240" y="247"/>
                      <a:pt x="240" y="247"/>
                      <a:pt x="240" y="247"/>
                    </a:cubicBezTo>
                    <a:cubicBezTo>
                      <a:pt x="259" y="247"/>
                      <a:pt x="259" y="247"/>
                      <a:pt x="259" y="247"/>
                    </a:cubicBezTo>
                    <a:cubicBezTo>
                      <a:pt x="259" y="220"/>
                      <a:pt x="259" y="220"/>
                      <a:pt x="259" y="220"/>
                    </a:cubicBezTo>
                    <a:cubicBezTo>
                      <a:pt x="240" y="220"/>
                      <a:pt x="240" y="220"/>
                      <a:pt x="240" y="220"/>
                    </a:cubicBezTo>
                    <a:close/>
                    <a:moveTo>
                      <a:pt x="267" y="220"/>
                    </a:moveTo>
                    <a:cubicBezTo>
                      <a:pt x="267" y="247"/>
                      <a:pt x="267" y="247"/>
                      <a:pt x="267" y="247"/>
                    </a:cubicBezTo>
                    <a:cubicBezTo>
                      <a:pt x="285" y="247"/>
                      <a:pt x="285" y="247"/>
                      <a:pt x="285" y="247"/>
                    </a:cubicBezTo>
                    <a:cubicBezTo>
                      <a:pt x="285" y="220"/>
                      <a:pt x="285" y="220"/>
                      <a:pt x="285" y="220"/>
                    </a:cubicBezTo>
                    <a:lnTo>
                      <a:pt x="267" y="220"/>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9" name="íŝļíḓê"/>
              <p:cNvSpPr/>
              <p:nvPr/>
            </p:nvSpPr>
            <p:spPr bwMode="auto">
              <a:xfrm>
                <a:off x="3300413" y="3327401"/>
                <a:ext cx="665163" cy="555625"/>
              </a:xfrm>
              <a:custGeom>
                <a:avLst/>
                <a:gdLst>
                  <a:gd name="T0" fmla="*/ 26 w 202"/>
                  <a:gd name="T1" fmla="*/ 167 h 167"/>
                  <a:gd name="T2" fmla="*/ 111 w 202"/>
                  <a:gd name="T3" fmla="*/ 167 h 167"/>
                  <a:gd name="T4" fmla="*/ 111 w 202"/>
                  <a:gd name="T5" fmla="*/ 115 h 167"/>
                  <a:gd name="T6" fmla="*/ 147 w 202"/>
                  <a:gd name="T7" fmla="*/ 115 h 167"/>
                  <a:gd name="T8" fmla="*/ 147 w 202"/>
                  <a:gd name="T9" fmla="*/ 167 h 167"/>
                  <a:gd name="T10" fmla="*/ 176 w 202"/>
                  <a:gd name="T11" fmla="*/ 167 h 167"/>
                  <a:gd name="T12" fmla="*/ 176 w 202"/>
                  <a:gd name="T13" fmla="*/ 102 h 167"/>
                  <a:gd name="T14" fmla="*/ 202 w 202"/>
                  <a:gd name="T15" fmla="*/ 102 h 167"/>
                  <a:gd name="T16" fmla="*/ 162 w 202"/>
                  <a:gd name="T17" fmla="*/ 61 h 167"/>
                  <a:gd name="T18" fmla="*/ 162 w 202"/>
                  <a:gd name="T19" fmla="*/ 30 h 167"/>
                  <a:gd name="T20" fmla="*/ 166 w 202"/>
                  <a:gd name="T21" fmla="*/ 30 h 167"/>
                  <a:gd name="T22" fmla="*/ 166 w 202"/>
                  <a:gd name="T23" fmla="*/ 22 h 167"/>
                  <a:gd name="T24" fmla="*/ 136 w 202"/>
                  <a:gd name="T25" fmla="*/ 22 h 167"/>
                  <a:gd name="T26" fmla="*/ 136 w 202"/>
                  <a:gd name="T27" fmla="*/ 30 h 167"/>
                  <a:gd name="T28" fmla="*/ 140 w 202"/>
                  <a:gd name="T29" fmla="*/ 30 h 167"/>
                  <a:gd name="T30" fmla="*/ 140 w 202"/>
                  <a:gd name="T31" fmla="*/ 40 h 167"/>
                  <a:gd name="T32" fmla="*/ 101 w 202"/>
                  <a:gd name="T33" fmla="*/ 0 h 167"/>
                  <a:gd name="T34" fmla="*/ 51 w 202"/>
                  <a:gd name="T35" fmla="*/ 51 h 167"/>
                  <a:gd name="T36" fmla="*/ 0 w 202"/>
                  <a:gd name="T37" fmla="*/ 102 h 167"/>
                  <a:gd name="T38" fmla="*/ 26 w 202"/>
                  <a:gd name="T39" fmla="*/ 102 h 167"/>
                  <a:gd name="T40" fmla="*/ 26 w 202"/>
                  <a:gd name="T41" fmla="*/ 167 h 167"/>
                  <a:gd name="T42" fmla="*/ 101 w 202"/>
                  <a:gd name="T43" fmla="*/ 49 h 167"/>
                  <a:gd name="T44" fmla="*/ 112 w 202"/>
                  <a:gd name="T45" fmla="*/ 61 h 167"/>
                  <a:gd name="T46" fmla="*/ 101 w 202"/>
                  <a:gd name="T47" fmla="*/ 72 h 167"/>
                  <a:gd name="T48" fmla="*/ 89 w 202"/>
                  <a:gd name="T49" fmla="*/ 61 h 167"/>
                  <a:gd name="T50" fmla="*/ 101 w 202"/>
                  <a:gd name="T51" fmla="*/ 49 h 167"/>
                  <a:gd name="T52" fmla="*/ 54 w 202"/>
                  <a:gd name="T53" fmla="*/ 117 h 167"/>
                  <a:gd name="T54" fmla="*/ 80 w 202"/>
                  <a:gd name="T55" fmla="*/ 117 h 167"/>
                  <a:gd name="T56" fmla="*/ 80 w 202"/>
                  <a:gd name="T57" fmla="*/ 147 h 167"/>
                  <a:gd name="T58" fmla="*/ 54 w 202"/>
                  <a:gd name="T59" fmla="*/ 147 h 167"/>
                  <a:gd name="T60" fmla="*/ 54 w 202"/>
                  <a:gd name="T61" fmla="*/ 1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7">
                    <a:moveTo>
                      <a:pt x="26" y="167"/>
                    </a:moveTo>
                    <a:cubicBezTo>
                      <a:pt x="111" y="167"/>
                      <a:pt x="111" y="167"/>
                      <a:pt x="111" y="167"/>
                    </a:cubicBezTo>
                    <a:cubicBezTo>
                      <a:pt x="111" y="115"/>
                      <a:pt x="111" y="115"/>
                      <a:pt x="111" y="115"/>
                    </a:cubicBezTo>
                    <a:cubicBezTo>
                      <a:pt x="147" y="115"/>
                      <a:pt x="147" y="115"/>
                      <a:pt x="147" y="115"/>
                    </a:cubicBezTo>
                    <a:cubicBezTo>
                      <a:pt x="147" y="167"/>
                      <a:pt x="147" y="167"/>
                      <a:pt x="147" y="167"/>
                    </a:cubicBezTo>
                    <a:cubicBezTo>
                      <a:pt x="176" y="167"/>
                      <a:pt x="176" y="167"/>
                      <a:pt x="176" y="167"/>
                    </a:cubicBezTo>
                    <a:cubicBezTo>
                      <a:pt x="176" y="102"/>
                      <a:pt x="176" y="102"/>
                      <a:pt x="176" y="102"/>
                    </a:cubicBezTo>
                    <a:cubicBezTo>
                      <a:pt x="202" y="102"/>
                      <a:pt x="202" y="102"/>
                      <a:pt x="202" y="102"/>
                    </a:cubicBezTo>
                    <a:cubicBezTo>
                      <a:pt x="162" y="61"/>
                      <a:pt x="162" y="61"/>
                      <a:pt x="162" y="61"/>
                    </a:cubicBezTo>
                    <a:cubicBezTo>
                      <a:pt x="162" y="30"/>
                      <a:pt x="162" y="30"/>
                      <a:pt x="162" y="30"/>
                    </a:cubicBezTo>
                    <a:cubicBezTo>
                      <a:pt x="166" y="30"/>
                      <a:pt x="166" y="30"/>
                      <a:pt x="166" y="30"/>
                    </a:cubicBezTo>
                    <a:cubicBezTo>
                      <a:pt x="166" y="22"/>
                      <a:pt x="166" y="22"/>
                      <a:pt x="166" y="22"/>
                    </a:cubicBezTo>
                    <a:cubicBezTo>
                      <a:pt x="136" y="22"/>
                      <a:pt x="136" y="22"/>
                      <a:pt x="136" y="22"/>
                    </a:cubicBezTo>
                    <a:cubicBezTo>
                      <a:pt x="136" y="30"/>
                      <a:pt x="136" y="30"/>
                      <a:pt x="136" y="30"/>
                    </a:cubicBezTo>
                    <a:cubicBezTo>
                      <a:pt x="140" y="30"/>
                      <a:pt x="140" y="30"/>
                      <a:pt x="140" y="30"/>
                    </a:cubicBezTo>
                    <a:cubicBezTo>
                      <a:pt x="140" y="40"/>
                      <a:pt x="140" y="40"/>
                      <a:pt x="140" y="40"/>
                    </a:cubicBezTo>
                    <a:cubicBezTo>
                      <a:pt x="101" y="0"/>
                      <a:pt x="101" y="0"/>
                      <a:pt x="101" y="0"/>
                    </a:cubicBezTo>
                    <a:cubicBezTo>
                      <a:pt x="51" y="51"/>
                      <a:pt x="51" y="51"/>
                      <a:pt x="51" y="51"/>
                    </a:cubicBezTo>
                    <a:cubicBezTo>
                      <a:pt x="0" y="102"/>
                      <a:pt x="0" y="102"/>
                      <a:pt x="0" y="102"/>
                    </a:cubicBezTo>
                    <a:cubicBezTo>
                      <a:pt x="26" y="102"/>
                      <a:pt x="26" y="102"/>
                      <a:pt x="26" y="102"/>
                    </a:cubicBezTo>
                    <a:cubicBezTo>
                      <a:pt x="26" y="167"/>
                      <a:pt x="26" y="167"/>
                      <a:pt x="26" y="167"/>
                    </a:cubicBezTo>
                    <a:close/>
                    <a:moveTo>
                      <a:pt x="101" y="49"/>
                    </a:moveTo>
                    <a:cubicBezTo>
                      <a:pt x="107" y="49"/>
                      <a:pt x="112" y="54"/>
                      <a:pt x="112" y="61"/>
                    </a:cubicBezTo>
                    <a:cubicBezTo>
                      <a:pt x="112" y="67"/>
                      <a:pt x="107" y="72"/>
                      <a:pt x="101" y="72"/>
                    </a:cubicBezTo>
                    <a:cubicBezTo>
                      <a:pt x="94" y="72"/>
                      <a:pt x="89" y="67"/>
                      <a:pt x="89" y="61"/>
                    </a:cubicBezTo>
                    <a:cubicBezTo>
                      <a:pt x="89" y="54"/>
                      <a:pt x="94" y="49"/>
                      <a:pt x="101" y="49"/>
                    </a:cubicBezTo>
                    <a:close/>
                    <a:moveTo>
                      <a:pt x="54" y="117"/>
                    </a:moveTo>
                    <a:cubicBezTo>
                      <a:pt x="80" y="117"/>
                      <a:pt x="80" y="117"/>
                      <a:pt x="80" y="117"/>
                    </a:cubicBezTo>
                    <a:cubicBezTo>
                      <a:pt x="80" y="147"/>
                      <a:pt x="80" y="147"/>
                      <a:pt x="80" y="147"/>
                    </a:cubicBezTo>
                    <a:cubicBezTo>
                      <a:pt x="54" y="147"/>
                      <a:pt x="54" y="147"/>
                      <a:pt x="54" y="147"/>
                    </a:cubicBezTo>
                    <a:lnTo>
                      <a:pt x="54" y="117"/>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0" name="iš1íḍe"/>
              <p:cNvSpPr/>
              <p:nvPr/>
            </p:nvSpPr>
            <p:spPr bwMode="auto">
              <a:xfrm>
                <a:off x="7367588" y="3041651"/>
                <a:ext cx="874713" cy="833438"/>
              </a:xfrm>
              <a:custGeom>
                <a:avLst/>
                <a:gdLst>
                  <a:gd name="T0" fmla="*/ 56 w 265"/>
                  <a:gd name="T1" fmla="*/ 96 h 251"/>
                  <a:gd name="T2" fmla="*/ 211 w 265"/>
                  <a:gd name="T3" fmla="*/ 250 h 251"/>
                  <a:gd name="T4" fmla="*/ 65 w 265"/>
                  <a:gd name="T5" fmla="*/ 250 h 251"/>
                  <a:gd name="T6" fmla="*/ 144 w 265"/>
                  <a:gd name="T7" fmla="*/ 223 h 251"/>
                  <a:gd name="T8" fmla="*/ 128 w 265"/>
                  <a:gd name="T9" fmla="*/ 251 h 251"/>
                  <a:gd name="T10" fmla="*/ 19 w 265"/>
                  <a:gd name="T11" fmla="*/ 210 h 251"/>
                  <a:gd name="T12" fmla="*/ 19 w 265"/>
                  <a:gd name="T13" fmla="*/ 174 h 251"/>
                  <a:gd name="T14" fmla="*/ 19 w 265"/>
                  <a:gd name="T15" fmla="*/ 139 h 251"/>
                  <a:gd name="T16" fmla="*/ 19 w 265"/>
                  <a:gd name="T17" fmla="*/ 104 h 251"/>
                  <a:gd name="T18" fmla="*/ 19 w 265"/>
                  <a:gd name="T19" fmla="*/ 69 h 251"/>
                  <a:gd name="T20" fmla="*/ 9 w 265"/>
                  <a:gd name="T21" fmla="*/ 37 h 251"/>
                  <a:gd name="T22" fmla="*/ 19 w 265"/>
                  <a:gd name="T23" fmla="*/ 250 h 251"/>
                  <a:gd name="T24" fmla="*/ 19 w 265"/>
                  <a:gd name="T25" fmla="*/ 210 h 251"/>
                  <a:gd name="T26" fmla="*/ 201 w 265"/>
                  <a:gd name="T27" fmla="*/ 84 h 251"/>
                  <a:gd name="T28" fmla="*/ 157 w 265"/>
                  <a:gd name="T29" fmla="*/ 84 h 251"/>
                  <a:gd name="T30" fmla="*/ 175 w 265"/>
                  <a:gd name="T31" fmla="*/ 70 h 251"/>
                  <a:gd name="T32" fmla="*/ 183 w 265"/>
                  <a:gd name="T33" fmla="*/ 70 h 251"/>
                  <a:gd name="T34" fmla="*/ 183 w 265"/>
                  <a:gd name="T35" fmla="*/ 70 h 251"/>
                  <a:gd name="T36" fmla="*/ 201 w 265"/>
                  <a:gd name="T37" fmla="*/ 61 h 251"/>
                  <a:gd name="T38" fmla="*/ 157 w 265"/>
                  <a:gd name="T39" fmla="*/ 61 h 251"/>
                  <a:gd name="T40" fmla="*/ 175 w 265"/>
                  <a:gd name="T41" fmla="*/ 47 h 251"/>
                  <a:gd name="T42" fmla="*/ 183 w 265"/>
                  <a:gd name="T43" fmla="*/ 47 h 251"/>
                  <a:gd name="T44" fmla="*/ 183 w 265"/>
                  <a:gd name="T45" fmla="*/ 47 h 251"/>
                  <a:gd name="T46" fmla="*/ 90 w 265"/>
                  <a:gd name="T47" fmla="*/ 177 h 251"/>
                  <a:gd name="T48" fmla="*/ 181 w 265"/>
                  <a:gd name="T49" fmla="*/ 215 h 251"/>
                  <a:gd name="T50" fmla="*/ 97 w 265"/>
                  <a:gd name="T51" fmla="*/ 215 h 251"/>
                  <a:gd name="T52" fmla="*/ 115 w 265"/>
                  <a:gd name="T53" fmla="*/ 201 h 251"/>
                  <a:gd name="T54" fmla="*/ 115 w 265"/>
                  <a:gd name="T55" fmla="*/ 201 h 251"/>
                  <a:gd name="T56" fmla="*/ 144 w 265"/>
                  <a:gd name="T57" fmla="*/ 201 h 251"/>
                  <a:gd name="T58" fmla="*/ 163 w 265"/>
                  <a:gd name="T59" fmla="*/ 215 h 251"/>
                  <a:gd name="T60" fmla="*/ 79 w 265"/>
                  <a:gd name="T61" fmla="*/ 215 h 251"/>
                  <a:gd name="T62" fmla="*/ 170 w 265"/>
                  <a:gd name="T63" fmla="*/ 177 h 251"/>
                  <a:gd name="T64" fmla="*/ 170 w 265"/>
                  <a:gd name="T65" fmla="*/ 177 h 251"/>
                  <a:gd name="T66" fmla="*/ 108 w 265"/>
                  <a:gd name="T67" fmla="*/ 177 h 251"/>
                  <a:gd name="T68" fmla="*/ 126 w 265"/>
                  <a:gd name="T69" fmla="*/ 192 h 251"/>
                  <a:gd name="T70" fmla="*/ 133 w 265"/>
                  <a:gd name="T71" fmla="*/ 192 h 251"/>
                  <a:gd name="T72" fmla="*/ 152 w 265"/>
                  <a:gd name="T73" fmla="*/ 177 h 251"/>
                  <a:gd name="T74" fmla="*/ 152 w 265"/>
                  <a:gd name="T75" fmla="*/ 177 h 251"/>
                  <a:gd name="T76" fmla="*/ 90 w 265"/>
                  <a:gd name="T77" fmla="*/ 129 h 251"/>
                  <a:gd name="T78" fmla="*/ 181 w 265"/>
                  <a:gd name="T79" fmla="*/ 167 h 251"/>
                  <a:gd name="T80" fmla="*/ 97 w 265"/>
                  <a:gd name="T81" fmla="*/ 167 h 251"/>
                  <a:gd name="T82" fmla="*/ 115 w 265"/>
                  <a:gd name="T83" fmla="*/ 152 h 251"/>
                  <a:gd name="T84" fmla="*/ 115 w 265"/>
                  <a:gd name="T85" fmla="*/ 152 h 251"/>
                  <a:gd name="T86" fmla="*/ 144 w 265"/>
                  <a:gd name="T87" fmla="*/ 152 h 251"/>
                  <a:gd name="T88" fmla="*/ 163 w 265"/>
                  <a:gd name="T89" fmla="*/ 167 h 251"/>
                  <a:gd name="T90" fmla="*/ 79 w 265"/>
                  <a:gd name="T91" fmla="*/ 167 h 251"/>
                  <a:gd name="T92" fmla="*/ 170 w 265"/>
                  <a:gd name="T93" fmla="*/ 129 h 251"/>
                  <a:gd name="T94" fmla="*/ 170 w 265"/>
                  <a:gd name="T95" fmla="*/ 129 h 251"/>
                  <a:gd name="T96" fmla="*/ 108 w 265"/>
                  <a:gd name="T97" fmla="*/ 129 h 251"/>
                  <a:gd name="T98" fmla="*/ 126 w 265"/>
                  <a:gd name="T99" fmla="*/ 143 h 251"/>
                  <a:gd name="T100" fmla="*/ 133 w 265"/>
                  <a:gd name="T101" fmla="*/ 143 h 251"/>
                  <a:gd name="T102" fmla="*/ 152 w 265"/>
                  <a:gd name="T103" fmla="*/ 129 h 251"/>
                  <a:gd name="T104" fmla="*/ 152 w 265"/>
                  <a:gd name="T105" fmla="*/ 129 h 251"/>
                  <a:gd name="T106" fmla="*/ 228 w 265"/>
                  <a:gd name="T107" fmla="*/ 37 h 251"/>
                  <a:gd name="T108" fmla="*/ 265 w 265"/>
                  <a:gd name="T109" fmla="*/ 0 h 251"/>
                  <a:gd name="T110" fmla="*/ 95 w 265"/>
                  <a:gd name="T111" fmla="*/ 1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51">
                    <a:moveTo>
                      <a:pt x="47" y="250"/>
                    </a:moveTo>
                    <a:cubicBezTo>
                      <a:pt x="47" y="106"/>
                      <a:pt x="47" y="106"/>
                      <a:pt x="47" y="106"/>
                    </a:cubicBezTo>
                    <a:cubicBezTo>
                      <a:pt x="47" y="96"/>
                      <a:pt x="47" y="96"/>
                      <a:pt x="47" y="96"/>
                    </a:cubicBezTo>
                    <a:cubicBezTo>
                      <a:pt x="56" y="96"/>
                      <a:pt x="56" y="96"/>
                      <a:pt x="56" y="96"/>
                    </a:cubicBezTo>
                    <a:cubicBezTo>
                      <a:pt x="202" y="96"/>
                      <a:pt x="202" y="96"/>
                      <a:pt x="202" y="96"/>
                    </a:cubicBezTo>
                    <a:cubicBezTo>
                      <a:pt x="211" y="96"/>
                      <a:pt x="211" y="96"/>
                      <a:pt x="211" y="96"/>
                    </a:cubicBezTo>
                    <a:cubicBezTo>
                      <a:pt x="211" y="106"/>
                      <a:pt x="211" y="106"/>
                      <a:pt x="211" y="106"/>
                    </a:cubicBezTo>
                    <a:cubicBezTo>
                      <a:pt x="211" y="250"/>
                      <a:pt x="211" y="250"/>
                      <a:pt x="211" y="250"/>
                    </a:cubicBezTo>
                    <a:cubicBezTo>
                      <a:pt x="192" y="250"/>
                      <a:pt x="192" y="250"/>
                      <a:pt x="192" y="250"/>
                    </a:cubicBezTo>
                    <a:cubicBezTo>
                      <a:pt x="192" y="115"/>
                      <a:pt x="192" y="115"/>
                      <a:pt x="192" y="115"/>
                    </a:cubicBezTo>
                    <a:cubicBezTo>
                      <a:pt x="65" y="115"/>
                      <a:pt x="65" y="115"/>
                      <a:pt x="65" y="115"/>
                    </a:cubicBezTo>
                    <a:cubicBezTo>
                      <a:pt x="65" y="250"/>
                      <a:pt x="65" y="250"/>
                      <a:pt x="65" y="250"/>
                    </a:cubicBezTo>
                    <a:cubicBezTo>
                      <a:pt x="47" y="250"/>
                      <a:pt x="47" y="250"/>
                      <a:pt x="47" y="250"/>
                    </a:cubicBezTo>
                    <a:close/>
                    <a:moveTo>
                      <a:pt x="132" y="251"/>
                    </a:moveTo>
                    <a:cubicBezTo>
                      <a:pt x="144" y="251"/>
                      <a:pt x="144" y="251"/>
                      <a:pt x="144" y="251"/>
                    </a:cubicBezTo>
                    <a:cubicBezTo>
                      <a:pt x="144" y="223"/>
                      <a:pt x="144" y="223"/>
                      <a:pt x="144" y="223"/>
                    </a:cubicBezTo>
                    <a:cubicBezTo>
                      <a:pt x="132" y="223"/>
                      <a:pt x="132" y="223"/>
                      <a:pt x="132" y="223"/>
                    </a:cubicBezTo>
                    <a:cubicBezTo>
                      <a:pt x="132" y="251"/>
                      <a:pt x="132" y="251"/>
                      <a:pt x="132" y="251"/>
                    </a:cubicBezTo>
                    <a:close/>
                    <a:moveTo>
                      <a:pt x="116" y="251"/>
                    </a:moveTo>
                    <a:cubicBezTo>
                      <a:pt x="128" y="251"/>
                      <a:pt x="128" y="251"/>
                      <a:pt x="128" y="251"/>
                    </a:cubicBezTo>
                    <a:cubicBezTo>
                      <a:pt x="128" y="223"/>
                      <a:pt x="128" y="223"/>
                      <a:pt x="128" y="223"/>
                    </a:cubicBezTo>
                    <a:cubicBezTo>
                      <a:pt x="116" y="223"/>
                      <a:pt x="116" y="223"/>
                      <a:pt x="116" y="223"/>
                    </a:cubicBezTo>
                    <a:cubicBezTo>
                      <a:pt x="116" y="251"/>
                      <a:pt x="116" y="251"/>
                      <a:pt x="116" y="251"/>
                    </a:cubicBezTo>
                    <a:close/>
                    <a:moveTo>
                      <a:pt x="19" y="210"/>
                    </a:moveTo>
                    <a:cubicBezTo>
                      <a:pt x="19" y="192"/>
                      <a:pt x="19" y="192"/>
                      <a:pt x="19" y="192"/>
                    </a:cubicBezTo>
                    <a:cubicBezTo>
                      <a:pt x="34" y="192"/>
                      <a:pt x="34" y="192"/>
                      <a:pt x="34" y="192"/>
                    </a:cubicBezTo>
                    <a:cubicBezTo>
                      <a:pt x="34" y="174"/>
                      <a:pt x="34" y="174"/>
                      <a:pt x="34" y="174"/>
                    </a:cubicBezTo>
                    <a:cubicBezTo>
                      <a:pt x="19" y="174"/>
                      <a:pt x="19" y="174"/>
                      <a:pt x="19" y="174"/>
                    </a:cubicBezTo>
                    <a:cubicBezTo>
                      <a:pt x="19" y="157"/>
                      <a:pt x="19" y="157"/>
                      <a:pt x="19" y="157"/>
                    </a:cubicBezTo>
                    <a:cubicBezTo>
                      <a:pt x="34" y="157"/>
                      <a:pt x="34" y="157"/>
                      <a:pt x="34" y="157"/>
                    </a:cubicBezTo>
                    <a:cubicBezTo>
                      <a:pt x="34" y="139"/>
                      <a:pt x="34" y="139"/>
                      <a:pt x="34" y="139"/>
                    </a:cubicBezTo>
                    <a:cubicBezTo>
                      <a:pt x="19" y="139"/>
                      <a:pt x="19" y="139"/>
                      <a:pt x="19" y="139"/>
                    </a:cubicBezTo>
                    <a:cubicBezTo>
                      <a:pt x="19" y="122"/>
                      <a:pt x="19" y="122"/>
                      <a:pt x="19" y="122"/>
                    </a:cubicBezTo>
                    <a:cubicBezTo>
                      <a:pt x="34" y="122"/>
                      <a:pt x="34" y="122"/>
                      <a:pt x="34" y="122"/>
                    </a:cubicBezTo>
                    <a:cubicBezTo>
                      <a:pt x="34" y="104"/>
                      <a:pt x="34" y="104"/>
                      <a:pt x="34" y="104"/>
                    </a:cubicBezTo>
                    <a:cubicBezTo>
                      <a:pt x="19" y="104"/>
                      <a:pt x="19" y="104"/>
                      <a:pt x="19" y="104"/>
                    </a:cubicBezTo>
                    <a:cubicBezTo>
                      <a:pt x="19" y="87"/>
                      <a:pt x="19" y="87"/>
                      <a:pt x="19" y="87"/>
                    </a:cubicBezTo>
                    <a:cubicBezTo>
                      <a:pt x="75" y="87"/>
                      <a:pt x="75" y="87"/>
                      <a:pt x="75" y="87"/>
                    </a:cubicBezTo>
                    <a:cubicBezTo>
                      <a:pt x="75" y="69"/>
                      <a:pt x="75" y="69"/>
                      <a:pt x="75" y="69"/>
                    </a:cubicBezTo>
                    <a:cubicBezTo>
                      <a:pt x="19" y="69"/>
                      <a:pt x="19" y="69"/>
                      <a:pt x="19" y="69"/>
                    </a:cubicBezTo>
                    <a:cubicBezTo>
                      <a:pt x="19" y="56"/>
                      <a:pt x="19" y="56"/>
                      <a:pt x="19" y="56"/>
                    </a:cubicBezTo>
                    <a:cubicBezTo>
                      <a:pt x="75" y="56"/>
                      <a:pt x="75" y="56"/>
                      <a:pt x="75" y="56"/>
                    </a:cubicBezTo>
                    <a:cubicBezTo>
                      <a:pt x="75" y="37"/>
                      <a:pt x="75" y="37"/>
                      <a:pt x="75" y="37"/>
                    </a:cubicBezTo>
                    <a:cubicBezTo>
                      <a:pt x="9" y="37"/>
                      <a:pt x="9" y="37"/>
                      <a:pt x="9" y="37"/>
                    </a:cubicBezTo>
                    <a:cubicBezTo>
                      <a:pt x="0" y="37"/>
                      <a:pt x="0" y="37"/>
                      <a:pt x="0" y="37"/>
                    </a:cubicBezTo>
                    <a:cubicBezTo>
                      <a:pt x="0" y="46"/>
                      <a:pt x="0" y="46"/>
                      <a:pt x="0" y="46"/>
                    </a:cubicBezTo>
                    <a:cubicBezTo>
                      <a:pt x="0" y="250"/>
                      <a:pt x="0" y="250"/>
                      <a:pt x="0" y="250"/>
                    </a:cubicBezTo>
                    <a:cubicBezTo>
                      <a:pt x="19" y="250"/>
                      <a:pt x="19" y="250"/>
                      <a:pt x="19" y="250"/>
                    </a:cubicBezTo>
                    <a:cubicBezTo>
                      <a:pt x="19" y="228"/>
                      <a:pt x="19" y="228"/>
                      <a:pt x="19" y="228"/>
                    </a:cubicBezTo>
                    <a:cubicBezTo>
                      <a:pt x="34" y="228"/>
                      <a:pt x="34" y="228"/>
                      <a:pt x="34" y="228"/>
                    </a:cubicBezTo>
                    <a:cubicBezTo>
                      <a:pt x="34" y="210"/>
                      <a:pt x="34" y="210"/>
                      <a:pt x="34" y="210"/>
                    </a:cubicBezTo>
                    <a:cubicBezTo>
                      <a:pt x="19" y="210"/>
                      <a:pt x="19" y="210"/>
                      <a:pt x="19" y="210"/>
                    </a:cubicBezTo>
                    <a:close/>
                    <a:moveTo>
                      <a:pt x="201" y="70"/>
                    </a:moveTo>
                    <a:cubicBezTo>
                      <a:pt x="212" y="70"/>
                      <a:pt x="212" y="70"/>
                      <a:pt x="212" y="70"/>
                    </a:cubicBezTo>
                    <a:cubicBezTo>
                      <a:pt x="212" y="84"/>
                      <a:pt x="212" y="84"/>
                      <a:pt x="212" y="84"/>
                    </a:cubicBezTo>
                    <a:cubicBezTo>
                      <a:pt x="201" y="84"/>
                      <a:pt x="201" y="84"/>
                      <a:pt x="201" y="84"/>
                    </a:cubicBezTo>
                    <a:cubicBezTo>
                      <a:pt x="201" y="70"/>
                      <a:pt x="201" y="70"/>
                      <a:pt x="201" y="70"/>
                    </a:cubicBezTo>
                    <a:close/>
                    <a:moveTo>
                      <a:pt x="146" y="70"/>
                    </a:moveTo>
                    <a:cubicBezTo>
                      <a:pt x="150" y="70"/>
                      <a:pt x="153" y="70"/>
                      <a:pt x="157" y="70"/>
                    </a:cubicBezTo>
                    <a:cubicBezTo>
                      <a:pt x="157" y="75"/>
                      <a:pt x="157" y="80"/>
                      <a:pt x="157" y="84"/>
                    </a:cubicBezTo>
                    <a:cubicBezTo>
                      <a:pt x="153" y="84"/>
                      <a:pt x="150" y="84"/>
                      <a:pt x="146" y="84"/>
                    </a:cubicBezTo>
                    <a:cubicBezTo>
                      <a:pt x="146" y="80"/>
                      <a:pt x="146" y="75"/>
                      <a:pt x="146" y="70"/>
                    </a:cubicBezTo>
                    <a:close/>
                    <a:moveTo>
                      <a:pt x="164" y="70"/>
                    </a:moveTo>
                    <a:cubicBezTo>
                      <a:pt x="168" y="70"/>
                      <a:pt x="172" y="70"/>
                      <a:pt x="175" y="70"/>
                    </a:cubicBezTo>
                    <a:cubicBezTo>
                      <a:pt x="175" y="75"/>
                      <a:pt x="175" y="80"/>
                      <a:pt x="175" y="84"/>
                    </a:cubicBezTo>
                    <a:cubicBezTo>
                      <a:pt x="172" y="84"/>
                      <a:pt x="168" y="84"/>
                      <a:pt x="164" y="84"/>
                    </a:cubicBezTo>
                    <a:cubicBezTo>
                      <a:pt x="164" y="80"/>
                      <a:pt x="164" y="75"/>
                      <a:pt x="164" y="70"/>
                    </a:cubicBezTo>
                    <a:close/>
                    <a:moveTo>
                      <a:pt x="183" y="70"/>
                    </a:moveTo>
                    <a:cubicBezTo>
                      <a:pt x="186" y="70"/>
                      <a:pt x="190" y="70"/>
                      <a:pt x="194" y="70"/>
                    </a:cubicBezTo>
                    <a:cubicBezTo>
                      <a:pt x="194" y="75"/>
                      <a:pt x="194" y="80"/>
                      <a:pt x="194" y="84"/>
                    </a:cubicBezTo>
                    <a:cubicBezTo>
                      <a:pt x="190" y="84"/>
                      <a:pt x="186" y="84"/>
                      <a:pt x="183" y="84"/>
                    </a:cubicBezTo>
                    <a:cubicBezTo>
                      <a:pt x="183" y="80"/>
                      <a:pt x="183" y="75"/>
                      <a:pt x="183" y="70"/>
                    </a:cubicBezTo>
                    <a:close/>
                    <a:moveTo>
                      <a:pt x="201" y="47"/>
                    </a:moveTo>
                    <a:cubicBezTo>
                      <a:pt x="212" y="47"/>
                      <a:pt x="212" y="47"/>
                      <a:pt x="212" y="47"/>
                    </a:cubicBezTo>
                    <a:cubicBezTo>
                      <a:pt x="212" y="61"/>
                      <a:pt x="212" y="61"/>
                      <a:pt x="212" y="61"/>
                    </a:cubicBezTo>
                    <a:cubicBezTo>
                      <a:pt x="201" y="61"/>
                      <a:pt x="201" y="61"/>
                      <a:pt x="201" y="61"/>
                    </a:cubicBezTo>
                    <a:cubicBezTo>
                      <a:pt x="201" y="47"/>
                      <a:pt x="201" y="47"/>
                      <a:pt x="201" y="47"/>
                    </a:cubicBezTo>
                    <a:close/>
                    <a:moveTo>
                      <a:pt x="146" y="47"/>
                    </a:moveTo>
                    <a:cubicBezTo>
                      <a:pt x="150" y="47"/>
                      <a:pt x="153" y="47"/>
                      <a:pt x="157" y="47"/>
                    </a:cubicBezTo>
                    <a:cubicBezTo>
                      <a:pt x="157" y="51"/>
                      <a:pt x="157" y="56"/>
                      <a:pt x="157" y="61"/>
                    </a:cubicBezTo>
                    <a:cubicBezTo>
                      <a:pt x="153" y="61"/>
                      <a:pt x="150" y="61"/>
                      <a:pt x="146" y="61"/>
                    </a:cubicBezTo>
                    <a:cubicBezTo>
                      <a:pt x="146" y="56"/>
                      <a:pt x="146" y="51"/>
                      <a:pt x="146" y="47"/>
                    </a:cubicBezTo>
                    <a:close/>
                    <a:moveTo>
                      <a:pt x="164" y="47"/>
                    </a:moveTo>
                    <a:cubicBezTo>
                      <a:pt x="168" y="47"/>
                      <a:pt x="172" y="47"/>
                      <a:pt x="175" y="47"/>
                    </a:cubicBezTo>
                    <a:cubicBezTo>
                      <a:pt x="175" y="51"/>
                      <a:pt x="175" y="56"/>
                      <a:pt x="175" y="61"/>
                    </a:cubicBezTo>
                    <a:cubicBezTo>
                      <a:pt x="172" y="61"/>
                      <a:pt x="168" y="61"/>
                      <a:pt x="164" y="61"/>
                    </a:cubicBezTo>
                    <a:cubicBezTo>
                      <a:pt x="164" y="56"/>
                      <a:pt x="164" y="51"/>
                      <a:pt x="164" y="47"/>
                    </a:cubicBezTo>
                    <a:close/>
                    <a:moveTo>
                      <a:pt x="183" y="47"/>
                    </a:moveTo>
                    <a:cubicBezTo>
                      <a:pt x="186" y="47"/>
                      <a:pt x="190" y="47"/>
                      <a:pt x="194" y="47"/>
                    </a:cubicBezTo>
                    <a:cubicBezTo>
                      <a:pt x="194" y="51"/>
                      <a:pt x="194" y="56"/>
                      <a:pt x="194" y="61"/>
                    </a:cubicBezTo>
                    <a:cubicBezTo>
                      <a:pt x="190" y="61"/>
                      <a:pt x="186" y="61"/>
                      <a:pt x="183" y="61"/>
                    </a:cubicBezTo>
                    <a:cubicBezTo>
                      <a:pt x="183" y="56"/>
                      <a:pt x="183" y="51"/>
                      <a:pt x="183" y="47"/>
                    </a:cubicBezTo>
                    <a:close/>
                    <a:moveTo>
                      <a:pt x="79" y="177"/>
                    </a:moveTo>
                    <a:cubicBezTo>
                      <a:pt x="79" y="192"/>
                      <a:pt x="79" y="192"/>
                      <a:pt x="79" y="192"/>
                    </a:cubicBezTo>
                    <a:cubicBezTo>
                      <a:pt x="90" y="192"/>
                      <a:pt x="90" y="192"/>
                      <a:pt x="90" y="192"/>
                    </a:cubicBezTo>
                    <a:cubicBezTo>
                      <a:pt x="90" y="177"/>
                      <a:pt x="90" y="177"/>
                      <a:pt x="90" y="177"/>
                    </a:cubicBezTo>
                    <a:cubicBezTo>
                      <a:pt x="79" y="177"/>
                      <a:pt x="79" y="177"/>
                      <a:pt x="79" y="177"/>
                    </a:cubicBezTo>
                    <a:close/>
                    <a:moveTo>
                      <a:pt x="170" y="201"/>
                    </a:moveTo>
                    <a:cubicBezTo>
                      <a:pt x="170" y="215"/>
                      <a:pt x="170" y="215"/>
                      <a:pt x="170" y="215"/>
                    </a:cubicBezTo>
                    <a:cubicBezTo>
                      <a:pt x="181" y="215"/>
                      <a:pt x="181" y="215"/>
                      <a:pt x="181" y="215"/>
                    </a:cubicBezTo>
                    <a:cubicBezTo>
                      <a:pt x="181" y="201"/>
                      <a:pt x="181" y="201"/>
                      <a:pt x="181" y="201"/>
                    </a:cubicBezTo>
                    <a:cubicBezTo>
                      <a:pt x="170" y="201"/>
                      <a:pt x="170" y="201"/>
                      <a:pt x="170" y="201"/>
                    </a:cubicBezTo>
                    <a:close/>
                    <a:moveTo>
                      <a:pt x="97" y="201"/>
                    </a:moveTo>
                    <a:cubicBezTo>
                      <a:pt x="97" y="205"/>
                      <a:pt x="97" y="210"/>
                      <a:pt x="97" y="215"/>
                    </a:cubicBezTo>
                    <a:cubicBezTo>
                      <a:pt x="101" y="215"/>
                      <a:pt x="104" y="215"/>
                      <a:pt x="108" y="215"/>
                    </a:cubicBezTo>
                    <a:cubicBezTo>
                      <a:pt x="108" y="210"/>
                      <a:pt x="108" y="205"/>
                      <a:pt x="108" y="201"/>
                    </a:cubicBezTo>
                    <a:cubicBezTo>
                      <a:pt x="104" y="201"/>
                      <a:pt x="101" y="201"/>
                      <a:pt x="97" y="201"/>
                    </a:cubicBezTo>
                    <a:close/>
                    <a:moveTo>
                      <a:pt x="115" y="201"/>
                    </a:moveTo>
                    <a:cubicBezTo>
                      <a:pt x="115" y="205"/>
                      <a:pt x="115" y="210"/>
                      <a:pt x="115" y="215"/>
                    </a:cubicBezTo>
                    <a:cubicBezTo>
                      <a:pt x="119" y="215"/>
                      <a:pt x="123" y="215"/>
                      <a:pt x="126" y="215"/>
                    </a:cubicBezTo>
                    <a:cubicBezTo>
                      <a:pt x="126" y="210"/>
                      <a:pt x="126" y="205"/>
                      <a:pt x="126" y="201"/>
                    </a:cubicBezTo>
                    <a:cubicBezTo>
                      <a:pt x="123" y="201"/>
                      <a:pt x="119" y="201"/>
                      <a:pt x="115" y="201"/>
                    </a:cubicBezTo>
                    <a:close/>
                    <a:moveTo>
                      <a:pt x="133" y="201"/>
                    </a:moveTo>
                    <a:cubicBezTo>
                      <a:pt x="133" y="205"/>
                      <a:pt x="133" y="210"/>
                      <a:pt x="133" y="215"/>
                    </a:cubicBezTo>
                    <a:cubicBezTo>
                      <a:pt x="137" y="215"/>
                      <a:pt x="141" y="215"/>
                      <a:pt x="144" y="215"/>
                    </a:cubicBezTo>
                    <a:cubicBezTo>
                      <a:pt x="144" y="210"/>
                      <a:pt x="144" y="205"/>
                      <a:pt x="144" y="201"/>
                    </a:cubicBezTo>
                    <a:cubicBezTo>
                      <a:pt x="141" y="201"/>
                      <a:pt x="137" y="201"/>
                      <a:pt x="133" y="201"/>
                    </a:cubicBezTo>
                    <a:close/>
                    <a:moveTo>
                      <a:pt x="152" y="201"/>
                    </a:moveTo>
                    <a:cubicBezTo>
                      <a:pt x="152" y="205"/>
                      <a:pt x="152" y="210"/>
                      <a:pt x="152" y="215"/>
                    </a:cubicBezTo>
                    <a:cubicBezTo>
                      <a:pt x="155" y="215"/>
                      <a:pt x="159" y="215"/>
                      <a:pt x="163" y="215"/>
                    </a:cubicBezTo>
                    <a:cubicBezTo>
                      <a:pt x="163" y="210"/>
                      <a:pt x="163" y="205"/>
                      <a:pt x="163" y="201"/>
                    </a:cubicBezTo>
                    <a:cubicBezTo>
                      <a:pt x="159" y="201"/>
                      <a:pt x="155" y="201"/>
                      <a:pt x="152" y="201"/>
                    </a:cubicBezTo>
                    <a:close/>
                    <a:moveTo>
                      <a:pt x="79" y="201"/>
                    </a:moveTo>
                    <a:cubicBezTo>
                      <a:pt x="79" y="215"/>
                      <a:pt x="79" y="215"/>
                      <a:pt x="79" y="215"/>
                    </a:cubicBezTo>
                    <a:cubicBezTo>
                      <a:pt x="90" y="215"/>
                      <a:pt x="90" y="215"/>
                      <a:pt x="90" y="215"/>
                    </a:cubicBezTo>
                    <a:cubicBezTo>
                      <a:pt x="90" y="201"/>
                      <a:pt x="90" y="201"/>
                      <a:pt x="90" y="201"/>
                    </a:cubicBezTo>
                    <a:cubicBezTo>
                      <a:pt x="79" y="201"/>
                      <a:pt x="79" y="201"/>
                      <a:pt x="79" y="201"/>
                    </a:cubicBezTo>
                    <a:close/>
                    <a:moveTo>
                      <a:pt x="170" y="177"/>
                    </a:moveTo>
                    <a:cubicBezTo>
                      <a:pt x="170" y="192"/>
                      <a:pt x="170" y="192"/>
                      <a:pt x="170" y="192"/>
                    </a:cubicBezTo>
                    <a:cubicBezTo>
                      <a:pt x="181" y="192"/>
                      <a:pt x="181" y="192"/>
                      <a:pt x="181" y="192"/>
                    </a:cubicBezTo>
                    <a:cubicBezTo>
                      <a:pt x="181" y="177"/>
                      <a:pt x="181" y="177"/>
                      <a:pt x="181" y="177"/>
                    </a:cubicBezTo>
                    <a:cubicBezTo>
                      <a:pt x="170" y="177"/>
                      <a:pt x="170" y="177"/>
                      <a:pt x="170" y="177"/>
                    </a:cubicBezTo>
                    <a:close/>
                    <a:moveTo>
                      <a:pt x="97" y="177"/>
                    </a:moveTo>
                    <a:cubicBezTo>
                      <a:pt x="97" y="182"/>
                      <a:pt x="97" y="187"/>
                      <a:pt x="97" y="192"/>
                    </a:cubicBezTo>
                    <a:cubicBezTo>
                      <a:pt x="101" y="192"/>
                      <a:pt x="104" y="192"/>
                      <a:pt x="108" y="192"/>
                    </a:cubicBezTo>
                    <a:cubicBezTo>
                      <a:pt x="108" y="187"/>
                      <a:pt x="108" y="182"/>
                      <a:pt x="108" y="177"/>
                    </a:cubicBezTo>
                    <a:cubicBezTo>
                      <a:pt x="104" y="177"/>
                      <a:pt x="101" y="177"/>
                      <a:pt x="97" y="177"/>
                    </a:cubicBezTo>
                    <a:close/>
                    <a:moveTo>
                      <a:pt x="115" y="177"/>
                    </a:moveTo>
                    <a:cubicBezTo>
                      <a:pt x="115" y="182"/>
                      <a:pt x="115" y="187"/>
                      <a:pt x="115" y="192"/>
                    </a:cubicBezTo>
                    <a:cubicBezTo>
                      <a:pt x="119" y="192"/>
                      <a:pt x="123" y="192"/>
                      <a:pt x="126" y="192"/>
                    </a:cubicBezTo>
                    <a:cubicBezTo>
                      <a:pt x="126" y="187"/>
                      <a:pt x="126" y="182"/>
                      <a:pt x="126" y="177"/>
                    </a:cubicBezTo>
                    <a:cubicBezTo>
                      <a:pt x="123" y="177"/>
                      <a:pt x="119" y="177"/>
                      <a:pt x="115" y="177"/>
                    </a:cubicBezTo>
                    <a:close/>
                    <a:moveTo>
                      <a:pt x="133" y="177"/>
                    </a:moveTo>
                    <a:cubicBezTo>
                      <a:pt x="133" y="182"/>
                      <a:pt x="133" y="187"/>
                      <a:pt x="133" y="192"/>
                    </a:cubicBezTo>
                    <a:cubicBezTo>
                      <a:pt x="137" y="192"/>
                      <a:pt x="141" y="192"/>
                      <a:pt x="144" y="192"/>
                    </a:cubicBezTo>
                    <a:cubicBezTo>
                      <a:pt x="144" y="187"/>
                      <a:pt x="144" y="182"/>
                      <a:pt x="144" y="177"/>
                    </a:cubicBezTo>
                    <a:cubicBezTo>
                      <a:pt x="141" y="177"/>
                      <a:pt x="137" y="177"/>
                      <a:pt x="133" y="177"/>
                    </a:cubicBezTo>
                    <a:close/>
                    <a:moveTo>
                      <a:pt x="152" y="177"/>
                    </a:moveTo>
                    <a:cubicBezTo>
                      <a:pt x="152" y="182"/>
                      <a:pt x="152" y="187"/>
                      <a:pt x="152" y="192"/>
                    </a:cubicBezTo>
                    <a:cubicBezTo>
                      <a:pt x="155" y="192"/>
                      <a:pt x="159" y="192"/>
                      <a:pt x="163" y="192"/>
                    </a:cubicBezTo>
                    <a:cubicBezTo>
                      <a:pt x="163" y="187"/>
                      <a:pt x="163" y="182"/>
                      <a:pt x="163" y="177"/>
                    </a:cubicBezTo>
                    <a:cubicBezTo>
                      <a:pt x="159" y="177"/>
                      <a:pt x="155" y="177"/>
                      <a:pt x="152" y="177"/>
                    </a:cubicBezTo>
                    <a:close/>
                    <a:moveTo>
                      <a:pt x="79" y="129"/>
                    </a:moveTo>
                    <a:cubicBezTo>
                      <a:pt x="79" y="143"/>
                      <a:pt x="79" y="143"/>
                      <a:pt x="79" y="143"/>
                    </a:cubicBezTo>
                    <a:cubicBezTo>
                      <a:pt x="90" y="143"/>
                      <a:pt x="90" y="143"/>
                      <a:pt x="90" y="143"/>
                    </a:cubicBezTo>
                    <a:cubicBezTo>
                      <a:pt x="90" y="129"/>
                      <a:pt x="90" y="129"/>
                      <a:pt x="90" y="129"/>
                    </a:cubicBezTo>
                    <a:cubicBezTo>
                      <a:pt x="79" y="129"/>
                      <a:pt x="79" y="129"/>
                      <a:pt x="79" y="129"/>
                    </a:cubicBezTo>
                    <a:close/>
                    <a:moveTo>
                      <a:pt x="170" y="152"/>
                    </a:moveTo>
                    <a:cubicBezTo>
                      <a:pt x="170" y="167"/>
                      <a:pt x="170" y="167"/>
                      <a:pt x="170" y="167"/>
                    </a:cubicBezTo>
                    <a:cubicBezTo>
                      <a:pt x="181" y="167"/>
                      <a:pt x="181" y="167"/>
                      <a:pt x="181" y="167"/>
                    </a:cubicBezTo>
                    <a:cubicBezTo>
                      <a:pt x="181" y="152"/>
                      <a:pt x="181" y="152"/>
                      <a:pt x="181" y="152"/>
                    </a:cubicBezTo>
                    <a:cubicBezTo>
                      <a:pt x="170" y="152"/>
                      <a:pt x="170" y="152"/>
                      <a:pt x="170" y="152"/>
                    </a:cubicBezTo>
                    <a:close/>
                    <a:moveTo>
                      <a:pt x="97" y="152"/>
                    </a:moveTo>
                    <a:cubicBezTo>
                      <a:pt x="97" y="157"/>
                      <a:pt x="97" y="162"/>
                      <a:pt x="97" y="167"/>
                    </a:cubicBezTo>
                    <a:cubicBezTo>
                      <a:pt x="101" y="167"/>
                      <a:pt x="104" y="167"/>
                      <a:pt x="108" y="167"/>
                    </a:cubicBezTo>
                    <a:cubicBezTo>
                      <a:pt x="108" y="162"/>
                      <a:pt x="108" y="157"/>
                      <a:pt x="108" y="152"/>
                    </a:cubicBezTo>
                    <a:cubicBezTo>
                      <a:pt x="104" y="152"/>
                      <a:pt x="101" y="152"/>
                      <a:pt x="97" y="152"/>
                    </a:cubicBezTo>
                    <a:close/>
                    <a:moveTo>
                      <a:pt x="115" y="152"/>
                    </a:moveTo>
                    <a:cubicBezTo>
                      <a:pt x="115" y="157"/>
                      <a:pt x="115" y="162"/>
                      <a:pt x="115" y="167"/>
                    </a:cubicBezTo>
                    <a:cubicBezTo>
                      <a:pt x="119" y="167"/>
                      <a:pt x="123" y="167"/>
                      <a:pt x="126" y="167"/>
                    </a:cubicBezTo>
                    <a:cubicBezTo>
                      <a:pt x="126" y="162"/>
                      <a:pt x="126" y="157"/>
                      <a:pt x="126" y="152"/>
                    </a:cubicBezTo>
                    <a:cubicBezTo>
                      <a:pt x="123" y="152"/>
                      <a:pt x="119" y="152"/>
                      <a:pt x="115" y="152"/>
                    </a:cubicBezTo>
                    <a:close/>
                    <a:moveTo>
                      <a:pt x="133" y="152"/>
                    </a:moveTo>
                    <a:cubicBezTo>
                      <a:pt x="133" y="157"/>
                      <a:pt x="133" y="162"/>
                      <a:pt x="133" y="167"/>
                    </a:cubicBezTo>
                    <a:cubicBezTo>
                      <a:pt x="137" y="167"/>
                      <a:pt x="141" y="167"/>
                      <a:pt x="144" y="167"/>
                    </a:cubicBezTo>
                    <a:cubicBezTo>
                      <a:pt x="144" y="162"/>
                      <a:pt x="144" y="157"/>
                      <a:pt x="144" y="152"/>
                    </a:cubicBezTo>
                    <a:cubicBezTo>
                      <a:pt x="141" y="152"/>
                      <a:pt x="137" y="152"/>
                      <a:pt x="133" y="152"/>
                    </a:cubicBezTo>
                    <a:close/>
                    <a:moveTo>
                      <a:pt x="152" y="152"/>
                    </a:moveTo>
                    <a:cubicBezTo>
                      <a:pt x="152" y="157"/>
                      <a:pt x="152" y="162"/>
                      <a:pt x="152" y="167"/>
                    </a:cubicBezTo>
                    <a:cubicBezTo>
                      <a:pt x="155" y="167"/>
                      <a:pt x="159" y="167"/>
                      <a:pt x="163" y="167"/>
                    </a:cubicBezTo>
                    <a:cubicBezTo>
                      <a:pt x="163" y="162"/>
                      <a:pt x="163" y="157"/>
                      <a:pt x="163" y="152"/>
                    </a:cubicBezTo>
                    <a:cubicBezTo>
                      <a:pt x="159" y="152"/>
                      <a:pt x="155" y="152"/>
                      <a:pt x="152" y="152"/>
                    </a:cubicBezTo>
                    <a:close/>
                    <a:moveTo>
                      <a:pt x="79" y="152"/>
                    </a:moveTo>
                    <a:cubicBezTo>
                      <a:pt x="79" y="167"/>
                      <a:pt x="79" y="167"/>
                      <a:pt x="79" y="167"/>
                    </a:cubicBezTo>
                    <a:cubicBezTo>
                      <a:pt x="90" y="167"/>
                      <a:pt x="90" y="167"/>
                      <a:pt x="90" y="167"/>
                    </a:cubicBezTo>
                    <a:cubicBezTo>
                      <a:pt x="90" y="152"/>
                      <a:pt x="90" y="152"/>
                      <a:pt x="90" y="152"/>
                    </a:cubicBezTo>
                    <a:cubicBezTo>
                      <a:pt x="79" y="152"/>
                      <a:pt x="79" y="152"/>
                      <a:pt x="79" y="152"/>
                    </a:cubicBezTo>
                    <a:close/>
                    <a:moveTo>
                      <a:pt x="170" y="129"/>
                    </a:moveTo>
                    <a:cubicBezTo>
                      <a:pt x="170" y="143"/>
                      <a:pt x="170" y="143"/>
                      <a:pt x="170" y="143"/>
                    </a:cubicBezTo>
                    <a:cubicBezTo>
                      <a:pt x="181" y="143"/>
                      <a:pt x="181" y="143"/>
                      <a:pt x="181" y="143"/>
                    </a:cubicBezTo>
                    <a:cubicBezTo>
                      <a:pt x="181" y="129"/>
                      <a:pt x="181" y="129"/>
                      <a:pt x="181" y="129"/>
                    </a:cubicBezTo>
                    <a:cubicBezTo>
                      <a:pt x="170" y="129"/>
                      <a:pt x="170" y="129"/>
                      <a:pt x="170" y="129"/>
                    </a:cubicBezTo>
                    <a:close/>
                    <a:moveTo>
                      <a:pt x="97" y="129"/>
                    </a:moveTo>
                    <a:cubicBezTo>
                      <a:pt x="97" y="134"/>
                      <a:pt x="97" y="139"/>
                      <a:pt x="97" y="143"/>
                    </a:cubicBezTo>
                    <a:cubicBezTo>
                      <a:pt x="101" y="143"/>
                      <a:pt x="104" y="143"/>
                      <a:pt x="108" y="143"/>
                    </a:cubicBezTo>
                    <a:cubicBezTo>
                      <a:pt x="108" y="139"/>
                      <a:pt x="108" y="134"/>
                      <a:pt x="108" y="129"/>
                    </a:cubicBezTo>
                    <a:cubicBezTo>
                      <a:pt x="104" y="129"/>
                      <a:pt x="101" y="129"/>
                      <a:pt x="97" y="129"/>
                    </a:cubicBezTo>
                    <a:close/>
                    <a:moveTo>
                      <a:pt x="115" y="129"/>
                    </a:moveTo>
                    <a:cubicBezTo>
                      <a:pt x="115" y="134"/>
                      <a:pt x="115" y="139"/>
                      <a:pt x="115" y="143"/>
                    </a:cubicBezTo>
                    <a:cubicBezTo>
                      <a:pt x="119" y="143"/>
                      <a:pt x="123" y="143"/>
                      <a:pt x="126" y="143"/>
                    </a:cubicBezTo>
                    <a:cubicBezTo>
                      <a:pt x="126" y="139"/>
                      <a:pt x="126" y="134"/>
                      <a:pt x="126" y="129"/>
                    </a:cubicBezTo>
                    <a:cubicBezTo>
                      <a:pt x="123" y="129"/>
                      <a:pt x="119" y="129"/>
                      <a:pt x="115" y="129"/>
                    </a:cubicBezTo>
                    <a:close/>
                    <a:moveTo>
                      <a:pt x="133" y="129"/>
                    </a:moveTo>
                    <a:cubicBezTo>
                      <a:pt x="133" y="134"/>
                      <a:pt x="133" y="139"/>
                      <a:pt x="133" y="143"/>
                    </a:cubicBezTo>
                    <a:cubicBezTo>
                      <a:pt x="137" y="143"/>
                      <a:pt x="141" y="143"/>
                      <a:pt x="144" y="143"/>
                    </a:cubicBezTo>
                    <a:cubicBezTo>
                      <a:pt x="144" y="139"/>
                      <a:pt x="144" y="134"/>
                      <a:pt x="144" y="129"/>
                    </a:cubicBezTo>
                    <a:cubicBezTo>
                      <a:pt x="141" y="129"/>
                      <a:pt x="137" y="129"/>
                      <a:pt x="133" y="129"/>
                    </a:cubicBezTo>
                    <a:close/>
                    <a:moveTo>
                      <a:pt x="152" y="129"/>
                    </a:moveTo>
                    <a:cubicBezTo>
                      <a:pt x="152" y="134"/>
                      <a:pt x="152" y="139"/>
                      <a:pt x="152" y="143"/>
                    </a:cubicBezTo>
                    <a:cubicBezTo>
                      <a:pt x="155" y="143"/>
                      <a:pt x="159" y="143"/>
                      <a:pt x="163" y="143"/>
                    </a:cubicBezTo>
                    <a:cubicBezTo>
                      <a:pt x="163" y="139"/>
                      <a:pt x="163" y="134"/>
                      <a:pt x="163" y="129"/>
                    </a:cubicBezTo>
                    <a:cubicBezTo>
                      <a:pt x="159" y="129"/>
                      <a:pt x="155" y="129"/>
                      <a:pt x="152" y="129"/>
                    </a:cubicBezTo>
                    <a:close/>
                    <a:moveTo>
                      <a:pt x="95" y="85"/>
                    </a:moveTo>
                    <a:cubicBezTo>
                      <a:pt x="132" y="85"/>
                      <a:pt x="132" y="85"/>
                      <a:pt x="132" y="85"/>
                    </a:cubicBezTo>
                    <a:cubicBezTo>
                      <a:pt x="132" y="37"/>
                      <a:pt x="132" y="37"/>
                      <a:pt x="132" y="37"/>
                    </a:cubicBezTo>
                    <a:cubicBezTo>
                      <a:pt x="228" y="37"/>
                      <a:pt x="228" y="37"/>
                      <a:pt x="228" y="37"/>
                    </a:cubicBezTo>
                    <a:cubicBezTo>
                      <a:pt x="228" y="250"/>
                      <a:pt x="228" y="250"/>
                      <a:pt x="228" y="250"/>
                    </a:cubicBezTo>
                    <a:cubicBezTo>
                      <a:pt x="265" y="250"/>
                      <a:pt x="265" y="250"/>
                      <a:pt x="265" y="250"/>
                    </a:cubicBezTo>
                    <a:cubicBezTo>
                      <a:pt x="265" y="18"/>
                      <a:pt x="265" y="18"/>
                      <a:pt x="265" y="18"/>
                    </a:cubicBezTo>
                    <a:cubicBezTo>
                      <a:pt x="265" y="0"/>
                      <a:pt x="265" y="0"/>
                      <a:pt x="265" y="0"/>
                    </a:cubicBezTo>
                    <a:cubicBezTo>
                      <a:pt x="247" y="0"/>
                      <a:pt x="247" y="0"/>
                      <a:pt x="247" y="0"/>
                    </a:cubicBezTo>
                    <a:cubicBezTo>
                      <a:pt x="113" y="0"/>
                      <a:pt x="113" y="0"/>
                      <a:pt x="113" y="0"/>
                    </a:cubicBezTo>
                    <a:cubicBezTo>
                      <a:pt x="95" y="0"/>
                      <a:pt x="95" y="0"/>
                      <a:pt x="95" y="0"/>
                    </a:cubicBezTo>
                    <a:cubicBezTo>
                      <a:pt x="95" y="18"/>
                      <a:pt x="95" y="18"/>
                      <a:pt x="95" y="18"/>
                    </a:cubicBezTo>
                    <a:lnTo>
                      <a:pt x="95" y="85"/>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1" name="íŝľïḓe"/>
              <p:cNvSpPr/>
              <p:nvPr/>
            </p:nvSpPr>
            <p:spPr bwMode="auto">
              <a:xfrm>
                <a:off x="6731001" y="3095626"/>
                <a:ext cx="642938" cy="750888"/>
              </a:xfrm>
              <a:custGeom>
                <a:avLst/>
                <a:gdLst>
                  <a:gd name="T0" fmla="*/ 4 w 195"/>
                  <a:gd name="T1" fmla="*/ 213 h 226"/>
                  <a:gd name="T2" fmla="*/ 4 w 195"/>
                  <a:gd name="T3" fmla="*/ 98 h 226"/>
                  <a:gd name="T4" fmla="*/ 59 w 195"/>
                  <a:gd name="T5" fmla="*/ 79 h 226"/>
                  <a:gd name="T6" fmla="*/ 59 w 195"/>
                  <a:gd name="T7" fmla="*/ 47 h 226"/>
                  <a:gd name="T8" fmla="*/ 148 w 195"/>
                  <a:gd name="T9" fmla="*/ 5 h 226"/>
                  <a:gd name="T10" fmla="*/ 158 w 195"/>
                  <a:gd name="T11" fmla="*/ 2 h 226"/>
                  <a:gd name="T12" fmla="*/ 184 w 195"/>
                  <a:gd name="T13" fmla="*/ 212 h 226"/>
                  <a:gd name="T14" fmla="*/ 195 w 195"/>
                  <a:gd name="T15" fmla="*/ 225 h 226"/>
                  <a:gd name="T16" fmla="*/ 144 w 195"/>
                  <a:gd name="T17" fmla="*/ 225 h 226"/>
                  <a:gd name="T18" fmla="*/ 144 w 195"/>
                  <a:gd name="T19" fmla="*/ 22 h 226"/>
                  <a:gd name="T20" fmla="*/ 73 w 195"/>
                  <a:gd name="T21" fmla="*/ 74 h 226"/>
                  <a:gd name="T22" fmla="*/ 101 w 195"/>
                  <a:gd name="T23" fmla="*/ 64 h 226"/>
                  <a:gd name="T24" fmla="*/ 102 w 195"/>
                  <a:gd name="T25" fmla="*/ 64 h 226"/>
                  <a:gd name="T26" fmla="*/ 103 w 195"/>
                  <a:gd name="T27" fmla="*/ 64 h 226"/>
                  <a:gd name="T28" fmla="*/ 129 w 195"/>
                  <a:gd name="T29" fmla="*/ 211 h 226"/>
                  <a:gd name="T30" fmla="*/ 140 w 195"/>
                  <a:gd name="T31" fmla="*/ 225 h 226"/>
                  <a:gd name="T32" fmla="*/ 89 w 195"/>
                  <a:gd name="T33" fmla="*/ 225 h 226"/>
                  <a:gd name="T34" fmla="*/ 89 w 195"/>
                  <a:gd name="T35" fmla="*/ 83 h 226"/>
                  <a:gd name="T36" fmla="*/ 18 w 195"/>
                  <a:gd name="T37" fmla="*/ 219 h 226"/>
                  <a:gd name="T38" fmla="*/ 11 w 195"/>
                  <a:gd name="T39" fmla="*/ 226 h 226"/>
                  <a:gd name="T40" fmla="*/ 0 w 195"/>
                  <a:gd name="T41" fmla="*/ 213 h 226"/>
                  <a:gd name="T42" fmla="*/ 50 w 195"/>
                  <a:gd name="T43" fmla="*/ 225 h 226"/>
                  <a:gd name="T44" fmla="*/ 78 w 195"/>
                  <a:gd name="T45" fmla="*/ 201 h 226"/>
                  <a:gd name="T46" fmla="*/ 26 w 195"/>
                  <a:gd name="T47" fmla="*/ 204 h 226"/>
                  <a:gd name="T48" fmla="*/ 26 w 195"/>
                  <a:gd name="T49" fmla="*/ 136 h 226"/>
                  <a:gd name="T50" fmla="*/ 78 w 195"/>
                  <a:gd name="T51" fmla="*/ 121 h 226"/>
                  <a:gd name="T52" fmla="*/ 50 w 195"/>
                  <a:gd name="T53" fmla="*/ 107 h 226"/>
                  <a:gd name="T54" fmla="*/ 26 w 195"/>
                  <a:gd name="T55" fmla="*/ 136 h 226"/>
                  <a:gd name="T56" fmla="*/ 50 w 195"/>
                  <a:gd name="T57" fmla="*/ 160 h 226"/>
                  <a:gd name="T58" fmla="*/ 78 w 195"/>
                  <a:gd name="T59" fmla="*/ 131 h 226"/>
                  <a:gd name="T60" fmla="*/ 26 w 195"/>
                  <a:gd name="T61" fmla="*/ 144 h 226"/>
                  <a:gd name="T62" fmla="*/ 26 w 195"/>
                  <a:gd name="T63" fmla="*/ 195 h 226"/>
                  <a:gd name="T64" fmla="*/ 78 w 195"/>
                  <a:gd name="T65" fmla="*/ 190 h 226"/>
                  <a:gd name="T66" fmla="*/ 50 w 195"/>
                  <a:gd name="T67" fmla="*/ 170 h 226"/>
                  <a:gd name="T68" fmla="*/ 26 w 195"/>
                  <a:gd name="T69" fmla="*/ 19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 h="226">
                    <a:moveTo>
                      <a:pt x="0" y="213"/>
                    </a:moveTo>
                    <a:cubicBezTo>
                      <a:pt x="4" y="213"/>
                      <a:pt x="4" y="213"/>
                      <a:pt x="4" y="213"/>
                    </a:cubicBezTo>
                    <a:cubicBezTo>
                      <a:pt x="4" y="103"/>
                      <a:pt x="4" y="103"/>
                      <a:pt x="4" y="103"/>
                    </a:cubicBezTo>
                    <a:cubicBezTo>
                      <a:pt x="4" y="98"/>
                      <a:pt x="4" y="98"/>
                      <a:pt x="4" y="98"/>
                    </a:cubicBezTo>
                    <a:cubicBezTo>
                      <a:pt x="9" y="96"/>
                      <a:pt x="9" y="96"/>
                      <a:pt x="9" y="96"/>
                    </a:cubicBezTo>
                    <a:cubicBezTo>
                      <a:pt x="59" y="79"/>
                      <a:pt x="59" y="79"/>
                      <a:pt x="59" y="79"/>
                    </a:cubicBezTo>
                    <a:cubicBezTo>
                      <a:pt x="59" y="51"/>
                      <a:pt x="59" y="51"/>
                      <a:pt x="59" y="51"/>
                    </a:cubicBezTo>
                    <a:cubicBezTo>
                      <a:pt x="59" y="47"/>
                      <a:pt x="59" y="47"/>
                      <a:pt x="59" y="47"/>
                    </a:cubicBezTo>
                    <a:cubicBezTo>
                      <a:pt x="63" y="45"/>
                      <a:pt x="63" y="45"/>
                      <a:pt x="63" y="45"/>
                    </a:cubicBezTo>
                    <a:cubicBezTo>
                      <a:pt x="148" y="5"/>
                      <a:pt x="148" y="5"/>
                      <a:pt x="148" y="5"/>
                    </a:cubicBezTo>
                    <a:cubicBezTo>
                      <a:pt x="158" y="0"/>
                      <a:pt x="158" y="0"/>
                      <a:pt x="158" y="0"/>
                    </a:cubicBezTo>
                    <a:cubicBezTo>
                      <a:pt x="158" y="2"/>
                      <a:pt x="158" y="2"/>
                      <a:pt x="158" y="2"/>
                    </a:cubicBezTo>
                    <a:cubicBezTo>
                      <a:pt x="184" y="18"/>
                      <a:pt x="184" y="18"/>
                      <a:pt x="184" y="18"/>
                    </a:cubicBezTo>
                    <a:cubicBezTo>
                      <a:pt x="184" y="212"/>
                      <a:pt x="184" y="212"/>
                      <a:pt x="184" y="212"/>
                    </a:cubicBezTo>
                    <a:cubicBezTo>
                      <a:pt x="195" y="212"/>
                      <a:pt x="195" y="212"/>
                      <a:pt x="195" y="212"/>
                    </a:cubicBezTo>
                    <a:cubicBezTo>
                      <a:pt x="195" y="225"/>
                      <a:pt x="195" y="225"/>
                      <a:pt x="195" y="225"/>
                    </a:cubicBezTo>
                    <a:cubicBezTo>
                      <a:pt x="151" y="225"/>
                      <a:pt x="151" y="225"/>
                      <a:pt x="151" y="225"/>
                    </a:cubicBezTo>
                    <a:cubicBezTo>
                      <a:pt x="144" y="225"/>
                      <a:pt x="144" y="225"/>
                      <a:pt x="144" y="225"/>
                    </a:cubicBezTo>
                    <a:cubicBezTo>
                      <a:pt x="144" y="219"/>
                      <a:pt x="144" y="219"/>
                      <a:pt x="144" y="219"/>
                    </a:cubicBezTo>
                    <a:cubicBezTo>
                      <a:pt x="144" y="22"/>
                      <a:pt x="144" y="22"/>
                      <a:pt x="144" y="22"/>
                    </a:cubicBezTo>
                    <a:cubicBezTo>
                      <a:pt x="73" y="55"/>
                      <a:pt x="73" y="55"/>
                      <a:pt x="73" y="55"/>
                    </a:cubicBezTo>
                    <a:cubicBezTo>
                      <a:pt x="73" y="74"/>
                      <a:pt x="73" y="74"/>
                      <a:pt x="73" y="74"/>
                    </a:cubicBezTo>
                    <a:cubicBezTo>
                      <a:pt x="93" y="67"/>
                      <a:pt x="93" y="67"/>
                      <a:pt x="93" y="67"/>
                    </a:cubicBezTo>
                    <a:cubicBezTo>
                      <a:pt x="101" y="64"/>
                      <a:pt x="101" y="64"/>
                      <a:pt x="101" y="64"/>
                    </a:cubicBezTo>
                    <a:cubicBezTo>
                      <a:pt x="101" y="64"/>
                      <a:pt x="101" y="64"/>
                      <a:pt x="101" y="64"/>
                    </a:cubicBezTo>
                    <a:cubicBezTo>
                      <a:pt x="102" y="64"/>
                      <a:pt x="102" y="64"/>
                      <a:pt x="102" y="64"/>
                    </a:cubicBezTo>
                    <a:cubicBezTo>
                      <a:pt x="103" y="63"/>
                      <a:pt x="103" y="63"/>
                      <a:pt x="103" y="63"/>
                    </a:cubicBezTo>
                    <a:cubicBezTo>
                      <a:pt x="103" y="64"/>
                      <a:pt x="103" y="64"/>
                      <a:pt x="103" y="64"/>
                    </a:cubicBezTo>
                    <a:cubicBezTo>
                      <a:pt x="129" y="80"/>
                      <a:pt x="129" y="80"/>
                      <a:pt x="129" y="80"/>
                    </a:cubicBezTo>
                    <a:cubicBezTo>
                      <a:pt x="129" y="211"/>
                      <a:pt x="129" y="211"/>
                      <a:pt x="129" y="211"/>
                    </a:cubicBezTo>
                    <a:cubicBezTo>
                      <a:pt x="140" y="211"/>
                      <a:pt x="140" y="211"/>
                      <a:pt x="140" y="211"/>
                    </a:cubicBezTo>
                    <a:cubicBezTo>
                      <a:pt x="140" y="225"/>
                      <a:pt x="140" y="225"/>
                      <a:pt x="140" y="225"/>
                    </a:cubicBezTo>
                    <a:cubicBezTo>
                      <a:pt x="96" y="225"/>
                      <a:pt x="96" y="225"/>
                      <a:pt x="96" y="225"/>
                    </a:cubicBezTo>
                    <a:cubicBezTo>
                      <a:pt x="89" y="225"/>
                      <a:pt x="89" y="225"/>
                      <a:pt x="89" y="225"/>
                    </a:cubicBezTo>
                    <a:cubicBezTo>
                      <a:pt x="89" y="218"/>
                      <a:pt x="89" y="218"/>
                      <a:pt x="89" y="218"/>
                    </a:cubicBezTo>
                    <a:cubicBezTo>
                      <a:pt x="89" y="83"/>
                      <a:pt x="89" y="83"/>
                      <a:pt x="89" y="83"/>
                    </a:cubicBezTo>
                    <a:cubicBezTo>
                      <a:pt x="18" y="107"/>
                      <a:pt x="18" y="107"/>
                      <a:pt x="18" y="107"/>
                    </a:cubicBezTo>
                    <a:cubicBezTo>
                      <a:pt x="18" y="219"/>
                      <a:pt x="18" y="219"/>
                      <a:pt x="18" y="219"/>
                    </a:cubicBezTo>
                    <a:cubicBezTo>
                      <a:pt x="18" y="226"/>
                      <a:pt x="18" y="226"/>
                      <a:pt x="18" y="226"/>
                    </a:cubicBezTo>
                    <a:cubicBezTo>
                      <a:pt x="11" y="226"/>
                      <a:pt x="11" y="226"/>
                      <a:pt x="11" y="226"/>
                    </a:cubicBezTo>
                    <a:cubicBezTo>
                      <a:pt x="0" y="226"/>
                      <a:pt x="0" y="226"/>
                      <a:pt x="0" y="226"/>
                    </a:cubicBezTo>
                    <a:cubicBezTo>
                      <a:pt x="0" y="213"/>
                      <a:pt x="0" y="213"/>
                      <a:pt x="0" y="213"/>
                    </a:cubicBezTo>
                    <a:close/>
                    <a:moveTo>
                      <a:pt x="26" y="225"/>
                    </a:moveTo>
                    <a:cubicBezTo>
                      <a:pt x="34" y="225"/>
                      <a:pt x="42" y="225"/>
                      <a:pt x="50" y="225"/>
                    </a:cubicBezTo>
                    <a:cubicBezTo>
                      <a:pt x="59" y="225"/>
                      <a:pt x="69" y="225"/>
                      <a:pt x="78" y="225"/>
                    </a:cubicBezTo>
                    <a:cubicBezTo>
                      <a:pt x="78" y="217"/>
                      <a:pt x="78" y="209"/>
                      <a:pt x="78" y="201"/>
                    </a:cubicBezTo>
                    <a:cubicBezTo>
                      <a:pt x="69" y="201"/>
                      <a:pt x="59" y="202"/>
                      <a:pt x="50" y="202"/>
                    </a:cubicBezTo>
                    <a:cubicBezTo>
                      <a:pt x="42" y="203"/>
                      <a:pt x="34" y="203"/>
                      <a:pt x="26" y="204"/>
                    </a:cubicBezTo>
                    <a:cubicBezTo>
                      <a:pt x="26" y="211"/>
                      <a:pt x="26" y="218"/>
                      <a:pt x="26" y="225"/>
                    </a:cubicBezTo>
                    <a:close/>
                    <a:moveTo>
                      <a:pt x="26" y="136"/>
                    </a:moveTo>
                    <a:cubicBezTo>
                      <a:pt x="34" y="133"/>
                      <a:pt x="42" y="131"/>
                      <a:pt x="50" y="129"/>
                    </a:cubicBezTo>
                    <a:cubicBezTo>
                      <a:pt x="59" y="126"/>
                      <a:pt x="69" y="124"/>
                      <a:pt x="78" y="121"/>
                    </a:cubicBezTo>
                    <a:cubicBezTo>
                      <a:pt x="78" y="113"/>
                      <a:pt x="78" y="105"/>
                      <a:pt x="78" y="97"/>
                    </a:cubicBezTo>
                    <a:cubicBezTo>
                      <a:pt x="69" y="100"/>
                      <a:pt x="59" y="104"/>
                      <a:pt x="50" y="107"/>
                    </a:cubicBezTo>
                    <a:cubicBezTo>
                      <a:pt x="42" y="110"/>
                      <a:pt x="34" y="112"/>
                      <a:pt x="26" y="115"/>
                    </a:cubicBezTo>
                    <a:cubicBezTo>
                      <a:pt x="26" y="122"/>
                      <a:pt x="26" y="129"/>
                      <a:pt x="26" y="136"/>
                    </a:cubicBezTo>
                    <a:close/>
                    <a:moveTo>
                      <a:pt x="26" y="165"/>
                    </a:moveTo>
                    <a:cubicBezTo>
                      <a:pt x="34" y="164"/>
                      <a:pt x="42" y="162"/>
                      <a:pt x="50" y="160"/>
                    </a:cubicBezTo>
                    <a:cubicBezTo>
                      <a:pt x="59" y="159"/>
                      <a:pt x="69" y="157"/>
                      <a:pt x="78" y="155"/>
                    </a:cubicBezTo>
                    <a:cubicBezTo>
                      <a:pt x="78" y="147"/>
                      <a:pt x="78" y="139"/>
                      <a:pt x="78" y="131"/>
                    </a:cubicBezTo>
                    <a:cubicBezTo>
                      <a:pt x="69" y="134"/>
                      <a:pt x="59" y="136"/>
                      <a:pt x="50" y="138"/>
                    </a:cubicBezTo>
                    <a:cubicBezTo>
                      <a:pt x="42" y="140"/>
                      <a:pt x="34" y="142"/>
                      <a:pt x="26" y="144"/>
                    </a:cubicBezTo>
                    <a:cubicBezTo>
                      <a:pt x="26" y="151"/>
                      <a:pt x="26" y="158"/>
                      <a:pt x="26" y="165"/>
                    </a:cubicBezTo>
                    <a:close/>
                    <a:moveTo>
                      <a:pt x="26" y="195"/>
                    </a:moveTo>
                    <a:cubicBezTo>
                      <a:pt x="34" y="194"/>
                      <a:pt x="42" y="193"/>
                      <a:pt x="50" y="192"/>
                    </a:cubicBezTo>
                    <a:cubicBezTo>
                      <a:pt x="59" y="191"/>
                      <a:pt x="69" y="190"/>
                      <a:pt x="78" y="190"/>
                    </a:cubicBezTo>
                    <a:cubicBezTo>
                      <a:pt x="78" y="182"/>
                      <a:pt x="78" y="174"/>
                      <a:pt x="78" y="166"/>
                    </a:cubicBezTo>
                    <a:cubicBezTo>
                      <a:pt x="69" y="167"/>
                      <a:pt x="59" y="169"/>
                      <a:pt x="50" y="170"/>
                    </a:cubicBezTo>
                    <a:cubicBezTo>
                      <a:pt x="42" y="171"/>
                      <a:pt x="34" y="173"/>
                      <a:pt x="26" y="174"/>
                    </a:cubicBezTo>
                    <a:cubicBezTo>
                      <a:pt x="26" y="181"/>
                      <a:pt x="26" y="188"/>
                      <a:pt x="26" y="195"/>
                    </a:cubicBez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2" name="îṩḷîďe"/>
              <p:cNvSpPr/>
              <p:nvPr/>
            </p:nvSpPr>
            <p:spPr bwMode="auto">
              <a:xfrm>
                <a:off x="8218488" y="3244851"/>
                <a:ext cx="723900" cy="635000"/>
              </a:xfrm>
              <a:custGeom>
                <a:avLst/>
                <a:gdLst>
                  <a:gd name="T0" fmla="*/ 112 w 219"/>
                  <a:gd name="T1" fmla="*/ 191 h 191"/>
                  <a:gd name="T2" fmla="*/ 199 w 219"/>
                  <a:gd name="T3" fmla="*/ 178 h 191"/>
                  <a:gd name="T4" fmla="*/ 22 w 219"/>
                  <a:gd name="T5" fmla="*/ 0 h 191"/>
                  <a:gd name="T6" fmla="*/ 121 w 219"/>
                  <a:gd name="T7" fmla="*/ 96 h 191"/>
                  <a:gd name="T8" fmla="*/ 121 w 219"/>
                  <a:gd name="T9" fmla="*/ 96 h 191"/>
                  <a:gd name="T10" fmla="*/ 50 w 219"/>
                  <a:gd name="T11" fmla="*/ 160 h 191"/>
                  <a:gd name="T12" fmla="*/ 44 w 219"/>
                  <a:gd name="T13" fmla="*/ 160 h 191"/>
                  <a:gd name="T14" fmla="*/ 70 w 219"/>
                  <a:gd name="T15" fmla="*/ 150 h 191"/>
                  <a:gd name="T16" fmla="*/ 76 w 219"/>
                  <a:gd name="T17" fmla="*/ 150 h 191"/>
                  <a:gd name="T18" fmla="*/ 76 w 219"/>
                  <a:gd name="T19" fmla="*/ 150 h 191"/>
                  <a:gd name="T20" fmla="*/ 89 w 219"/>
                  <a:gd name="T21" fmla="*/ 160 h 191"/>
                  <a:gd name="T22" fmla="*/ 57 w 219"/>
                  <a:gd name="T23" fmla="*/ 48 h 191"/>
                  <a:gd name="T24" fmla="*/ 44 w 219"/>
                  <a:gd name="T25" fmla="*/ 38 h 191"/>
                  <a:gd name="T26" fmla="*/ 63 w 219"/>
                  <a:gd name="T27" fmla="*/ 38 h 191"/>
                  <a:gd name="T28" fmla="*/ 63 w 219"/>
                  <a:gd name="T29" fmla="*/ 38 h 191"/>
                  <a:gd name="T30" fmla="*/ 76 w 219"/>
                  <a:gd name="T31" fmla="*/ 48 h 191"/>
                  <a:gd name="T32" fmla="*/ 95 w 219"/>
                  <a:gd name="T33" fmla="*/ 48 h 191"/>
                  <a:gd name="T34" fmla="*/ 57 w 219"/>
                  <a:gd name="T35" fmla="*/ 60 h 191"/>
                  <a:gd name="T36" fmla="*/ 37 w 219"/>
                  <a:gd name="T37" fmla="*/ 60 h 191"/>
                  <a:gd name="T38" fmla="*/ 37 w 219"/>
                  <a:gd name="T39" fmla="*/ 60 h 191"/>
                  <a:gd name="T40" fmla="*/ 63 w 219"/>
                  <a:gd name="T41" fmla="*/ 70 h 191"/>
                  <a:gd name="T42" fmla="*/ 82 w 219"/>
                  <a:gd name="T43" fmla="*/ 70 h 191"/>
                  <a:gd name="T44" fmla="*/ 95 w 219"/>
                  <a:gd name="T45" fmla="*/ 60 h 191"/>
                  <a:gd name="T46" fmla="*/ 50 w 219"/>
                  <a:gd name="T47" fmla="*/ 83 h 191"/>
                  <a:gd name="T48" fmla="*/ 50 w 219"/>
                  <a:gd name="T49" fmla="*/ 83 h 191"/>
                  <a:gd name="T50" fmla="*/ 37 w 219"/>
                  <a:gd name="T51" fmla="*/ 93 h 191"/>
                  <a:gd name="T52" fmla="*/ 70 w 219"/>
                  <a:gd name="T53" fmla="*/ 93 h 191"/>
                  <a:gd name="T54" fmla="*/ 82 w 219"/>
                  <a:gd name="T55" fmla="*/ 83 h 191"/>
                  <a:gd name="T56" fmla="*/ 89 w 219"/>
                  <a:gd name="T57" fmla="*/ 83 h 191"/>
                  <a:gd name="T58" fmla="*/ 89 w 219"/>
                  <a:gd name="T59" fmla="*/ 83 h 191"/>
                  <a:gd name="T60" fmla="*/ 50 w 219"/>
                  <a:gd name="T61" fmla="*/ 115 h 191"/>
                  <a:gd name="T62" fmla="*/ 44 w 219"/>
                  <a:gd name="T63" fmla="*/ 115 h 191"/>
                  <a:gd name="T64" fmla="*/ 70 w 219"/>
                  <a:gd name="T65" fmla="*/ 105 h 191"/>
                  <a:gd name="T66" fmla="*/ 76 w 219"/>
                  <a:gd name="T67" fmla="*/ 105 h 191"/>
                  <a:gd name="T68" fmla="*/ 76 w 219"/>
                  <a:gd name="T69" fmla="*/ 105 h 191"/>
                  <a:gd name="T70" fmla="*/ 89 w 219"/>
                  <a:gd name="T71" fmla="*/ 115 h 191"/>
                  <a:gd name="T72" fmla="*/ 57 w 219"/>
                  <a:gd name="T73" fmla="*/ 137 h 191"/>
                  <a:gd name="T74" fmla="*/ 44 w 219"/>
                  <a:gd name="T75" fmla="*/ 127 h 191"/>
                  <a:gd name="T76" fmla="*/ 63 w 219"/>
                  <a:gd name="T77" fmla="*/ 127 h 191"/>
                  <a:gd name="T78" fmla="*/ 63 w 219"/>
                  <a:gd name="T79" fmla="*/ 127 h 191"/>
                  <a:gd name="T80" fmla="*/ 76 w 219"/>
                  <a:gd name="T81" fmla="*/ 137 h 191"/>
                  <a:gd name="T82" fmla="*/ 95 w 219"/>
                  <a:gd name="T83" fmla="*/ 137 h 191"/>
                  <a:gd name="T84" fmla="*/ 57 w 219"/>
                  <a:gd name="T85" fmla="*/ 15 h 191"/>
                  <a:gd name="T86" fmla="*/ 37 w 219"/>
                  <a:gd name="T87" fmla="*/ 15 h 191"/>
                  <a:gd name="T88" fmla="*/ 37 w 219"/>
                  <a:gd name="T89" fmla="*/ 15 h 191"/>
                  <a:gd name="T90" fmla="*/ 63 w 219"/>
                  <a:gd name="T91" fmla="*/ 25 h 191"/>
                  <a:gd name="T92" fmla="*/ 82 w 219"/>
                  <a:gd name="T93" fmla="*/ 25 h 191"/>
                  <a:gd name="T94" fmla="*/ 95 w 219"/>
                  <a:gd name="T95" fmla="*/ 15 h 191"/>
                  <a:gd name="T96" fmla="*/ 121 w 219"/>
                  <a:gd name="T97" fmla="*/ 78 h 191"/>
                  <a:gd name="T98" fmla="*/ 121 w 219"/>
                  <a:gd name="T99" fmla="*/ 78 h 191"/>
                  <a:gd name="T100" fmla="*/ 121 w 219"/>
                  <a:gd name="T101" fmla="*/ 123 h 191"/>
                  <a:gd name="T102" fmla="*/ 185 w 219"/>
                  <a:gd name="T103" fmla="*/ 141 h 191"/>
                  <a:gd name="T104" fmla="*/ 185 w 219"/>
                  <a:gd name="T105" fmla="*/ 15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9" h="191">
                    <a:moveTo>
                      <a:pt x="0" y="191"/>
                    </a:moveTo>
                    <a:cubicBezTo>
                      <a:pt x="22" y="191"/>
                      <a:pt x="22" y="191"/>
                      <a:pt x="22" y="191"/>
                    </a:cubicBezTo>
                    <a:cubicBezTo>
                      <a:pt x="103" y="191"/>
                      <a:pt x="103" y="191"/>
                      <a:pt x="103" y="191"/>
                    </a:cubicBezTo>
                    <a:cubicBezTo>
                      <a:pt x="112" y="191"/>
                      <a:pt x="112" y="191"/>
                      <a:pt x="112" y="191"/>
                    </a:cubicBezTo>
                    <a:cubicBezTo>
                      <a:pt x="199" y="191"/>
                      <a:pt x="199" y="191"/>
                      <a:pt x="199" y="191"/>
                    </a:cubicBezTo>
                    <a:cubicBezTo>
                      <a:pt x="219" y="191"/>
                      <a:pt x="219" y="191"/>
                      <a:pt x="219" y="191"/>
                    </a:cubicBezTo>
                    <a:cubicBezTo>
                      <a:pt x="219" y="178"/>
                      <a:pt x="219" y="178"/>
                      <a:pt x="219" y="178"/>
                    </a:cubicBezTo>
                    <a:cubicBezTo>
                      <a:pt x="199" y="178"/>
                      <a:pt x="199" y="178"/>
                      <a:pt x="199" y="178"/>
                    </a:cubicBezTo>
                    <a:cubicBezTo>
                      <a:pt x="199" y="66"/>
                      <a:pt x="199" y="66"/>
                      <a:pt x="199" y="66"/>
                    </a:cubicBezTo>
                    <a:cubicBezTo>
                      <a:pt x="112" y="66"/>
                      <a:pt x="112" y="66"/>
                      <a:pt x="112" y="66"/>
                    </a:cubicBezTo>
                    <a:cubicBezTo>
                      <a:pt x="112" y="0"/>
                      <a:pt x="112" y="0"/>
                      <a:pt x="112" y="0"/>
                    </a:cubicBezTo>
                    <a:cubicBezTo>
                      <a:pt x="22" y="0"/>
                      <a:pt x="22" y="0"/>
                      <a:pt x="22" y="0"/>
                    </a:cubicBezTo>
                    <a:cubicBezTo>
                      <a:pt x="22" y="178"/>
                      <a:pt x="22" y="178"/>
                      <a:pt x="22" y="178"/>
                    </a:cubicBezTo>
                    <a:cubicBezTo>
                      <a:pt x="0" y="178"/>
                      <a:pt x="0" y="178"/>
                      <a:pt x="0" y="178"/>
                    </a:cubicBezTo>
                    <a:cubicBezTo>
                      <a:pt x="0" y="191"/>
                      <a:pt x="0" y="191"/>
                      <a:pt x="0" y="191"/>
                    </a:cubicBezTo>
                    <a:close/>
                    <a:moveTo>
                      <a:pt x="121" y="96"/>
                    </a:moveTo>
                    <a:cubicBezTo>
                      <a:pt x="142" y="96"/>
                      <a:pt x="164" y="96"/>
                      <a:pt x="185" y="96"/>
                    </a:cubicBezTo>
                    <a:cubicBezTo>
                      <a:pt x="185" y="99"/>
                      <a:pt x="185" y="102"/>
                      <a:pt x="185" y="105"/>
                    </a:cubicBezTo>
                    <a:cubicBezTo>
                      <a:pt x="164" y="105"/>
                      <a:pt x="142" y="105"/>
                      <a:pt x="121" y="105"/>
                    </a:cubicBezTo>
                    <a:cubicBezTo>
                      <a:pt x="121" y="102"/>
                      <a:pt x="121" y="99"/>
                      <a:pt x="121" y="96"/>
                    </a:cubicBezTo>
                    <a:close/>
                    <a:moveTo>
                      <a:pt x="50" y="150"/>
                    </a:moveTo>
                    <a:cubicBezTo>
                      <a:pt x="52" y="150"/>
                      <a:pt x="55" y="150"/>
                      <a:pt x="57" y="150"/>
                    </a:cubicBezTo>
                    <a:cubicBezTo>
                      <a:pt x="57" y="153"/>
                      <a:pt x="57" y="157"/>
                      <a:pt x="57" y="160"/>
                    </a:cubicBezTo>
                    <a:cubicBezTo>
                      <a:pt x="55" y="160"/>
                      <a:pt x="52" y="160"/>
                      <a:pt x="50" y="160"/>
                    </a:cubicBezTo>
                    <a:cubicBezTo>
                      <a:pt x="50" y="157"/>
                      <a:pt x="50" y="153"/>
                      <a:pt x="50" y="150"/>
                    </a:cubicBezTo>
                    <a:close/>
                    <a:moveTo>
                      <a:pt x="37" y="150"/>
                    </a:moveTo>
                    <a:cubicBezTo>
                      <a:pt x="44" y="150"/>
                      <a:pt x="44" y="150"/>
                      <a:pt x="44" y="150"/>
                    </a:cubicBezTo>
                    <a:cubicBezTo>
                      <a:pt x="44" y="160"/>
                      <a:pt x="44" y="160"/>
                      <a:pt x="44" y="160"/>
                    </a:cubicBezTo>
                    <a:cubicBezTo>
                      <a:pt x="37" y="160"/>
                      <a:pt x="37" y="160"/>
                      <a:pt x="37" y="160"/>
                    </a:cubicBezTo>
                    <a:cubicBezTo>
                      <a:pt x="37" y="150"/>
                      <a:pt x="37" y="150"/>
                      <a:pt x="37" y="150"/>
                    </a:cubicBezTo>
                    <a:close/>
                    <a:moveTo>
                      <a:pt x="63" y="150"/>
                    </a:moveTo>
                    <a:cubicBezTo>
                      <a:pt x="65" y="150"/>
                      <a:pt x="67" y="150"/>
                      <a:pt x="70" y="150"/>
                    </a:cubicBezTo>
                    <a:cubicBezTo>
                      <a:pt x="70" y="153"/>
                      <a:pt x="70" y="157"/>
                      <a:pt x="70" y="160"/>
                    </a:cubicBezTo>
                    <a:cubicBezTo>
                      <a:pt x="67" y="160"/>
                      <a:pt x="65" y="160"/>
                      <a:pt x="63" y="160"/>
                    </a:cubicBezTo>
                    <a:cubicBezTo>
                      <a:pt x="63" y="157"/>
                      <a:pt x="63" y="153"/>
                      <a:pt x="63" y="150"/>
                    </a:cubicBezTo>
                    <a:close/>
                    <a:moveTo>
                      <a:pt x="76" y="150"/>
                    </a:moveTo>
                    <a:cubicBezTo>
                      <a:pt x="78" y="150"/>
                      <a:pt x="80" y="150"/>
                      <a:pt x="82" y="150"/>
                    </a:cubicBezTo>
                    <a:cubicBezTo>
                      <a:pt x="82" y="153"/>
                      <a:pt x="82" y="157"/>
                      <a:pt x="82" y="160"/>
                    </a:cubicBezTo>
                    <a:cubicBezTo>
                      <a:pt x="80" y="160"/>
                      <a:pt x="78" y="160"/>
                      <a:pt x="76" y="160"/>
                    </a:cubicBezTo>
                    <a:cubicBezTo>
                      <a:pt x="76" y="157"/>
                      <a:pt x="76" y="153"/>
                      <a:pt x="76" y="150"/>
                    </a:cubicBezTo>
                    <a:close/>
                    <a:moveTo>
                      <a:pt x="89" y="150"/>
                    </a:moveTo>
                    <a:cubicBezTo>
                      <a:pt x="95" y="150"/>
                      <a:pt x="95" y="150"/>
                      <a:pt x="95" y="150"/>
                    </a:cubicBezTo>
                    <a:cubicBezTo>
                      <a:pt x="95" y="160"/>
                      <a:pt x="95" y="160"/>
                      <a:pt x="95" y="160"/>
                    </a:cubicBezTo>
                    <a:cubicBezTo>
                      <a:pt x="89" y="160"/>
                      <a:pt x="89" y="160"/>
                      <a:pt x="89" y="160"/>
                    </a:cubicBezTo>
                    <a:cubicBezTo>
                      <a:pt x="89" y="150"/>
                      <a:pt x="89" y="150"/>
                      <a:pt x="89" y="150"/>
                    </a:cubicBezTo>
                    <a:close/>
                    <a:moveTo>
                      <a:pt x="50" y="38"/>
                    </a:moveTo>
                    <a:cubicBezTo>
                      <a:pt x="52" y="38"/>
                      <a:pt x="55" y="38"/>
                      <a:pt x="57" y="38"/>
                    </a:cubicBezTo>
                    <a:cubicBezTo>
                      <a:pt x="57" y="41"/>
                      <a:pt x="57" y="44"/>
                      <a:pt x="57" y="48"/>
                    </a:cubicBezTo>
                    <a:cubicBezTo>
                      <a:pt x="55" y="48"/>
                      <a:pt x="52" y="48"/>
                      <a:pt x="50" y="48"/>
                    </a:cubicBezTo>
                    <a:cubicBezTo>
                      <a:pt x="50" y="44"/>
                      <a:pt x="50" y="41"/>
                      <a:pt x="50" y="38"/>
                    </a:cubicBezTo>
                    <a:close/>
                    <a:moveTo>
                      <a:pt x="37" y="38"/>
                    </a:moveTo>
                    <a:cubicBezTo>
                      <a:pt x="40" y="38"/>
                      <a:pt x="42" y="38"/>
                      <a:pt x="44" y="38"/>
                    </a:cubicBezTo>
                    <a:cubicBezTo>
                      <a:pt x="44" y="41"/>
                      <a:pt x="44" y="44"/>
                      <a:pt x="44" y="48"/>
                    </a:cubicBezTo>
                    <a:cubicBezTo>
                      <a:pt x="42" y="48"/>
                      <a:pt x="40" y="48"/>
                      <a:pt x="37" y="48"/>
                    </a:cubicBezTo>
                    <a:cubicBezTo>
                      <a:pt x="37" y="44"/>
                      <a:pt x="37" y="41"/>
                      <a:pt x="37" y="38"/>
                    </a:cubicBezTo>
                    <a:close/>
                    <a:moveTo>
                      <a:pt x="63" y="38"/>
                    </a:moveTo>
                    <a:cubicBezTo>
                      <a:pt x="65" y="38"/>
                      <a:pt x="67" y="38"/>
                      <a:pt x="70" y="38"/>
                    </a:cubicBezTo>
                    <a:cubicBezTo>
                      <a:pt x="70" y="41"/>
                      <a:pt x="70" y="44"/>
                      <a:pt x="70" y="48"/>
                    </a:cubicBezTo>
                    <a:cubicBezTo>
                      <a:pt x="67" y="48"/>
                      <a:pt x="65" y="48"/>
                      <a:pt x="63" y="48"/>
                    </a:cubicBezTo>
                    <a:cubicBezTo>
                      <a:pt x="63" y="44"/>
                      <a:pt x="63" y="41"/>
                      <a:pt x="63" y="38"/>
                    </a:cubicBezTo>
                    <a:close/>
                    <a:moveTo>
                      <a:pt x="76" y="38"/>
                    </a:moveTo>
                    <a:cubicBezTo>
                      <a:pt x="78" y="38"/>
                      <a:pt x="80" y="38"/>
                      <a:pt x="82" y="38"/>
                    </a:cubicBezTo>
                    <a:cubicBezTo>
                      <a:pt x="82" y="41"/>
                      <a:pt x="82" y="44"/>
                      <a:pt x="82" y="48"/>
                    </a:cubicBezTo>
                    <a:cubicBezTo>
                      <a:pt x="80" y="48"/>
                      <a:pt x="78" y="48"/>
                      <a:pt x="76" y="48"/>
                    </a:cubicBezTo>
                    <a:cubicBezTo>
                      <a:pt x="76" y="44"/>
                      <a:pt x="76" y="41"/>
                      <a:pt x="76" y="38"/>
                    </a:cubicBezTo>
                    <a:close/>
                    <a:moveTo>
                      <a:pt x="89" y="38"/>
                    </a:moveTo>
                    <a:cubicBezTo>
                      <a:pt x="91" y="38"/>
                      <a:pt x="93" y="38"/>
                      <a:pt x="95" y="38"/>
                    </a:cubicBezTo>
                    <a:cubicBezTo>
                      <a:pt x="95" y="41"/>
                      <a:pt x="95" y="44"/>
                      <a:pt x="95" y="48"/>
                    </a:cubicBezTo>
                    <a:cubicBezTo>
                      <a:pt x="93" y="48"/>
                      <a:pt x="91" y="48"/>
                      <a:pt x="89" y="48"/>
                    </a:cubicBezTo>
                    <a:cubicBezTo>
                      <a:pt x="89" y="44"/>
                      <a:pt x="89" y="41"/>
                      <a:pt x="89" y="38"/>
                    </a:cubicBezTo>
                    <a:close/>
                    <a:moveTo>
                      <a:pt x="50" y="60"/>
                    </a:moveTo>
                    <a:cubicBezTo>
                      <a:pt x="52" y="60"/>
                      <a:pt x="55" y="60"/>
                      <a:pt x="57" y="60"/>
                    </a:cubicBezTo>
                    <a:cubicBezTo>
                      <a:pt x="57" y="63"/>
                      <a:pt x="57" y="67"/>
                      <a:pt x="57" y="70"/>
                    </a:cubicBezTo>
                    <a:cubicBezTo>
                      <a:pt x="55" y="70"/>
                      <a:pt x="52" y="70"/>
                      <a:pt x="50" y="70"/>
                    </a:cubicBezTo>
                    <a:cubicBezTo>
                      <a:pt x="50" y="67"/>
                      <a:pt x="50" y="63"/>
                      <a:pt x="50" y="60"/>
                    </a:cubicBezTo>
                    <a:close/>
                    <a:moveTo>
                      <a:pt x="37" y="60"/>
                    </a:moveTo>
                    <a:cubicBezTo>
                      <a:pt x="40" y="60"/>
                      <a:pt x="42" y="60"/>
                      <a:pt x="44" y="60"/>
                    </a:cubicBezTo>
                    <a:cubicBezTo>
                      <a:pt x="44" y="63"/>
                      <a:pt x="44" y="67"/>
                      <a:pt x="44" y="70"/>
                    </a:cubicBezTo>
                    <a:cubicBezTo>
                      <a:pt x="42" y="70"/>
                      <a:pt x="40" y="70"/>
                      <a:pt x="37" y="70"/>
                    </a:cubicBezTo>
                    <a:cubicBezTo>
                      <a:pt x="37" y="67"/>
                      <a:pt x="37" y="63"/>
                      <a:pt x="37" y="60"/>
                    </a:cubicBezTo>
                    <a:close/>
                    <a:moveTo>
                      <a:pt x="63" y="60"/>
                    </a:moveTo>
                    <a:cubicBezTo>
                      <a:pt x="65" y="60"/>
                      <a:pt x="67" y="60"/>
                      <a:pt x="70" y="60"/>
                    </a:cubicBezTo>
                    <a:cubicBezTo>
                      <a:pt x="70" y="63"/>
                      <a:pt x="70" y="67"/>
                      <a:pt x="70" y="70"/>
                    </a:cubicBezTo>
                    <a:cubicBezTo>
                      <a:pt x="67" y="70"/>
                      <a:pt x="65" y="70"/>
                      <a:pt x="63" y="70"/>
                    </a:cubicBezTo>
                    <a:cubicBezTo>
                      <a:pt x="63" y="67"/>
                      <a:pt x="63" y="63"/>
                      <a:pt x="63" y="60"/>
                    </a:cubicBezTo>
                    <a:close/>
                    <a:moveTo>
                      <a:pt x="76" y="60"/>
                    </a:moveTo>
                    <a:cubicBezTo>
                      <a:pt x="78" y="60"/>
                      <a:pt x="80" y="60"/>
                      <a:pt x="82" y="60"/>
                    </a:cubicBezTo>
                    <a:cubicBezTo>
                      <a:pt x="82" y="63"/>
                      <a:pt x="82" y="67"/>
                      <a:pt x="82" y="70"/>
                    </a:cubicBezTo>
                    <a:cubicBezTo>
                      <a:pt x="80" y="70"/>
                      <a:pt x="78" y="70"/>
                      <a:pt x="76" y="70"/>
                    </a:cubicBezTo>
                    <a:cubicBezTo>
                      <a:pt x="76" y="67"/>
                      <a:pt x="76" y="63"/>
                      <a:pt x="76" y="60"/>
                    </a:cubicBezTo>
                    <a:close/>
                    <a:moveTo>
                      <a:pt x="89" y="60"/>
                    </a:moveTo>
                    <a:cubicBezTo>
                      <a:pt x="91" y="60"/>
                      <a:pt x="93" y="60"/>
                      <a:pt x="95" y="60"/>
                    </a:cubicBezTo>
                    <a:cubicBezTo>
                      <a:pt x="95" y="63"/>
                      <a:pt x="95" y="67"/>
                      <a:pt x="95" y="70"/>
                    </a:cubicBezTo>
                    <a:cubicBezTo>
                      <a:pt x="93" y="70"/>
                      <a:pt x="91" y="70"/>
                      <a:pt x="89" y="70"/>
                    </a:cubicBezTo>
                    <a:cubicBezTo>
                      <a:pt x="89" y="67"/>
                      <a:pt x="89" y="63"/>
                      <a:pt x="89" y="60"/>
                    </a:cubicBezTo>
                    <a:close/>
                    <a:moveTo>
                      <a:pt x="50" y="83"/>
                    </a:moveTo>
                    <a:cubicBezTo>
                      <a:pt x="52" y="83"/>
                      <a:pt x="55" y="83"/>
                      <a:pt x="57" y="83"/>
                    </a:cubicBezTo>
                    <a:cubicBezTo>
                      <a:pt x="57" y="86"/>
                      <a:pt x="57" y="89"/>
                      <a:pt x="57" y="93"/>
                    </a:cubicBezTo>
                    <a:cubicBezTo>
                      <a:pt x="55" y="93"/>
                      <a:pt x="52" y="93"/>
                      <a:pt x="50" y="93"/>
                    </a:cubicBezTo>
                    <a:cubicBezTo>
                      <a:pt x="50" y="89"/>
                      <a:pt x="50" y="86"/>
                      <a:pt x="50" y="83"/>
                    </a:cubicBezTo>
                    <a:close/>
                    <a:moveTo>
                      <a:pt x="37" y="83"/>
                    </a:moveTo>
                    <a:cubicBezTo>
                      <a:pt x="40" y="83"/>
                      <a:pt x="42" y="83"/>
                      <a:pt x="44" y="83"/>
                    </a:cubicBezTo>
                    <a:cubicBezTo>
                      <a:pt x="44" y="86"/>
                      <a:pt x="44" y="89"/>
                      <a:pt x="44" y="93"/>
                    </a:cubicBezTo>
                    <a:cubicBezTo>
                      <a:pt x="42" y="93"/>
                      <a:pt x="40" y="93"/>
                      <a:pt x="37" y="93"/>
                    </a:cubicBezTo>
                    <a:cubicBezTo>
                      <a:pt x="37" y="89"/>
                      <a:pt x="37" y="86"/>
                      <a:pt x="37" y="83"/>
                    </a:cubicBezTo>
                    <a:close/>
                    <a:moveTo>
                      <a:pt x="63" y="83"/>
                    </a:moveTo>
                    <a:cubicBezTo>
                      <a:pt x="65" y="83"/>
                      <a:pt x="67" y="83"/>
                      <a:pt x="70" y="83"/>
                    </a:cubicBezTo>
                    <a:cubicBezTo>
                      <a:pt x="70" y="86"/>
                      <a:pt x="70" y="89"/>
                      <a:pt x="70" y="93"/>
                    </a:cubicBezTo>
                    <a:cubicBezTo>
                      <a:pt x="67" y="93"/>
                      <a:pt x="65" y="93"/>
                      <a:pt x="63" y="93"/>
                    </a:cubicBezTo>
                    <a:cubicBezTo>
                      <a:pt x="63" y="89"/>
                      <a:pt x="63" y="86"/>
                      <a:pt x="63" y="83"/>
                    </a:cubicBezTo>
                    <a:close/>
                    <a:moveTo>
                      <a:pt x="76" y="83"/>
                    </a:moveTo>
                    <a:cubicBezTo>
                      <a:pt x="78" y="83"/>
                      <a:pt x="80" y="83"/>
                      <a:pt x="82" y="83"/>
                    </a:cubicBezTo>
                    <a:cubicBezTo>
                      <a:pt x="82" y="86"/>
                      <a:pt x="82" y="89"/>
                      <a:pt x="82" y="93"/>
                    </a:cubicBezTo>
                    <a:cubicBezTo>
                      <a:pt x="80" y="93"/>
                      <a:pt x="78" y="93"/>
                      <a:pt x="76" y="93"/>
                    </a:cubicBezTo>
                    <a:cubicBezTo>
                      <a:pt x="76" y="89"/>
                      <a:pt x="76" y="86"/>
                      <a:pt x="76" y="83"/>
                    </a:cubicBezTo>
                    <a:close/>
                    <a:moveTo>
                      <a:pt x="89" y="83"/>
                    </a:moveTo>
                    <a:cubicBezTo>
                      <a:pt x="91" y="83"/>
                      <a:pt x="93" y="83"/>
                      <a:pt x="95" y="83"/>
                    </a:cubicBezTo>
                    <a:cubicBezTo>
                      <a:pt x="95" y="86"/>
                      <a:pt x="95" y="89"/>
                      <a:pt x="95" y="93"/>
                    </a:cubicBezTo>
                    <a:cubicBezTo>
                      <a:pt x="93" y="93"/>
                      <a:pt x="91" y="93"/>
                      <a:pt x="89" y="93"/>
                    </a:cubicBezTo>
                    <a:cubicBezTo>
                      <a:pt x="89" y="89"/>
                      <a:pt x="89" y="86"/>
                      <a:pt x="89" y="83"/>
                    </a:cubicBezTo>
                    <a:close/>
                    <a:moveTo>
                      <a:pt x="50" y="105"/>
                    </a:moveTo>
                    <a:cubicBezTo>
                      <a:pt x="52" y="105"/>
                      <a:pt x="55" y="105"/>
                      <a:pt x="57" y="105"/>
                    </a:cubicBezTo>
                    <a:cubicBezTo>
                      <a:pt x="57" y="108"/>
                      <a:pt x="57" y="112"/>
                      <a:pt x="57" y="115"/>
                    </a:cubicBezTo>
                    <a:cubicBezTo>
                      <a:pt x="55" y="115"/>
                      <a:pt x="52" y="115"/>
                      <a:pt x="50" y="115"/>
                    </a:cubicBezTo>
                    <a:cubicBezTo>
                      <a:pt x="50" y="112"/>
                      <a:pt x="50" y="108"/>
                      <a:pt x="50" y="105"/>
                    </a:cubicBezTo>
                    <a:close/>
                    <a:moveTo>
                      <a:pt x="37" y="105"/>
                    </a:moveTo>
                    <a:cubicBezTo>
                      <a:pt x="40" y="105"/>
                      <a:pt x="42" y="105"/>
                      <a:pt x="44" y="105"/>
                    </a:cubicBezTo>
                    <a:cubicBezTo>
                      <a:pt x="44" y="108"/>
                      <a:pt x="44" y="112"/>
                      <a:pt x="44" y="115"/>
                    </a:cubicBezTo>
                    <a:cubicBezTo>
                      <a:pt x="42" y="115"/>
                      <a:pt x="40" y="115"/>
                      <a:pt x="37" y="115"/>
                    </a:cubicBezTo>
                    <a:cubicBezTo>
                      <a:pt x="37" y="112"/>
                      <a:pt x="37" y="108"/>
                      <a:pt x="37" y="105"/>
                    </a:cubicBezTo>
                    <a:close/>
                    <a:moveTo>
                      <a:pt x="63" y="105"/>
                    </a:moveTo>
                    <a:cubicBezTo>
                      <a:pt x="65" y="105"/>
                      <a:pt x="67" y="105"/>
                      <a:pt x="70" y="105"/>
                    </a:cubicBezTo>
                    <a:cubicBezTo>
                      <a:pt x="70" y="108"/>
                      <a:pt x="70" y="112"/>
                      <a:pt x="70" y="115"/>
                    </a:cubicBezTo>
                    <a:cubicBezTo>
                      <a:pt x="67" y="115"/>
                      <a:pt x="65" y="115"/>
                      <a:pt x="63" y="115"/>
                    </a:cubicBezTo>
                    <a:cubicBezTo>
                      <a:pt x="63" y="112"/>
                      <a:pt x="63" y="108"/>
                      <a:pt x="63" y="105"/>
                    </a:cubicBezTo>
                    <a:close/>
                    <a:moveTo>
                      <a:pt x="76" y="105"/>
                    </a:moveTo>
                    <a:cubicBezTo>
                      <a:pt x="78" y="105"/>
                      <a:pt x="80" y="105"/>
                      <a:pt x="82" y="105"/>
                    </a:cubicBezTo>
                    <a:cubicBezTo>
                      <a:pt x="82" y="108"/>
                      <a:pt x="82" y="112"/>
                      <a:pt x="82" y="115"/>
                    </a:cubicBezTo>
                    <a:cubicBezTo>
                      <a:pt x="80" y="115"/>
                      <a:pt x="78" y="115"/>
                      <a:pt x="76" y="115"/>
                    </a:cubicBezTo>
                    <a:cubicBezTo>
                      <a:pt x="76" y="112"/>
                      <a:pt x="76" y="108"/>
                      <a:pt x="76" y="105"/>
                    </a:cubicBezTo>
                    <a:close/>
                    <a:moveTo>
                      <a:pt x="89" y="105"/>
                    </a:moveTo>
                    <a:cubicBezTo>
                      <a:pt x="91" y="105"/>
                      <a:pt x="93" y="105"/>
                      <a:pt x="95" y="105"/>
                    </a:cubicBezTo>
                    <a:cubicBezTo>
                      <a:pt x="95" y="108"/>
                      <a:pt x="95" y="112"/>
                      <a:pt x="95" y="115"/>
                    </a:cubicBezTo>
                    <a:cubicBezTo>
                      <a:pt x="93" y="115"/>
                      <a:pt x="91" y="115"/>
                      <a:pt x="89" y="115"/>
                    </a:cubicBezTo>
                    <a:cubicBezTo>
                      <a:pt x="89" y="112"/>
                      <a:pt x="89" y="108"/>
                      <a:pt x="89" y="105"/>
                    </a:cubicBezTo>
                    <a:close/>
                    <a:moveTo>
                      <a:pt x="50" y="127"/>
                    </a:moveTo>
                    <a:cubicBezTo>
                      <a:pt x="52" y="127"/>
                      <a:pt x="55" y="127"/>
                      <a:pt x="57" y="127"/>
                    </a:cubicBezTo>
                    <a:cubicBezTo>
                      <a:pt x="57" y="131"/>
                      <a:pt x="57" y="134"/>
                      <a:pt x="57" y="137"/>
                    </a:cubicBezTo>
                    <a:cubicBezTo>
                      <a:pt x="55" y="137"/>
                      <a:pt x="52" y="137"/>
                      <a:pt x="50" y="137"/>
                    </a:cubicBezTo>
                    <a:cubicBezTo>
                      <a:pt x="50" y="134"/>
                      <a:pt x="50" y="131"/>
                      <a:pt x="50" y="127"/>
                    </a:cubicBezTo>
                    <a:close/>
                    <a:moveTo>
                      <a:pt x="37" y="127"/>
                    </a:moveTo>
                    <a:cubicBezTo>
                      <a:pt x="40" y="127"/>
                      <a:pt x="42" y="127"/>
                      <a:pt x="44" y="127"/>
                    </a:cubicBezTo>
                    <a:cubicBezTo>
                      <a:pt x="44" y="131"/>
                      <a:pt x="44" y="134"/>
                      <a:pt x="44" y="137"/>
                    </a:cubicBezTo>
                    <a:cubicBezTo>
                      <a:pt x="42" y="137"/>
                      <a:pt x="40" y="137"/>
                      <a:pt x="37" y="137"/>
                    </a:cubicBezTo>
                    <a:cubicBezTo>
                      <a:pt x="37" y="134"/>
                      <a:pt x="37" y="131"/>
                      <a:pt x="37" y="127"/>
                    </a:cubicBezTo>
                    <a:close/>
                    <a:moveTo>
                      <a:pt x="63" y="127"/>
                    </a:moveTo>
                    <a:cubicBezTo>
                      <a:pt x="65" y="127"/>
                      <a:pt x="67" y="127"/>
                      <a:pt x="70" y="127"/>
                    </a:cubicBezTo>
                    <a:cubicBezTo>
                      <a:pt x="70" y="131"/>
                      <a:pt x="70" y="134"/>
                      <a:pt x="70" y="137"/>
                    </a:cubicBezTo>
                    <a:cubicBezTo>
                      <a:pt x="67" y="137"/>
                      <a:pt x="65" y="137"/>
                      <a:pt x="63" y="137"/>
                    </a:cubicBezTo>
                    <a:cubicBezTo>
                      <a:pt x="63" y="134"/>
                      <a:pt x="63" y="131"/>
                      <a:pt x="63" y="127"/>
                    </a:cubicBezTo>
                    <a:close/>
                    <a:moveTo>
                      <a:pt x="76" y="127"/>
                    </a:moveTo>
                    <a:cubicBezTo>
                      <a:pt x="78" y="127"/>
                      <a:pt x="80" y="127"/>
                      <a:pt x="82" y="127"/>
                    </a:cubicBezTo>
                    <a:cubicBezTo>
                      <a:pt x="82" y="131"/>
                      <a:pt x="82" y="134"/>
                      <a:pt x="82" y="137"/>
                    </a:cubicBezTo>
                    <a:cubicBezTo>
                      <a:pt x="80" y="137"/>
                      <a:pt x="78" y="137"/>
                      <a:pt x="76" y="137"/>
                    </a:cubicBezTo>
                    <a:cubicBezTo>
                      <a:pt x="76" y="134"/>
                      <a:pt x="76" y="131"/>
                      <a:pt x="76" y="127"/>
                    </a:cubicBezTo>
                    <a:close/>
                    <a:moveTo>
                      <a:pt x="89" y="127"/>
                    </a:moveTo>
                    <a:cubicBezTo>
                      <a:pt x="91" y="127"/>
                      <a:pt x="93" y="127"/>
                      <a:pt x="95" y="127"/>
                    </a:cubicBezTo>
                    <a:cubicBezTo>
                      <a:pt x="95" y="131"/>
                      <a:pt x="95" y="134"/>
                      <a:pt x="95" y="137"/>
                    </a:cubicBezTo>
                    <a:cubicBezTo>
                      <a:pt x="93" y="137"/>
                      <a:pt x="91" y="137"/>
                      <a:pt x="89" y="137"/>
                    </a:cubicBezTo>
                    <a:cubicBezTo>
                      <a:pt x="89" y="134"/>
                      <a:pt x="89" y="131"/>
                      <a:pt x="89" y="127"/>
                    </a:cubicBezTo>
                    <a:close/>
                    <a:moveTo>
                      <a:pt x="50" y="15"/>
                    </a:moveTo>
                    <a:cubicBezTo>
                      <a:pt x="52" y="15"/>
                      <a:pt x="55" y="15"/>
                      <a:pt x="57" y="15"/>
                    </a:cubicBezTo>
                    <a:cubicBezTo>
                      <a:pt x="57" y="18"/>
                      <a:pt x="57" y="22"/>
                      <a:pt x="57" y="25"/>
                    </a:cubicBezTo>
                    <a:cubicBezTo>
                      <a:pt x="55" y="25"/>
                      <a:pt x="52" y="25"/>
                      <a:pt x="50" y="25"/>
                    </a:cubicBezTo>
                    <a:cubicBezTo>
                      <a:pt x="50" y="22"/>
                      <a:pt x="50" y="18"/>
                      <a:pt x="50" y="15"/>
                    </a:cubicBezTo>
                    <a:close/>
                    <a:moveTo>
                      <a:pt x="37" y="15"/>
                    </a:moveTo>
                    <a:cubicBezTo>
                      <a:pt x="44" y="15"/>
                      <a:pt x="44" y="15"/>
                      <a:pt x="44" y="15"/>
                    </a:cubicBezTo>
                    <a:cubicBezTo>
                      <a:pt x="44" y="25"/>
                      <a:pt x="44" y="25"/>
                      <a:pt x="44" y="25"/>
                    </a:cubicBezTo>
                    <a:cubicBezTo>
                      <a:pt x="37" y="25"/>
                      <a:pt x="37" y="25"/>
                      <a:pt x="37" y="25"/>
                    </a:cubicBezTo>
                    <a:cubicBezTo>
                      <a:pt x="37" y="15"/>
                      <a:pt x="37" y="15"/>
                      <a:pt x="37" y="15"/>
                    </a:cubicBezTo>
                    <a:close/>
                    <a:moveTo>
                      <a:pt x="63" y="15"/>
                    </a:moveTo>
                    <a:cubicBezTo>
                      <a:pt x="65" y="15"/>
                      <a:pt x="67" y="15"/>
                      <a:pt x="70" y="15"/>
                    </a:cubicBezTo>
                    <a:cubicBezTo>
                      <a:pt x="70" y="18"/>
                      <a:pt x="70" y="22"/>
                      <a:pt x="70" y="25"/>
                    </a:cubicBezTo>
                    <a:cubicBezTo>
                      <a:pt x="67" y="25"/>
                      <a:pt x="65" y="25"/>
                      <a:pt x="63" y="25"/>
                    </a:cubicBezTo>
                    <a:cubicBezTo>
                      <a:pt x="63" y="22"/>
                      <a:pt x="63" y="18"/>
                      <a:pt x="63" y="15"/>
                    </a:cubicBezTo>
                    <a:close/>
                    <a:moveTo>
                      <a:pt x="76" y="15"/>
                    </a:moveTo>
                    <a:cubicBezTo>
                      <a:pt x="78" y="15"/>
                      <a:pt x="80" y="15"/>
                      <a:pt x="82" y="15"/>
                    </a:cubicBezTo>
                    <a:cubicBezTo>
                      <a:pt x="82" y="18"/>
                      <a:pt x="82" y="22"/>
                      <a:pt x="82" y="25"/>
                    </a:cubicBezTo>
                    <a:cubicBezTo>
                      <a:pt x="80" y="25"/>
                      <a:pt x="78" y="25"/>
                      <a:pt x="76" y="25"/>
                    </a:cubicBezTo>
                    <a:cubicBezTo>
                      <a:pt x="76" y="22"/>
                      <a:pt x="76" y="18"/>
                      <a:pt x="76" y="15"/>
                    </a:cubicBezTo>
                    <a:close/>
                    <a:moveTo>
                      <a:pt x="89" y="15"/>
                    </a:moveTo>
                    <a:cubicBezTo>
                      <a:pt x="95" y="15"/>
                      <a:pt x="95" y="15"/>
                      <a:pt x="95" y="15"/>
                    </a:cubicBezTo>
                    <a:cubicBezTo>
                      <a:pt x="95" y="25"/>
                      <a:pt x="95" y="25"/>
                      <a:pt x="95" y="25"/>
                    </a:cubicBezTo>
                    <a:cubicBezTo>
                      <a:pt x="89" y="25"/>
                      <a:pt x="89" y="25"/>
                      <a:pt x="89" y="25"/>
                    </a:cubicBezTo>
                    <a:cubicBezTo>
                      <a:pt x="89" y="15"/>
                      <a:pt x="89" y="15"/>
                      <a:pt x="89" y="15"/>
                    </a:cubicBezTo>
                    <a:close/>
                    <a:moveTo>
                      <a:pt x="121" y="78"/>
                    </a:moveTo>
                    <a:cubicBezTo>
                      <a:pt x="185" y="78"/>
                      <a:pt x="185" y="78"/>
                      <a:pt x="185" y="78"/>
                    </a:cubicBezTo>
                    <a:cubicBezTo>
                      <a:pt x="185" y="86"/>
                      <a:pt x="185" y="86"/>
                      <a:pt x="185" y="86"/>
                    </a:cubicBezTo>
                    <a:cubicBezTo>
                      <a:pt x="121" y="86"/>
                      <a:pt x="121" y="86"/>
                      <a:pt x="121" y="86"/>
                    </a:cubicBezTo>
                    <a:cubicBezTo>
                      <a:pt x="121" y="78"/>
                      <a:pt x="121" y="78"/>
                      <a:pt x="121" y="78"/>
                    </a:cubicBezTo>
                    <a:close/>
                    <a:moveTo>
                      <a:pt x="121" y="115"/>
                    </a:moveTo>
                    <a:cubicBezTo>
                      <a:pt x="142" y="115"/>
                      <a:pt x="164" y="115"/>
                      <a:pt x="185" y="115"/>
                    </a:cubicBezTo>
                    <a:cubicBezTo>
                      <a:pt x="185" y="118"/>
                      <a:pt x="185" y="120"/>
                      <a:pt x="185" y="123"/>
                    </a:cubicBezTo>
                    <a:cubicBezTo>
                      <a:pt x="164" y="123"/>
                      <a:pt x="142" y="123"/>
                      <a:pt x="121" y="123"/>
                    </a:cubicBezTo>
                    <a:cubicBezTo>
                      <a:pt x="121" y="120"/>
                      <a:pt x="121" y="118"/>
                      <a:pt x="121" y="115"/>
                    </a:cubicBezTo>
                    <a:close/>
                    <a:moveTo>
                      <a:pt x="121" y="133"/>
                    </a:moveTo>
                    <a:cubicBezTo>
                      <a:pt x="142" y="133"/>
                      <a:pt x="164" y="133"/>
                      <a:pt x="185" y="133"/>
                    </a:cubicBezTo>
                    <a:cubicBezTo>
                      <a:pt x="185" y="136"/>
                      <a:pt x="185" y="139"/>
                      <a:pt x="185" y="141"/>
                    </a:cubicBezTo>
                    <a:cubicBezTo>
                      <a:pt x="164" y="141"/>
                      <a:pt x="142" y="141"/>
                      <a:pt x="121" y="141"/>
                    </a:cubicBezTo>
                    <a:cubicBezTo>
                      <a:pt x="121" y="139"/>
                      <a:pt x="121" y="136"/>
                      <a:pt x="121" y="133"/>
                    </a:cubicBezTo>
                    <a:close/>
                    <a:moveTo>
                      <a:pt x="121" y="152"/>
                    </a:moveTo>
                    <a:cubicBezTo>
                      <a:pt x="185" y="152"/>
                      <a:pt x="185" y="152"/>
                      <a:pt x="185" y="152"/>
                    </a:cubicBezTo>
                    <a:cubicBezTo>
                      <a:pt x="185" y="160"/>
                      <a:pt x="185" y="160"/>
                      <a:pt x="185" y="160"/>
                    </a:cubicBezTo>
                    <a:cubicBezTo>
                      <a:pt x="121" y="160"/>
                      <a:pt x="121" y="160"/>
                      <a:pt x="121" y="160"/>
                    </a:cubicBezTo>
                    <a:lnTo>
                      <a:pt x="121" y="152"/>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grpSp>
        <p:sp>
          <p:nvSpPr>
            <p:cNvPr id="1048783" name="îŝḷidê"/>
            <p:cNvSpPr txBox="1"/>
            <p:nvPr/>
          </p:nvSpPr>
          <p:spPr>
            <a:xfrm>
              <a:off x="-2778492" y="-3281039"/>
              <a:ext cx="8490415" cy="4649682"/>
            </a:xfrm>
            <a:prstGeom prst="rect">
              <a:avLst/>
            </a:prstGeom>
            <a:noFill/>
          </p:spPr>
          <p:txBody>
            <a:bodyPr wrap="square" lIns="29997" tIns="15598" rIns="29997" bIns="15598" rtlCol="0">
              <a:noAutofit/>
            </a:bodyPr>
            <a:lstStyle/>
            <a:p>
              <a:pPr>
                <a:lnSpc>
                  <a:spcPct val="150000"/>
                </a:lnSpc>
              </a:pPr>
              <a:endParaRPr lang="en-US" altLang="zh-CN" sz="750"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zh-CN" altLang="en-US" sz="1400" b="1" dirty="0" smtClean="0">
                  <a:solidFill>
                    <a:schemeClr val="bg1"/>
                  </a:solidFill>
                  <a:latin typeface="Arial" panose="020B0604020202020204" pitchFamily="34" charset="0"/>
                  <a:ea typeface="微软雅黑" panose="020B0503020204020204" charset="-122"/>
                  <a:cs typeface="微软雅黑" panose="020B0503020204020204" charset="-122"/>
                </a:rPr>
                <a:t>以往：</a:t>
              </a:r>
              <a:r>
                <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rPr>
                <a:t>IP</a:t>
              </a:r>
              <a:r>
                <a:rPr lang="zh-CN" altLang="en-US" sz="1400" b="1" dirty="0" smtClean="0">
                  <a:solidFill>
                    <a:schemeClr val="bg1"/>
                  </a:solidFill>
                  <a:latin typeface="Arial" panose="020B0604020202020204" pitchFamily="34" charset="0"/>
                  <a:ea typeface="微软雅黑" panose="020B0503020204020204" charset="-122"/>
                  <a:cs typeface="微软雅黑" panose="020B0503020204020204" charset="-122"/>
                </a:rPr>
                <a:t>产业化</a:t>
              </a:r>
              <a:endPar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In the past: IP industrialization</a:t>
              </a:r>
              <a:r>
                <a:rPr lang="zh-CN" altLang="en-US" sz="1400" b="1" dirty="0" smtClean="0">
                  <a:solidFill>
                    <a:schemeClr val="bg1"/>
                  </a:solidFill>
                  <a:latin typeface="Arial" panose="020B0604020202020204" pitchFamily="34" charset="0"/>
                  <a:ea typeface="微软雅黑" panose="020B0503020204020204" charset="-122"/>
                  <a:cs typeface="微软雅黑" panose="020B0503020204020204" charset="-122"/>
                </a:rPr>
                <a:t>未来</a:t>
              </a:r>
              <a:r>
                <a:rPr lang="zh-CN" altLang="en-US" sz="1400" b="1" dirty="0">
                  <a:solidFill>
                    <a:schemeClr val="bg1"/>
                  </a:solidFill>
                  <a:latin typeface="Arial" panose="020B0604020202020204" pitchFamily="34" charset="0"/>
                  <a:ea typeface="微软雅黑" panose="020B0503020204020204" charset="-122"/>
                  <a:cs typeface="微软雅黑" panose="020B0503020204020204" charset="-122"/>
                </a:rPr>
                <a:t>：产业</a:t>
              </a: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IP</a:t>
              </a:r>
              <a:r>
                <a:rPr lang="zh-CN" altLang="en-US" sz="1400" b="1" dirty="0" smtClean="0">
                  <a:solidFill>
                    <a:schemeClr val="bg1"/>
                  </a:solidFill>
                  <a:latin typeface="Arial" panose="020B0604020202020204" pitchFamily="34" charset="0"/>
                  <a:ea typeface="微软雅黑" panose="020B0503020204020204" charset="-122"/>
                  <a:cs typeface="微软雅黑" panose="020B0503020204020204" charset="-122"/>
                </a:rPr>
                <a:t>化</a:t>
              </a:r>
              <a:endPar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The future: industrial IP</a:t>
              </a:r>
              <a:endParaRPr lang="zh-CN" altLang="en-US" sz="1400"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zh-CN" altLang="en-US" sz="1400" b="1" dirty="0">
                  <a:solidFill>
                    <a:schemeClr val="bg1"/>
                  </a:solidFill>
                  <a:latin typeface="Arial" panose="020B0604020202020204" pitchFamily="34" charset="0"/>
                  <a:ea typeface="微软雅黑" panose="020B0503020204020204" charset="-122"/>
                  <a:cs typeface="微软雅黑" panose="020B0503020204020204" charset="-122"/>
                </a:rPr>
                <a:t>信息消费和实体消费协同</a:t>
              </a: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400" b="1" dirty="0">
                  <a:solidFill>
                    <a:schemeClr val="bg1"/>
                  </a:solidFill>
                  <a:latin typeface="Arial" panose="020B0604020202020204" pitchFamily="34" charset="0"/>
                  <a:ea typeface="微软雅黑" panose="020B0503020204020204" charset="-122"/>
                  <a:cs typeface="微软雅黑" panose="020B0503020204020204" charset="-122"/>
                </a:rPr>
                <a:t>双升级</a:t>
              </a:r>
              <a:r>
                <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Information consumption and physical consumption synergy "double upgrade"</a:t>
              </a:r>
              <a:endPar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5" name="išḷiḍe"/>
            <p:cNvGrpSpPr/>
            <p:nvPr/>
          </p:nvGrpSpPr>
          <p:grpSpPr>
            <a:xfrm>
              <a:off x="6582557" y="2218445"/>
              <a:ext cx="11584323" cy="2590722"/>
              <a:chOff x="-187454" y="1163927"/>
              <a:chExt cx="11571043" cy="2590722"/>
            </a:xfrm>
          </p:grpSpPr>
          <p:sp>
            <p:nvSpPr>
              <p:cNvPr id="1048784" name="iṩ1îḋè"/>
              <p:cNvSpPr/>
              <p:nvPr/>
            </p:nvSpPr>
            <p:spPr bwMode="auto">
              <a:xfrm>
                <a:off x="235099" y="1163927"/>
                <a:ext cx="2910519" cy="951327"/>
              </a:xfrm>
              <a:prstGeom prst="roundRect">
                <a:avLst>
                  <a:gd name="adj" fmla="val 14047"/>
                </a:avLst>
              </a:prstGeom>
              <a:solidFill>
                <a:schemeClr val="accent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1600" b="1" dirty="0">
                    <a:solidFill>
                      <a:schemeClr val="tx1"/>
                    </a:solidFill>
                    <a:latin typeface="Arial" panose="020B0604020202020204" pitchFamily="34" charset="0"/>
                    <a:ea typeface="微软雅黑" panose="020B0503020204020204" charset="-122"/>
                    <a:cs typeface="微软雅黑" panose="020B0503020204020204" charset="-122"/>
                  </a:rPr>
                  <a:t>IP+</a:t>
                </a:r>
                <a:r>
                  <a:rPr lang="zh-CN" altLang="en-US" sz="1600" b="1" dirty="0">
                    <a:solidFill>
                      <a:schemeClr val="tx1"/>
                    </a:solidFill>
                    <a:latin typeface="Arial" panose="020B0604020202020204" pitchFamily="34" charset="0"/>
                    <a:ea typeface="微软雅黑" panose="020B0503020204020204" charset="-122"/>
                    <a:cs typeface="微软雅黑" panose="020B0503020204020204" charset="-122"/>
                  </a:rPr>
                  <a:t>零售业</a:t>
                </a:r>
                <a:endParaRPr lang="zh-CN" altLang="en-US" sz="1600" b="1"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785" name="ïśḷîḍè"/>
              <p:cNvSpPr/>
              <p:nvPr/>
            </p:nvSpPr>
            <p:spPr>
              <a:xfrm>
                <a:off x="-187454" y="1963681"/>
                <a:ext cx="11571043" cy="1790968"/>
              </a:xfrm>
              <a:prstGeom prst="snip2SameRect">
                <a:avLst>
                  <a:gd name="adj1" fmla="val 0"/>
                  <a:gd name="adj2" fmla="val 0"/>
                </a:avLst>
              </a:prstGeom>
              <a:ln>
                <a:noFill/>
              </a:ln>
            </p:spPr>
            <p:txBody>
              <a:bodyPr wrap="square" anchor="t">
                <a:noAutofit/>
              </a:bodyPr>
              <a:lstStyle/>
              <a:p>
                <a:pPr marL="92075" indent="-92075">
                  <a:lnSpc>
                    <a:spcPct val="170000"/>
                  </a:lnSpc>
                  <a:spcBef>
                    <a:spcPct val="0"/>
                  </a:spcBef>
                  <a:buFont typeface="Arial" panose="020B0604020202020204" pitchFamily="34" charset="0"/>
                  <a:buChar char="•"/>
                </a:pPr>
                <a:r>
                  <a:rPr lang="zh-CN" altLang="en-US" sz="1400" b="1" dirty="0">
                    <a:solidFill>
                      <a:schemeClr val="accent2">
                        <a:lumMod val="60000"/>
                        <a:lumOff val="40000"/>
                      </a:schemeClr>
                    </a:solidFill>
                    <a:latin typeface="Arial" panose="020B0604020202020204" pitchFamily="34" charset="0"/>
                    <a:ea typeface="微软雅黑" panose="020B0503020204020204" charset="-122"/>
                    <a:cs typeface="微软雅黑" panose="020B0503020204020204" charset="-122"/>
                  </a:rPr>
                  <a:t>实体文化消费将成为</a:t>
                </a:r>
                <a:r>
                  <a:rPr lang="zh-CN" altLang="en-US" sz="1400" b="1" dirty="0">
                    <a:solidFill>
                      <a:schemeClr val="accent2">
                        <a:lumMod val="60000"/>
                        <a:lumOff val="40000"/>
                      </a:schemeClr>
                    </a:solidFill>
                    <a:latin typeface="Arial" panose="020B0604020202020204" pitchFamily="34" charset="0"/>
                    <a:ea typeface="微软雅黑" panose="020B0503020204020204" charset="-122"/>
                    <a:cs typeface="微软雅黑" panose="020B0503020204020204" charset="-122"/>
                    <a:sym typeface="+mn-ea"/>
                  </a:rPr>
                  <a:t>“新零售”的下一站</a:t>
                </a:r>
                <a:endParaRPr lang="zh-CN" altLang="en-US" sz="1400" b="1" dirty="0">
                  <a:solidFill>
                    <a:schemeClr val="accent2">
                      <a:lumMod val="60000"/>
                      <a:lumOff val="40000"/>
                    </a:schemeClr>
                  </a:solidFill>
                  <a:latin typeface="Arial" panose="020B0604020202020204" pitchFamily="34" charset="0"/>
                  <a:ea typeface="微软雅黑" panose="020B0503020204020204" charset="-122"/>
                  <a:cs typeface="微软雅黑" panose="020B0503020204020204" charset="-122"/>
                  <a:sym typeface="+mn-ea"/>
                </a:endParaRPr>
              </a:p>
            </p:txBody>
          </p:sp>
        </p:grpSp>
        <p:grpSp>
          <p:nvGrpSpPr>
            <p:cNvPr id="56" name="ïşľidè"/>
            <p:cNvGrpSpPr/>
            <p:nvPr/>
          </p:nvGrpSpPr>
          <p:grpSpPr>
            <a:xfrm>
              <a:off x="6582829" y="-3663506"/>
              <a:ext cx="14199141" cy="4722727"/>
              <a:chOff x="-140998" y="-3229472"/>
              <a:chExt cx="14182859" cy="4722727"/>
            </a:xfrm>
          </p:grpSpPr>
          <p:sp>
            <p:nvSpPr>
              <p:cNvPr id="1048786" name="iŝļiḓê"/>
              <p:cNvSpPr/>
              <p:nvPr/>
            </p:nvSpPr>
            <p:spPr bwMode="auto">
              <a:xfrm>
                <a:off x="258781" y="-3229472"/>
                <a:ext cx="2911890" cy="949779"/>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1600" b="1" dirty="0">
                    <a:solidFill>
                      <a:schemeClr val="tx1"/>
                    </a:solidFill>
                    <a:latin typeface="Arial" panose="020B0604020202020204" pitchFamily="34" charset="0"/>
                    <a:ea typeface="微软雅黑" panose="020B0503020204020204" charset="-122"/>
                    <a:cs typeface="微软雅黑" panose="020B0503020204020204" charset="-122"/>
                  </a:rPr>
                  <a:t>IP+</a:t>
                </a:r>
                <a:r>
                  <a:rPr lang="zh-CN" altLang="en-US" sz="1600" b="1" dirty="0" smtClean="0">
                    <a:solidFill>
                      <a:schemeClr val="tx1"/>
                    </a:solidFill>
                    <a:latin typeface="Arial" panose="020B0604020202020204" pitchFamily="34" charset="0"/>
                    <a:ea typeface="微软雅黑" panose="020B0503020204020204" charset="-122"/>
                    <a:cs typeface="微软雅黑" panose="020B0503020204020204" charset="-122"/>
                  </a:rPr>
                  <a:t>制造业</a:t>
                </a:r>
                <a:endParaRPr lang="zh-CN" altLang="en-US" sz="1600" b="1"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787" name="iṡľídé"/>
              <p:cNvSpPr/>
              <p:nvPr/>
            </p:nvSpPr>
            <p:spPr>
              <a:xfrm>
                <a:off x="-140998" y="-2272165"/>
                <a:ext cx="14182859" cy="3765420"/>
              </a:xfrm>
              <a:prstGeom prst="snip2SameRect">
                <a:avLst>
                  <a:gd name="adj1" fmla="val 0"/>
                  <a:gd name="adj2" fmla="val 0"/>
                </a:avLst>
              </a:prstGeom>
              <a:ln>
                <a:noFill/>
              </a:ln>
            </p:spPr>
            <p:txBody>
              <a:bodyPr wrap="square" anchor="t">
                <a:noAutofit/>
              </a:bodyPr>
              <a:lstStyle/>
              <a:p>
                <a:pPr marL="92075" indent="-92075">
                  <a:lnSpc>
                    <a:spcPct val="170000"/>
                  </a:lnSpc>
                  <a:spcBef>
                    <a:spcPct val="0"/>
                  </a:spcBef>
                  <a:buFont typeface="Arial" panose="020B0604020202020204" pitchFamily="34" charset="0"/>
                  <a:buChar char="•"/>
                </a:pP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内容产业将成为消费升级实体长尾需求的</a:t>
                </a: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a:t>
                </a: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流量入口</a:t>
                </a:r>
                <a:r>
                  <a:rPr lang="en-US" altLang="zh-CN" sz="1400" b="1" dirty="0" smtClean="0">
                    <a:solidFill>
                      <a:schemeClr val="accent1"/>
                    </a:solidFill>
                    <a:latin typeface="Arial" panose="020B0604020202020204" pitchFamily="34" charset="0"/>
                    <a:ea typeface="微软雅黑" panose="020B0503020204020204" charset="-122"/>
                    <a:cs typeface="微软雅黑" panose="020B0503020204020204" charset="-122"/>
                  </a:rPr>
                  <a:t>”</a:t>
                </a:r>
                <a:endPar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endParaRPr>
              </a:p>
              <a:p>
                <a:pPr marL="92075" indent="-92075">
                  <a:lnSpc>
                    <a:spcPct val="170000"/>
                  </a:lnSpc>
                  <a:spcBef>
                    <a:spcPct val="0"/>
                  </a:spcBef>
                  <a:buFont typeface="Arial" panose="020B0604020202020204" pitchFamily="34" charset="0"/>
                  <a:buChar char="•"/>
                </a:pP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内容产业引致的需求与智能制造</a:t>
                </a: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a:t>
                </a: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小批量、多品类、短生命周期</a:t>
                </a: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a:t>
                </a: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能力高度匹配</a:t>
                </a:r>
                <a:endPar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endParaRPr>
              </a:p>
              <a:p>
                <a:pPr marL="92075" indent="-92075">
                  <a:lnSpc>
                    <a:spcPct val="170000"/>
                  </a:lnSpc>
                  <a:spcBef>
                    <a:spcPct val="0"/>
                  </a:spcBef>
                  <a:buFont typeface="Arial" panose="020B0604020202020204" pitchFamily="34" charset="0"/>
                  <a:buChar char="•"/>
                </a:pP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IP</a:t>
                </a:r>
                <a:r>
                  <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rPr>
                  <a:t>化产品将获得明显溢价</a:t>
                </a:r>
                <a:endPar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endParaRPr>
              </a:p>
            </p:txBody>
          </p:sp>
        </p:grpSp>
        <p:cxnSp>
          <p:nvCxnSpPr>
            <p:cNvPr id="3145732" name="直接连接符 480"/>
            <p:cNvCxnSpPr>
              <a:stCxn id="1048778" idx="5"/>
            </p:cNvCxnSpPr>
            <p:nvPr/>
          </p:nvCxnSpPr>
          <p:spPr>
            <a:xfrm flipV="1">
              <a:off x="6351771" y="806465"/>
              <a:ext cx="13978" cy="3117613"/>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048788" name="标题 1"/>
          <p:cNvSpPr txBox="1"/>
          <p:nvPr/>
        </p:nvSpPr>
        <p:spPr>
          <a:xfrm>
            <a:off x="485140" y="254635"/>
            <a:ext cx="7973695" cy="788670"/>
          </a:xfrm>
          <a:prstGeom prst="rect">
            <a:avLst/>
          </a:prstGeom>
        </p:spPr>
        <p:txBody>
          <a:bodyPr vert="horz" lIns="30477" tIns="15238" rIns="30477" bIns="15238"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kumimoji="1"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IP+</a:t>
            </a:r>
            <a:r>
              <a:rPr kumimoji="1"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产业”成为产业升级新风</a:t>
            </a:r>
            <a:r>
              <a:rPr kumimoji="1"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口</a:t>
            </a:r>
            <a:endParaRPr kumimoji="1"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a:lnSpc>
                <a:spcPct val="150000"/>
              </a:lnSpc>
            </a:pPr>
            <a:r>
              <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IP+ industry" has become a new outlet for </a:t>
            </a:r>
            <a:r>
              <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industrial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upgrading</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2"/>
    </p:custData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f0332f15-d738-4e21-9da3-32701fd7fe92"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48906" y="873472"/>
            <a:ext cx="8595094" cy="4270028"/>
            <a:chOff x="-1545588" y="-6824217"/>
            <a:chExt cx="22096498" cy="13411228"/>
          </a:xfrm>
        </p:grpSpPr>
        <p:grpSp>
          <p:nvGrpSpPr>
            <p:cNvPr id="54" name="îṣḷîḓe"/>
            <p:cNvGrpSpPr/>
            <p:nvPr/>
          </p:nvGrpSpPr>
          <p:grpSpPr>
            <a:xfrm>
              <a:off x="695325" y="3923998"/>
              <a:ext cx="10801350" cy="2663013"/>
              <a:chOff x="3233738" y="2516928"/>
              <a:chExt cx="5727700" cy="1412136"/>
            </a:xfrm>
            <a:solidFill>
              <a:schemeClr val="bg2">
                <a:lumMod val="90000"/>
              </a:schemeClr>
            </a:solidFill>
          </p:grpSpPr>
          <p:sp>
            <p:nvSpPr>
              <p:cNvPr id="1048775" name="iṡḻîdè"/>
              <p:cNvSpPr/>
              <p:nvPr/>
            </p:nvSpPr>
            <p:spPr bwMode="auto">
              <a:xfrm>
                <a:off x="3233738" y="3829051"/>
                <a:ext cx="5727700" cy="100013"/>
              </a:xfrm>
              <a:prstGeom prst="rect">
                <a:avLst/>
              </a:pr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6" name="îṥļíḋe"/>
              <p:cNvSpPr/>
              <p:nvPr/>
            </p:nvSpPr>
            <p:spPr bwMode="auto">
              <a:xfrm>
                <a:off x="3817938" y="3082926"/>
                <a:ext cx="957263" cy="828675"/>
              </a:xfrm>
              <a:custGeom>
                <a:avLst/>
                <a:gdLst>
                  <a:gd name="T0" fmla="*/ 19 w 290"/>
                  <a:gd name="T1" fmla="*/ 60 h 250"/>
                  <a:gd name="T2" fmla="*/ 202 w 290"/>
                  <a:gd name="T3" fmla="*/ 4 h 250"/>
                  <a:gd name="T4" fmla="*/ 214 w 290"/>
                  <a:gd name="T5" fmla="*/ 73 h 250"/>
                  <a:gd name="T6" fmla="*/ 274 w 290"/>
                  <a:gd name="T7" fmla="*/ 24 h 250"/>
                  <a:gd name="T8" fmla="*/ 290 w 290"/>
                  <a:gd name="T9" fmla="*/ 249 h 250"/>
                  <a:gd name="T10" fmla="*/ 195 w 290"/>
                  <a:gd name="T11" fmla="*/ 240 h 250"/>
                  <a:gd name="T12" fmla="*/ 38 w 290"/>
                  <a:gd name="T13" fmla="*/ 241 h 250"/>
                  <a:gd name="T14" fmla="*/ 0 w 290"/>
                  <a:gd name="T15" fmla="*/ 250 h 250"/>
                  <a:gd name="T16" fmla="*/ 91 w 290"/>
                  <a:gd name="T17" fmla="*/ 248 h 250"/>
                  <a:gd name="T18" fmla="*/ 76 w 290"/>
                  <a:gd name="T19" fmla="*/ 204 h 250"/>
                  <a:gd name="T20" fmla="*/ 136 w 290"/>
                  <a:gd name="T21" fmla="*/ 248 h 250"/>
                  <a:gd name="T22" fmla="*/ 152 w 290"/>
                  <a:gd name="T23" fmla="*/ 202 h 250"/>
                  <a:gd name="T24" fmla="*/ 136 w 290"/>
                  <a:gd name="T25" fmla="*/ 248 h 250"/>
                  <a:gd name="T26" fmla="*/ 131 w 290"/>
                  <a:gd name="T27" fmla="*/ 225 h 250"/>
                  <a:gd name="T28" fmla="*/ 116 w 290"/>
                  <a:gd name="T29" fmla="*/ 225 h 250"/>
                  <a:gd name="T30" fmla="*/ 111 w 290"/>
                  <a:gd name="T31" fmla="*/ 248 h 250"/>
                  <a:gd name="T32" fmla="*/ 96 w 290"/>
                  <a:gd name="T33" fmla="*/ 203 h 250"/>
                  <a:gd name="T34" fmla="*/ 88 w 290"/>
                  <a:gd name="T35" fmla="*/ 169 h 250"/>
                  <a:gd name="T36" fmla="*/ 106 w 290"/>
                  <a:gd name="T37" fmla="*/ 168 h 250"/>
                  <a:gd name="T38" fmla="*/ 87 w 290"/>
                  <a:gd name="T39" fmla="*/ 95 h 250"/>
                  <a:gd name="T40" fmla="*/ 87 w 290"/>
                  <a:gd name="T41" fmla="*/ 73 h 250"/>
                  <a:gd name="T42" fmla="*/ 79 w 290"/>
                  <a:gd name="T43" fmla="*/ 97 h 250"/>
                  <a:gd name="T44" fmla="*/ 115 w 290"/>
                  <a:gd name="T45" fmla="*/ 67 h 250"/>
                  <a:gd name="T46" fmla="*/ 134 w 290"/>
                  <a:gd name="T47" fmla="*/ 63 h 250"/>
                  <a:gd name="T48" fmla="*/ 144 w 290"/>
                  <a:gd name="T49" fmla="*/ 85 h 250"/>
                  <a:gd name="T50" fmla="*/ 144 w 290"/>
                  <a:gd name="T51" fmla="*/ 60 h 250"/>
                  <a:gd name="T52" fmla="*/ 106 w 290"/>
                  <a:gd name="T53" fmla="*/ 125 h 250"/>
                  <a:gd name="T54" fmla="*/ 63 w 290"/>
                  <a:gd name="T55" fmla="*/ 109 h 250"/>
                  <a:gd name="T56" fmla="*/ 79 w 290"/>
                  <a:gd name="T57" fmla="*/ 107 h 250"/>
                  <a:gd name="T58" fmla="*/ 115 w 290"/>
                  <a:gd name="T59" fmla="*/ 123 h 250"/>
                  <a:gd name="T60" fmla="*/ 115 w 290"/>
                  <a:gd name="T61" fmla="*/ 100 h 250"/>
                  <a:gd name="T62" fmla="*/ 166 w 290"/>
                  <a:gd name="T63" fmla="*/ 116 h 250"/>
                  <a:gd name="T64" fmla="*/ 88 w 290"/>
                  <a:gd name="T65" fmla="*/ 138 h 250"/>
                  <a:gd name="T66" fmla="*/ 106 w 290"/>
                  <a:gd name="T67" fmla="*/ 135 h 250"/>
                  <a:gd name="T68" fmla="*/ 63 w 290"/>
                  <a:gd name="T69" fmla="*/ 162 h 250"/>
                  <a:gd name="T70" fmla="*/ 63 w 290"/>
                  <a:gd name="T71" fmla="*/ 141 h 250"/>
                  <a:gd name="T72" fmla="*/ 134 w 290"/>
                  <a:gd name="T73" fmla="*/ 156 h 250"/>
                  <a:gd name="T74" fmla="*/ 144 w 290"/>
                  <a:gd name="T75" fmla="*/ 131 h 250"/>
                  <a:gd name="T76" fmla="*/ 166 w 290"/>
                  <a:gd name="T77" fmla="*/ 128 h 250"/>
                  <a:gd name="T78" fmla="*/ 63 w 290"/>
                  <a:gd name="T79" fmla="*/ 192 h 250"/>
                  <a:gd name="T80" fmla="*/ 63 w 290"/>
                  <a:gd name="T81" fmla="*/ 171 h 250"/>
                  <a:gd name="T82" fmla="*/ 135 w 290"/>
                  <a:gd name="T83" fmla="*/ 190 h 250"/>
                  <a:gd name="T84" fmla="*/ 144 w 290"/>
                  <a:gd name="T85" fmla="*/ 165 h 250"/>
                  <a:gd name="T86" fmla="*/ 166 w 290"/>
                  <a:gd name="T87" fmla="*/ 16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 h="250">
                    <a:moveTo>
                      <a:pt x="0" y="231"/>
                    </a:moveTo>
                    <a:cubicBezTo>
                      <a:pt x="19" y="231"/>
                      <a:pt x="19" y="231"/>
                      <a:pt x="19" y="231"/>
                    </a:cubicBezTo>
                    <a:cubicBezTo>
                      <a:pt x="19" y="60"/>
                      <a:pt x="19" y="60"/>
                      <a:pt x="19" y="60"/>
                    </a:cubicBezTo>
                    <a:cubicBezTo>
                      <a:pt x="19" y="53"/>
                      <a:pt x="19" y="53"/>
                      <a:pt x="19" y="53"/>
                    </a:cubicBezTo>
                    <a:cubicBezTo>
                      <a:pt x="26" y="51"/>
                      <a:pt x="26" y="51"/>
                      <a:pt x="26" y="51"/>
                    </a:cubicBezTo>
                    <a:cubicBezTo>
                      <a:pt x="202" y="4"/>
                      <a:pt x="202" y="4"/>
                      <a:pt x="202" y="4"/>
                    </a:cubicBezTo>
                    <a:cubicBezTo>
                      <a:pt x="214" y="0"/>
                      <a:pt x="214" y="0"/>
                      <a:pt x="214" y="0"/>
                    </a:cubicBezTo>
                    <a:cubicBezTo>
                      <a:pt x="214" y="13"/>
                      <a:pt x="214" y="13"/>
                      <a:pt x="214" y="13"/>
                    </a:cubicBezTo>
                    <a:cubicBezTo>
                      <a:pt x="214" y="73"/>
                      <a:pt x="214" y="73"/>
                      <a:pt x="214" y="73"/>
                    </a:cubicBezTo>
                    <a:cubicBezTo>
                      <a:pt x="224" y="73"/>
                      <a:pt x="224" y="73"/>
                      <a:pt x="224" y="73"/>
                    </a:cubicBezTo>
                    <a:cubicBezTo>
                      <a:pt x="224" y="4"/>
                      <a:pt x="224" y="4"/>
                      <a:pt x="224" y="4"/>
                    </a:cubicBezTo>
                    <a:cubicBezTo>
                      <a:pt x="274" y="24"/>
                      <a:pt x="274" y="24"/>
                      <a:pt x="274" y="24"/>
                    </a:cubicBezTo>
                    <a:cubicBezTo>
                      <a:pt x="274" y="231"/>
                      <a:pt x="274" y="231"/>
                      <a:pt x="274" y="231"/>
                    </a:cubicBezTo>
                    <a:cubicBezTo>
                      <a:pt x="290" y="231"/>
                      <a:pt x="290" y="231"/>
                      <a:pt x="290" y="231"/>
                    </a:cubicBezTo>
                    <a:cubicBezTo>
                      <a:pt x="290" y="249"/>
                      <a:pt x="290" y="249"/>
                      <a:pt x="290" y="249"/>
                    </a:cubicBezTo>
                    <a:cubicBezTo>
                      <a:pt x="205" y="249"/>
                      <a:pt x="205" y="249"/>
                      <a:pt x="205" y="249"/>
                    </a:cubicBezTo>
                    <a:cubicBezTo>
                      <a:pt x="195" y="249"/>
                      <a:pt x="195" y="249"/>
                      <a:pt x="195" y="249"/>
                    </a:cubicBezTo>
                    <a:cubicBezTo>
                      <a:pt x="195" y="240"/>
                      <a:pt x="195" y="240"/>
                      <a:pt x="195" y="240"/>
                    </a:cubicBezTo>
                    <a:cubicBezTo>
                      <a:pt x="195" y="25"/>
                      <a:pt x="195" y="25"/>
                      <a:pt x="195" y="25"/>
                    </a:cubicBezTo>
                    <a:cubicBezTo>
                      <a:pt x="38" y="67"/>
                      <a:pt x="38" y="67"/>
                      <a:pt x="38" y="67"/>
                    </a:cubicBezTo>
                    <a:cubicBezTo>
                      <a:pt x="38" y="241"/>
                      <a:pt x="38" y="241"/>
                      <a:pt x="38" y="241"/>
                    </a:cubicBezTo>
                    <a:cubicBezTo>
                      <a:pt x="38" y="250"/>
                      <a:pt x="38" y="250"/>
                      <a:pt x="38" y="250"/>
                    </a:cubicBezTo>
                    <a:cubicBezTo>
                      <a:pt x="28" y="250"/>
                      <a:pt x="28" y="250"/>
                      <a:pt x="28" y="250"/>
                    </a:cubicBezTo>
                    <a:cubicBezTo>
                      <a:pt x="0" y="250"/>
                      <a:pt x="0" y="250"/>
                      <a:pt x="0" y="250"/>
                    </a:cubicBezTo>
                    <a:cubicBezTo>
                      <a:pt x="0" y="231"/>
                      <a:pt x="0" y="231"/>
                      <a:pt x="0" y="231"/>
                    </a:cubicBezTo>
                    <a:close/>
                    <a:moveTo>
                      <a:pt x="76" y="248"/>
                    </a:moveTo>
                    <a:cubicBezTo>
                      <a:pt x="81" y="248"/>
                      <a:pt x="86" y="248"/>
                      <a:pt x="91" y="248"/>
                    </a:cubicBezTo>
                    <a:cubicBezTo>
                      <a:pt x="91" y="241"/>
                      <a:pt x="91" y="233"/>
                      <a:pt x="91" y="226"/>
                    </a:cubicBezTo>
                    <a:cubicBezTo>
                      <a:pt x="91" y="218"/>
                      <a:pt x="91" y="211"/>
                      <a:pt x="91" y="204"/>
                    </a:cubicBezTo>
                    <a:cubicBezTo>
                      <a:pt x="86" y="204"/>
                      <a:pt x="81" y="204"/>
                      <a:pt x="76" y="204"/>
                    </a:cubicBezTo>
                    <a:cubicBezTo>
                      <a:pt x="76" y="211"/>
                      <a:pt x="76" y="219"/>
                      <a:pt x="76" y="226"/>
                    </a:cubicBezTo>
                    <a:cubicBezTo>
                      <a:pt x="76" y="233"/>
                      <a:pt x="76" y="241"/>
                      <a:pt x="76" y="248"/>
                    </a:cubicBezTo>
                    <a:close/>
                    <a:moveTo>
                      <a:pt x="136" y="248"/>
                    </a:moveTo>
                    <a:cubicBezTo>
                      <a:pt x="141" y="248"/>
                      <a:pt x="146" y="248"/>
                      <a:pt x="152" y="248"/>
                    </a:cubicBezTo>
                    <a:cubicBezTo>
                      <a:pt x="152" y="240"/>
                      <a:pt x="152" y="233"/>
                      <a:pt x="152" y="225"/>
                    </a:cubicBezTo>
                    <a:cubicBezTo>
                      <a:pt x="152" y="217"/>
                      <a:pt x="152" y="210"/>
                      <a:pt x="152" y="202"/>
                    </a:cubicBezTo>
                    <a:cubicBezTo>
                      <a:pt x="146" y="202"/>
                      <a:pt x="141" y="202"/>
                      <a:pt x="136" y="202"/>
                    </a:cubicBezTo>
                    <a:cubicBezTo>
                      <a:pt x="136" y="210"/>
                      <a:pt x="136" y="218"/>
                      <a:pt x="136" y="225"/>
                    </a:cubicBezTo>
                    <a:cubicBezTo>
                      <a:pt x="136" y="233"/>
                      <a:pt x="136" y="240"/>
                      <a:pt x="136" y="248"/>
                    </a:cubicBezTo>
                    <a:close/>
                    <a:moveTo>
                      <a:pt x="116" y="248"/>
                    </a:moveTo>
                    <a:cubicBezTo>
                      <a:pt x="121" y="248"/>
                      <a:pt x="126" y="248"/>
                      <a:pt x="131" y="248"/>
                    </a:cubicBezTo>
                    <a:cubicBezTo>
                      <a:pt x="131" y="240"/>
                      <a:pt x="131" y="233"/>
                      <a:pt x="131" y="225"/>
                    </a:cubicBezTo>
                    <a:cubicBezTo>
                      <a:pt x="131" y="218"/>
                      <a:pt x="131" y="210"/>
                      <a:pt x="131" y="203"/>
                    </a:cubicBezTo>
                    <a:cubicBezTo>
                      <a:pt x="126" y="203"/>
                      <a:pt x="121" y="203"/>
                      <a:pt x="116" y="203"/>
                    </a:cubicBezTo>
                    <a:cubicBezTo>
                      <a:pt x="116" y="210"/>
                      <a:pt x="116" y="218"/>
                      <a:pt x="116" y="225"/>
                    </a:cubicBezTo>
                    <a:cubicBezTo>
                      <a:pt x="116" y="233"/>
                      <a:pt x="116" y="240"/>
                      <a:pt x="116" y="248"/>
                    </a:cubicBezTo>
                    <a:close/>
                    <a:moveTo>
                      <a:pt x="96" y="248"/>
                    </a:moveTo>
                    <a:cubicBezTo>
                      <a:pt x="101" y="248"/>
                      <a:pt x="106" y="248"/>
                      <a:pt x="111" y="248"/>
                    </a:cubicBezTo>
                    <a:cubicBezTo>
                      <a:pt x="111" y="241"/>
                      <a:pt x="111" y="233"/>
                      <a:pt x="111" y="226"/>
                    </a:cubicBezTo>
                    <a:cubicBezTo>
                      <a:pt x="111" y="218"/>
                      <a:pt x="111" y="211"/>
                      <a:pt x="111" y="203"/>
                    </a:cubicBezTo>
                    <a:cubicBezTo>
                      <a:pt x="106" y="203"/>
                      <a:pt x="101" y="203"/>
                      <a:pt x="96" y="203"/>
                    </a:cubicBezTo>
                    <a:cubicBezTo>
                      <a:pt x="96" y="211"/>
                      <a:pt x="96" y="218"/>
                      <a:pt x="96" y="226"/>
                    </a:cubicBezTo>
                    <a:cubicBezTo>
                      <a:pt x="96" y="233"/>
                      <a:pt x="96" y="241"/>
                      <a:pt x="96" y="248"/>
                    </a:cubicBezTo>
                    <a:close/>
                    <a:moveTo>
                      <a:pt x="88" y="169"/>
                    </a:moveTo>
                    <a:cubicBezTo>
                      <a:pt x="88" y="177"/>
                      <a:pt x="88" y="184"/>
                      <a:pt x="88" y="191"/>
                    </a:cubicBezTo>
                    <a:cubicBezTo>
                      <a:pt x="94" y="191"/>
                      <a:pt x="100" y="191"/>
                      <a:pt x="106" y="191"/>
                    </a:cubicBezTo>
                    <a:cubicBezTo>
                      <a:pt x="106" y="183"/>
                      <a:pt x="106" y="176"/>
                      <a:pt x="106" y="168"/>
                    </a:cubicBezTo>
                    <a:cubicBezTo>
                      <a:pt x="100" y="168"/>
                      <a:pt x="94" y="169"/>
                      <a:pt x="88" y="169"/>
                    </a:cubicBezTo>
                    <a:close/>
                    <a:moveTo>
                      <a:pt x="87" y="73"/>
                    </a:moveTo>
                    <a:cubicBezTo>
                      <a:pt x="87" y="81"/>
                      <a:pt x="87" y="88"/>
                      <a:pt x="87" y="95"/>
                    </a:cubicBezTo>
                    <a:cubicBezTo>
                      <a:pt x="93" y="94"/>
                      <a:pt x="99" y="93"/>
                      <a:pt x="106" y="92"/>
                    </a:cubicBezTo>
                    <a:cubicBezTo>
                      <a:pt x="106" y="84"/>
                      <a:pt x="106" y="77"/>
                      <a:pt x="105" y="69"/>
                    </a:cubicBezTo>
                    <a:cubicBezTo>
                      <a:pt x="99" y="71"/>
                      <a:pt x="93" y="72"/>
                      <a:pt x="87" y="73"/>
                    </a:cubicBezTo>
                    <a:close/>
                    <a:moveTo>
                      <a:pt x="62" y="79"/>
                    </a:moveTo>
                    <a:cubicBezTo>
                      <a:pt x="62" y="86"/>
                      <a:pt x="62" y="93"/>
                      <a:pt x="62" y="100"/>
                    </a:cubicBezTo>
                    <a:cubicBezTo>
                      <a:pt x="68" y="99"/>
                      <a:pt x="73" y="98"/>
                      <a:pt x="79" y="97"/>
                    </a:cubicBezTo>
                    <a:cubicBezTo>
                      <a:pt x="79" y="90"/>
                      <a:pt x="79" y="82"/>
                      <a:pt x="79" y="75"/>
                    </a:cubicBezTo>
                    <a:cubicBezTo>
                      <a:pt x="73" y="76"/>
                      <a:pt x="68" y="78"/>
                      <a:pt x="62" y="79"/>
                    </a:cubicBezTo>
                    <a:close/>
                    <a:moveTo>
                      <a:pt x="115" y="67"/>
                    </a:moveTo>
                    <a:cubicBezTo>
                      <a:pt x="115" y="75"/>
                      <a:pt x="115" y="83"/>
                      <a:pt x="115" y="90"/>
                    </a:cubicBezTo>
                    <a:cubicBezTo>
                      <a:pt x="121" y="89"/>
                      <a:pt x="128" y="88"/>
                      <a:pt x="134" y="86"/>
                    </a:cubicBezTo>
                    <a:cubicBezTo>
                      <a:pt x="134" y="79"/>
                      <a:pt x="134" y="71"/>
                      <a:pt x="134" y="63"/>
                    </a:cubicBezTo>
                    <a:cubicBezTo>
                      <a:pt x="128" y="64"/>
                      <a:pt x="121" y="66"/>
                      <a:pt x="115" y="67"/>
                    </a:cubicBezTo>
                    <a:close/>
                    <a:moveTo>
                      <a:pt x="144" y="60"/>
                    </a:moveTo>
                    <a:cubicBezTo>
                      <a:pt x="144" y="69"/>
                      <a:pt x="144" y="77"/>
                      <a:pt x="144" y="85"/>
                    </a:cubicBezTo>
                    <a:cubicBezTo>
                      <a:pt x="151" y="83"/>
                      <a:pt x="159" y="82"/>
                      <a:pt x="166" y="80"/>
                    </a:cubicBezTo>
                    <a:cubicBezTo>
                      <a:pt x="166" y="72"/>
                      <a:pt x="166" y="64"/>
                      <a:pt x="166" y="56"/>
                    </a:cubicBezTo>
                    <a:cubicBezTo>
                      <a:pt x="159" y="57"/>
                      <a:pt x="151" y="59"/>
                      <a:pt x="144" y="60"/>
                    </a:cubicBezTo>
                    <a:close/>
                    <a:moveTo>
                      <a:pt x="87" y="105"/>
                    </a:moveTo>
                    <a:cubicBezTo>
                      <a:pt x="87" y="112"/>
                      <a:pt x="88" y="120"/>
                      <a:pt x="88" y="127"/>
                    </a:cubicBezTo>
                    <a:cubicBezTo>
                      <a:pt x="93" y="126"/>
                      <a:pt x="99" y="125"/>
                      <a:pt x="106" y="125"/>
                    </a:cubicBezTo>
                    <a:cubicBezTo>
                      <a:pt x="106" y="117"/>
                      <a:pt x="106" y="110"/>
                      <a:pt x="106" y="102"/>
                    </a:cubicBezTo>
                    <a:cubicBezTo>
                      <a:pt x="99" y="103"/>
                      <a:pt x="93" y="104"/>
                      <a:pt x="87" y="105"/>
                    </a:cubicBezTo>
                    <a:close/>
                    <a:moveTo>
                      <a:pt x="63" y="109"/>
                    </a:moveTo>
                    <a:cubicBezTo>
                      <a:pt x="63" y="116"/>
                      <a:pt x="63" y="124"/>
                      <a:pt x="63" y="131"/>
                    </a:cubicBezTo>
                    <a:cubicBezTo>
                      <a:pt x="68" y="130"/>
                      <a:pt x="74" y="129"/>
                      <a:pt x="79" y="128"/>
                    </a:cubicBezTo>
                    <a:cubicBezTo>
                      <a:pt x="79" y="121"/>
                      <a:pt x="79" y="114"/>
                      <a:pt x="79" y="107"/>
                    </a:cubicBezTo>
                    <a:cubicBezTo>
                      <a:pt x="74" y="108"/>
                      <a:pt x="68" y="108"/>
                      <a:pt x="63" y="109"/>
                    </a:cubicBezTo>
                    <a:close/>
                    <a:moveTo>
                      <a:pt x="115" y="100"/>
                    </a:moveTo>
                    <a:cubicBezTo>
                      <a:pt x="115" y="108"/>
                      <a:pt x="115" y="116"/>
                      <a:pt x="115" y="123"/>
                    </a:cubicBezTo>
                    <a:cubicBezTo>
                      <a:pt x="121" y="123"/>
                      <a:pt x="128" y="122"/>
                      <a:pt x="134" y="121"/>
                    </a:cubicBezTo>
                    <a:cubicBezTo>
                      <a:pt x="134" y="113"/>
                      <a:pt x="134" y="105"/>
                      <a:pt x="134" y="97"/>
                    </a:cubicBezTo>
                    <a:cubicBezTo>
                      <a:pt x="128" y="98"/>
                      <a:pt x="121" y="99"/>
                      <a:pt x="115" y="100"/>
                    </a:cubicBezTo>
                    <a:close/>
                    <a:moveTo>
                      <a:pt x="144" y="95"/>
                    </a:moveTo>
                    <a:cubicBezTo>
                      <a:pt x="144" y="103"/>
                      <a:pt x="144" y="111"/>
                      <a:pt x="144" y="119"/>
                    </a:cubicBezTo>
                    <a:cubicBezTo>
                      <a:pt x="151" y="118"/>
                      <a:pt x="159" y="117"/>
                      <a:pt x="166" y="116"/>
                    </a:cubicBezTo>
                    <a:cubicBezTo>
                      <a:pt x="166" y="108"/>
                      <a:pt x="166" y="100"/>
                      <a:pt x="166" y="92"/>
                    </a:cubicBezTo>
                    <a:cubicBezTo>
                      <a:pt x="159" y="93"/>
                      <a:pt x="151" y="94"/>
                      <a:pt x="144" y="95"/>
                    </a:cubicBezTo>
                    <a:close/>
                    <a:moveTo>
                      <a:pt x="88" y="138"/>
                    </a:moveTo>
                    <a:cubicBezTo>
                      <a:pt x="88" y="145"/>
                      <a:pt x="88" y="152"/>
                      <a:pt x="88" y="160"/>
                    </a:cubicBezTo>
                    <a:cubicBezTo>
                      <a:pt x="94" y="159"/>
                      <a:pt x="100" y="159"/>
                      <a:pt x="106" y="158"/>
                    </a:cubicBezTo>
                    <a:cubicBezTo>
                      <a:pt x="106" y="150"/>
                      <a:pt x="106" y="143"/>
                      <a:pt x="106" y="135"/>
                    </a:cubicBezTo>
                    <a:cubicBezTo>
                      <a:pt x="100" y="136"/>
                      <a:pt x="93" y="137"/>
                      <a:pt x="88" y="138"/>
                    </a:cubicBezTo>
                    <a:close/>
                    <a:moveTo>
                      <a:pt x="63" y="141"/>
                    </a:moveTo>
                    <a:cubicBezTo>
                      <a:pt x="63" y="148"/>
                      <a:pt x="63" y="155"/>
                      <a:pt x="63" y="162"/>
                    </a:cubicBezTo>
                    <a:cubicBezTo>
                      <a:pt x="68" y="161"/>
                      <a:pt x="74" y="161"/>
                      <a:pt x="79" y="160"/>
                    </a:cubicBezTo>
                    <a:cubicBezTo>
                      <a:pt x="79" y="153"/>
                      <a:pt x="79" y="146"/>
                      <a:pt x="79" y="139"/>
                    </a:cubicBezTo>
                    <a:cubicBezTo>
                      <a:pt x="74" y="139"/>
                      <a:pt x="68" y="140"/>
                      <a:pt x="63" y="141"/>
                    </a:cubicBezTo>
                    <a:close/>
                    <a:moveTo>
                      <a:pt x="115" y="134"/>
                    </a:moveTo>
                    <a:cubicBezTo>
                      <a:pt x="115" y="142"/>
                      <a:pt x="115" y="150"/>
                      <a:pt x="115" y="157"/>
                    </a:cubicBezTo>
                    <a:cubicBezTo>
                      <a:pt x="121" y="157"/>
                      <a:pt x="128" y="156"/>
                      <a:pt x="134" y="156"/>
                    </a:cubicBezTo>
                    <a:cubicBezTo>
                      <a:pt x="134" y="148"/>
                      <a:pt x="134" y="140"/>
                      <a:pt x="134" y="132"/>
                    </a:cubicBezTo>
                    <a:cubicBezTo>
                      <a:pt x="128" y="133"/>
                      <a:pt x="121" y="134"/>
                      <a:pt x="115" y="134"/>
                    </a:cubicBezTo>
                    <a:close/>
                    <a:moveTo>
                      <a:pt x="144" y="131"/>
                    </a:moveTo>
                    <a:cubicBezTo>
                      <a:pt x="144" y="139"/>
                      <a:pt x="144" y="147"/>
                      <a:pt x="144" y="155"/>
                    </a:cubicBezTo>
                    <a:cubicBezTo>
                      <a:pt x="151" y="154"/>
                      <a:pt x="159" y="154"/>
                      <a:pt x="166" y="153"/>
                    </a:cubicBezTo>
                    <a:cubicBezTo>
                      <a:pt x="166" y="145"/>
                      <a:pt x="166" y="136"/>
                      <a:pt x="166" y="128"/>
                    </a:cubicBezTo>
                    <a:cubicBezTo>
                      <a:pt x="159" y="129"/>
                      <a:pt x="151" y="130"/>
                      <a:pt x="144" y="131"/>
                    </a:cubicBezTo>
                    <a:close/>
                    <a:moveTo>
                      <a:pt x="63" y="171"/>
                    </a:moveTo>
                    <a:cubicBezTo>
                      <a:pt x="63" y="178"/>
                      <a:pt x="63" y="185"/>
                      <a:pt x="63" y="192"/>
                    </a:cubicBezTo>
                    <a:cubicBezTo>
                      <a:pt x="68" y="192"/>
                      <a:pt x="74" y="192"/>
                      <a:pt x="80" y="191"/>
                    </a:cubicBezTo>
                    <a:cubicBezTo>
                      <a:pt x="79" y="184"/>
                      <a:pt x="79" y="177"/>
                      <a:pt x="79" y="170"/>
                    </a:cubicBezTo>
                    <a:cubicBezTo>
                      <a:pt x="74" y="170"/>
                      <a:pt x="68" y="171"/>
                      <a:pt x="63" y="171"/>
                    </a:cubicBezTo>
                    <a:close/>
                    <a:moveTo>
                      <a:pt x="115" y="167"/>
                    </a:moveTo>
                    <a:cubicBezTo>
                      <a:pt x="115" y="175"/>
                      <a:pt x="115" y="183"/>
                      <a:pt x="115" y="190"/>
                    </a:cubicBezTo>
                    <a:cubicBezTo>
                      <a:pt x="121" y="190"/>
                      <a:pt x="128" y="190"/>
                      <a:pt x="135" y="190"/>
                    </a:cubicBezTo>
                    <a:cubicBezTo>
                      <a:pt x="135" y="182"/>
                      <a:pt x="135" y="174"/>
                      <a:pt x="135" y="166"/>
                    </a:cubicBezTo>
                    <a:cubicBezTo>
                      <a:pt x="128" y="167"/>
                      <a:pt x="121" y="167"/>
                      <a:pt x="115" y="167"/>
                    </a:cubicBezTo>
                    <a:close/>
                    <a:moveTo>
                      <a:pt x="144" y="165"/>
                    </a:moveTo>
                    <a:cubicBezTo>
                      <a:pt x="144" y="173"/>
                      <a:pt x="144" y="181"/>
                      <a:pt x="144" y="189"/>
                    </a:cubicBezTo>
                    <a:cubicBezTo>
                      <a:pt x="151" y="189"/>
                      <a:pt x="159" y="189"/>
                      <a:pt x="166" y="189"/>
                    </a:cubicBezTo>
                    <a:cubicBezTo>
                      <a:pt x="166" y="180"/>
                      <a:pt x="166" y="172"/>
                      <a:pt x="166" y="164"/>
                    </a:cubicBezTo>
                    <a:cubicBezTo>
                      <a:pt x="159" y="164"/>
                      <a:pt x="151" y="165"/>
                      <a:pt x="144" y="165"/>
                    </a:cubicBez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7" name="is1iḑé"/>
              <p:cNvSpPr/>
              <p:nvPr/>
            </p:nvSpPr>
            <p:spPr bwMode="auto">
              <a:xfrm>
                <a:off x="4791076" y="2986088"/>
                <a:ext cx="939800" cy="930275"/>
              </a:xfrm>
              <a:custGeom>
                <a:avLst/>
                <a:gdLst>
                  <a:gd name="T0" fmla="*/ 184 w 285"/>
                  <a:gd name="T1" fmla="*/ 94 h 280"/>
                  <a:gd name="T2" fmla="*/ 216 w 285"/>
                  <a:gd name="T3" fmla="*/ 108 h 280"/>
                  <a:gd name="T4" fmla="*/ 244 w 285"/>
                  <a:gd name="T5" fmla="*/ 0 h 280"/>
                  <a:gd name="T6" fmla="*/ 159 w 285"/>
                  <a:gd name="T7" fmla="*/ 45 h 280"/>
                  <a:gd name="T8" fmla="*/ 132 w 285"/>
                  <a:gd name="T9" fmla="*/ 146 h 280"/>
                  <a:gd name="T10" fmla="*/ 120 w 285"/>
                  <a:gd name="T11" fmla="*/ 146 h 280"/>
                  <a:gd name="T12" fmla="*/ 72 w 285"/>
                  <a:gd name="T13" fmla="*/ 128 h 280"/>
                  <a:gd name="T14" fmla="*/ 28 w 285"/>
                  <a:gd name="T15" fmla="*/ 81 h 280"/>
                  <a:gd name="T16" fmla="*/ 28 w 285"/>
                  <a:gd name="T17" fmla="*/ 96 h 280"/>
                  <a:gd name="T18" fmla="*/ 72 w 285"/>
                  <a:gd name="T19" fmla="*/ 146 h 280"/>
                  <a:gd name="T20" fmla="*/ 28 w 285"/>
                  <a:gd name="T21" fmla="*/ 146 h 280"/>
                  <a:gd name="T22" fmla="*/ 72 w 285"/>
                  <a:gd name="T23" fmla="*/ 193 h 280"/>
                  <a:gd name="T24" fmla="*/ 28 w 285"/>
                  <a:gd name="T25" fmla="*/ 210 h 280"/>
                  <a:gd name="T26" fmla="*/ 28 w 285"/>
                  <a:gd name="T27" fmla="*/ 225 h 280"/>
                  <a:gd name="T28" fmla="*/ 72 w 285"/>
                  <a:gd name="T29" fmla="*/ 242 h 280"/>
                  <a:gd name="T30" fmla="*/ 28 w 285"/>
                  <a:gd name="T31" fmla="*/ 242 h 280"/>
                  <a:gd name="T32" fmla="*/ 274 w 285"/>
                  <a:gd name="T33" fmla="*/ 86 h 280"/>
                  <a:gd name="T34" fmla="*/ 235 w 285"/>
                  <a:gd name="T35" fmla="*/ 51 h 280"/>
                  <a:gd name="T36" fmla="*/ 235 w 285"/>
                  <a:gd name="T37" fmla="*/ 62 h 280"/>
                  <a:gd name="T38" fmla="*/ 274 w 285"/>
                  <a:gd name="T39" fmla="*/ 99 h 280"/>
                  <a:gd name="T40" fmla="*/ 235 w 285"/>
                  <a:gd name="T41" fmla="*/ 99 h 280"/>
                  <a:gd name="T42" fmla="*/ 274 w 285"/>
                  <a:gd name="T43" fmla="*/ 133 h 280"/>
                  <a:gd name="T44" fmla="*/ 235 w 285"/>
                  <a:gd name="T45" fmla="*/ 146 h 280"/>
                  <a:gd name="T46" fmla="*/ 235 w 285"/>
                  <a:gd name="T47" fmla="*/ 157 h 280"/>
                  <a:gd name="T48" fmla="*/ 274 w 285"/>
                  <a:gd name="T49" fmla="*/ 170 h 280"/>
                  <a:gd name="T50" fmla="*/ 235 w 285"/>
                  <a:gd name="T51" fmla="*/ 170 h 280"/>
                  <a:gd name="T52" fmla="*/ 198 w 285"/>
                  <a:gd name="T53" fmla="*/ 267 h 280"/>
                  <a:gd name="T54" fmla="*/ 175 w 285"/>
                  <a:gd name="T55" fmla="*/ 254 h 280"/>
                  <a:gd name="T56" fmla="*/ 175 w 285"/>
                  <a:gd name="T57" fmla="*/ 267 h 280"/>
                  <a:gd name="T58" fmla="*/ 198 w 285"/>
                  <a:gd name="T59" fmla="*/ 236 h 280"/>
                  <a:gd name="T60" fmla="*/ 188 w 285"/>
                  <a:gd name="T61" fmla="*/ 236 h 280"/>
                  <a:gd name="T62" fmla="*/ 198 w 285"/>
                  <a:gd name="T63" fmla="*/ 230 h 280"/>
                  <a:gd name="T64" fmla="*/ 175 w 285"/>
                  <a:gd name="T65" fmla="*/ 236 h 280"/>
                  <a:gd name="T66" fmla="*/ 175 w 285"/>
                  <a:gd name="T67" fmla="*/ 250 h 280"/>
                  <a:gd name="T68" fmla="*/ 184 w 285"/>
                  <a:gd name="T69" fmla="*/ 217 h 280"/>
                  <a:gd name="T70" fmla="*/ 175 w 285"/>
                  <a:gd name="T71" fmla="*/ 217 h 280"/>
                  <a:gd name="T72" fmla="*/ 132 w 285"/>
                  <a:gd name="T73" fmla="*/ 264 h 280"/>
                  <a:gd name="T74" fmla="*/ 120 w 285"/>
                  <a:gd name="T75" fmla="*/ 221 h 280"/>
                  <a:gd name="T76" fmla="*/ 120 w 285"/>
                  <a:gd name="T77" fmla="*/ 239 h 280"/>
                  <a:gd name="T78" fmla="*/ 132 w 285"/>
                  <a:gd name="T79" fmla="*/ 197 h 280"/>
                  <a:gd name="T80" fmla="*/ 120 w 285"/>
                  <a:gd name="T81" fmla="*/ 197 h 280"/>
                  <a:gd name="T82" fmla="*/ 132 w 285"/>
                  <a:gd name="T83" fmla="*/ 190 h 280"/>
                  <a:gd name="T84" fmla="*/ 181 w 285"/>
                  <a:gd name="T85" fmla="*/ 146 h 280"/>
                  <a:gd name="T86" fmla="*/ 181 w 285"/>
                  <a:gd name="T87" fmla="*/ 165 h 280"/>
                  <a:gd name="T88" fmla="*/ 173 w 285"/>
                  <a:gd name="T89" fmla="*/ 146 h 280"/>
                  <a:gd name="T90" fmla="*/ 161 w 285"/>
                  <a:gd name="T91" fmla="*/ 146 h 280"/>
                  <a:gd name="T92" fmla="*/ 153 w 285"/>
                  <a:gd name="T93" fmla="*/ 165 h 280"/>
                  <a:gd name="T94" fmla="*/ 0 w 285"/>
                  <a:gd name="T95" fmla="*/ 280 h 280"/>
                  <a:gd name="T96" fmla="*/ 87 w 285"/>
                  <a:gd name="T97" fmla="*/ 60 h 280"/>
                  <a:gd name="T98" fmla="*/ 54 w 285"/>
                  <a:gd name="T99" fmla="*/ 60 h 280"/>
                  <a:gd name="T100" fmla="*/ 166 w 285"/>
                  <a:gd name="T101" fmla="*/ 207 h 280"/>
                  <a:gd name="T102" fmla="*/ 226 w 285"/>
                  <a:gd name="T103" fmla="*/ 207 h 280"/>
                  <a:gd name="T104" fmla="*/ 238 w 285"/>
                  <a:gd name="T105" fmla="*/ 280 h 280"/>
                  <a:gd name="T106" fmla="*/ 223 w 285"/>
                  <a:gd name="T107" fmla="*/ 36 h 280"/>
                  <a:gd name="T108" fmla="*/ 139 w 285"/>
                  <a:gd name="T109" fmla="*/ 75 h 280"/>
                  <a:gd name="T110" fmla="*/ 195 w 285"/>
                  <a:gd name="T111" fmla="*/ 105 h 280"/>
                  <a:gd name="T112" fmla="*/ 206 w 285"/>
                  <a:gd name="T113" fmla="*/ 194 h 280"/>
                  <a:gd name="T114" fmla="*/ 106 w 285"/>
                  <a:gd name="T115" fmla="*/ 280 h 280"/>
                  <a:gd name="T116" fmla="*/ 119 w 285"/>
                  <a:gd name="T117" fmla="*/ 105 h 280"/>
                  <a:gd name="T118" fmla="*/ 96 w 285"/>
                  <a:gd name="T119" fmla="*/ 31 h 280"/>
                  <a:gd name="T120" fmla="*/ 109 w 285"/>
                  <a:gd name="T121" fmla="*/ 97 h 280"/>
                  <a:gd name="T122" fmla="*/ 96 w 285"/>
                  <a:gd name="T123"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280">
                    <a:moveTo>
                      <a:pt x="160" y="67"/>
                    </a:moveTo>
                    <a:cubicBezTo>
                      <a:pt x="184" y="67"/>
                      <a:pt x="184" y="67"/>
                      <a:pt x="184" y="67"/>
                    </a:cubicBezTo>
                    <a:cubicBezTo>
                      <a:pt x="184" y="94"/>
                      <a:pt x="184" y="94"/>
                      <a:pt x="184" y="94"/>
                    </a:cubicBezTo>
                    <a:cubicBezTo>
                      <a:pt x="201" y="94"/>
                      <a:pt x="201" y="94"/>
                      <a:pt x="201" y="94"/>
                    </a:cubicBezTo>
                    <a:cubicBezTo>
                      <a:pt x="201" y="108"/>
                      <a:pt x="201" y="108"/>
                      <a:pt x="201" y="108"/>
                    </a:cubicBezTo>
                    <a:cubicBezTo>
                      <a:pt x="216" y="108"/>
                      <a:pt x="216" y="108"/>
                      <a:pt x="216" y="108"/>
                    </a:cubicBezTo>
                    <a:cubicBezTo>
                      <a:pt x="216" y="30"/>
                      <a:pt x="216" y="30"/>
                      <a:pt x="216" y="30"/>
                    </a:cubicBezTo>
                    <a:cubicBezTo>
                      <a:pt x="244" y="16"/>
                      <a:pt x="244" y="16"/>
                      <a:pt x="244" y="16"/>
                    </a:cubicBezTo>
                    <a:cubicBezTo>
                      <a:pt x="244" y="0"/>
                      <a:pt x="244" y="0"/>
                      <a:pt x="244" y="0"/>
                    </a:cubicBezTo>
                    <a:cubicBezTo>
                      <a:pt x="173" y="0"/>
                      <a:pt x="173" y="0"/>
                      <a:pt x="173" y="0"/>
                    </a:cubicBezTo>
                    <a:cubicBezTo>
                      <a:pt x="173" y="45"/>
                      <a:pt x="173" y="45"/>
                      <a:pt x="173" y="45"/>
                    </a:cubicBezTo>
                    <a:cubicBezTo>
                      <a:pt x="159" y="45"/>
                      <a:pt x="159" y="45"/>
                      <a:pt x="159" y="45"/>
                    </a:cubicBezTo>
                    <a:cubicBezTo>
                      <a:pt x="160" y="67"/>
                      <a:pt x="160" y="67"/>
                      <a:pt x="160" y="67"/>
                    </a:cubicBezTo>
                    <a:close/>
                    <a:moveTo>
                      <a:pt x="120" y="146"/>
                    </a:moveTo>
                    <a:cubicBezTo>
                      <a:pt x="132" y="146"/>
                      <a:pt x="132" y="146"/>
                      <a:pt x="132" y="146"/>
                    </a:cubicBezTo>
                    <a:cubicBezTo>
                      <a:pt x="132" y="165"/>
                      <a:pt x="132" y="165"/>
                      <a:pt x="132" y="165"/>
                    </a:cubicBezTo>
                    <a:cubicBezTo>
                      <a:pt x="120" y="165"/>
                      <a:pt x="120" y="165"/>
                      <a:pt x="120" y="165"/>
                    </a:cubicBezTo>
                    <a:cubicBezTo>
                      <a:pt x="120" y="146"/>
                      <a:pt x="120" y="146"/>
                      <a:pt x="120" y="146"/>
                    </a:cubicBezTo>
                    <a:close/>
                    <a:moveTo>
                      <a:pt x="28" y="114"/>
                    </a:moveTo>
                    <a:cubicBezTo>
                      <a:pt x="43" y="114"/>
                      <a:pt x="57" y="114"/>
                      <a:pt x="72" y="114"/>
                    </a:cubicBezTo>
                    <a:cubicBezTo>
                      <a:pt x="72" y="118"/>
                      <a:pt x="72" y="123"/>
                      <a:pt x="72" y="128"/>
                    </a:cubicBezTo>
                    <a:cubicBezTo>
                      <a:pt x="57" y="128"/>
                      <a:pt x="43" y="128"/>
                      <a:pt x="28" y="128"/>
                    </a:cubicBezTo>
                    <a:cubicBezTo>
                      <a:pt x="28" y="123"/>
                      <a:pt x="28" y="118"/>
                      <a:pt x="28" y="114"/>
                    </a:cubicBezTo>
                    <a:close/>
                    <a:moveTo>
                      <a:pt x="28" y="81"/>
                    </a:moveTo>
                    <a:cubicBezTo>
                      <a:pt x="72" y="81"/>
                      <a:pt x="72" y="81"/>
                      <a:pt x="72" y="81"/>
                    </a:cubicBezTo>
                    <a:cubicBezTo>
                      <a:pt x="72" y="96"/>
                      <a:pt x="72" y="96"/>
                      <a:pt x="72" y="96"/>
                    </a:cubicBezTo>
                    <a:cubicBezTo>
                      <a:pt x="28" y="96"/>
                      <a:pt x="28" y="96"/>
                      <a:pt x="28" y="96"/>
                    </a:cubicBezTo>
                    <a:cubicBezTo>
                      <a:pt x="28" y="81"/>
                      <a:pt x="28" y="81"/>
                      <a:pt x="28" y="81"/>
                    </a:cubicBezTo>
                    <a:close/>
                    <a:moveTo>
                      <a:pt x="28" y="146"/>
                    </a:moveTo>
                    <a:cubicBezTo>
                      <a:pt x="43" y="146"/>
                      <a:pt x="57" y="146"/>
                      <a:pt x="72" y="146"/>
                    </a:cubicBezTo>
                    <a:cubicBezTo>
                      <a:pt x="72" y="151"/>
                      <a:pt x="72" y="156"/>
                      <a:pt x="72" y="160"/>
                    </a:cubicBezTo>
                    <a:cubicBezTo>
                      <a:pt x="57" y="160"/>
                      <a:pt x="43" y="160"/>
                      <a:pt x="28" y="160"/>
                    </a:cubicBezTo>
                    <a:cubicBezTo>
                      <a:pt x="28" y="156"/>
                      <a:pt x="28" y="151"/>
                      <a:pt x="28" y="146"/>
                    </a:cubicBezTo>
                    <a:close/>
                    <a:moveTo>
                      <a:pt x="28" y="178"/>
                    </a:moveTo>
                    <a:cubicBezTo>
                      <a:pt x="43" y="178"/>
                      <a:pt x="57" y="178"/>
                      <a:pt x="72" y="178"/>
                    </a:cubicBezTo>
                    <a:cubicBezTo>
                      <a:pt x="72" y="183"/>
                      <a:pt x="72" y="188"/>
                      <a:pt x="72" y="193"/>
                    </a:cubicBezTo>
                    <a:cubicBezTo>
                      <a:pt x="57" y="193"/>
                      <a:pt x="43" y="193"/>
                      <a:pt x="28" y="193"/>
                    </a:cubicBezTo>
                    <a:cubicBezTo>
                      <a:pt x="28" y="188"/>
                      <a:pt x="28" y="183"/>
                      <a:pt x="28" y="178"/>
                    </a:cubicBezTo>
                    <a:close/>
                    <a:moveTo>
                      <a:pt x="28" y="210"/>
                    </a:moveTo>
                    <a:cubicBezTo>
                      <a:pt x="43" y="210"/>
                      <a:pt x="57" y="210"/>
                      <a:pt x="72" y="210"/>
                    </a:cubicBezTo>
                    <a:cubicBezTo>
                      <a:pt x="72" y="215"/>
                      <a:pt x="72" y="220"/>
                      <a:pt x="72" y="225"/>
                    </a:cubicBezTo>
                    <a:cubicBezTo>
                      <a:pt x="57" y="225"/>
                      <a:pt x="43" y="225"/>
                      <a:pt x="28" y="225"/>
                    </a:cubicBezTo>
                    <a:cubicBezTo>
                      <a:pt x="28" y="220"/>
                      <a:pt x="28" y="215"/>
                      <a:pt x="28" y="210"/>
                    </a:cubicBezTo>
                    <a:close/>
                    <a:moveTo>
                      <a:pt x="28" y="242"/>
                    </a:moveTo>
                    <a:cubicBezTo>
                      <a:pt x="72" y="242"/>
                      <a:pt x="72" y="242"/>
                      <a:pt x="72" y="242"/>
                    </a:cubicBezTo>
                    <a:cubicBezTo>
                      <a:pt x="72" y="257"/>
                      <a:pt x="72" y="257"/>
                      <a:pt x="72" y="257"/>
                    </a:cubicBezTo>
                    <a:cubicBezTo>
                      <a:pt x="28" y="257"/>
                      <a:pt x="28" y="257"/>
                      <a:pt x="28" y="257"/>
                    </a:cubicBezTo>
                    <a:cubicBezTo>
                      <a:pt x="28" y="242"/>
                      <a:pt x="28" y="242"/>
                      <a:pt x="28" y="242"/>
                    </a:cubicBezTo>
                    <a:close/>
                    <a:moveTo>
                      <a:pt x="235" y="75"/>
                    </a:moveTo>
                    <a:cubicBezTo>
                      <a:pt x="248" y="75"/>
                      <a:pt x="261" y="75"/>
                      <a:pt x="274" y="75"/>
                    </a:cubicBezTo>
                    <a:cubicBezTo>
                      <a:pt x="274" y="79"/>
                      <a:pt x="274" y="82"/>
                      <a:pt x="274" y="86"/>
                    </a:cubicBezTo>
                    <a:cubicBezTo>
                      <a:pt x="261" y="86"/>
                      <a:pt x="248" y="86"/>
                      <a:pt x="235" y="86"/>
                    </a:cubicBezTo>
                    <a:cubicBezTo>
                      <a:pt x="235" y="82"/>
                      <a:pt x="235" y="79"/>
                      <a:pt x="235" y="75"/>
                    </a:cubicBezTo>
                    <a:close/>
                    <a:moveTo>
                      <a:pt x="235" y="51"/>
                    </a:moveTo>
                    <a:cubicBezTo>
                      <a:pt x="274" y="51"/>
                      <a:pt x="274" y="51"/>
                      <a:pt x="274" y="51"/>
                    </a:cubicBezTo>
                    <a:cubicBezTo>
                      <a:pt x="274" y="62"/>
                      <a:pt x="274" y="62"/>
                      <a:pt x="274" y="62"/>
                    </a:cubicBezTo>
                    <a:cubicBezTo>
                      <a:pt x="235" y="62"/>
                      <a:pt x="235" y="62"/>
                      <a:pt x="235" y="62"/>
                    </a:cubicBezTo>
                    <a:cubicBezTo>
                      <a:pt x="235" y="51"/>
                      <a:pt x="235" y="51"/>
                      <a:pt x="235" y="51"/>
                    </a:cubicBezTo>
                    <a:close/>
                    <a:moveTo>
                      <a:pt x="235" y="99"/>
                    </a:moveTo>
                    <a:cubicBezTo>
                      <a:pt x="248" y="99"/>
                      <a:pt x="261" y="99"/>
                      <a:pt x="274" y="99"/>
                    </a:cubicBezTo>
                    <a:cubicBezTo>
                      <a:pt x="274" y="102"/>
                      <a:pt x="274" y="106"/>
                      <a:pt x="274" y="110"/>
                    </a:cubicBezTo>
                    <a:cubicBezTo>
                      <a:pt x="261" y="110"/>
                      <a:pt x="248" y="110"/>
                      <a:pt x="235" y="110"/>
                    </a:cubicBezTo>
                    <a:cubicBezTo>
                      <a:pt x="235" y="106"/>
                      <a:pt x="235" y="102"/>
                      <a:pt x="235" y="99"/>
                    </a:cubicBezTo>
                    <a:close/>
                    <a:moveTo>
                      <a:pt x="235" y="122"/>
                    </a:moveTo>
                    <a:cubicBezTo>
                      <a:pt x="248" y="122"/>
                      <a:pt x="261" y="122"/>
                      <a:pt x="274" y="122"/>
                    </a:cubicBezTo>
                    <a:cubicBezTo>
                      <a:pt x="274" y="126"/>
                      <a:pt x="274" y="130"/>
                      <a:pt x="274" y="133"/>
                    </a:cubicBezTo>
                    <a:cubicBezTo>
                      <a:pt x="261" y="133"/>
                      <a:pt x="248" y="133"/>
                      <a:pt x="235" y="133"/>
                    </a:cubicBezTo>
                    <a:cubicBezTo>
                      <a:pt x="235" y="130"/>
                      <a:pt x="235" y="126"/>
                      <a:pt x="235" y="122"/>
                    </a:cubicBezTo>
                    <a:close/>
                    <a:moveTo>
                      <a:pt x="235" y="146"/>
                    </a:moveTo>
                    <a:cubicBezTo>
                      <a:pt x="248" y="146"/>
                      <a:pt x="261" y="146"/>
                      <a:pt x="274" y="146"/>
                    </a:cubicBezTo>
                    <a:cubicBezTo>
                      <a:pt x="274" y="150"/>
                      <a:pt x="274" y="153"/>
                      <a:pt x="274" y="157"/>
                    </a:cubicBezTo>
                    <a:cubicBezTo>
                      <a:pt x="261" y="157"/>
                      <a:pt x="248" y="157"/>
                      <a:pt x="235" y="157"/>
                    </a:cubicBezTo>
                    <a:cubicBezTo>
                      <a:pt x="235" y="153"/>
                      <a:pt x="235" y="150"/>
                      <a:pt x="235" y="146"/>
                    </a:cubicBezTo>
                    <a:close/>
                    <a:moveTo>
                      <a:pt x="235" y="170"/>
                    </a:moveTo>
                    <a:cubicBezTo>
                      <a:pt x="274" y="170"/>
                      <a:pt x="274" y="170"/>
                      <a:pt x="274" y="170"/>
                    </a:cubicBezTo>
                    <a:cubicBezTo>
                      <a:pt x="274" y="181"/>
                      <a:pt x="274" y="181"/>
                      <a:pt x="274" y="181"/>
                    </a:cubicBezTo>
                    <a:cubicBezTo>
                      <a:pt x="235" y="181"/>
                      <a:pt x="235" y="181"/>
                      <a:pt x="235" y="181"/>
                    </a:cubicBezTo>
                    <a:cubicBezTo>
                      <a:pt x="235" y="170"/>
                      <a:pt x="235" y="170"/>
                      <a:pt x="235" y="170"/>
                    </a:cubicBezTo>
                    <a:close/>
                    <a:moveTo>
                      <a:pt x="188" y="254"/>
                    </a:moveTo>
                    <a:cubicBezTo>
                      <a:pt x="198" y="254"/>
                      <a:pt x="198" y="254"/>
                      <a:pt x="198" y="254"/>
                    </a:cubicBezTo>
                    <a:cubicBezTo>
                      <a:pt x="198" y="267"/>
                      <a:pt x="198" y="267"/>
                      <a:pt x="198" y="267"/>
                    </a:cubicBezTo>
                    <a:cubicBezTo>
                      <a:pt x="188" y="267"/>
                      <a:pt x="188" y="267"/>
                      <a:pt x="188" y="267"/>
                    </a:cubicBezTo>
                    <a:cubicBezTo>
                      <a:pt x="188" y="254"/>
                      <a:pt x="188" y="254"/>
                      <a:pt x="188" y="254"/>
                    </a:cubicBezTo>
                    <a:close/>
                    <a:moveTo>
                      <a:pt x="175" y="254"/>
                    </a:moveTo>
                    <a:cubicBezTo>
                      <a:pt x="184" y="254"/>
                      <a:pt x="184" y="254"/>
                      <a:pt x="184" y="254"/>
                    </a:cubicBezTo>
                    <a:cubicBezTo>
                      <a:pt x="184" y="267"/>
                      <a:pt x="184" y="267"/>
                      <a:pt x="184" y="267"/>
                    </a:cubicBezTo>
                    <a:cubicBezTo>
                      <a:pt x="175" y="267"/>
                      <a:pt x="175" y="267"/>
                      <a:pt x="175" y="267"/>
                    </a:cubicBezTo>
                    <a:cubicBezTo>
                      <a:pt x="175" y="254"/>
                      <a:pt x="175" y="254"/>
                      <a:pt x="175" y="254"/>
                    </a:cubicBezTo>
                    <a:close/>
                    <a:moveTo>
                      <a:pt x="188" y="236"/>
                    </a:moveTo>
                    <a:cubicBezTo>
                      <a:pt x="198" y="236"/>
                      <a:pt x="198" y="236"/>
                      <a:pt x="198" y="236"/>
                    </a:cubicBezTo>
                    <a:cubicBezTo>
                      <a:pt x="198" y="250"/>
                      <a:pt x="198" y="250"/>
                      <a:pt x="198" y="250"/>
                    </a:cubicBezTo>
                    <a:cubicBezTo>
                      <a:pt x="188" y="250"/>
                      <a:pt x="188" y="250"/>
                      <a:pt x="188" y="250"/>
                    </a:cubicBezTo>
                    <a:cubicBezTo>
                      <a:pt x="188" y="236"/>
                      <a:pt x="188" y="236"/>
                      <a:pt x="188" y="236"/>
                    </a:cubicBezTo>
                    <a:close/>
                    <a:moveTo>
                      <a:pt x="188" y="217"/>
                    </a:moveTo>
                    <a:cubicBezTo>
                      <a:pt x="198" y="217"/>
                      <a:pt x="198" y="217"/>
                      <a:pt x="198" y="217"/>
                    </a:cubicBezTo>
                    <a:cubicBezTo>
                      <a:pt x="198" y="230"/>
                      <a:pt x="198" y="230"/>
                      <a:pt x="198" y="230"/>
                    </a:cubicBezTo>
                    <a:cubicBezTo>
                      <a:pt x="188" y="230"/>
                      <a:pt x="188" y="230"/>
                      <a:pt x="188" y="230"/>
                    </a:cubicBezTo>
                    <a:cubicBezTo>
                      <a:pt x="188" y="217"/>
                      <a:pt x="188" y="217"/>
                      <a:pt x="188" y="217"/>
                    </a:cubicBezTo>
                    <a:close/>
                    <a:moveTo>
                      <a:pt x="175" y="236"/>
                    </a:moveTo>
                    <a:cubicBezTo>
                      <a:pt x="184" y="236"/>
                      <a:pt x="184" y="236"/>
                      <a:pt x="184" y="236"/>
                    </a:cubicBezTo>
                    <a:cubicBezTo>
                      <a:pt x="184" y="250"/>
                      <a:pt x="184" y="250"/>
                      <a:pt x="184" y="250"/>
                    </a:cubicBezTo>
                    <a:cubicBezTo>
                      <a:pt x="175" y="250"/>
                      <a:pt x="175" y="250"/>
                      <a:pt x="175" y="250"/>
                    </a:cubicBezTo>
                    <a:cubicBezTo>
                      <a:pt x="175" y="236"/>
                      <a:pt x="175" y="236"/>
                      <a:pt x="175" y="236"/>
                    </a:cubicBezTo>
                    <a:close/>
                    <a:moveTo>
                      <a:pt x="175" y="217"/>
                    </a:moveTo>
                    <a:cubicBezTo>
                      <a:pt x="184" y="217"/>
                      <a:pt x="184" y="217"/>
                      <a:pt x="184" y="217"/>
                    </a:cubicBezTo>
                    <a:cubicBezTo>
                      <a:pt x="184" y="230"/>
                      <a:pt x="184" y="230"/>
                      <a:pt x="184" y="230"/>
                    </a:cubicBezTo>
                    <a:cubicBezTo>
                      <a:pt x="175" y="230"/>
                      <a:pt x="175" y="230"/>
                      <a:pt x="175" y="230"/>
                    </a:cubicBezTo>
                    <a:cubicBezTo>
                      <a:pt x="175" y="217"/>
                      <a:pt x="175" y="217"/>
                      <a:pt x="175" y="217"/>
                    </a:cubicBezTo>
                    <a:close/>
                    <a:moveTo>
                      <a:pt x="120" y="246"/>
                    </a:moveTo>
                    <a:cubicBezTo>
                      <a:pt x="132" y="246"/>
                      <a:pt x="132" y="246"/>
                      <a:pt x="132" y="246"/>
                    </a:cubicBezTo>
                    <a:cubicBezTo>
                      <a:pt x="132" y="264"/>
                      <a:pt x="132" y="264"/>
                      <a:pt x="132" y="264"/>
                    </a:cubicBezTo>
                    <a:cubicBezTo>
                      <a:pt x="120" y="264"/>
                      <a:pt x="120" y="264"/>
                      <a:pt x="120" y="264"/>
                    </a:cubicBezTo>
                    <a:cubicBezTo>
                      <a:pt x="120" y="246"/>
                      <a:pt x="120" y="246"/>
                      <a:pt x="120" y="246"/>
                    </a:cubicBezTo>
                    <a:close/>
                    <a:moveTo>
                      <a:pt x="120" y="221"/>
                    </a:moveTo>
                    <a:cubicBezTo>
                      <a:pt x="132" y="221"/>
                      <a:pt x="132" y="221"/>
                      <a:pt x="132" y="221"/>
                    </a:cubicBezTo>
                    <a:cubicBezTo>
                      <a:pt x="132" y="239"/>
                      <a:pt x="132" y="239"/>
                      <a:pt x="132" y="239"/>
                    </a:cubicBezTo>
                    <a:cubicBezTo>
                      <a:pt x="120" y="239"/>
                      <a:pt x="120" y="239"/>
                      <a:pt x="120" y="239"/>
                    </a:cubicBezTo>
                    <a:cubicBezTo>
                      <a:pt x="120" y="221"/>
                      <a:pt x="120" y="221"/>
                      <a:pt x="120" y="221"/>
                    </a:cubicBezTo>
                    <a:close/>
                    <a:moveTo>
                      <a:pt x="120" y="197"/>
                    </a:moveTo>
                    <a:cubicBezTo>
                      <a:pt x="132" y="197"/>
                      <a:pt x="132" y="197"/>
                      <a:pt x="132" y="197"/>
                    </a:cubicBezTo>
                    <a:cubicBezTo>
                      <a:pt x="132" y="215"/>
                      <a:pt x="132" y="215"/>
                      <a:pt x="132" y="215"/>
                    </a:cubicBezTo>
                    <a:cubicBezTo>
                      <a:pt x="120" y="215"/>
                      <a:pt x="120" y="215"/>
                      <a:pt x="120" y="215"/>
                    </a:cubicBezTo>
                    <a:cubicBezTo>
                      <a:pt x="120" y="197"/>
                      <a:pt x="120" y="197"/>
                      <a:pt x="120" y="197"/>
                    </a:cubicBezTo>
                    <a:close/>
                    <a:moveTo>
                      <a:pt x="120" y="171"/>
                    </a:moveTo>
                    <a:cubicBezTo>
                      <a:pt x="132" y="171"/>
                      <a:pt x="132" y="171"/>
                      <a:pt x="132" y="171"/>
                    </a:cubicBezTo>
                    <a:cubicBezTo>
                      <a:pt x="132" y="190"/>
                      <a:pt x="132" y="190"/>
                      <a:pt x="132" y="190"/>
                    </a:cubicBezTo>
                    <a:cubicBezTo>
                      <a:pt x="120" y="190"/>
                      <a:pt x="120" y="190"/>
                      <a:pt x="120" y="190"/>
                    </a:cubicBezTo>
                    <a:cubicBezTo>
                      <a:pt x="120" y="171"/>
                      <a:pt x="120" y="171"/>
                      <a:pt x="120" y="171"/>
                    </a:cubicBezTo>
                    <a:close/>
                    <a:moveTo>
                      <a:pt x="181" y="146"/>
                    </a:moveTo>
                    <a:cubicBezTo>
                      <a:pt x="193" y="146"/>
                      <a:pt x="193" y="146"/>
                      <a:pt x="193" y="146"/>
                    </a:cubicBezTo>
                    <a:cubicBezTo>
                      <a:pt x="193" y="165"/>
                      <a:pt x="193" y="165"/>
                      <a:pt x="193" y="165"/>
                    </a:cubicBezTo>
                    <a:cubicBezTo>
                      <a:pt x="181" y="165"/>
                      <a:pt x="181" y="165"/>
                      <a:pt x="181" y="165"/>
                    </a:cubicBezTo>
                    <a:cubicBezTo>
                      <a:pt x="181" y="146"/>
                      <a:pt x="181" y="146"/>
                      <a:pt x="181" y="146"/>
                    </a:cubicBezTo>
                    <a:close/>
                    <a:moveTo>
                      <a:pt x="161" y="146"/>
                    </a:moveTo>
                    <a:cubicBezTo>
                      <a:pt x="173" y="146"/>
                      <a:pt x="173" y="146"/>
                      <a:pt x="173" y="146"/>
                    </a:cubicBezTo>
                    <a:cubicBezTo>
                      <a:pt x="173" y="165"/>
                      <a:pt x="173" y="165"/>
                      <a:pt x="173" y="165"/>
                    </a:cubicBezTo>
                    <a:cubicBezTo>
                      <a:pt x="161" y="165"/>
                      <a:pt x="161" y="165"/>
                      <a:pt x="161" y="165"/>
                    </a:cubicBezTo>
                    <a:cubicBezTo>
                      <a:pt x="161" y="146"/>
                      <a:pt x="161" y="146"/>
                      <a:pt x="161" y="146"/>
                    </a:cubicBezTo>
                    <a:close/>
                    <a:moveTo>
                      <a:pt x="141" y="146"/>
                    </a:moveTo>
                    <a:cubicBezTo>
                      <a:pt x="153" y="146"/>
                      <a:pt x="153" y="146"/>
                      <a:pt x="153" y="146"/>
                    </a:cubicBezTo>
                    <a:cubicBezTo>
                      <a:pt x="153" y="165"/>
                      <a:pt x="153" y="165"/>
                      <a:pt x="153" y="165"/>
                    </a:cubicBezTo>
                    <a:cubicBezTo>
                      <a:pt x="141" y="165"/>
                      <a:pt x="141" y="165"/>
                      <a:pt x="141" y="165"/>
                    </a:cubicBezTo>
                    <a:cubicBezTo>
                      <a:pt x="141" y="146"/>
                      <a:pt x="141" y="146"/>
                      <a:pt x="141" y="146"/>
                    </a:cubicBezTo>
                    <a:close/>
                    <a:moveTo>
                      <a:pt x="0" y="280"/>
                    </a:moveTo>
                    <a:cubicBezTo>
                      <a:pt x="87" y="280"/>
                      <a:pt x="87" y="280"/>
                      <a:pt x="87" y="280"/>
                    </a:cubicBezTo>
                    <a:cubicBezTo>
                      <a:pt x="87" y="128"/>
                      <a:pt x="87" y="128"/>
                      <a:pt x="87" y="128"/>
                    </a:cubicBezTo>
                    <a:cubicBezTo>
                      <a:pt x="87" y="60"/>
                      <a:pt x="87" y="60"/>
                      <a:pt x="87" y="60"/>
                    </a:cubicBezTo>
                    <a:cubicBezTo>
                      <a:pt x="87" y="20"/>
                      <a:pt x="87" y="20"/>
                      <a:pt x="87" y="20"/>
                    </a:cubicBezTo>
                    <a:cubicBezTo>
                      <a:pt x="54" y="20"/>
                      <a:pt x="54" y="20"/>
                      <a:pt x="54" y="20"/>
                    </a:cubicBezTo>
                    <a:cubicBezTo>
                      <a:pt x="54" y="60"/>
                      <a:pt x="54" y="60"/>
                      <a:pt x="54" y="60"/>
                    </a:cubicBezTo>
                    <a:cubicBezTo>
                      <a:pt x="0" y="60"/>
                      <a:pt x="0" y="60"/>
                      <a:pt x="0" y="60"/>
                    </a:cubicBezTo>
                    <a:cubicBezTo>
                      <a:pt x="0" y="280"/>
                      <a:pt x="0" y="280"/>
                      <a:pt x="0" y="280"/>
                    </a:cubicBezTo>
                    <a:close/>
                    <a:moveTo>
                      <a:pt x="166" y="207"/>
                    </a:moveTo>
                    <a:cubicBezTo>
                      <a:pt x="166" y="280"/>
                      <a:pt x="166" y="280"/>
                      <a:pt x="166" y="280"/>
                    </a:cubicBezTo>
                    <a:cubicBezTo>
                      <a:pt x="226" y="280"/>
                      <a:pt x="226" y="280"/>
                      <a:pt x="226" y="280"/>
                    </a:cubicBezTo>
                    <a:cubicBezTo>
                      <a:pt x="226" y="207"/>
                      <a:pt x="226" y="207"/>
                      <a:pt x="226" y="207"/>
                    </a:cubicBezTo>
                    <a:cubicBezTo>
                      <a:pt x="166" y="207"/>
                      <a:pt x="166" y="207"/>
                      <a:pt x="166" y="207"/>
                    </a:cubicBezTo>
                    <a:close/>
                    <a:moveTo>
                      <a:pt x="285" y="280"/>
                    </a:moveTo>
                    <a:cubicBezTo>
                      <a:pt x="238" y="280"/>
                      <a:pt x="238" y="280"/>
                      <a:pt x="238" y="280"/>
                    </a:cubicBezTo>
                    <a:cubicBezTo>
                      <a:pt x="238" y="194"/>
                      <a:pt x="238" y="194"/>
                      <a:pt x="238" y="194"/>
                    </a:cubicBezTo>
                    <a:cubicBezTo>
                      <a:pt x="223" y="194"/>
                      <a:pt x="223" y="194"/>
                      <a:pt x="223" y="194"/>
                    </a:cubicBezTo>
                    <a:cubicBezTo>
                      <a:pt x="223" y="36"/>
                      <a:pt x="223" y="36"/>
                      <a:pt x="223" y="36"/>
                    </a:cubicBezTo>
                    <a:cubicBezTo>
                      <a:pt x="285" y="9"/>
                      <a:pt x="285" y="9"/>
                      <a:pt x="285" y="9"/>
                    </a:cubicBezTo>
                    <a:cubicBezTo>
                      <a:pt x="285" y="280"/>
                      <a:pt x="285" y="280"/>
                      <a:pt x="285" y="280"/>
                    </a:cubicBezTo>
                    <a:close/>
                    <a:moveTo>
                      <a:pt x="139" y="75"/>
                    </a:moveTo>
                    <a:cubicBezTo>
                      <a:pt x="175" y="75"/>
                      <a:pt x="175" y="75"/>
                      <a:pt x="175" y="75"/>
                    </a:cubicBezTo>
                    <a:cubicBezTo>
                      <a:pt x="175" y="105"/>
                      <a:pt x="175" y="105"/>
                      <a:pt x="175" y="105"/>
                    </a:cubicBezTo>
                    <a:cubicBezTo>
                      <a:pt x="195" y="105"/>
                      <a:pt x="195" y="105"/>
                      <a:pt x="195" y="105"/>
                    </a:cubicBezTo>
                    <a:cubicBezTo>
                      <a:pt x="195" y="131"/>
                      <a:pt x="195" y="131"/>
                      <a:pt x="195" y="131"/>
                    </a:cubicBezTo>
                    <a:cubicBezTo>
                      <a:pt x="206" y="131"/>
                      <a:pt x="206" y="131"/>
                      <a:pt x="206" y="131"/>
                    </a:cubicBezTo>
                    <a:cubicBezTo>
                      <a:pt x="206" y="194"/>
                      <a:pt x="206" y="194"/>
                      <a:pt x="206" y="194"/>
                    </a:cubicBezTo>
                    <a:cubicBezTo>
                      <a:pt x="153" y="194"/>
                      <a:pt x="153" y="194"/>
                      <a:pt x="153" y="194"/>
                    </a:cubicBezTo>
                    <a:cubicBezTo>
                      <a:pt x="153" y="280"/>
                      <a:pt x="153" y="280"/>
                      <a:pt x="153" y="280"/>
                    </a:cubicBezTo>
                    <a:cubicBezTo>
                      <a:pt x="106" y="280"/>
                      <a:pt x="106" y="280"/>
                      <a:pt x="106" y="280"/>
                    </a:cubicBezTo>
                    <a:cubicBezTo>
                      <a:pt x="106" y="131"/>
                      <a:pt x="106" y="131"/>
                      <a:pt x="106" y="131"/>
                    </a:cubicBezTo>
                    <a:cubicBezTo>
                      <a:pt x="119" y="131"/>
                      <a:pt x="119" y="131"/>
                      <a:pt x="119" y="131"/>
                    </a:cubicBezTo>
                    <a:cubicBezTo>
                      <a:pt x="119" y="105"/>
                      <a:pt x="119" y="105"/>
                      <a:pt x="119" y="105"/>
                    </a:cubicBezTo>
                    <a:cubicBezTo>
                      <a:pt x="139" y="105"/>
                      <a:pt x="139" y="105"/>
                      <a:pt x="139" y="105"/>
                    </a:cubicBezTo>
                    <a:cubicBezTo>
                      <a:pt x="139" y="75"/>
                      <a:pt x="139" y="75"/>
                      <a:pt x="139" y="75"/>
                    </a:cubicBezTo>
                    <a:close/>
                    <a:moveTo>
                      <a:pt x="96" y="31"/>
                    </a:moveTo>
                    <a:cubicBezTo>
                      <a:pt x="96" y="120"/>
                      <a:pt x="96" y="120"/>
                      <a:pt x="96" y="120"/>
                    </a:cubicBezTo>
                    <a:cubicBezTo>
                      <a:pt x="109" y="120"/>
                      <a:pt x="109" y="120"/>
                      <a:pt x="109" y="120"/>
                    </a:cubicBezTo>
                    <a:cubicBezTo>
                      <a:pt x="109" y="97"/>
                      <a:pt x="109" y="97"/>
                      <a:pt x="109" y="97"/>
                    </a:cubicBezTo>
                    <a:cubicBezTo>
                      <a:pt x="125" y="97"/>
                      <a:pt x="125" y="97"/>
                      <a:pt x="125" y="97"/>
                    </a:cubicBezTo>
                    <a:cubicBezTo>
                      <a:pt x="125" y="33"/>
                      <a:pt x="125" y="33"/>
                      <a:pt x="125" y="33"/>
                    </a:cubicBezTo>
                    <a:lnTo>
                      <a:pt x="96" y="31"/>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8" name="íśľîḋè"/>
              <p:cNvSpPr/>
              <p:nvPr/>
            </p:nvSpPr>
            <p:spPr bwMode="auto">
              <a:xfrm>
                <a:off x="5724526" y="2516928"/>
                <a:ext cx="1027113" cy="1391499"/>
              </a:xfrm>
              <a:custGeom>
                <a:avLst/>
                <a:gdLst>
                  <a:gd name="T0" fmla="*/ 16 w 311"/>
                  <a:gd name="T1" fmla="*/ 260 h 297"/>
                  <a:gd name="T2" fmla="*/ 104 w 311"/>
                  <a:gd name="T3" fmla="*/ 150 h 297"/>
                  <a:gd name="T4" fmla="*/ 99 w 311"/>
                  <a:gd name="T5" fmla="*/ 119 h 297"/>
                  <a:gd name="T6" fmla="*/ 140 w 311"/>
                  <a:gd name="T7" fmla="*/ 52 h 297"/>
                  <a:gd name="T8" fmla="*/ 149 w 311"/>
                  <a:gd name="T9" fmla="*/ 38 h 297"/>
                  <a:gd name="T10" fmla="*/ 154 w 311"/>
                  <a:gd name="T11" fmla="*/ 0 h 297"/>
                  <a:gd name="T12" fmla="*/ 159 w 311"/>
                  <a:gd name="T13" fmla="*/ 38 h 297"/>
                  <a:gd name="T14" fmla="*/ 168 w 311"/>
                  <a:gd name="T15" fmla="*/ 52 h 297"/>
                  <a:gd name="T16" fmla="*/ 210 w 311"/>
                  <a:gd name="T17" fmla="*/ 119 h 297"/>
                  <a:gd name="T18" fmla="*/ 206 w 311"/>
                  <a:gd name="T19" fmla="*/ 150 h 297"/>
                  <a:gd name="T20" fmla="*/ 295 w 311"/>
                  <a:gd name="T21" fmla="*/ 260 h 297"/>
                  <a:gd name="T22" fmla="*/ 311 w 311"/>
                  <a:gd name="T23" fmla="*/ 297 h 297"/>
                  <a:gd name="T24" fmla="*/ 0 w 311"/>
                  <a:gd name="T25" fmla="*/ 260 h 297"/>
                  <a:gd name="T26" fmla="*/ 117 w 311"/>
                  <a:gd name="T27" fmla="*/ 142 h 297"/>
                  <a:gd name="T28" fmla="*/ 128 w 311"/>
                  <a:gd name="T29" fmla="*/ 127 h 297"/>
                  <a:gd name="T30" fmla="*/ 135 w 311"/>
                  <a:gd name="T31" fmla="*/ 127 h 297"/>
                  <a:gd name="T32" fmla="*/ 145 w 311"/>
                  <a:gd name="T33" fmla="*/ 142 h 297"/>
                  <a:gd name="T34" fmla="*/ 135 w 311"/>
                  <a:gd name="T35" fmla="*/ 127 h 297"/>
                  <a:gd name="T36" fmla="*/ 151 w 311"/>
                  <a:gd name="T37" fmla="*/ 142 h 297"/>
                  <a:gd name="T38" fmla="*/ 162 w 311"/>
                  <a:gd name="T39" fmla="*/ 127 h 297"/>
                  <a:gd name="T40" fmla="*/ 168 w 311"/>
                  <a:gd name="T41" fmla="*/ 127 h 297"/>
                  <a:gd name="T42" fmla="*/ 178 w 311"/>
                  <a:gd name="T43" fmla="*/ 142 h 297"/>
                  <a:gd name="T44" fmla="*/ 168 w 311"/>
                  <a:gd name="T45" fmla="*/ 127 h 297"/>
                  <a:gd name="T46" fmla="*/ 185 w 311"/>
                  <a:gd name="T47" fmla="*/ 142 h 297"/>
                  <a:gd name="T48" fmla="*/ 196 w 311"/>
                  <a:gd name="T49" fmla="*/ 127 h 297"/>
                  <a:gd name="T50" fmla="*/ 29 w 311"/>
                  <a:gd name="T51" fmla="*/ 167 h 297"/>
                  <a:gd name="T52" fmla="*/ 48 w 311"/>
                  <a:gd name="T53" fmla="*/ 193 h 297"/>
                  <a:gd name="T54" fmla="*/ 29 w 311"/>
                  <a:gd name="T55" fmla="*/ 167 h 297"/>
                  <a:gd name="T56" fmla="*/ 55 w 311"/>
                  <a:gd name="T57" fmla="*/ 193 h 297"/>
                  <a:gd name="T58" fmla="*/ 73 w 311"/>
                  <a:gd name="T59" fmla="*/ 167 h 297"/>
                  <a:gd name="T60" fmla="*/ 81 w 311"/>
                  <a:gd name="T61" fmla="*/ 167 h 297"/>
                  <a:gd name="T62" fmla="*/ 100 w 311"/>
                  <a:gd name="T63" fmla="*/ 193 h 297"/>
                  <a:gd name="T64" fmla="*/ 81 w 311"/>
                  <a:gd name="T65" fmla="*/ 167 h 297"/>
                  <a:gd name="T66" fmla="*/ 214 w 311"/>
                  <a:gd name="T67" fmla="*/ 193 h 297"/>
                  <a:gd name="T68" fmla="*/ 233 w 311"/>
                  <a:gd name="T69" fmla="*/ 167 h 297"/>
                  <a:gd name="T70" fmla="*/ 240 w 311"/>
                  <a:gd name="T71" fmla="*/ 167 h 297"/>
                  <a:gd name="T72" fmla="*/ 259 w 311"/>
                  <a:gd name="T73" fmla="*/ 193 h 297"/>
                  <a:gd name="T74" fmla="*/ 240 w 311"/>
                  <a:gd name="T75" fmla="*/ 167 h 297"/>
                  <a:gd name="T76" fmla="*/ 267 w 311"/>
                  <a:gd name="T77" fmla="*/ 193 h 297"/>
                  <a:gd name="T78" fmla="*/ 285 w 311"/>
                  <a:gd name="T79" fmla="*/ 167 h 297"/>
                  <a:gd name="T80" fmla="*/ 29 w 311"/>
                  <a:gd name="T81" fmla="*/ 220 h 297"/>
                  <a:gd name="T82" fmla="*/ 48 w 311"/>
                  <a:gd name="T83" fmla="*/ 247 h 297"/>
                  <a:gd name="T84" fmla="*/ 29 w 311"/>
                  <a:gd name="T85" fmla="*/ 220 h 297"/>
                  <a:gd name="T86" fmla="*/ 55 w 311"/>
                  <a:gd name="T87" fmla="*/ 247 h 297"/>
                  <a:gd name="T88" fmla="*/ 73 w 311"/>
                  <a:gd name="T89" fmla="*/ 220 h 297"/>
                  <a:gd name="T90" fmla="*/ 81 w 311"/>
                  <a:gd name="T91" fmla="*/ 220 h 297"/>
                  <a:gd name="T92" fmla="*/ 100 w 311"/>
                  <a:gd name="T93" fmla="*/ 247 h 297"/>
                  <a:gd name="T94" fmla="*/ 81 w 311"/>
                  <a:gd name="T95" fmla="*/ 220 h 297"/>
                  <a:gd name="T96" fmla="*/ 214 w 311"/>
                  <a:gd name="T97" fmla="*/ 247 h 297"/>
                  <a:gd name="T98" fmla="*/ 233 w 311"/>
                  <a:gd name="T99" fmla="*/ 220 h 297"/>
                  <a:gd name="T100" fmla="*/ 240 w 311"/>
                  <a:gd name="T101" fmla="*/ 220 h 297"/>
                  <a:gd name="T102" fmla="*/ 259 w 311"/>
                  <a:gd name="T103" fmla="*/ 247 h 297"/>
                  <a:gd name="T104" fmla="*/ 240 w 311"/>
                  <a:gd name="T105" fmla="*/ 220 h 297"/>
                  <a:gd name="T106" fmla="*/ 267 w 311"/>
                  <a:gd name="T107" fmla="*/ 247 h 297"/>
                  <a:gd name="T108" fmla="*/ 285 w 311"/>
                  <a:gd name="T109" fmla="*/ 22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1" h="297">
                    <a:moveTo>
                      <a:pt x="0" y="260"/>
                    </a:moveTo>
                    <a:cubicBezTo>
                      <a:pt x="16" y="260"/>
                      <a:pt x="16" y="260"/>
                      <a:pt x="16" y="260"/>
                    </a:cubicBezTo>
                    <a:cubicBezTo>
                      <a:pt x="16" y="150"/>
                      <a:pt x="16" y="150"/>
                      <a:pt x="16" y="150"/>
                    </a:cubicBezTo>
                    <a:cubicBezTo>
                      <a:pt x="104" y="150"/>
                      <a:pt x="104" y="150"/>
                      <a:pt x="104" y="150"/>
                    </a:cubicBezTo>
                    <a:cubicBezTo>
                      <a:pt x="104" y="119"/>
                      <a:pt x="104" y="119"/>
                      <a:pt x="104" y="119"/>
                    </a:cubicBezTo>
                    <a:cubicBezTo>
                      <a:pt x="99" y="119"/>
                      <a:pt x="99" y="119"/>
                      <a:pt x="99" y="119"/>
                    </a:cubicBezTo>
                    <a:cubicBezTo>
                      <a:pt x="101" y="95"/>
                      <a:pt x="118" y="75"/>
                      <a:pt x="140" y="69"/>
                    </a:cubicBezTo>
                    <a:cubicBezTo>
                      <a:pt x="140" y="52"/>
                      <a:pt x="140" y="52"/>
                      <a:pt x="140" y="52"/>
                    </a:cubicBezTo>
                    <a:cubicBezTo>
                      <a:pt x="137" y="52"/>
                      <a:pt x="137" y="52"/>
                      <a:pt x="137" y="52"/>
                    </a:cubicBezTo>
                    <a:cubicBezTo>
                      <a:pt x="138" y="45"/>
                      <a:pt x="143" y="40"/>
                      <a:pt x="149" y="38"/>
                    </a:cubicBezTo>
                    <a:cubicBezTo>
                      <a:pt x="151" y="0"/>
                      <a:pt x="151" y="0"/>
                      <a:pt x="151" y="0"/>
                    </a:cubicBezTo>
                    <a:cubicBezTo>
                      <a:pt x="154" y="0"/>
                      <a:pt x="154" y="0"/>
                      <a:pt x="154" y="0"/>
                    </a:cubicBezTo>
                    <a:cubicBezTo>
                      <a:pt x="157" y="0"/>
                      <a:pt x="157" y="0"/>
                      <a:pt x="157" y="0"/>
                    </a:cubicBezTo>
                    <a:cubicBezTo>
                      <a:pt x="159" y="38"/>
                      <a:pt x="159" y="38"/>
                      <a:pt x="159" y="38"/>
                    </a:cubicBezTo>
                    <a:cubicBezTo>
                      <a:pt x="165" y="40"/>
                      <a:pt x="170" y="46"/>
                      <a:pt x="170" y="52"/>
                    </a:cubicBezTo>
                    <a:cubicBezTo>
                      <a:pt x="168" y="52"/>
                      <a:pt x="168" y="52"/>
                      <a:pt x="168" y="52"/>
                    </a:cubicBezTo>
                    <a:cubicBezTo>
                      <a:pt x="168" y="69"/>
                      <a:pt x="168" y="69"/>
                      <a:pt x="168" y="69"/>
                    </a:cubicBezTo>
                    <a:cubicBezTo>
                      <a:pt x="191" y="74"/>
                      <a:pt x="209" y="94"/>
                      <a:pt x="210" y="119"/>
                    </a:cubicBezTo>
                    <a:cubicBezTo>
                      <a:pt x="206" y="119"/>
                      <a:pt x="206" y="119"/>
                      <a:pt x="206" y="119"/>
                    </a:cubicBezTo>
                    <a:cubicBezTo>
                      <a:pt x="206" y="150"/>
                      <a:pt x="206" y="150"/>
                      <a:pt x="206" y="150"/>
                    </a:cubicBezTo>
                    <a:cubicBezTo>
                      <a:pt x="295" y="150"/>
                      <a:pt x="295" y="150"/>
                      <a:pt x="295" y="150"/>
                    </a:cubicBezTo>
                    <a:cubicBezTo>
                      <a:pt x="295" y="260"/>
                      <a:pt x="295" y="260"/>
                      <a:pt x="295" y="260"/>
                    </a:cubicBezTo>
                    <a:cubicBezTo>
                      <a:pt x="311" y="260"/>
                      <a:pt x="311" y="260"/>
                      <a:pt x="311" y="260"/>
                    </a:cubicBezTo>
                    <a:cubicBezTo>
                      <a:pt x="311" y="297"/>
                      <a:pt x="311" y="297"/>
                      <a:pt x="311" y="297"/>
                    </a:cubicBezTo>
                    <a:cubicBezTo>
                      <a:pt x="0" y="297"/>
                      <a:pt x="0" y="297"/>
                      <a:pt x="0" y="297"/>
                    </a:cubicBezTo>
                    <a:cubicBezTo>
                      <a:pt x="0" y="260"/>
                      <a:pt x="0" y="260"/>
                      <a:pt x="0" y="260"/>
                    </a:cubicBezTo>
                    <a:close/>
                    <a:moveTo>
                      <a:pt x="117" y="127"/>
                    </a:moveTo>
                    <a:cubicBezTo>
                      <a:pt x="117" y="142"/>
                      <a:pt x="117" y="142"/>
                      <a:pt x="117" y="142"/>
                    </a:cubicBezTo>
                    <a:cubicBezTo>
                      <a:pt x="128" y="142"/>
                      <a:pt x="128" y="142"/>
                      <a:pt x="128" y="142"/>
                    </a:cubicBezTo>
                    <a:cubicBezTo>
                      <a:pt x="128" y="127"/>
                      <a:pt x="128" y="127"/>
                      <a:pt x="128" y="127"/>
                    </a:cubicBezTo>
                    <a:cubicBezTo>
                      <a:pt x="117" y="127"/>
                      <a:pt x="117" y="127"/>
                      <a:pt x="117" y="127"/>
                    </a:cubicBezTo>
                    <a:close/>
                    <a:moveTo>
                      <a:pt x="135" y="127"/>
                    </a:moveTo>
                    <a:cubicBezTo>
                      <a:pt x="135" y="142"/>
                      <a:pt x="135" y="142"/>
                      <a:pt x="135" y="142"/>
                    </a:cubicBezTo>
                    <a:cubicBezTo>
                      <a:pt x="145" y="142"/>
                      <a:pt x="145" y="142"/>
                      <a:pt x="145" y="142"/>
                    </a:cubicBezTo>
                    <a:cubicBezTo>
                      <a:pt x="145" y="127"/>
                      <a:pt x="145" y="127"/>
                      <a:pt x="145" y="127"/>
                    </a:cubicBezTo>
                    <a:cubicBezTo>
                      <a:pt x="135" y="127"/>
                      <a:pt x="135" y="127"/>
                      <a:pt x="135" y="127"/>
                    </a:cubicBezTo>
                    <a:close/>
                    <a:moveTo>
                      <a:pt x="151" y="127"/>
                    </a:moveTo>
                    <a:cubicBezTo>
                      <a:pt x="151" y="142"/>
                      <a:pt x="151" y="142"/>
                      <a:pt x="151" y="142"/>
                    </a:cubicBezTo>
                    <a:cubicBezTo>
                      <a:pt x="162" y="142"/>
                      <a:pt x="162" y="142"/>
                      <a:pt x="162" y="142"/>
                    </a:cubicBezTo>
                    <a:cubicBezTo>
                      <a:pt x="162" y="127"/>
                      <a:pt x="162" y="127"/>
                      <a:pt x="162" y="127"/>
                    </a:cubicBezTo>
                    <a:cubicBezTo>
                      <a:pt x="151" y="127"/>
                      <a:pt x="151" y="127"/>
                      <a:pt x="151" y="127"/>
                    </a:cubicBezTo>
                    <a:close/>
                    <a:moveTo>
                      <a:pt x="168" y="127"/>
                    </a:moveTo>
                    <a:cubicBezTo>
                      <a:pt x="168" y="142"/>
                      <a:pt x="168" y="142"/>
                      <a:pt x="168" y="142"/>
                    </a:cubicBezTo>
                    <a:cubicBezTo>
                      <a:pt x="178" y="142"/>
                      <a:pt x="178" y="142"/>
                      <a:pt x="178" y="142"/>
                    </a:cubicBezTo>
                    <a:cubicBezTo>
                      <a:pt x="178" y="127"/>
                      <a:pt x="178" y="127"/>
                      <a:pt x="178" y="127"/>
                    </a:cubicBezTo>
                    <a:cubicBezTo>
                      <a:pt x="168" y="127"/>
                      <a:pt x="168" y="127"/>
                      <a:pt x="168" y="127"/>
                    </a:cubicBezTo>
                    <a:close/>
                    <a:moveTo>
                      <a:pt x="185" y="127"/>
                    </a:moveTo>
                    <a:cubicBezTo>
                      <a:pt x="185" y="142"/>
                      <a:pt x="185" y="142"/>
                      <a:pt x="185" y="142"/>
                    </a:cubicBezTo>
                    <a:cubicBezTo>
                      <a:pt x="196" y="142"/>
                      <a:pt x="196" y="142"/>
                      <a:pt x="196" y="142"/>
                    </a:cubicBezTo>
                    <a:cubicBezTo>
                      <a:pt x="196" y="127"/>
                      <a:pt x="196" y="127"/>
                      <a:pt x="196" y="127"/>
                    </a:cubicBezTo>
                    <a:cubicBezTo>
                      <a:pt x="185" y="127"/>
                      <a:pt x="185" y="127"/>
                      <a:pt x="185" y="127"/>
                    </a:cubicBezTo>
                    <a:close/>
                    <a:moveTo>
                      <a:pt x="29" y="167"/>
                    </a:moveTo>
                    <a:cubicBezTo>
                      <a:pt x="29" y="193"/>
                      <a:pt x="29" y="193"/>
                      <a:pt x="29" y="193"/>
                    </a:cubicBezTo>
                    <a:cubicBezTo>
                      <a:pt x="48" y="193"/>
                      <a:pt x="48" y="193"/>
                      <a:pt x="48" y="193"/>
                    </a:cubicBezTo>
                    <a:cubicBezTo>
                      <a:pt x="48" y="167"/>
                      <a:pt x="48" y="167"/>
                      <a:pt x="48" y="167"/>
                    </a:cubicBezTo>
                    <a:cubicBezTo>
                      <a:pt x="29" y="167"/>
                      <a:pt x="29" y="167"/>
                      <a:pt x="29" y="167"/>
                    </a:cubicBezTo>
                    <a:close/>
                    <a:moveTo>
                      <a:pt x="55" y="167"/>
                    </a:moveTo>
                    <a:cubicBezTo>
                      <a:pt x="55" y="193"/>
                      <a:pt x="55" y="193"/>
                      <a:pt x="55" y="193"/>
                    </a:cubicBezTo>
                    <a:cubicBezTo>
                      <a:pt x="73" y="193"/>
                      <a:pt x="73" y="193"/>
                      <a:pt x="73" y="193"/>
                    </a:cubicBezTo>
                    <a:cubicBezTo>
                      <a:pt x="73" y="167"/>
                      <a:pt x="73" y="167"/>
                      <a:pt x="73" y="167"/>
                    </a:cubicBezTo>
                    <a:cubicBezTo>
                      <a:pt x="55" y="167"/>
                      <a:pt x="55" y="167"/>
                      <a:pt x="55" y="167"/>
                    </a:cubicBezTo>
                    <a:close/>
                    <a:moveTo>
                      <a:pt x="81" y="167"/>
                    </a:moveTo>
                    <a:cubicBezTo>
                      <a:pt x="81" y="193"/>
                      <a:pt x="81" y="193"/>
                      <a:pt x="81" y="193"/>
                    </a:cubicBezTo>
                    <a:cubicBezTo>
                      <a:pt x="100" y="193"/>
                      <a:pt x="100" y="193"/>
                      <a:pt x="100" y="193"/>
                    </a:cubicBezTo>
                    <a:cubicBezTo>
                      <a:pt x="100" y="167"/>
                      <a:pt x="100" y="167"/>
                      <a:pt x="100" y="167"/>
                    </a:cubicBezTo>
                    <a:cubicBezTo>
                      <a:pt x="81" y="167"/>
                      <a:pt x="81" y="167"/>
                      <a:pt x="81" y="167"/>
                    </a:cubicBezTo>
                    <a:close/>
                    <a:moveTo>
                      <a:pt x="214" y="167"/>
                    </a:moveTo>
                    <a:cubicBezTo>
                      <a:pt x="214" y="193"/>
                      <a:pt x="214" y="193"/>
                      <a:pt x="214" y="193"/>
                    </a:cubicBezTo>
                    <a:cubicBezTo>
                      <a:pt x="233" y="193"/>
                      <a:pt x="233" y="193"/>
                      <a:pt x="233" y="193"/>
                    </a:cubicBezTo>
                    <a:cubicBezTo>
                      <a:pt x="233" y="167"/>
                      <a:pt x="233" y="167"/>
                      <a:pt x="233" y="167"/>
                    </a:cubicBezTo>
                    <a:cubicBezTo>
                      <a:pt x="214" y="167"/>
                      <a:pt x="214" y="167"/>
                      <a:pt x="214" y="167"/>
                    </a:cubicBezTo>
                    <a:close/>
                    <a:moveTo>
                      <a:pt x="240" y="167"/>
                    </a:moveTo>
                    <a:cubicBezTo>
                      <a:pt x="240" y="193"/>
                      <a:pt x="240" y="193"/>
                      <a:pt x="240" y="193"/>
                    </a:cubicBezTo>
                    <a:cubicBezTo>
                      <a:pt x="259" y="193"/>
                      <a:pt x="259" y="193"/>
                      <a:pt x="259" y="193"/>
                    </a:cubicBezTo>
                    <a:cubicBezTo>
                      <a:pt x="259" y="167"/>
                      <a:pt x="259" y="167"/>
                      <a:pt x="259" y="167"/>
                    </a:cubicBezTo>
                    <a:cubicBezTo>
                      <a:pt x="240" y="167"/>
                      <a:pt x="240" y="167"/>
                      <a:pt x="240" y="167"/>
                    </a:cubicBezTo>
                    <a:close/>
                    <a:moveTo>
                      <a:pt x="267" y="167"/>
                    </a:moveTo>
                    <a:cubicBezTo>
                      <a:pt x="267" y="193"/>
                      <a:pt x="267" y="193"/>
                      <a:pt x="267" y="193"/>
                    </a:cubicBezTo>
                    <a:cubicBezTo>
                      <a:pt x="285" y="193"/>
                      <a:pt x="285" y="193"/>
                      <a:pt x="285" y="193"/>
                    </a:cubicBezTo>
                    <a:cubicBezTo>
                      <a:pt x="285" y="167"/>
                      <a:pt x="285" y="167"/>
                      <a:pt x="285" y="167"/>
                    </a:cubicBezTo>
                    <a:cubicBezTo>
                      <a:pt x="267" y="167"/>
                      <a:pt x="267" y="167"/>
                      <a:pt x="267" y="167"/>
                    </a:cubicBezTo>
                    <a:close/>
                    <a:moveTo>
                      <a:pt x="29" y="220"/>
                    </a:moveTo>
                    <a:cubicBezTo>
                      <a:pt x="29" y="247"/>
                      <a:pt x="29" y="247"/>
                      <a:pt x="29" y="247"/>
                    </a:cubicBezTo>
                    <a:cubicBezTo>
                      <a:pt x="48" y="247"/>
                      <a:pt x="48" y="247"/>
                      <a:pt x="48" y="247"/>
                    </a:cubicBezTo>
                    <a:cubicBezTo>
                      <a:pt x="48" y="220"/>
                      <a:pt x="48" y="220"/>
                      <a:pt x="48" y="220"/>
                    </a:cubicBezTo>
                    <a:cubicBezTo>
                      <a:pt x="29" y="220"/>
                      <a:pt x="29" y="220"/>
                      <a:pt x="29" y="220"/>
                    </a:cubicBezTo>
                    <a:close/>
                    <a:moveTo>
                      <a:pt x="55" y="220"/>
                    </a:moveTo>
                    <a:cubicBezTo>
                      <a:pt x="55" y="247"/>
                      <a:pt x="55" y="247"/>
                      <a:pt x="55" y="247"/>
                    </a:cubicBezTo>
                    <a:cubicBezTo>
                      <a:pt x="73" y="247"/>
                      <a:pt x="73" y="247"/>
                      <a:pt x="73" y="247"/>
                    </a:cubicBezTo>
                    <a:cubicBezTo>
                      <a:pt x="73" y="220"/>
                      <a:pt x="73" y="220"/>
                      <a:pt x="73" y="220"/>
                    </a:cubicBezTo>
                    <a:cubicBezTo>
                      <a:pt x="55" y="220"/>
                      <a:pt x="55" y="220"/>
                      <a:pt x="55" y="220"/>
                    </a:cubicBezTo>
                    <a:close/>
                    <a:moveTo>
                      <a:pt x="81" y="220"/>
                    </a:moveTo>
                    <a:cubicBezTo>
                      <a:pt x="81" y="247"/>
                      <a:pt x="81" y="247"/>
                      <a:pt x="81" y="247"/>
                    </a:cubicBezTo>
                    <a:cubicBezTo>
                      <a:pt x="100" y="247"/>
                      <a:pt x="100" y="247"/>
                      <a:pt x="100" y="247"/>
                    </a:cubicBezTo>
                    <a:cubicBezTo>
                      <a:pt x="100" y="220"/>
                      <a:pt x="100" y="220"/>
                      <a:pt x="100" y="220"/>
                    </a:cubicBezTo>
                    <a:cubicBezTo>
                      <a:pt x="81" y="220"/>
                      <a:pt x="81" y="220"/>
                      <a:pt x="81" y="220"/>
                    </a:cubicBezTo>
                    <a:close/>
                    <a:moveTo>
                      <a:pt x="214" y="220"/>
                    </a:moveTo>
                    <a:cubicBezTo>
                      <a:pt x="214" y="247"/>
                      <a:pt x="214" y="247"/>
                      <a:pt x="214" y="247"/>
                    </a:cubicBezTo>
                    <a:cubicBezTo>
                      <a:pt x="233" y="247"/>
                      <a:pt x="233" y="247"/>
                      <a:pt x="233" y="247"/>
                    </a:cubicBezTo>
                    <a:cubicBezTo>
                      <a:pt x="233" y="220"/>
                      <a:pt x="233" y="220"/>
                      <a:pt x="233" y="220"/>
                    </a:cubicBezTo>
                    <a:cubicBezTo>
                      <a:pt x="214" y="220"/>
                      <a:pt x="214" y="220"/>
                      <a:pt x="214" y="220"/>
                    </a:cubicBezTo>
                    <a:close/>
                    <a:moveTo>
                      <a:pt x="240" y="220"/>
                    </a:moveTo>
                    <a:cubicBezTo>
                      <a:pt x="240" y="247"/>
                      <a:pt x="240" y="247"/>
                      <a:pt x="240" y="247"/>
                    </a:cubicBezTo>
                    <a:cubicBezTo>
                      <a:pt x="259" y="247"/>
                      <a:pt x="259" y="247"/>
                      <a:pt x="259" y="247"/>
                    </a:cubicBezTo>
                    <a:cubicBezTo>
                      <a:pt x="259" y="220"/>
                      <a:pt x="259" y="220"/>
                      <a:pt x="259" y="220"/>
                    </a:cubicBezTo>
                    <a:cubicBezTo>
                      <a:pt x="240" y="220"/>
                      <a:pt x="240" y="220"/>
                      <a:pt x="240" y="220"/>
                    </a:cubicBezTo>
                    <a:close/>
                    <a:moveTo>
                      <a:pt x="267" y="220"/>
                    </a:moveTo>
                    <a:cubicBezTo>
                      <a:pt x="267" y="247"/>
                      <a:pt x="267" y="247"/>
                      <a:pt x="267" y="247"/>
                    </a:cubicBezTo>
                    <a:cubicBezTo>
                      <a:pt x="285" y="247"/>
                      <a:pt x="285" y="247"/>
                      <a:pt x="285" y="247"/>
                    </a:cubicBezTo>
                    <a:cubicBezTo>
                      <a:pt x="285" y="220"/>
                      <a:pt x="285" y="220"/>
                      <a:pt x="285" y="220"/>
                    </a:cubicBezTo>
                    <a:lnTo>
                      <a:pt x="267" y="220"/>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79" name="íŝļíḓê"/>
              <p:cNvSpPr/>
              <p:nvPr/>
            </p:nvSpPr>
            <p:spPr bwMode="auto">
              <a:xfrm>
                <a:off x="3300413" y="3327401"/>
                <a:ext cx="665163" cy="555625"/>
              </a:xfrm>
              <a:custGeom>
                <a:avLst/>
                <a:gdLst>
                  <a:gd name="T0" fmla="*/ 26 w 202"/>
                  <a:gd name="T1" fmla="*/ 167 h 167"/>
                  <a:gd name="T2" fmla="*/ 111 w 202"/>
                  <a:gd name="T3" fmla="*/ 167 h 167"/>
                  <a:gd name="T4" fmla="*/ 111 w 202"/>
                  <a:gd name="T5" fmla="*/ 115 h 167"/>
                  <a:gd name="T6" fmla="*/ 147 w 202"/>
                  <a:gd name="T7" fmla="*/ 115 h 167"/>
                  <a:gd name="T8" fmla="*/ 147 w 202"/>
                  <a:gd name="T9" fmla="*/ 167 h 167"/>
                  <a:gd name="T10" fmla="*/ 176 w 202"/>
                  <a:gd name="T11" fmla="*/ 167 h 167"/>
                  <a:gd name="T12" fmla="*/ 176 w 202"/>
                  <a:gd name="T13" fmla="*/ 102 h 167"/>
                  <a:gd name="T14" fmla="*/ 202 w 202"/>
                  <a:gd name="T15" fmla="*/ 102 h 167"/>
                  <a:gd name="T16" fmla="*/ 162 w 202"/>
                  <a:gd name="T17" fmla="*/ 61 h 167"/>
                  <a:gd name="T18" fmla="*/ 162 w 202"/>
                  <a:gd name="T19" fmla="*/ 30 h 167"/>
                  <a:gd name="T20" fmla="*/ 166 w 202"/>
                  <a:gd name="T21" fmla="*/ 30 h 167"/>
                  <a:gd name="T22" fmla="*/ 166 w 202"/>
                  <a:gd name="T23" fmla="*/ 22 h 167"/>
                  <a:gd name="T24" fmla="*/ 136 w 202"/>
                  <a:gd name="T25" fmla="*/ 22 h 167"/>
                  <a:gd name="T26" fmla="*/ 136 w 202"/>
                  <a:gd name="T27" fmla="*/ 30 h 167"/>
                  <a:gd name="T28" fmla="*/ 140 w 202"/>
                  <a:gd name="T29" fmla="*/ 30 h 167"/>
                  <a:gd name="T30" fmla="*/ 140 w 202"/>
                  <a:gd name="T31" fmla="*/ 40 h 167"/>
                  <a:gd name="T32" fmla="*/ 101 w 202"/>
                  <a:gd name="T33" fmla="*/ 0 h 167"/>
                  <a:gd name="T34" fmla="*/ 51 w 202"/>
                  <a:gd name="T35" fmla="*/ 51 h 167"/>
                  <a:gd name="T36" fmla="*/ 0 w 202"/>
                  <a:gd name="T37" fmla="*/ 102 h 167"/>
                  <a:gd name="T38" fmla="*/ 26 w 202"/>
                  <a:gd name="T39" fmla="*/ 102 h 167"/>
                  <a:gd name="T40" fmla="*/ 26 w 202"/>
                  <a:gd name="T41" fmla="*/ 167 h 167"/>
                  <a:gd name="T42" fmla="*/ 101 w 202"/>
                  <a:gd name="T43" fmla="*/ 49 h 167"/>
                  <a:gd name="T44" fmla="*/ 112 w 202"/>
                  <a:gd name="T45" fmla="*/ 61 h 167"/>
                  <a:gd name="T46" fmla="*/ 101 w 202"/>
                  <a:gd name="T47" fmla="*/ 72 h 167"/>
                  <a:gd name="T48" fmla="*/ 89 w 202"/>
                  <a:gd name="T49" fmla="*/ 61 h 167"/>
                  <a:gd name="T50" fmla="*/ 101 w 202"/>
                  <a:gd name="T51" fmla="*/ 49 h 167"/>
                  <a:gd name="T52" fmla="*/ 54 w 202"/>
                  <a:gd name="T53" fmla="*/ 117 h 167"/>
                  <a:gd name="T54" fmla="*/ 80 w 202"/>
                  <a:gd name="T55" fmla="*/ 117 h 167"/>
                  <a:gd name="T56" fmla="*/ 80 w 202"/>
                  <a:gd name="T57" fmla="*/ 147 h 167"/>
                  <a:gd name="T58" fmla="*/ 54 w 202"/>
                  <a:gd name="T59" fmla="*/ 147 h 167"/>
                  <a:gd name="T60" fmla="*/ 54 w 202"/>
                  <a:gd name="T61" fmla="*/ 1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7">
                    <a:moveTo>
                      <a:pt x="26" y="167"/>
                    </a:moveTo>
                    <a:cubicBezTo>
                      <a:pt x="111" y="167"/>
                      <a:pt x="111" y="167"/>
                      <a:pt x="111" y="167"/>
                    </a:cubicBezTo>
                    <a:cubicBezTo>
                      <a:pt x="111" y="115"/>
                      <a:pt x="111" y="115"/>
                      <a:pt x="111" y="115"/>
                    </a:cubicBezTo>
                    <a:cubicBezTo>
                      <a:pt x="147" y="115"/>
                      <a:pt x="147" y="115"/>
                      <a:pt x="147" y="115"/>
                    </a:cubicBezTo>
                    <a:cubicBezTo>
                      <a:pt x="147" y="167"/>
                      <a:pt x="147" y="167"/>
                      <a:pt x="147" y="167"/>
                    </a:cubicBezTo>
                    <a:cubicBezTo>
                      <a:pt x="176" y="167"/>
                      <a:pt x="176" y="167"/>
                      <a:pt x="176" y="167"/>
                    </a:cubicBezTo>
                    <a:cubicBezTo>
                      <a:pt x="176" y="102"/>
                      <a:pt x="176" y="102"/>
                      <a:pt x="176" y="102"/>
                    </a:cubicBezTo>
                    <a:cubicBezTo>
                      <a:pt x="202" y="102"/>
                      <a:pt x="202" y="102"/>
                      <a:pt x="202" y="102"/>
                    </a:cubicBezTo>
                    <a:cubicBezTo>
                      <a:pt x="162" y="61"/>
                      <a:pt x="162" y="61"/>
                      <a:pt x="162" y="61"/>
                    </a:cubicBezTo>
                    <a:cubicBezTo>
                      <a:pt x="162" y="30"/>
                      <a:pt x="162" y="30"/>
                      <a:pt x="162" y="30"/>
                    </a:cubicBezTo>
                    <a:cubicBezTo>
                      <a:pt x="166" y="30"/>
                      <a:pt x="166" y="30"/>
                      <a:pt x="166" y="30"/>
                    </a:cubicBezTo>
                    <a:cubicBezTo>
                      <a:pt x="166" y="22"/>
                      <a:pt x="166" y="22"/>
                      <a:pt x="166" y="22"/>
                    </a:cubicBezTo>
                    <a:cubicBezTo>
                      <a:pt x="136" y="22"/>
                      <a:pt x="136" y="22"/>
                      <a:pt x="136" y="22"/>
                    </a:cubicBezTo>
                    <a:cubicBezTo>
                      <a:pt x="136" y="30"/>
                      <a:pt x="136" y="30"/>
                      <a:pt x="136" y="30"/>
                    </a:cubicBezTo>
                    <a:cubicBezTo>
                      <a:pt x="140" y="30"/>
                      <a:pt x="140" y="30"/>
                      <a:pt x="140" y="30"/>
                    </a:cubicBezTo>
                    <a:cubicBezTo>
                      <a:pt x="140" y="40"/>
                      <a:pt x="140" y="40"/>
                      <a:pt x="140" y="40"/>
                    </a:cubicBezTo>
                    <a:cubicBezTo>
                      <a:pt x="101" y="0"/>
                      <a:pt x="101" y="0"/>
                      <a:pt x="101" y="0"/>
                    </a:cubicBezTo>
                    <a:cubicBezTo>
                      <a:pt x="51" y="51"/>
                      <a:pt x="51" y="51"/>
                      <a:pt x="51" y="51"/>
                    </a:cubicBezTo>
                    <a:cubicBezTo>
                      <a:pt x="0" y="102"/>
                      <a:pt x="0" y="102"/>
                      <a:pt x="0" y="102"/>
                    </a:cubicBezTo>
                    <a:cubicBezTo>
                      <a:pt x="26" y="102"/>
                      <a:pt x="26" y="102"/>
                      <a:pt x="26" y="102"/>
                    </a:cubicBezTo>
                    <a:cubicBezTo>
                      <a:pt x="26" y="167"/>
                      <a:pt x="26" y="167"/>
                      <a:pt x="26" y="167"/>
                    </a:cubicBezTo>
                    <a:close/>
                    <a:moveTo>
                      <a:pt x="101" y="49"/>
                    </a:moveTo>
                    <a:cubicBezTo>
                      <a:pt x="107" y="49"/>
                      <a:pt x="112" y="54"/>
                      <a:pt x="112" y="61"/>
                    </a:cubicBezTo>
                    <a:cubicBezTo>
                      <a:pt x="112" y="67"/>
                      <a:pt x="107" y="72"/>
                      <a:pt x="101" y="72"/>
                    </a:cubicBezTo>
                    <a:cubicBezTo>
                      <a:pt x="94" y="72"/>
                      <a:pt x="89" y="67"/>
                      <a:pt x="89" y="61"/>
                    </a:cubicBezTo>
                    <a:cubicBezTo>
                      <a:pt x="89" y="54"/>
                      <a:pt x="94" y="49"/>
                      <a:pt x="101" y="49"/>
                    </a:cubicBezTo>
                    <a:close/>
                    <a:moveTo>
                      <a:pt x="54" y="117"/>
                    </a:moveTo>
                    <a:cubicBezTo>
                      <a:pt x="80" y="117"/>
                      <a:pt x="80" y="117"/>
                      <a:pt x="80" y="117"/>
                    </a:cubicBezTo>
                    <a:cubicBezTo>
                      <a:pt x="80" y="147"/>
                      <a:pt x="80" y="147"/>
                      <a:pt x="80" y="147"/>
                    </a:cubicBezTo>
                    <a:cubicBezTo>
                      <a:pt x="54" y="147"/>
                      <a:pt x="54" y="147"/>
                      <a:pt x="54" y="147"/>
                    </a:cubicBezTo>
                    <a:lnTo>
                      <a:pt x="54" y="117"/>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0" name="iš1íḍe"/>
              <p:cNvSpPr/>
              <p:nvPr/>
            </p:nvSpPr>
            <p:spPr bwMode="auto">
              <a:xfrm>
                <a:off x="7367588" y="3041651"/>
                <a:ext cx="874713" cy="833438"/>
              </a:xfrm>
              <a:custGeom>
                <a:avLst/>
                <a:gdLst>
                  <a:gd name="T0" fmla="*/ 56 w 265"/>
                  <a:gd name="T1" fmla="*/ 96 h 251"/>
                  <a:gd name="T2" fmla="*/ 211 w 265"/>
                  <a:gd name="T3" fmla="*/ 250 h 251"/>
                  <a:gd name="T4" fmla="*/ 65 w 265"/>
                  <a:gd name="T5" fmla="*/ 250 h 251"/>
                  <a:gd name="T6" fmla="*/ 144 w 265"/>
                  <a:gd name="T7" fmla="*/ 223 h 251"/>
                  <a:gd name="T8" fmla="*/ 128 w 265"/>
                  <a:gd name="T9" fmla="*/ 251 h 251"/>
                  <a:gd name="T10" fmla="*/ 19 w 265"/>
                  <a:gd name="T11" fmla="*/ 210 h 251"/>
                  <a:gd name="T12" fmla="*/ 19 w 265"/>
                  <a:gd name="T13" fmla="*/ 174 h 251"/>
                  <a:gd name="T14" fmla="*/ 19 w 265"/>
                  <a:gd name="T15" fmla="*/ 139 h 251"/>
                  <a:gd name="T16" fmla="*/ 19 w 265"/>
                  <a:gd name="T17" fmla="*/ 104 h 251"/>
                  <a:gd name="T18" fmla="*/ 19 w 265"/>
                  <a:gd name="T19" fmla="*/ 69 h 251"/>
                  <a:gd name="T20" fmla="*/ 9 w 265"/>
                  <a:gd name="T21" fmla="*/ 37 h 251"/>
                  <a:gd name="T22" fmla="*/ 19 w 265"/>
                  <a:gd name="T23" fmla="*/ 250 h 251"/>
                  <a:gd name="T24" fmla="*/ 19 w 265"/>
                  <a:gd name="T25" fmla="*/ 210 h 251"/>
                  <a:gd name="T26" fmla="*/ 201 w 265"/>
                  <a:gd name="T27" fmla="*/ 84 h 251"/>
                  <a:gd name="T28" fmla="*/ 157 w 265"/>
                  <a:gd name="T29" fmla="*/ 84 h 251"/>
                  <a:gd name="T30" fmla="*/ 175 w 265"/>
                  <a:gd name="T31" fmla="*/ 70 h 251"/>
                  <a:gd name="T32" fmla="*/ 183 w 265"/>
                  <a:gd name="T33" fmla="*/ 70 h 251"/>
                  <a:gd name="T34" fmla="*/ 183 w 265"/>
                  <a:gd name="T35" fmla="*/ 70 h 251"/>
                  <a:gd name="T36" fmla="*/ 201 w 265"/>
                  <a:gd name="T37" fmla="*/ 61 h 251"/>
                  <a:gd name="T38" fmla="*/ 157 w 265"/>
                  <a:gd name="T39" fmla="*/ 61 h 251"/>
                  <a:gd name="T40" fmla="*/ 175 w 265"/>
                  <a:gd name="T41" fmla="*/ 47 h 251"/>
                  <a:gd name="T42" fmla="*/ 183 w 265"/>
                  <a:gd name="T43" fmla="*/ 47 h 251"/>
                  <a:gd name="T44" fmla="*/ 183 w 265"/>
                  <a:gd name="T45" fmla="*/ 47 h 251"/>
                  <a:gd name="T46" fmla="*/ 90 w 265"/>
                  <a:gd name="T47" fmla="*/ 177 h 251"/>
                  <a:gd name="T48" fmla="*/ 181 w 265"/>
                  <a:gd name="T49" fmla="*/ 215 h 251"/>
                  <a:gd name="T50" fmla="*/ 97 w 265"/>
                  <a:gd name="T51" fmla="*/ 215 h 251"/>
                  <a:gd name="T52" fmla="*/ 115 w 265"/>
                  <a:gd name="T53" fmla="*/ 201 h 251"/>
                  <a:gd name="T54" fmla="*/ 115 w 265"/>
                  <a:gd name="T55" fmla="*/ 201 h 251"/>
                  <a:gd name="T56" fmla="*/ 144 w 265"/>
                  <a:gd name="T57" fmla="*/ 201 h 251"/>
                  <a:gd name="T58" fmla="*/ 163 w 265"/>
                  <a:gd name="T59" fmla="*/ 215 h 251"/>
                  <a:gd name="T60" fmla="*/ 79 w 265"/>
                  <a:gd name="T61" fmla="*/ 215 h 251"/>
                  <a:gd name="T62" fmla="*/ 170 w 265"/>
                  <a:gd name="T63" fmla="*/ 177 h 251"/>
                  <a:gd name="T64" fmla="*/ 170 w 265"/>
                  <a:gd name="T65" fmla="*/ 177 h 251"/>
                  <a:gd name="T66" fmla="*/ 108 w 265"/>
                  <a:gd name="T67" fmla="*/ 177 h 251"/>
                  <a:gd name="T68" fmla="*/ 126 w 265"/>
                  <a:gd name="T69" fmla="*/ 192 h 251"/>
                  <a:gd name="T70" fmla="*/ 133 w 265"/>
                  <a:gd name="T71" fmla="*/ 192 h 251"/>
                  <a:gd name="T72" fmla="*/ 152 w 265"/>
                  <a:gd name="T73" fmla="*/ 177 h 251"/>
                  <a:gd name="T74" fmla="*/ 152 w 265"/>
                  <a:gd name="T75" fmla="*/ 177 h 251"/>
                  <a:gd name="T76" fmla="*/ 90 w 265"/>
                  <a:gd name="T77" fmla="*/ 129 h 251"/>
                  <a:gd name="T78" fmla="*/ 181 w 265"/>
                  <a:gd name="T79" fmla="*/ 167 h 251"/>
                  <a:gd name="T80" fmla="*/ 97 w 265"/>
                  <a:gd name="T81" fmla="*/ 167 h 251"/>
                  <a:gd name="T82" fmla="*/ 115 w 265"/>
                  <a:gd name="T83" fmla="*/ 152 h 251"/>
                  <a:gd name="T84" fmla="*/ 115 w 265"/>
                  <a:gd name="T85" fmla="*/ 152 h 251"/>
                  <a:gd name="T86" fmla="*/ 144 w 265"/>
                  <a:gd name="T87" fmla="*/ 152 h 251"/>
                  <a:gd name="T88" fmla="*/ 163 w 265"/>
                  <a:gd name="T89" fmla="*/ 167 h 251"/>
                  <a:gd name="T90" fmla="*/ 79 w 265"/>
                  <a:gd name="T91" fmla="*/ 167 h 251"/>
                  <a:gd name="T92" fmla="*/ 170 w 265"/>
                  <a:gd name="T93" fmla="*/ 129 h 251"/>
                  <a:gd name="T94" fmla="*/ 170 w 265"/>
                  <a:gd name="T95" fmla="*/ 129 h 251"/>
                  <a:gd name="T96" fmla="*/ 108 w 265"/>
                  <a:gd name="T97" fmla="*/ 129 h 251"/>
                  <a:gd name="T98" fmla="*/ 126 w 265"/>
                  <a:gd name="T99" fmla="*/ 143 h 251"/>
                  <a:gd name="T100" fmla="*/ 133 w 265"/>
                  <a:gd name="T101" fmla="*/ 143 h 251"/>
                  <a:gd name="T102" fmla="*/ 152 w 265"/>
                  <a:gd name="T103" fmla="*/ 129 h 251"/>
                  <a:gd name="T104" fmla="*/ 152 w 265"/>
                  <a:gd name="T105" fmla="*/ 129 h 251"/>
                  <a:gd name="T106" fmla="*/ 228 w 265"/>
                  <a:gd name="T107" fmla="*/ 37 h 251"/>
                  <a:gd name="T108" fmla="*/ 265 w 265"/>
                  <a:gd name="T109" fmla="*/ 0 h 251"/>
                  <a:gd name="T110" fmla="*/ 95 w 265"/>
                  <a:gd name="T111" fmla="*/ 1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51">
                    <a:moveTo>
                      <a:pt x="47" y="250"/>
                    </a:moveTo>
                    <a:cubicBezTo>
                      <a:pt x="47" y="106"/>
                      <a:pt x="47" y="106"/>
                      <a:pt x="47" y="106"/>
                    </a:cubicBezTo>
                    <a:cubicBezTo>
                      <a:pt x="47" y="96"/>
                      <a:pt x="47" y="96"/>
                      <a:pt x="47" y="96"/>
                    </a:cubicBezTo>
                    <a:cubicBezTo>
                      <a:pt x="56" y="96"/>
                      <a:pt x="56" y="96"/>
                      <a:pt x="56" y="96"/>
                    </a:cubicBezTo>
                    <a:cubicBezTo>
                      <a:pt x="202" y="96"/>
                      <a:pt x="202" y="96"/>
                      <a:pt x="202" y="96"/>
                    </a:cubicBezTo>
                    <a:cubicBezTo>
                      <a:pt x="211" y="96"/>
                      <a:pt x="211" y="96"/>
                      <a:pt x="211" y="96"/>
                    </a:cubicBezTo>
                    <a:cubicBezTo>
                      <a:pt x="211" y="106"/>
                      <a:pt x="211" y="106"/>
                      <a:pt x="211" y="106"/>
                    </a:cubicBezTo>
                    <a:cubicBezTo>
                      <a:pt x="211" y="250"/>
                      <a:pt x="211" y="250"/>
                      <a:pt x="211" y="250"/>
                    </a:cubicBezTo>
                    <a:cubicBezTo>
                      <a:pt x="192" y="250"/>
                      <a:pt x="192" y="250"/>
                      <a:pt x="192" y="250"/>
                    </a:cubicBezTo>
                    <a:cubicBezTo>
                      <a:pt x="192" y="115"/>
                      <a:pt x="192" y="115"/>
                      <a:pt x="192" y="115"/>
                    </a:cubicBezTo>
                    <a:cubicBezTo>
                      <a:pt x="65" y="115"/>
                      <a:pt x="65" y="115"/>
                      <a:pt x="65" y="115"/>
                    </a:cubicBezTo>
                    <a:cubicBezTo>
                      <a:pt x="65" y="250"/>
                      <a:pt x="65" y="250"/>
                      <a:pt x="65" y="250"/>
                    </a:cubicBezTo>
                    <a:cubicBezTo>
                      <a:pt x="47" y="250"/>
                      <a:pt x="47" y="250"/>
                      <a:pt x="47" y="250"/>
                    </a:cubicBezTo>
                    <a:close/>
                    <a:moveTo>
                      <a:pt x="132" y="251"/>
                    </a:moveTo>
                    <a:cubicBezTo>
                      <a:pt x="144" y="251"/>
                      <a:pt x="144" y="251"/>
                      <a:pt x="144" y="251"/>
                    </a:cubicBezTo>
                    <a:cubicBezTo>
                      <a:pt x="144" y="223"/>
                      <a:pt x="144" y="223"/>
                      <a:pt x="144" y="223"/>
                    </a:cubicBezTo>
                    <a:cubicBezTo>
                      <a:pt x="132" y="223"/>
                      <a:pt x="132" y="223"/>
                      <a:pt x="132" y="223"/>
                    </a:cubicBezTo>
                    <a:cubicBezTo>
                      <a:pt x="132" y="251"/>
                      <a:pt x="132" y="251"/>
                      <a:pt x="132" y="251"/>
                    </a:cubicBezTo>
                    <a:close/>
                    <a:moveTo>
                      <a:pt x="116" y="251"/>
                    </a:moveTo>
                    <a:cubicBezTo>
                      <a:pt x="128" y="251"/>
                      <a:pt x="128" y="251"/>
                      <a:pt x="128" y="251"/>
                    </a:cubicBezTo>
                    <a:cubicBezTo>
                      <a:pt x="128" y="223"/>
                      <a:pt x="128" y="223"/>
                      <a:pt x="128" y="223"/>
                    </a:cubicBezTo>
                    <a:cubicBezTo>
                      <a:pt x="116" y="223"/>
                      <a:pt x="116" y="223"/>
                      <a:pt x="116" y="223"/>
                    </a:cubicBezTo>
                    <a:cubicBezTo>
                      <a:pt x="116" y="251"/>
                      <a:pt x="116" y="251"/>
                      <a:pt x="116" y="251"/>
                    </a:cubicBezTo>
                    <a:close/>
                    <a:moveTo>
                      <a:pt x="19" y="210"/>
                    </a:moveTo>
                    <a:cubicBezTo>
                      <a:pt x="19" y="192"/>
                      <a:pt x="19" y="192"/>
                      <a:pt x="19" y="192"/>
                    </a:cubicBezTo>
                    <a:cubicBezTo>
                      <a:pt x="34" y="192"/>
                      <a:pt x="34" y="192"/>
                      <a:pt x="34" y="192"/>
                    </a:cubicBezTo>
                    <a:cubicBezTo>
                      <a:pt x="34" y="174"/>
                      <a:pt x="34" y="174"/>
                      <a:pt x="34" y="174"/>
                    </a:cubicBezTo>
                    <a:cubicBezTo>
                      <a:pt x="19" y="174"/>
                      <a:pt x="19" y="174"/>
                      <a:pt x="19" y="174"/>
                    </a:cubicBezTo>
                    <a:cubicBezTo>
                      <a:pt x="19" y="157"/>
                      <a:pt x="19" y="157"/>
                      <a:pt x="19" y="157"/>
                    </a:cubicBezTo>
                    <a:cubicBezTo>
                      <a:pt x="34" y="157"/>
                      <a:pt x="34" y="157"/>
                      <a:pt x="34" y="157"/>
                    </a:cubicBezTo>
                    <a:cubicBezTo>
                      <a:pt x="34" y="139"/>
                      <a:pt x="34" y="139"/>
                      <a:pt x="34" y="139"/>
                    </a:cubicBezTo>
                    <a:cubicBezTo>
                      <a:pt x="19" y="139"/>
                      <a:pt x="19" y="139"/>
                      <a:pt x="19" y="139"/>
                    </a:cubicBezTo>
                    <a:cubicBezTo>
                      <a:pt x="19" y="122"/>
                      <a:pt x="19" y="122"/>
                      <a:pt x="19" y="122"/>
                    </a:cubicBezTo>
                    <a:cubicBezTo>
                      <a:pt x="34" y="122"/>
                      <a:pt x="34" y="122"/>
                      <a:pt x="34" y="122"/>
                    </a:cubicBezTo>
                    <a:cubicBezTo>
                      <a:pt x="34" y="104"/>
                      <a:pt x="34" y="104"/>
                      <a:pt x="34" y="104"/>
                    </a:cubicBezTo>
                    <a:cubicBezTo>
                      <a:pt x="19" y="104"/>
                      <a:pt x="19" y="104"/>
                      <a:pt x="19" y="104"/>
                    </a:cubicBezTo>
                    <a:cubicBezTo>
                      <a:pt x="19" y="87"/>
                      <a:pt x="19" y="87"/>
                      <a:pt x="19" y="87"/>
                    </a:cubicBezTo>
                    <a:cubicBezTo>
                      <a:pt x="75" y="87"/>
                      <a:pt x="75" y="87"/>
                      <a:pt x="75" y="87"/>
                    </a:cubicBezTo>
                    <a:cubicBezTo>
                      <a:pt x="75" y="69"/>
                      <a:pt x="75" y="69"/>
                      <a:pt x="75" y="69"/>
                    </a:cubicBezTo>
                    <a:cubicBezTo>
                      <a:pt x="19" y="69"/>
                      <a:pt x="19" y="69"/>
                      <a:pt x="19" y="69"/>
                    </a:cubicBezTo>
                    <a:cubicBezTo>
                      <a:pt x="19" y="56"/>
                      <a:pt x="19" y="56"/>
                      <a:pt x="19" y="56"/>
                    </a:cubicBezTo>
                    <a:cubicBezTo>
                      <a:pt x="75" y="56"/>
                      <a:pt x="75" y="56"/>
                      <a:pt x="75" y="56"/>
                    </a:cubicBezTo>
                    <a:cubicBezTo>
                      <a:pt x="75" y="37"/>
                      <a:pt x="75" y="37"/>
                      <a:pt x="75" y="37"/>
                    </a:cubicBezTo>
                    <a:cubicBezTo>
                      <a:pt x="9" y="37"/>
                      <a:pt x="9" y="37"/>
                      <a:pt x="9" y="37"/>
                    </a:cubicBezTo>
                    <a:cubicBezTo>
                      <a:pt x="0" y="37"/>
                      <a:pt x="0" y="37"/>
                      <a:pt x="0" y="37"/>
                    </a:cubicBezTo>
                    <a:cubicBezTo>
                      <a:pt x="0" y="46"/>
                      <a:pt x="0" y="46"/>
                      <a:pt x="0" y="46"/>
                    </a:cubicBezTo>
                    <a:cubicBezTo>
                      <a:pt x="0" y="250"/>
                      <a:pt x="0" y="250"/>
                      <a:pt x="0" y="250"/>
                    </a:cubicBezTo>
                    <a:cubicBezTo>
                      <a:pt x="19" y="250"/>
                      <a:pt x="19" y="250"/>
                      <a:pt x="19" y="250"/>
                    </a:cubicBezTo>
                    <a:cubicBezTo>
                      <a:pt x="19" y="228"/>
                      <a:pt x="19" y="228"/>
                      <a:pt x="19" y="228"/>
                    </a:cubicBezTo>
                    <a:cubicBezTo>
                      <a:pt x="34" y="228"/>
                      <a:pt x="34" y="228"/>
                      <a:pt x="34" y="228"/>
                    </a:cubicBezTo>
                    <a:cubicBezTo>
                      <a:pt x="34" y="210"/>
                      <a:pt x="34" y="210"/>
                      <a:pt x="34" y="210"/>
                    </a:cubicBezTo>
                    <a:cubicBezTo>
                      <a:pt x="19" y="210"/>
                      <a:pt x="19" y="210"/>
                      <a:pt x="19" y="210"/>
                    </a:cubicBezTo>
                    <a:close/>
                    <a:moveTo>
                      <a:pt x="201" y="70"/>
                    </a:moveTo>
                    <a:cubicBezTo>
                      <a:pt x="212" y="70"/>
                      <a:pt x="212" y="70"/>
                      <a:pt x="212" y="70"/>
                    </a:cubicBezTo>
                    <a:cubicBezTo>
                      <a:pt x="212" y="84"/>
                      <a:pt x="212" y="84"/>
                      <a:pt x="212" y="84"/>
                    </a:cubicBezTo>
                    <a:cubicBezTo>
                      <a:pt x="201" y="84"/>
                      <a:pt x="201" y="84"/>
                      <a:pt x="201" y="84"/>
                    </a:cubicBezTo>
                    <a:cubicBezTo>
                      <a:pt x="201" y="70"/>
                      <a:pt x="201" y="70"/>
                      <a:pt x="201" y="70"/>
                    </a:cubicBezTo>
                    <a:close/>
                    <a:moveTo>
                      <a:pt x="146" y="70"/>
                    </a:moveTo>
                    <a:cubicBezTo>
                      <a:pt x="150" y="70"/>
                      <a:pt x="153" y="70"/>
                      <a:pt x="157" y="70"/>
                    </a:cubicBezTo>
                    <a:cubicBezTo>
                      <a:pt x="157" y="75"/>
                      <a:pt x="157" y="80"/>
                      <a:pt x="157" y="84"/>
                    </a:cubicBezTo>
                    <a:cubicBezTo>
                      <a:pt x="153" y="84"/>
                      <a:pt x="150" y="84"/>
                      <a:pt x="146" y="84"/>
                    </a:cubicBezTo>
                    <a:cubicBezTo>
                      <a:pt x="146" y="80"/>
                      <a:pt x="146" y="75"/>
                      <a:pt x="146" y="70"/>
                    </a:cubicBezTo>
                    <a:close/>
                    <a:moveTo>
                      <a:pt x="164" y="70"/>
                    </a:moveTo>
                    <a:cubicBezTo>
                      <a:pt x="168" y="70"/>
                      <a:pt x="172" y="70"/>
                      <a:pt x="175" y="70"/>
                    </a:cubicBezTo>
                    <a:cubicBezTo>
                      <a:pt x="175" y="75"/>
                      <a:pt x="175" y="80"/>
                      <a:pt x="175" y="84"/>
                    </a:cubicBezTo>
                    <a:cubicBezTo>
                      <a:pt x="172" y="84"/>
                      <a:pt x="168" y="84"/>
                      <a:pt x="164" y="84"/>
                    </a:cubicBezTo>
                    <a:cubicBezTo>
                      <a:pt x="164" y="80"/>
                      <a:pt x="164" y="75"/>
                      <a:pt x="164" y="70"/>
                    </a:cubicBezTo>
                    <a:close/>
                    <a:moveTo>
                      <a:pt x="183" y="70"/>
                    </a:moveTo>
                    <a:cubicBezTo>
                      <a:pt x="186" y="70"/>
                      <a:pt x="190" y="70"/>
                      <a:pt x="194" y="70"/>
                    </a:cubicBezTo>
                    <a:cubicBezTo>
                      <a:pt x="194" y="75"/>
                      <a:pt x="194" y="80"/>
                      <a:pt x="194" y="84"/>
                    </a:cubicBezTo>
                    <a:cubicBezTo>
                      <a:pt x="190" y="84"/>
                      <a:pt x="186" y="84"/>
                      <a:pt x="183" y="84"/>
                    </a:cubicBezTo>
                    <a:cubicBezTo>
                      <a:pt x="183" y="80"/>
                      <a:pt x="183" y="75"/>
                      <a:pt x="183" y="70"/>
                    </a:cubicBezTo>
                    <a:close/>
                    <a:moveTo>
                      <a:pt x="201" y="47"/>
                    </a:moveTo>
                    <a:cubicBezTo>
                      <a:pt x="212" y="47"/>
                      <a:pt x="212" y="47"/>
                      <a:pt x="212" y="47"/>
                    </a:cubicBezTo>
                    <a:cubicBezTo>
                      <a:pt x="212" y="61"/>
                      <a:pt x="212" y="61"/>
                      <a:pt x="212" y="61"/>
                    </a:cubicBezTo>
                    <a:cubicBezTo>
                      <a:pt x="201" y="61"/>
                      <a:pt x="201" y="61"/>
                      <a:pt x="201" y="61"/>
                    </a:cubicBezTo>
                    <a:cubicBezTo>
                      <a:pt x="201" y="47"/>
                      <a:pt x="201" y="47"/>
                      <a:pt x="201" y="47"/>
                    </a:cubicBezTo>
                    <a:close/>
                    <a:moveTo>
                      <a:pt x="146" y="47"/>
                    </a:moveTo>
                    <a:cubicBezTo>
                      <a:pt x="150" y="47"/>
                      <a:pt x="153" y="47"/>
                      <a:pt x="157" y="47"/>
                    </a:cubicBezTo>
                    <a:cubicBezTo>
                      <a:pt x="157" y="51"/>
                      <a:pt x="157" y="56"/>
                      <a:pt x="157" y="61"/>
                    </a:cubicBezTo>
                    <a:cubicBezTo>
                      <a:pt x="153" y="61"/>
                      <a:pt x="150" y="61"/>
                      <a:pt x="146" y="61"/>
                    </a:cubicBezTo>
                    <a:cubicBezTo>
                      <a:pt x="146" y="56"/>
                      <a:pt x="146" y="51"/>
                      <a:pt x="146" y="47"/>
                    </a:cubicBezTo>
                    <a:close/>
                    <a:moveTo>
                      <a:pt x="164" y="47"/>
                    </a:moveTo>
                    <a:cubicBezTo>
                      <a:pt x="168" y="47"/>
                      <a:pt x="172" y="47"/>
                      <a:pt x="175" y="47"/>
                    </a:cubicBezTo>
                    <a:cubicBezTo>
                      <a:pt x="175" y="51"/>
                      <a:pt x="175" y="56"/>
                      <a:pt x="175" y="61"/>
                    </a:cubicBezTo>
                    <a:cubicBezTo>
                      <a:pt x="172" y="61"/>
                      <a:pt x="168" y="61"/>
                      <a:pt x="164" y="61"/>
                    </a:cubicBezTo>
                    <a:cubicBezTo>
                      <a:pt x="164" y="56"/>
                      <a:pt x="164" y="51"/>
                      <a:pt x="164" y="47"/>
                    </a:cubicBezTo>
                    <a:close/>
                    <a:moveTo>
                      <a:pt x="183" y="47"/>
                    </a:moveTo>
                    <a:cubicBezTo>
                      <a:pt x="186" y="47"/>
                      <a:pt x="190" y="47"/>
                      <a:pt x="194" y="47"/>
                    </a:cubicBezTo>
                    <a:cubicBezTo>
                      <a:pt x="194" y="51"/>
                      <a:pt x="194" y="56"/>
                      <a:pt x="194" y="61"/>
                    </a:cubicBezTo>
                    <a:cubicBezTo>
                      <a:pt x="190" y="61"/>
                      <a:pt x="186" y="61"/>
                      <a:pt x="183" y="61"/>
                    </a:cubicBezTo>
                    <a:cubicBezTo>
                      <a:pt x="183" y="56"/>
                      <a:pt x="183" y="51"/>
                      <a:pt x="183" y="47"/>
                    </a:cubicBezTo>
                    <a:close/>
                    <a:moveTo>
                      <a:pt x="79" y="177"/>
                    </a:moveTo>
                    <a:cubicBezTo>
                      <a:pt x="79" y="192"/>
                      <a:pt x="79" y="192"/>
                      <a:pt x="79" y="192"/>
                    </a:cubicBezTo>
                    <a:cubicBezTo>
                      <a:pt x="90" y="192"/>
                      <a:pt x="90" y="192"/>
                      <a:pt x="90" y="192"/>
                    </a:cubicBezTo>
                    <a:cubicBezTo>
                      <a:pt x="90" y="177"/>
                      <a:pt x="90" y="177"/>
                      <a:pt x="90" y="177"/>
                    </a:cubicBezTo>
                    <a:cubicBezTo>
                      <a:pt x="79" y="177"/>
                      <a:pt x="79" y="177"/>
                      <a:pt x="79" y="177"/>
                    </a:cubicBezTo>
                    <a:close/>
                    <a:moveTo>
                      <a:pt x="170" y="201"/>
                    </a:moveTo>
                    <a:cubicBezTo>
                      <a:pt x="170" y="215"/>
                      <a:pt x="170" y="215"/>
                      <a:pt x="170" y="215"/>
                    </a:cubicBezTo>
                    <a:cubicBezTo>
                      <a:pt x="181" y="215"/>
                      <a:pt x="181" y="215"/>
                      <a:pt x="181" y="215"/>
                    </a:cubicBezTo>
                    <a:cubicBezTo>
                      <a:pt x="181" y="201"/>
                      <a:pt x="181" y="201"/>
                      <a:pt x="181" y="201"/>
                    </a:cubicBezTo>
                    <a:cubicBezTo>
                      <a:pt x="170" y="201"/>
                      <a:pt x="170" y="201"/>
                      <a:pt x="170" y="201"/>
                    </a:cubicBezTo>
                    <a:close/>
                    <a:moveTo>
                      <a:pt x="97" y="201"/>
                    </a:moveTo>
                    <a:cubicBezTo>
                      <a:pt x="97" y="205"/>
                      <a:pt x="97" y="210"/>
                      <a:pt x="97" y="215"/>
                    </a:cubicBezTo>
                    <a:cubicBezTo>
                      <a:pt x="101" y="215"/>
                      <a:pt x="104" y="215"/>
                      <a:pt x="108" y="215"/>
                    </a:cubicBezTo>
                    <a:cubicBezTo>
                      <a:pt x="108" y="210"/>
                      <a:pt x="108" y="205"/>
                      <a:pt x="108" y="201"/>
                    </a:cubicBezTo>
                    <a:cubicBezTo>
                      <a:pt x="104" y="201"/>
                      <a:pt x="101" y="201"/>
                      <a:pt x="97" y="201"/>
                    </a:cubicBezTo>
                    <a:close/>
                    <a:moveTo>
                      <a:pt x="115" y="201"/>
                    </a:moveTo>
                    <a:cubicBezTo>
                      <a:pt x="115" y="205"/>
                      <a:pt x="115" y="210"/>
                      <a:pt x="115" y="215"/>
                    </a:cubicBezTo>
                    <a:cubicBezTo>
                      <a:pt x="119" y="215"/>
                      <a:pt x="123" y="215"/>
                      <a:pt x="126" y="215"/>
                    </a:cubicBezTo>
                    <a:cubicBezTo>
                      <a:pt x="126" y="210"/>
                      <a:pt x="126" y="205"/>
                      <a:pt x="126" y="201"/>
                    </a:cubicBezTo>
                    <a:cubicBezTo>
                      <a:pt x="123" y="201"/>
                      <a:pt x="119" y="201"/>
                      <a:pt x="115" y="201"/>
                    </a:cubicBezTo>
                    <a:close/>
                    <a:moveTo>
                      <a:pt x="133" y="201"/>
                    </a:moveTo>
                    <a:cubicBezTo>
                      <a:pt x="133" y="205"/>
                      <a:pt x="133" y="210"/>
                      <a:pt x="133" y="215"/>
                    </a:cubicBezTo>
                    <a:cubicBezTo>
                      <a:pt x="137" y="215"/>
                      <a:pt x="141" y="215"/>
                      <a:pt x="144" y="215"/>
                    </a:cubicBezTo>
                    <a:cubicBezTo>
                      <a:pt x="144" y="210"/>
                      <a:pt x="144" y="205"/>
                      <a:pt x="144" y="201"/>
                    </a:cubicBezTo>
                    <a:cubicBezTo>
                      <a:pt x="141" y="201"/>
                      <a:pt x="137" y="201"/>
                      <a:pt x="133" y="201"/>
                    </a:cubicBezTo>
                    <a:close/>
                    <a:moveTo>
                      <a:pt x="152" y="201"/>
                    </a:moveTo>
                    <a:cubicBezTo>
                      <a:pt x="152" y="205"/>
                      <a:pt x="152" y="210"/>
                      <a:pt x="152" y="215"/>
                    </a:cubicBezTo>
                    <a:cubicBezTo>
                      <a:pt x="155" y="215"/>
                      <a:pt x="159" y="215"/>
                      <a:pt x="163" y="215"/>
                    </a:cubicBezTo>
                    <a:cubicBezTo>
                      <a:pt x="163" y="210"/>
                      <a:pt x="163" y="205"/>
                      <a:pt x="163" y="201"/>
                    </a:cubicBezTo>
                    <a:cubicBezTo>
                      <a:pt x="159" y="201"/>
                      <a:pt x="155" y="201"/>
                      <a:pt x="152" y="201"/>
                    </a:cubicBezTo>
                    <a:close/>
                    <a:moveTo>
                      <a:pt x="79" y="201"/>
                    </a:moveTo>
                    <a:cubicBezTo>
                      <a:pt x="79" y="215"/>
                      <a:pt x="79" y="215"/>
                      <a:pt x="79" y="215"/>
                    </a:cubicBezTo>
                    <a:cubicBezTo>
                      <a:pt x="90" y="215"/>
                      <a:pt x="90" y="215"/>
                      <a:pt x="90" y="215"/>
                    </a:cubicBezTo>
                    <a:cubicBezTo>
                      <a:pt x="90" y="201"/>
                      <a:pt x="90" y="201"/>
                      <a:pt x="90" y="201"/>
                    </a:cubicBezTo>
                    <a:cubicBezTo>
                      <a:pt x="79" y="201"/>
                      <a:pt x="79" y="201"/>
                      <a:pt x="79" y="201"/>
                    </a:cubicBezTo>
                    <a:close/>
                    <a:moveTo>
                      <a:pt x="170" y="177"/>
                    </a:moveTo>
                    <a:cubicBezTo>
                      <a:pt x="170" y="192"/>
                      <a:pt x="170" y="192"/>
                      <a:pt x="170" y="192"/>
                    </a:cubicBezTo>
                    <a:cubicBezTo>
                      <a:pt x="181" y="192"/>
                      <a:pt x="181" y="192"/>
                      <a:pt x="181" y="192"/>
                    </a:cubicBezTo>
                    <a:cubicBezTo>
                      <a:pt x="181" y="177"/>
                      <a:pt x="181" y="177"/>
                      <a:pt x="181" y="177"/>
                    </a:cubicBezTo>
                    <a:cubicBezTo>
                      <a:pt x="170" y="177"/>
                      <a:pt x="170" y="177"/>
                      <a:pt x="170" y="177"/>
                    </a:cubicBezTo>
                    <a:close/>
                    <a:moveTo>
                      <a:pt x="97" y="177"/>
                    </a:moveTo>
                    <a:cubicBezTo>
                      <a:pt x="97" y="182"/>
                      <a:pt x="97" y="187"/>
                      <a:pt x="97" y="192"/>
                    </a:cubicBezTo>
                    <a:cubicBezTo>
                      <a:pt x="101" y="192"/>
                      <a:pt x="104" y="192"/>
                      <a:pt x="108" y="192"/>
                    </a:cubicBezTo>
                    <a:cubicBezTo>
                      <a:pt x="108" y="187"/>
                      <a:pt x="108" y="182"/>
                      <a:pt x="108" y="177"/>
                    </a:cubicBezTo>
                    <a:cubicBezTo>
                      <a:pt x="104" y="177"/>
                      <a:pt x="101" y="177"/>
                      <a:pt x="97" y="177"/>
                    </a:cubicBezTo>
                    <a:close/>
                    <a:moveTo>
                      <a:pt x="115" y="177"/>
                    </a:moveTo>
                    <a:cubicBezTo>
                      <a:pt x="115" y="182"/>
                      <a:pt x="115" y="187"/>
                      <a:pt x="115" y="192"/>
                    </a:cubicBezTo>
                    <a:cubicBezTo>
                      <a:pt x="119" y="192"/>
                      <a:pt x="123" y="192"/>
                      <a:pt x="126" y="192"/>
                    </a:cubicBezTo>
                    <a:cubicBezTo>
                      <a:pt x="126" y="187"/>
                      <a:pt x="126" y="182"/>
                      <a:pt x="126" y="177"/>
                    </a:cubicBezTo>
                    <a:cubicBezTo>
                      <a:pt x="123" y="177"/>
                      <a:pt x="119" y="177"/>
                      <a:pt x="115" y="177"/>
                    </a:cubicBezTo>
                    <a:close/>
                    <a:moveTo>
                      <a:pt x="133" y="177"/>
                    </a:moveTo>
                    <a:cubicBezTo>
                      <a:pt x="133" y="182"/>
                      <a:pt x="133" y="187"/>
                      <a:pt x="133" y="192"/>
                    </a:cubicBezTo>
                    <a:cubicBezTo>
                      <a:pt x="137" y="192"/>
                      <a:pt x="141" y="192"/>
                      <a:pt x="144" y="192"/>
                    </a:cubicBezTo>
                    <a:cubicBezTo>
                      <a:pt x="144" y="187"/>
                      <a:pt x="144" y="182"/>
                      <a:pt x="144" y="177"/>
                    </a:cubicBezTo>
                    <a:cubicBezTo>
                      <a:pt x="141" y="177"/>
                      <a:pt x="137" y="177"/>
                      <a:pt x="133" y="177"/>
                    </a:cubicBezTo>
                    <a:close/>
                    <a:moveTo>
                      <a:pt x="152" y="177"/>
                    </a:moveTo>
                    <a:cubicBezTo>
                      <a:pt x="152" y="182"/>
                      <a:pt x="152" y="187"/>
                      <a:pt x="152" y="192"/>
                    </a:cubicBezTo>
                    <a:cubicBezTo>
                      <a:pt x="155" y="192"/>
                      <a:pt x="159" y="192"/>
                      <a:pt x="163" y="192"/>
                    </a:cubicBezTo>
                    <a:cubicBezTo>
                      <a:pt x="163" y="187"/>
                      <a:pt x="163" y="182"/>
                      <a:pt x="163" y="177"/>
                    </a:cubicBezTo>
                    <a:cubicBezTo>
                      <a:pt x="159" y="177"/>
                      <a:pt x="155" y="177"/>
                      <a:pt x="152" y="177"/>
                    </a:cubicBezTo>
                    <a:close/>
                    <a:moveTo>
                      <a:pt x="79" y="129"/>
                    </a:moveTo>
                    <a:cubicBezTo>
                      <a:pt x="79" y="143"/>
                      <a:pt x="79" y="143"/>
                      <a:pt x="79" y="143"/>
                    </a:cubicBezTo>
                    <a:cubicBezTo>
                      <a:pt x="90" y="143"/>
                      <a:pt x="90" y="143"/>
                      <a:pt x="90" y="143"/>
                    </a:cubicBezTo>
                    <a:cubicBezTo>
                      <a:pt x="90" y="129"/>
                      <a:pt x="90" y="129"/>
                      <a:pt x="90" y="129"/>
                    </a:cubicBezTo>
                    <a:cubicBezTo>
                      <a:pt x="79" y="129"/>
                      <a:pt x="79" y="129"/>
                      <a:pt x="79" y="129"/>
                    </a:cubicBezTo>
                    <a:close/>
                    <a:moveTo>
                      <a:pt x="170" y="152"/>
                    </a:moveTo>
                    <a:cubicBezTo>
                      <a:pt x="170" y="167"/>
                      <a:pt x="170" y="167"/>
                      <a:pt x="170" y="167"/>
                    </a:cubicBezTo>
                    <a:cubicBezTo>
                      <a:pt x="181" y="167"/>
                      <a:pt x="181" y="167"/>
                      <a:pt x="181" y="167"/>
                    </a:cubicBezTo>
                    <a:cubicBezTo>
                      <a:pt x="181" y="152"/>
                      <a:pt x="181" y="152"/>
                      <a:pt x="181" y="152"/>
                    </a:cubicBezTo>
                    <a:cubicBezTo>
                      <a:pt x="170" y="152"/>
                      <a:pt x="170" y="152"/>
                      <a:pt x="170" y="152"/>
                    </a:cubicBezTo>
                    <a:close/>
                    <a:moveTo>
                      <a:pt x="97" y="152"/>
                    </a:moveTo>
                    <a:cubicBezTo>
                      <a:pt x="97" y="157"/>
                      <a:pt x="97" y="162"/>
                      <a:pt x="97" y="167"/>
                    </a:cubicBezTo>
                    <a:cubicBezTo>
                      <a:pt x="101" y="167"/>
                      <a:pt x="104" y="167"/>
                      <a:pt x="108" y="167"/>
                    </a:cubicBezTo>
                    <a:cubicBezTo>
                      <a:pt x="108" y="162"/>
                      <a:pt x="108" y="157"/>
                      <a:pt x="108" y="152"/>
                    </a:cubicBezTo>
                    <a:cubicBezTo>
                      <a:pt x="104" y="152"/>
                      <a:pt x="101" y="152"/>
                      <a:pt x="97" y="152"/>
                    </a:cubicBezTo>
                    <a:close/>
                    <a:moveTo>
                      <a:pt x="115" y="152"/>
                    </a:moveTo>
                    <a:cubicBezTo>
                      <a:pt x="115" y="157"/>
                      <a:pt x="115" y="162"/>
                      <a:pt x="115" y="167"/>
                    </a:cubicBezTo>
                    <a:cubicBezTo>
                      <a:pt x="119" y="167"/>
                      <a:pt x="123" y="167"/>
                      <a:pt x="126" y="167"/>
                    </a:cubicBezTo>
                    <a:cubicBezTo>
                      <a:pt x="126" y="162"/>
                      <a:pt x="126" y="157"/>
                      <a:pt x="126" y="152"/>
                    </a:cubicBezTo>
                    <a:cubicBezTo>
                      <a:pt x="123" y="152"/>
                      <a:pt x="119" y="152"/>
                      <a:pt x="115" y="152"/>
                    </a:cubicBezTo>
                    <a:close/>
                    <a:moveTo>
                      <a:pt x="133" y="152"/>
                    </a:moveTo>
                    <a:cubicBezTo>
                      <a:pt x="133" y="157"/>
                      <a:pt x="133" y="162"/>
                      <a:pt x="133" y="167"/>
                    </a:cubicBezTo>
                    <a:cubicBezTo>
                      <a:pt x="137" y="167"/>
                      <a:pt x="141" y="167"/>
                      <a:pt x="144" y="167"/>
                    </a:cubicBezTo>
                    <a:cubicBezTo>
                      <a:pt x="144" y="162"/>
                      <a:pt x="144" y="157"/>
                      <a:pt x="144" y="152"/>
                    </a:cubicBezTo>
                    <a:cubicBezTo>
                      <a:pt x="141" y="152"/>
                      <a:pt x="137" y="152"/>
                      <a:pt x="133" y="152"/>
                    </a:cubicBezTo>
                    <a:close/>
                    <a:moveTo>
                      <a:pt x="152" y="152"/>
                    </a:moveTo>
                    <a:cubicBezTo>
                      <a:pt x="152" y="157"/>
                      <a:pt x="152" y="162"/>
                      <a:pt x="152" y="167"/>
                    </a:cubicBezTo>
                    <a:cubicBezTo>
                      <a:pt x="155" y="167"/>
                      <a:pt x="159" y="167"/>
                      <a:pt x="163" y="167"/>
                    </a:cubicBezTo>
                    <a:cubicBezTo>
                      <a:pt x="163" y="162"/>
                      <a:pt x="163" y="157"/>
                      <a:pt x="163" y="152"/>
                    </a:cubicBezTo>
                    <a:cubicBezTo>
                      <a:pt x="159" y="152"/>
                      <a:pt x="155" y="152"/>
                      <a:pt x="152" y="152"/>
                    </a:cubicBezTo>
                    <a:close/>
                    <a:moveTo>
                      <a:pt x="79" y="152"/>
                    </a:moveTo>
                    <a:cubicBezTo>
                      <a:pt x="79" y="167"/>
                      <a:pt x="79" y="167"/>
                      <a:pt x="79" y="167"/>
                    </a:cubicBezTo>
                    <a:cubicBezTo>
                      <a:pt x="90" y="167"/>
                      <a:pt x="90" y="167"/>
                      <a:pt x="90" y="167"/>
                    </a:cubicBezTo>
                    <a:cubicBezTo>
                      <a:pt x="90" y="152"/>
                      <a:pt x="90" y="152"/>
                      <a:pt x="90" y="152"/>
                    </a:cubicBezTo>
                    <a:cubicBezTo>
                      <a:pt x="79" y="152"/>
                      <a:pt x="79" y="152"/>
                      <a:pt x="79" y="152"/>
                    </a:cubicBezTo>
                    <a:close/>
                    <a:moveTo>
                      <a:pt x="170" y="129"/>
                    </a:moveTo>
                    <a:cubicBezTo>
                      <a:pt x="170" y="143"/>
                      <a:pt x="170" y="143"/>
                      <a:pt x="170" y="143"/>
                    </a:cubicBezTo>
                    <a:cubicBezTo>
                      <a:pt x="181" y="143"/>
                      <a:pt x="181" y="143"/>
                      <a:pt x="181" y="143"/>
                    </a:cubicBezTo>
                    <a:cubicBezTo>
                      <a:pt x="181" y="129"/>
                      <a:pt x="181" y="129"/>
                      <a:pt x="181" y="129"/>
                    </a:cubicBezTo>
                    <a:cubicBezTo>
                      <a:pt x="170" y="129"/>
                      <a:pt x="170" y="129"/>
                      <a:pt x="170" y="129"/>
                    </a:cubicBezTo>
                    <a:close/>
                    <a:moveTo>
                      <a:pt x="97" y="129"/>
                    </a:moveTo>
                    <a:cubicBezTo>
                      <a:pt x="97" y="134"/>
                      <a:pt x="97" y="139"/>
                      <a:pt x="97" y="143"/>
                    </a:cubicBezTo>
                    <a:cubicBezTo>
                      <a:pt x="101" y="143"/>
                      <a:pt x="104" y="143"/>
                      <a:pt x="108" y="143"/>
                    </a:cubicBezTo>
                    <a:cubicBezTo>
                      <a:pt x="108" y="139"/>
                      <a:pt x="108" y="134"/>
                      <a:pt x="108" y="129"/>
                    </a:cubicBezTo>
                    <a:cubicBezTo>
                      <a:pt x="104" y="129"/>
                      <a:pt x="101" y="129"/>
                      <a:pt x="97" y="129"/>
                    </a:cubicBezTo>
                    <a:close/>
                    <a:moveTo>
                      <a:pt x="115" y="129"/>
                    </a:moveTo>
                    <a:cubicBezTo>
                      <a:pt x="115" y="134"/>
                      <a:pt x="115" y="139"/>
                      <a:pt x="115" y="143"/>
                    </a:cubicBezTo>
                    <a:cubicBezTo>
                      <a:pt x="119" y="143"/>
                      <a:pt x="123" y="143"/>
                      <a:pt x="126" y="143"/>
                    </a:cubicBezTo>
                    <a:cubicBezTo>
                      <a:pt x="126" y="139"/>
                      <a:pt x="126" y="134"/>
                      <a:pt x="126" y="129"/>
                    </a:cubicBezTo>
                    <a:cubicBezTo>
                      <a:pt x="123" y="129"/>
                      <a:pt x="119" y="129"/>
                      <a:pt x="115" y="129"/>
                    </a:cubicBezTo>
                    <a:close/>
                    <a:moveTo>
                      <a:pt x="133" y="129"/>
                    </a:moveTo>
                    <a:cubicBezTo>
                      <a:pt x="133" y="134"/>
                      <a:pt x="133" y="139"/>
                      <a:pt x="133" y="143"/>
                    </a:cubicBezTo>
                    <a:cubicBezTo>
                      <a:pt x="137" y="143"/>
                      <a:pt x="141" y="143"/>
                      <a:pt x="144" y="143"/>
                    </a:cubicBezTo>
                    <a:cubicBezTo>
                      <a:pt x="144" y="139"/>
                      <a:pt x="144" y="134"/>
                      <a:pt x="144" y="129"/>
                    </a:cubicBezTo>
                    <a:cubicBezTo>
                      <a:pt x="141" y="129"/>
                      <a:pt x="137" y="129"/>
                      <a:pt x="133" y="129"/>
                    </a:cubicBezTo>
                    <a:close/>
                    <a:moveTo>
                      <a:pt x="152" y="129"/>
                    </a:moveTo>
                    <a:cubicBezTo>
                      <a:pt x="152" y="134"/>
                      <a:pt x="152" y="139"/>
                      <a:pt x="152" y="143"/>
                    </a:cubicBezTo>
                    <a:cubicBezTo>
                      <a:pt x="155" y="143"/>
                      <a:pt x="159" y="143"/>
                      <a:pt x="163" y="143"/>
                    </a:cubicBezTo>
                    <a:cubicBezTo>
                      <a:pt x="163" y="139"/>
                      <a:pt x="163" y="134"/>
                      <a:pt x="163" y="129"/>
                    </a:cubicBezTo>
                    <a:cubicBezTo>
                      <a:pt x="159" y="129"/>
                      <a:pt x="155" y="129"/>
                      <a:pt x="152" y="129"/>
                    </a:cubicBezTo>
                    <a:close/>
                    <a:moveTo>
                      <a:pt x="95" y="85"/>
                    </a:moveTo>
                    <a:cubicBezTo>
                      <a:pt x="132" y="85"/>
                      <a:pt x="132" y="85"/>
                      <a:pt x="132" y="85"/>
                    </a:cubicBezTo>
                    <a:cubicBezTo>
                      <a:pt x="132" y="37"/>
                      <a:pt x="132" y="37"/>
                      <a:pt x="132" y="37"/>
                    </a:cubicBezTo>
                    <a:cubicBezTo>
                      <a:pt x="228" y="37"/>
                      <a:pt x="228" y="37"/>
                      <a:pt x="228" y="37"/>
                    </a:cubicBezTo>
                    <a:cubicBezTo>
                      <a:pt x="228" y="250"/>
                      <a:pt x="228" y="250"/>
                      <a:pt x="228" y="250"/>
                    </a:cubicBezTo>
                    <a:cubicBezTo>
                      <a:pt x="265" y="250"/>
                      <a:pt x="265" y="250"/>
                      <a:pt x="265" y="250"/>
                    </a:cubicBezTo>
                    <a:cubicBezTo>
                      <a:pt x="265" y="18"/>
                      <a:pt x="265" y="18"/>
                      <a:pt x="265" y="18"/>
                    </a:cubicBezTo>
                    <a:cubicBezTo>
                      <a:pt x="265" y="0"/>
                      <a:pt x="265" y="0"/>
                      <a:pt x="265" y="0"/>
                    </a:cubicBezTo>
                    <a:cubicBezTo>
                      <a:pt x="247" y="0"/>
                      <a:pt x="247" y="0"/>
                      <a:pt x="247" y="0"/>
                    </a:cubicBezTo>
                    <a:cubicBezTo>
                      <a:pt x="113" y="0"/>
                      <a:pt x="113" y="0"/>
                      <a:pt x="113" y="0"/>
                    </a:cubicBezTo>
                    <a:cubicBezTo>
                      <a:pt x="95" y="0"/>
                      <a:pt x="95" y="0"/>
                      <a:pt x="95" y="0"/>
                    </a:cubicBezTo>
                    <a:cubicBezTo>
                      <a:pt x="95" y="18"/>
                      <a:pt x="95" y="18"/>
                      <a:pt x="95" y="18"/>
                    </a:cubicBezTo>
                    <a:lnTo>
                      <a:pt x="95" y="85"/>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1" name="íŝľïḓe"/>
              <p:cNvSpPr/>
              <p:nvPr/>
            </p:nvSpPr>
            <p:spPr bwMode="auto">
              <a:xfrm>
                <a:off x="6731001" y="3095626"/>
                <a:ext cx="642938" cy="750888"/>
              </a:xfrm>
              <a:custGeom>
                <a:avLst/>
                <a:gdLst>
                  <a:gd name="T0" fmla="*/ 4 w 195"/>
                  <a:gd name="T1" fmla="*/ 213 h 226"/>
                  <a:gd name="T2" fmla="*/ 4 w 195"/>
                  <a:gd name="T3" fmla="*/ 98 h 226"/>
                  <a:gd name="T4" fmla="*/ 59 w 195"/>
                  <a:gd name="T5" fmla="*/ 79 h 226"/>
                  <a:gd name="T6" fmla="*/ 59 w 195"/>
                  <a:gd name="T7" fmla="*/ 47 h 226"/>
                  <a:gd name="T8" fmla="*/ 148 w 195"/>
                  <a:gd name="T9" fmla="*/ 5 h 226"/>
                  <a:gd name="T10" fmla="*/ 158 w 195"/>
                  <a:gd name="T11" fmla="*/ 2 h 226"/>
                  <a:gd name="T12" fmla="*/ 184 w 195"/>
                  <a:gd name="T13" fmla="*/ 212 h 226"/>
                  <a:gd name="T14" fmla="*/ 195 w 195"/>
                  <a:gd name="T15" fmla="*/ 225 h 226"/>
                  <a:gd name="T16" fmla="*/ 144 w 195"/>
                  <a:gd name="T17" fmla="*/ 225 h 226"/>
                  <a:gd name="T18" fmla="*/ 144 w 195"/>
                  <a:gd name="T19" fmla="*/ 22 h 226"/>
                  <a:gd name="T20" fmla="*/ 73 w 195"/>
                  <a:gd name="T21" fmla="*/ 74 h 226"/>
                  <a:gd name="T22" fmla="*/ 101 w 195"/>
                  <a:gd name="T23" fmla="*/ 64 h 226"/>
                  <a:gd name="T24" fmla="*/ 102 w 195"/>
                  <a:gd name="T25" fmla="*/ 64 h 226"/>
                  <a:gd name="T26" fmla="*/ 103 w 195"/>
                  <a:gd name="T27" fmla="*/ 64 h 226"/>
                  <a:gd name="T28" fmla="*/ 129 w 195"/>
                  <a:gd name="T29" fmla="*/ 211 h 226"/>
                  <a:gd name="T30" fmla="*/ 140 w 195"/>
                  <a:gd name="T31" fmla="*/ 225 h 226"/>
                  <a:gd name="T32" fmla="*/ 89 w 195"/>
                  <a:gd name="T33" fmla="*/ 225 h 226"/>
                  <a:gd name="T34" fmla="*/ 89 w 195"/>
                  <a:gd name="T35" fmla="*/ 83 h 226"/>
                  <a:gd name="T36" fmla="*/ 18 w 195"/>
                  <a:gd name="T37" fmla="*/ 219 h 226"/>
                  <a:gd name="T38" fmla="*/ 11 w 195"/>
                  <a:gd name="T39" fmla="*/ 226 h 226"/>
                  <a:gd name="T40" fmla="*/ 0 w 195"/>
                  <a:gd name="T41" fmla="*/ 213 h 226"/>
                  <a:gd name="T42" fmla="*/ 50 w 195"/>
                  <a:gd name="T43" fmla="*/ 225 h 226"/>
                  <a:gd name="T44" fmla="*/ 78 w 195"/>
                  <a:gd name="T45" fmla="*/ 201 h 226"/>
                  <a:gd name="T46" fmla="*/ 26 w 195"/>
                  <a:gd name="T47" fmla="*/ 204 h 226"/>
                  <a:gd name="T48" fmla="*/ 26 w 195"/>
                  <a:gd name="T49" fmla="*/ 136 h 226"/>
                  <a:gd name="T50" fmla="*/ 78 w 195"/>
                  <a:gd name="T51" fmla="*/ 121 h 226"/>
                  <a:gd name="T52" fmla="*/ 50 w 195"/>
                  <a:gd name="T53" fmla="*/ 107 h 226"/>
                  <a:gd name="T54" fmla="*/ 26 w 195"/>
                  <a:gd name="T55" fmla="*/ 136 h 226"/>
                  <a:gd name="T56" fmla="*/ 50 w 195"/>
                  <a:gd name="T57" fmla="*/ 160 h 226"/>
                  <a:gd name="T58" fmla="*/ 78 w 195"/>
                  <a:gd name="T59" fmla="*/ 131 h 226"/>
                  <a:gd name="T60" fmla="*/ 26 w 195"/>
                  <a:gd name="T61" fmla="*/ 144 h 226"/>
                  <a:gd name="T62" fmla="*/ 26 w 195"/>
                  <a:gd name="T63" fmla="*/ 195 h 226"/>
                  <a:gd name="T64" fmla="*/ 78 w 195"/>
                  <a:gd name="T65" fmla="*/ 190 h 226"/>
                  <a:gd name="T66" fmla="*/ 50 w 195"/>
                  <a:gd name="T67" fmla="*/ 170 h 226"/>
                  <a:gd name="T68" fmla="*/ 26 w 195"/>
                  <a:gd name="T69" fmla="*/ 19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 h="226">
                    <a:moveTo>
                      <a:pt x="0" y="213"/>
                    </a:moveTo>
                    <a:cubicBezTo>
                      <a:pt x="4" y="213"/>
                      <a:pt x="4" y="213"/>
                      <a:pt x="4" y="213"/>
                    </a:cubicBezTo>
                    <a:cubicBezTo>
                      <a:pt x="4" y="103"/>
                      <a:pt x="4" y="103"/>
                      <a:pt x="4" y="103"/>
                    </a:cubicBezTo>
                    <a:cubicBezTo>
                      <a:pt x="4" y="98"/>
                      <a:pt x="4" y="98"/>
                      <a:pt x="4" y="98"/>
                    </a:cubicBezTo>
                    <a:cubicBezTo>
                      <a:pt x="9" y="96"/>
                      <a:pt x="9" y="96"/>
                      <a:pt x="9" y="96"/>
                    </a:cubicBezTo>
                    <a:cubicBezTo>
                      <a:pt x="59" y="79"/>
                      <a:pt x="59" y="79"/>
                      <a:pt x="59" y="79"/>
                    </a:cubicBezTo>
                    <a:cubicBezTo>
                      <a:pt x="59" y="51"/>
                      <a:pt x="59" y="51"/>
                      <a:pt x="59" y="51"/>
                    </a:cubicBezTo>
                    <a:cubicBezTo>
                      <a:pt x="59" y="47"/>
                      <a:pt x="59" y="47"/>
                      <a:pt x="59" y="47"/>
                    </a:cubicBezTo>
                    <a:cubicBezTo>
                      <a:pt x="63" y="45"/>
                      <a:pt x="63" y="45"/>
                      <a:pt x="63" y="45"/>
                    </a:cubicBezTo>
                    <a:cubicBezTo>
                      <a:pt x="148" y="5"/>
                      <a:pt x="148" y="5"/>
                      <a:pt x="148" y="5"/>
                    </a:cubicBezTo>
                    <a:cubicBezTo>
                      <a:pt x="158" y="0"/>
                      <a:pt x="158" y="0"/>
                      <a:pt x="158" y="0"/>
                    </a:cubicBezTo>
                    <a:cubicBezTo>
                      <a:pt x="158" y="2"/>
                      <a:pt x="158" y="2"/>
                      <a:pt x="158" y="2"/>
                    </a:cubicBezTo>
                    <a:cubicBezTo>
                      <a:pt x="184" y="18"/>
                      <a:pt x="184" y="18"/>
                      <a:pt x="184" y="18"/>
                    </a:cubicBezTo>
                    <a:cubicBezTo>
                      <a:pt x="184" y="212"/>
                      <a:pt x="184" y="212"/>
                      <a:pt x="184" y="212"/>
                    </a:cubicBezTo>
                    <a:cubicBezTo>
                      <a:pt x="195" y="212"/>
                      <a:pt x="195" y="212"/>
                      <a:pt x="195" y="212"/>
                    </a:cubicBezTo>
                    <a:cubicBezTo>
                      <a:pt x="195" y="225"/>
                      <a:pt x="195" y="225"/>
                      <a:pt x="195" y="225"/>
                    </a:cubicBezTo>
                    <a:cubicBezTo>
                      <a:pt x="151" y="225"/>
                      <a:pt x="151" y="225"/>
                      <a:pt x="151" y="225"/>
                    </a:cubicBezTo>
                    <a:cubicBezTo>
                      <a:pt x="144" y="225"/>
                      <a:pt x="144" y="225"/>
                      <a:pt x="144" y="225"/>
                    </a:cubicBezTo>
                    <a:cubicBezTo>
                      <a:pt x="144" y="219"/>
                      <a:pt x="144" y="219"/>
                      <a:pt x="144" y="219"/>
                    </a:cubicBezTo>
                    <a:cubicBezTo>
                      <a:pt x="144" y="22"/>
                      <a:pt x="144" y="22"/>
                      <a:pt x="144" y="22"/>
                    </a:cubicBezTo>
                    <a:cubicBezTo>
                      <a:pt x="73" y="55"/>
                      <a:pt x="73" y="55"/>
                      <a:pt x="73" y="55"/>
                    </a:cubicBezTo>
                    <a:cubicBezTo>
                      <a:pt x="73" y="74"/>
                      <a:pt x="73" y="74"/>
                      <a:pt x="73" y="74"/>
                    </a:cubicBezTo>
                    <a:cubicBezTo>
                      <a:pt x="93" y="67"/>
                      <a:pt x="93" y="67"/>
                      <a:pt x="93" y="67"/>
                    </a:cubicBezTo>
                    <a:cubicBezTo>
                      <a:pt x="101" y="64"/>
                      <a:pt x="101" y="64"/>
                      <a:pt x="101" y="64"/>
                    </a:cubicBezTo>
                    <a:cubicBezTo>
                      <a:pt x="101" y="64"/>
                      <a:pt x="101" y="64"/>
                      <a:pt x="101" y="64"/>
                    </a:cubicBezTo>
                    <a:cubicBezTo>
                      <a:pt x="102" y="64"/>
                      <a:pt x="102" y="64"/>
                      <a:pt x="102" y="64"/>
                    </a:cubicBezTo>
                    <a:cubicBezTo>
                      <a:pt x="103" y="63"/>
                      <a:pt x="103" y="63"/>
                      <a:pt x="103" y="63"/>
                    </a:cubicBezTo>
                    <a:cubicBezTo>
                      <a:pt x="103" y="64"/>
                      <a:pt x="103" y="64"/>
                      <a:pt x="103" y="64"/>
                    </a:cubicBezTo>
                    <a:cubicBezTo>
                      <a:pt x="129" y="80"/>
                      <a:pt x="129" y="80"/>
                      <a:pt x="129" y="80"/>
                    </a:cubicBezTo>
                    <a:cubicBezTo>
                      <a:pt x="129" y="211"/>
                      <a:pt x="129" y="211"/>
                      <a:pt x="129" y="211"/>
                    </a:cubicBezTo>
                    <a:cubicBezTo>
                      <a:pt x="140" y="211"/>
                      <a:pt x="140" y="211"/>
                      <a:pt x="140" y="211"/>
                    </a:cubicBezTo>
                    <a:cubicBezTo>
                      <a:pt x="140" y="225"/>
                      <a:pt x="140" y="225"/>
                      <a:pt x="140" y="225"/>
                    </a:cubicBezTo>
                    <a:cubicBezTo>
                      <a:pt x="96" y="225"/>
                      <a:pt x="96" y="225"/>
                      <a:pt x="96" y="225"/>
                    </a:cubicBezTo>
                    <a:cubicBezTo>
                      <a:pt x="89" y="225"/>
                      <a:pt x="89" y="225"/>
                      <a:pt x="89" y="225"/>
                    </a:cubicBezTo>
                    <a:cubicBezTo>
                      <a:pt x="89" y="218"/>
                      <a:pt x="89" y="218"/>
                      <a:pt x="89" y="218"/>
                    </a:cubicBezTo>
                    <a:cubicBezTo>
                      <a:pt x="89" y="83"/>
                      <a:pt x="89" y="83"/>
                      <a:pt x="89" y="83"/>
                    </a:cubicBezTo>
                    <a:cubicBezTo>
                      <a:pt x="18" y="107"/>
                      <a:pt x="18" y="107"/>
                      <a:pt x="18" y="107"/>
                    </a:cubicBezTo>
                    <a:cubicBezTo>
                      <a:pt x="18" y="219"/>
                      <a:pt x="18" y="219"/>
                      <a:pt x="18" y="219"/>
                    </a:cubicBezTo>
                    <a:cubicBezTo>
                      <a:pt x="18" y="226"/>
                      <a:pt x="18" y="226"/>
                      <a:pt x="18" y="226"/>
                    </a:cubicBezTo>
                    <a:cubicBezTo>
                      <a:pt x="11" y="226"/>
                      <a:pt x="11" y="226"/>
                      <a:pt x="11" y="226"/>
                    </a:cubicBezTo>
                    <a:cubicBezTo>
                      <a:pt x="0" y="226"/>
                      <a:pt x="0" y="226"/>
                      <a:pt x="0" y="226"/>
                    </a:cubicBezTo>
                    <a:cubicBezTo>
                      <a:pt x="0" y="213"/>
                      <a:pt x="0" y="213"/>
                      <a:pt x="0" y="213"/>
                    </a:cubicBezTo>
                    <a:close/>
                    <a:moveTo>
                      <a:pt x="26" y="225"/>
                    </a:moveTo>
                    <a:cubicBezTo>
                      <a:pt x="34" y="225"/>
                      <a:pt x="42" y="225"/>
                      <a:pt x="50" y="225"/>
                    </a:cubicBezTo>
                    <a:cubicBezTo>
                      <a:pt x="59" y="225"/>
                      <a:pt x="69" y="225"/>
                      <a:pt x="78" y="225"/>
                    </a:cubicBezTo>
                    <a:cubicBezTo>
                      <a:pt x="78" y="217"/>
                      <a:pt x="78" y="209"/>
                      <a:pt x="78" y="201"/>
                    </a:cubicBezTo>
                    <a:cubicBezTo>
                      <a:pt x="69" y="201"/>
                      <a:pt x="59" y="202"/>
                      <a:pt x="50" y="202"/>
                    </a:cubicBezTo>
                    <a:cubicBezTo>
                      <a:pt x="42" y="203"/>
                      <a:pt x="34" y="203"/>
                      <a:pt x="26" y="204"/>
                    </a:cubicBezTo>
                    <a:cubicBezTo>
                      <a:pt x="26" y="211"/>
                      <a:pt x="26" y="218"/>
                      <a:pt x="26" y="225"/>
                    </a:cubicBezTo>
                    <a:close/>
                    <a:moveTo>
                      <a:pt x="26" y="136"/>
                    </a:moveTo>
                    <a:cubicBezTo>
                      <a:pt x="34" y="133"/>
                      <a:pt x="42" y="131"/>
                      <a:pt x="50" y="129"/>
                    </a:cubicBezTo>
                    <a:cubicBezTo>
                      <a:pt x="59" y="126"/>
                      <a:pt x="69" y="124"/>
                      <a:pt x="78" y="121"/>
                    </a:cubicBezTo>
                    <a:cubicBezTo>
                      <a:pt x="78" y="113"/>
                      <a:pt x="78" y="105"/>
                      <a:pt x="78" y="97"/>
                    </a:cubicBezTo>
                    <a:cubicBezTo>
                      <a:pt x="69" y="100"/>
                      <a:pt x="59" y="104"/>
                      <a:pt x="50" y="107"/>
                    </a:cubicBezTo>
                    <a:cubicBezTo>
                      <a:pt x="42" y="110"/>
                      <a:pt x="34" y="112"/>
                      <a:pt x="26" y="115"/>
                    </a:cubicBezTo>
                    <a:cubicBezTo>
                      <a:pt x="26" y="122"/>
                      <a:pt x="26" y="129"/>
                      <a:pt x="26" y="136"/>
                    </a:cubicBezTo>
                    <a:close/>
                    <a:moveTo>
                      <a:pt x="26" y="165"/>
                    </a:moveTo>
                    <a:cubicBezTo>
                      <a:pt x="34" y="164"/>
                      <a:pt x="42" y="162"/>
                      <a:pt x="50" y="160"/>
                    </a:cubicBezTo>
                    <a:cubicBezTo>
                      <a:pt x="59" y="159"/>
                      <a:pt x="69" y="157"/>
                      <a:pt x="78" y="155"/>
                    </a:cubicBezTo>
                    <a:cubicBezTo>
                      <a:pt x="78" y="147"/>
                      <a:pt x="78" y="139"/>
                      <a:pt x="78" y="131"/>
                    </a:cubicBezTo>
                    <a:cubicBezTo>
                      <a:pt x="69" y="134"/>
                      <a:pt x="59" y="136"/>
                      <a:pt x="50" y="138"/>
                    </a:cubicBezTo>
                    <a:cubicBezTo>
                      <a:pt x="42" y="140"/>
                      <a:pt x="34" y="142"/>
                      <a:pt x="26" y="144"/>
                    </a:cubicBezTo>
                    <a:cubicBezTo>
                      <a:pt x="26" y="151"/>
                      <a:pt x="26" y="158"/>
                      <a:pt x="26" y="165"/>
                    </a:cubicBezTo>
                    <a:close/>
                    <a:moveTo>
                      <a:pt x="26" y="195"/>
                    </a:moveTo>
                    <a:cubicBezTo>
                      <a:pt x="34" y="194"/>
                      <a:pt x="42" y="193"/>
                      <a:pt x="50" y="192"/>
                    </a:cubicBezTo>
                    <a:cubicBezTo>
                      <a:pt x="59" y="191"/>
                      <a:pt x="69" y="190"/>
                      <a:pt x="78" y="190"/>
                    </a:cubicBezTo>
                    <a:cubicBezTo>
                      <a:pt x="78" y="182"/>
                      <a:pt x="78" y="174"/>
                      <a:pt x="78" y="166"/>
                    </a:cubicBezTo>
                    <a:cubicBezTo>
                      <a:pt x="69" y="167"/>
                      <a:pt x="59" y="169"/>
                      <a:pt x="50" y="170"/>
                    </a:cubicBezTo>
                    <a:cubicBezTo>
                      <a:pt x="42" y="171"/>
                      <a:pt x="34" y="173"/>
                      <a:pt x="26" y="174"/>
                    </a:cubicBezTo>
                    <a:cubicBezTo>
                      <a:pt x="26" y="181"/>
                      <a:pt x="26" y="188"/>
                      <a:pt x="26" y="195"/>
                    </a:cubicBez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8782" name="îṩḷîďe"/>
              <p:cNvSpPr/>
              <p:nvPr/>
            </p:nvSpPr>
            <p:spPr bwMode="auto">
              <a:xfrm>
                <a:off x="8218488" y="3244851"/>
                <a:ext cx="723900" cy="635000"/>
              </a:xfrm>
              <a:custGeom>
                <a:avLst/>
                <a:gdLst>
                  <a:gd name="T0" fmla="*/ 112 w 219"/>
                  <a:gd name="T1" fmla="*/ 191 h 191"/>
                  <a:gd name="T2" fmla="*/ 199 w 219"/>
                  <a:gd name="T3" fmla="*/ 178 h 191"/>
                  <a:gd name="T4" fmla="*/ 22 w 219"/>
                  <a:gd name="T5" fmla="*/ 0 h 191"/>
                  <a:gd name="T6" fmla="*/ 121 w 219"/>
                  <a:gd name="T7" fmla="*/ 96 h 191"/>
                  <a:gd name="T8" fmla="*/ 121 w 219"/>
                  <a:gd name="T9" fmla="*/ 96 h 191"/>
                  <a:gd name="T10" fmla="*/ 50 w 219"/>
                  <a:gd name="T11" fmla="*/ 160 h 191"/>
                  <a:gd name="T12" fmla="*/ 44 w 219"/>
                  <a:gd name="T13" fmla="*/ 160 h 191"/>
                  <a:gd name="T14" fmla="*/ 70 w 219"/>
                  <a:gd name="T15" fmla="*/ 150 h 191"/>
                  <a:gd name="T16" fmla="*/ 76 w 219"/>
                  <a:gd name="T17" fmla="*/ 150 h 191"/>
                  <a:gd name="T18" fmla="*/ 76 w 219"/>
                  <a:gd name="T19" fmla="*/ 150 h 191"/>
                  <a:gd name="T20" fmla="*/ 89 w 219"/>
                  <a:gd name="T21" fmla="*/ 160 h 191"/>
                  <a:gd name="T22" fmla="*/ 57 w 219"/>
                  <a:gd name="T23" fmla="*/ 48 h 191"/>
                  <a:gd name="T24" fmla="*/ 44 w 219"/>
                  <a:gd name="T25" fmla="*/ 38 h 191"/>
                  <a:gd name="T26" fmla="*/ 63 w 219"/>
                  <a:gd name="T27" fmla="*/ 38 h 191"/>
                  <a:gd name="T28" fmla="*/ 63 w 219"/>
                  <a:gd name="T29" fmla="*/ 38 h 191"/>
                  <a:gd name="T30" fmla="*/ 76 w 219"/>
                  <a:gd name="T31" fmla="*/ 48 h 191"/>
                  <a:gd name="T32" fmla="*/ 95 w 219"/>
                  <a:gd name="T33" fmla="*/ 48 h 191"/>
                  <a:gd name="T34" fmla="*/ 57 w 219"/>
                  <a:gd name="T35" fmla="*/ 60 h 191"/>
                  <a:gd name="T36" fmla="*/ 37 w 219"/>
                  <a:gd name="T37" fmla="*/ 60 h 191"/>
                  <a:gd name="T38" fmla="*/ 37 w 219"/>
                  <a:gd name="T39" fmla="*/ 60 h 191"/>
                  <a:gd name="T40" fmla="*/ 63 w 219"/>
                  <a:gd name="T41" fmla="*/ 70 h 191"/>
                  <a:gd name="T42" fmla="*/ 82 w 219"/>
                  <a:gd name="T43" fmla="*/ 70 h 191"/>
                  <a:gd name="T44" fmla="*/ 95 w 219"/>
                  <a:gd name="T45" fmla="*/ 60 h 191"/>
                  <a:gd name="T46" fmla="*/ 50 w 219"/>
                  <a:gd name="T47" fmla="*/ 83 h 191"/>
                  <a:gd name="T48" fmla="*/ 50 w 219"/>
                  <a:gd name="T49" fmla="*/ 83 h 191"/>
                  <a:gd name="T50" fmla="*/ 37 w 219"/>
                  <a:gd name="T51" fmla="*/ 93 h 191"/>
                  <a:gd name="T52" fmla="*/ 70 w 219"/>
                  <a:gd name="T53" fmla="*/ 93 h 191"/>
                  <a:gd name="T54" fmla="*/ 82 w 219"/>
                  <a:gd name="T55" fmla="*/ 83 h 191"/>
                  <a:gd name="T56" fmla="*/ 89 w 219"/>
                  <a:gd name="T57" fmla="*/ 83 h 191"/>
                  <a:gd name="T58" fmla="*/ 89 w 219"/>
                  <a:gd name="T59" fmla="*/ 83 h 191"/>
                  <a:gd name="T60" fmla="*/ 50 w 219"/>
                  <a:gd name="T61" fmla="*/ 115 h 191"/>
                  <a:gd name="T62" fmla="*/ 44 w 219"/>
                  <a:gd name="T63" fmla="*/ 115 h 191"/>
                  <a:gd name="T64" fmla="*/ 70 w 219"/>
                  <a:gd name="T65" fmla="*/ 105 h 191"/>
                  <a:gd name="T66" fmla="*/ 76 w 219"/>
                  <a:gd name="T67" fmla="*/ 105 h 191"/>
                  <a:gd name="T68" fmla="*/ 76 w 219"/>
                  <a:gd name="T69" fmla="*/ 105 h 191"/>
                  <a:gd name="T70" fmla="*/ 89 w 219"/>
                  <a:gd name="T71" fmla="*/ 115 h 191"/>
                  <a:gd name="T72" fmla="*/ 57 w 219"/>
                  <a:gd name="T73" fmla="*/ 137 h 191"/>
                  <a:gd name="T74" fmla="*/ 44 w 219"/>
                  <a:gd name="T75" fmla="*/ 127 h 191"/>
                  <a:gd name="T76" fmla="*/ 63 w 219"/>
                  <a:gd name="T77" fmla="*/ 127 h 191"/>
                  <a:gd name="T78" fmla="*/ 63 w 219"/>
                  <a:gd name="T79" fmla="*/ 127 h 191"/>
                  <a:gd name="T80" fmla="*/ 76 w 219"/>
                  <a:gd name="T81" fmla="*/ 137 h 191"/>
                  <a:gd name="T82" fmla="*/ 95 w 219"/>
                  <a:gd name="T83" fmla="*/ 137 h 191"/>
                  <a:gd name="T84" fmla="*/ 57 w 219"/>
                  <a:gd name="T85" fmla="*/ 15 h 191"/>
                  <a:gd name="T86" fmla="*/ 37 w 219"/>
                  <a:gd name="T87" fmla="*/ 15 h 191"/>
                  <a:gd name="T88" fmla="*/ 37 w 219"/>
                  <a:gd name="T89" fmla="*/ 15 h 191"/>
                  <a:gd name="T90" fmla="*/ 63 w 219"/>
                  <a:gd name="T91" fmla="*/ 25 h 191"/>
                  <a:gd name="T92" fmla="*/ 82 w 219"/>
                  <a:gd name="T93" fmla="*/ 25 h 191"/>
                  <a:gd name="T94" fmla="*/ 95 w 219"/>
                  <a:gd name="T95" fmla="*/ 15 h 191"/>
                  <a:gd name="T96" fmla="*/ 121 w 219"/>
                  <a:gd name="T97" fmla="*/ 78 h 191"/>
                  <a:gd name="T98" fmla="*/ 121 w 219"/>
                  <a:gd name="T99" fmla="*/ 78 h 191"/>
                  <a:gd name="T100" fmla="*/ 121 w 219"/>
                  <a:gd name="T101" fmla="*/ 123 h 191"/>
                  <a:gd name="T102" fmla="*/ 185 w 219"/>
                  <a:gd name="T103" fmla="*/ 141 h 191"/>
                  <a:gd name="T104" fmla="*/ 185 w 219"/>
                  <a:gd name="T105" fmla="*/ 15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9" h="191">
                    <a:moveTo>
                      <a:pt x="0" y="191"/>
                    </a:moveTo>
                    <a:cubicBezTo>
                      <a:pt x="22" y="191"/>
                      <a:pt x="22" y="191"/>
                      <a:pt x="22" y="191"/>
                    </a:cubicBezTo>
                    <a:cubicBezTo>
                      <a:pt x="103" y="191"/>
                      <a:pt x="103" y="191"/>
                      <a:pt x="103" y="191"/>
                    </a:cubicBezTo>
                    <a:cubicBezTo>
                      <a:pt x="112" y="191"/>
                      <a:pt x="112" y="191"/>
                      <a:pt x="112" y="191"/>
                    </a:cubicBezTo>
                    <a:cubicBezTo>
                      <a:pt x="199" y="191"/>
                      <a:pt x="199" y="191"/>
                      <a:pt x="199" y="191"/>
                    </a:cubicBezTo>
                    <a:cubicBezTo>
                      <a:pt x="219" y="191"/>
                      <a:pt x="219" y="191"/>
                      <a:pt x="219" y="191"/>
                    </a:cubicBezTo>
                    <a:cubicBezTo>
                      <a:pt x="219" y="178"/>
                      <a:pt x="219" y="178"/>
                      <a:pt x="219" y="178"/>
                    </a:cubicBezTo>
                    <a:cubicBezTo>
                      <a:pt x="199" y="178"/>
                      <a:pt x="199" y="178"/>
                      <a:pt x="199" y="178"/>
                    </a:cubicBezTo>
                    <a:cubicBezTo>
                      <a:pt x="199" y="66"/>
                      <a:pt x="199" y="66"/>
                      <a:pt x="199" y="66"/>
                    </a:cubicBezTo>
                    <a:cubicBezTo>
                      <a:pt x="112" y="66"/>
                      <a:pt x="112" y="66"/>
                      <a:pt x="112" y="66"/>
                    </a:cubicBezTo>
                    <a:cubicBezTo>
                      <a:pt x="112" y="0"/>
                      <a:pt x="112" y="0"/>
                      <a:pt x="112" y="0"/>
                    </a:cubicBezTo>
                    <a:cubicBezTo>
                      <a:pt x="22" y="0"/>
                      <a:pt x="22" y="0"/>
                      <a:pt x="22" y="0"/>
                    </a:cubicBezTo>
                    <a:cubicBezTo>
                      <a:pt x="22" y="178"/>
                      <a:pt x="22" y="178"/>
                      <a:pt x="22" y="178"/>
                    </a:cubicBezTo>
                    <a:cubicBezTo>
                      <a:pt x="0" y="178"/>
                      <a:pt x="0" y="178"/>
                      <a:pt x="0" y="178"/>
                    </a:cubicBezTo>
                    <a:cubicBezTo>
                      <a:pt x="0" y="191"/>
                      <a:pt x="0" y="191"/>
                      <a:pt x="0" y="191"/>
                    </a:cubicBezTo>
                    <a:close/>
                    <a:moveTo>
                      <a:pt x="121" y="96"/>
                    </a:moveTo>
                    <a:cubicBezTo>
                      <a:pt x="142" y="96"/>
                      <a:pt x="164" y="96"/>
                      <a:pt x="185" y="96"/>
                    </a:cubicBezTo>
                    <a:cubicBezTo>
                      <a:pt x="185" y="99"/>
                      <a:pt x="185" y="102"/>
                      <a:pt x="185" y="105"/>
                    </a:cubicBezTo>
                    <a:cubicBezTo>
                      <a:pt x="164" y="105"/>
                      <a:pt x="142" y="105"/>
                      <a:pt x="121" y="105"/>
                    </a:cubicBezTo>
                    <a:cubicBezTo>
                      <a:pt x="121" y="102"/>
                      <a:pt x="121" y="99"/>
                      <a:pt x="121" y="96"/>
                    </a:cubicBezTo>
                    <a:close/>
                    <a:moveTo>
                      <a:pt x="50" y="150"/>
                    </a:moveTo>
                    <a:cubicBezTo>
                      <a:pt x="52" y="150"/>
                      <a:pt x="55" y="150"/>
                      <a:pt x="57" y="150"/>
                    </a:cubicBezTo>
                    <a:cubicBezTo>
                      <a:pt x="57" y="153"/>
                      <a:pt x="57" y="157"/>
                      <a:pt x="57" y="160"/>
                    </a:cubicBezTo>
                    <a:cubicBezTo>
                      <a:pt x="55" y="160"/>
                      <a:pt x="52" y="160"/>
                      <a:pt x="50" y="160"/>
                    </a:cubicBezTo>
                    <a:cubicBezTo>
                      <a:pt x="50" y="157"/>
                      <a:pt x="50" y="153"/>
                      <a:pt x="50" y="150"/>
                    </a:cubicBezTo>
                    <a:close/>
                    <a:moveTo>
                      <a:pt x="37" y="150"/>
                    </a:moveTo>
                    <a:cubicBezTo>
                      <a:pt x="44" y="150"/>
                      <a:pt x="44" y="150"/>
                      <a:pt x="44" y="150"/>
                    </a:cubicBezTo>
                    <a:cubicBezTo>
                      <a:pt x="44" y="160"/>
                      <a:pt x="44" y="160"/>
                      <a:pt x="44" y="160"/>
                    </a:cubicBezTo>
                    <a:cubicBezTo>
                      <a:pt x="37" y="160"/>
                      <a:pt x="37" y="160"/>
                      <a:pt x="37" y="160"/>
                    </a:cubicBezTo>
                    <a:cubicBezTo>
                      <a:pt x="37" y="150"/>
                      <a:pt x="37" y="150"/>
                      <a:pt x="37" y="150"/>
                    </a:cubicBezTo>
                    <a:close/>
                    <a:moveTo>
                      <a:pt x="63" y="150"/>
                    </a:moveTo>
                    <a:cubicBezTo>
                      <a:pt x="65" y="150"/>
                      <a:pt x="67" y="150"/>
                      <a:pt x="70" y="150"/>
                    </a:cubicBezTo>
                    <a:cubicBezTo>
                      <a:pt x="70" y="153"/>
                      <a:pt x="70" y="157"/>
                      <a:pt x="70" y="160"/>
                    </a:cubicBezTo>
                    <a:cubicBezTo>
                      <a:pt x="67" y="160"/>
                      <a:pt x="65" y="160"/>
                      <a:pt x="63" y="160"/>
                    </a:cubicBezTo>
                    <a:cubicBezTo>
                      <a:pt x="63" y="157"/>
                      <a:pt x="63" y="153"/>
                      <a:pt x="63" y="150"/>
                    </a:cubicBezTo>
                    <a:close/>
                    <a:moveTo>
                      <a:pt x="76" y="150"/>
                    </a:moveTo>
                    <a:cubicBezTo>
                      <a:pt x="78" y="150"/>
                      <a:pt x="80" y="150"/>
                      <a:pt x="82" y="150"/>
                    </a:cubicBezTo>
                    <a:cubicBezTo>
                      <a:pt x="82" y="153"/>
                      <a:pt x="82" y="157"/>
                      <a:pt x="82" y="160"/>
                    </a:cubicBezTo>
                    <a:cubicBezTo>
                      <a:pt x="80" y="160"/>
                      <a:pt x="78" y="160"/>
                      <a:pt x="76" y="160"/>
                    </a:cubicBezTo>
                    <a:cubicBezTo>
                      <a:pt x="76" y="157"/>
                      <a:pt x="76" y="153"/>
                      <a:pt x="76" y="150"/>
                    </a:cubicBezTo>
                    <a:close/>
                    <a:moveTo>
                      <a:pt x="89" y="150"/>
                    </a:moveTo>
                    <a:cubicBezTo>
                      <a:pt x="95" y="150"/>
                      <a:pt x="95" y="150"/>
                      <a:pt x="95" y="150"/>
                    </a:cubicBezTo>
                    <a:cubicBezTo>
                      <a:pt x="95" y="160"/>
                      <a:pt x="95" y="160"/>
                      <a:pt x="95" y="160"/>
                    </a:cubicBezTo>
                    <a:cubicBezTo>
                      <a:pt x="89" y="160"/>
                      <a:pt x="89" y="160"/>
                      <a:pt x="89" y="160"/>
                    </a:cubicBezTo>
                    <a:cubicBezTo>
                      <a:pt x="89" y="150"/>
                      <a:pt x="89" y="150"/>
                      <a:pt x="89" y="150"/>
                    </a:cubicBezTo>
                    <a:close/>
                    <a:moveTo>
                      <a:pt x="50" y="38"/>
                    </a:moveTo>
                    <a:cubicBezTo>
                      <a:pt x="52" y="38"/>
                      <a:pt x="55" y="38"/>
                      <a:pt x="57" y="38"/>
                    </a:cubicBezTo>
                    <a:cubicBezTo>
                      <a:pt x="57" y="41"/>
                      <a:pt x="57" y="44"/>
                      <a:pt x="57" y="48"/>
                    </a:cubicBezTo>
                    <a:cubicBezTo>
                      <a:pt x="55" y="48"/>
                      <a:pt x="52" y="48"/>
                      <a:pt x="50" y="48"/>
                    </a:cubicBezTo>
                    <a:cubicBezTo>
                      <a:pt x="50" y="44"/>
                      <a:pt x="50" y="41"/>
                      <a:pt x="50" y="38"/>
                    </a:cubicBezTo>
                    <a:close/>
                    <a:moveTo>
                      <a:pt x="37" y="38"/>
                    </a:moveTo>
                    <a:cubicBezTo>
                      <a:pt x="40" y="38"/>
                      <a:pt x="42" y="38"/>
                      <a:pt x="44" y="38"/>
                    </a:cubicBezTo>
                    <a:cubicBezTo>
                      <a:pt x="44" y="41"/>
                      <a:pt x="44" y="44"/>
                      <a:pt x="44" y="48"/>
                    </a:cubicBezTo>
                    <a:cubicBezTo>
                      <a:pt x="42" y="48"/>
                      <a:pt x="40" y="48"/>
                      <a:pt x="37" y="48"/>
                    </a:cubicBezTo>
                    <a:cubicBezTo>
                      <a:pt x="37" y="44"/>
                      <a:pt x="37" y="41"/>
                      <a:pt x="37" y="38"/>
                    </a:cubicBezTo>
                    <a:close/>
                    <a:moveTo>
                      <a:pt x="63" y="38"/>
                    </a:moveTo>
                    <a:cubicBezTo>
                      <a:pt x="65" y="38"/>
                      <a:pt x="67" y="38"/>
                      <a:pt x="70" y="38"/>
                    </a:cubicBezTo>
                    <a:cubicBezTo>
                      <a:pt x="70" y="41"/>
                      <a:pt x="70" y="44"/>
                      <a:pt x="70" y="48"/>
                    </a:cubicBezTo>
                    <a:cubicBezTo>
                      <a:pt x="67" y="48"/>
                      <a:pt x="65" y="48"/>
                      <a:pt x="63" y="48"/>
                    </a:cubicBezTo>
                    <a:cubicBezTo>
                      <a:pt x="63" y="44"/>
                      <a:pt x="63" y="41"/>
                      <a:pt x="63" y="38"/>
                    </a:cubicBezTo>
                    <a:close/>
                    <a:moveTo>
                      <a:pt x="76" y="38"/>
                    </a:moveTo>
                    <a:cubicBezTo>
                      <a:pt x="78" y="38"/>
                      <a:pt x="80" y="38"/>
                      <a:pt x="82" y="38"/>
                    </a:cubicBezTo>
                    <a:cubicBezTo>
                      <a:pt x="82" y="41"/>
                      <a:pt x="82" y="44"/>
                      <a:pt x="82" y="48"/>
                    </a:cubicBezTo>
                    <a:cubicBezTo>
                      <a:pt x="80" y="48"/>
                      <a:pt x="78" y="48"/>
                      <a:pt x="76" y="48"/>
                    </a:cubicBezTo>
                    <a:cubicBezTo>
                      <a:pt x="76" y="44"/>
                      <a:pt x="76" y="41"/>
                      <a:pt x="76" y="38"/>
                    </a:cubicBezTo>
                    <a:close/>
                    <a:moveTo>
                      <a:pt x="89" y="38"/>
                    </a:moveTo>
                    <a:cubicBezTo>
                      <a:pt x="91" y="38"/>
                      <a:pt x="93" y="38"/>
                      <a:pt x="95" y="38"/>
                    </a:cubicBezTo>
                    <a:cubicBezTo>
                      <a:pt x="95" y="41"/>
                      <a:pt x="95" y="44"/>
                      <a:pt x="95" y="48"/>
                    </a:cubicBezTo>
                    <a:cubicBezTo>
                      <a:pt x="93" y="48"/>
                      <a:pt x="91" y="48"/>
                      <a:pt x="89" y="48"/>
                    </a:cubicBezTo>
                    <a:cubicBezTo>
                      <a:pt x="89" y="44"/>
                      <a:pt x="89" y="41"/>
                      <a:pt x="89" y="38"/>
                    </a:cubicBezTo>
                    <a:close/>
                    <a:moveTo>
                      <a:pt x="50" y="60"/>
                    </a:moveTo>
                    <a:cubicBezTo>
                      <a:pt x="52" y="60"/>
                      <a:pt x="55" y="60"/>
                      <a:pt x="57" y="60"/>
                    </a:cubicBezTo>
                    <a:cubicBezTo>
                      <a:pt x="57" y="63"/>
                      <a:pt x="57" y="67"/>
                      <a:pt x="57" y="70"/>
                    </a:cubicBezTo>
                    <a:cubicBezTo>
                      <a:pt x="55" y="70"/>
                      <a:pt x="52" y="70"/>
                      <a:pt x="50" y="70"/>
                    </a:cubicBezTo>
                    <a:cubicBezTo>
                      <a:pt x="50" y="67"/>
                      <a:pt x="50" y="63"/>
                      <a:pt x="50" y="60"/>
                    </a:cubicBezTo>
                    <a:close/>
                    <a:moveTo>
                      <a:pt x="37" y="60"/>
                    </a:moveTo>
                    <a:cubicBezTo>
                      <a:pt x="40" y="60"/>
                      <a:pt x="42" y="60"/>
                      <a:pt x="44" y="60"/>
                    </a:cubicBezTo>
                    <a:cubicBezTo>
                      <a:pt x="44" y="63"/>
                      <a:pt x="44" y="67"/>
                      <a:pt x="44" y="70"/>
                    </a:cubicBezTo>
                    <a:cubicBezTo>
                      <a:pt x="42" y="70"/>
                      <a:pt x="40" y="70"/>
                      <a:pt x="37" y="70"/>
                    </a:cubicBezTo>
                    <a:cubicBezTo>
                      <a:pt x="37" y="67"/>
                      <a:pt x="37" y="63"/>
                      <a:pt x="37" y="60"/>
                    </a:cubicBezTo>
                    <a:close/>
                    <a:moveTo>
                      <a:pt x="63" y="60"/>
                    </a:moveTo>
                    <a:cubicBezTo>
                      <a:pt x="65" y="60"/>
                      <a:pt x="67" y="60"/>
                      <a:pt x="70" y="60"/>
                    </a:cubicBezTo>
                    <a:cubicBezTo>
                      <a:pt x="70" y="63"/>
                      <a:pt x="70" y="67"/>
                      <a:pt x="70" y="70"/>
                    </a:cubicBezTo>
                    <a:cubicBezTo>
                      <a:pt x="67" y="70"/>
                      <a:pt x="65" y="70"/>
                      <a:pt x="63" y="70"/>
                    </a:cubicBezTo>
                    <a:cubicBezTo>
                      <a:pt x="63" y="67"/>
                      <a:pt x="63" y="63"/>
                      <a:pt x="63" y="60"/>
                    </a:cubicBezTo>
                    <a:close/>
                    <a:moveTo>
                      <a:pt x="76" y="60"/>
                    </a:moveTo>
                    <a:cubicBezTo>
                      <a:pt x="78" y="60"/>
                      <a:pt x="80" y="60"/>
                      <a:pt x="82" y="60"/>
                    </a:cubicBezTo>
                    <a:cubicBezTo>
                      <a:pt x="82" y="63"/>
                      <a:pt x="82" y="67"/>
                      <a:pt x="82" y="70"/>
                    </a:cubicBezTo>
                    <a:cubicBezTo>
                      <a:pt x="80" y="70"/>
                      <a:pt x="78" y="70"/>
                      <a:pt x="76" y="70"/>
                    </a:cubicBezTo>
                    <a:cubicBezTo>
                      <a:pt x="76" y="67"/>
                      <a:pt x="76" y="63"/>
                      <a:pt x="76" y="60"/>
                    </a:cubicBezTo>
                    <a:close/>
                    <a:moveTo>
                      <a:pt x="89" y="60"/>
                    </a:moveTo>
                    <a:cubicBezTo>
                      <a:pt x="91" y="60"/>
                      <a:pt x="93" y="60"/>
                      <a:pt x="95" y="60"/>
                    </a:cubicBezTo>
                    <a:cubicBezTo>
                      <a:pt x="95" y="63"/>
                      <a:pt x="95" y="67"/>
                      <a:pt x="95" y="70"/>
                    </a:cubicBezTo>
                    <a:cubicBezTo>
                      <a:pt x="93" y="70"/>
                      <a:pt x="91" y="70"/>
                      <a:pt x="89" y="70"/>
                    </a:cubicBezTo>
                    <a:cubicBezTo>
                      <a:pt x="89" y="67"/>
                      <a:pt x="89" y="63"/>
                      <a:pt x="89" y="60"/>
                    </a:cubicBezTo>
                    <a:close/>
                    <a:moveTo>
                      <a:pt x="50" y="83"/>
                    </a:moveTo>
                    <a:cubicBezTo>
                      <a:pt x="52" y="83"/>
                      <a:pt x="55" y="83"/>
                      <a:pt x="57" y="83"/>
                    </a:cubicBezTo>
                    <a:cubicBezTo>
                      <a:pt x="57" y="86"/>
                      <a:pt x="57" y="89"/>
                      <a:pt x="57" y="93"/>
                    </a:cubicBezTo>
                    <a:cubicBezTo>
                      <a:pt x="55" y="93"/>
                      <a:pt x="52" y="93"/>
                      <a:pt x="50" y="93"/>
                    </a:cubicBezTo>
                    <a:cubicBezTo>
                      <a:pt x="50" y="89"/>
                      <a:pt x="50" y="86"/>
                      <a:pt x="50" y="83"/>
                    </a:cubicBezTo>
                    <a:close/>
                    <a:moveTo>
                      <a:pt x="37" y="83"/>
                    </a:moveTo>
                    <a:cubicBezTo>
                      <a:pt x="40" y="83"/>
                      <a:pt x="42" y="83"/>
                      <a:pt x="44" y="83"/>
                    </a:cubicBezTo>
                    <a:cubicBezTo>
                      <a:pt x="44" y="86"/>
                      <a:pt x="44" y="89"/>
                      <a:pt x="44" y="93"/>
                    </a:cubicBezTo>
                    <a:cubicBezTo>
                      <a:pt x="42" y="93"/>
                      <a:pt x="40" y="93"/>
                      <a:pt x="37" y="93"/>
                    </a:cubicBezTo>
                    <a:cubicBezTo>
                      <a:pt x="37" y="89"/>
                      <a:pt x="37" y="86"/>
                      <a:pt x="37" y="83"/>
                    </a:cubicBezTo>
                    <a:close/>
                    <a:moveTo>
                      <a:pt x="63" y="83"/>
                    </a:moveTo>
                    <a:cubicBezTo>
                      <a:pt x="65" y="83"/>
                      <a:pt x="67" y="83"/>
                      <a:pt x="70" y="83"/>
                    </a:cubicBezTo>
                    <a:cubicBezTo>
                      <a:pt x="70" y="86"/>
                      <a:pt x="70" y="89"/>
                      <a:pt x="70" y="93"/>
                    </a:cubicBezTo>
                    <a:cubicBezTo>
                      <a:pt x="67" y="93"/>
                      <a:pt x="65" y="93"/>
                      <a:pt x="63" y="93"/>
                    </a:cubicBezTo>
                    <a:cubicBezTo>
                      <a:pt x="63" y="89"/>
                      <a:pt x="63" y="86"/>
                      <a:pt x="63" y="83"/>
                    </a:cubicBezTo>
                    <a:close/>
                    <a:moveTo>
                      <a:pt x="76" y="83"/>
                    </a:moveTo>
                    <a:cubicBezTo>
                      <a:pt x="78" y="83"/>
                      <a:pt x="80" y="83"/>
                      <a:pt x="82" y="83"/>
                    </a:cubicBezTo>
                    <a:cubicBezTo>
                      <a:pt x="82" y="86"/>
                      <a:pt x="82" y="89"/>
                      <a:pt x="82" y="93"/>
                    </a:cubicBezTo>
                    <a:cubicBezTo>
                      <a:pt x="80" y="93"/>
                      <a:pt x="78" y="93"/>
                      <a:pt x="76" y="93"/>
                    </a:cubicBezTo>
                    <a:cubicBezTo>
                      <a:pt x="76" y="89"/>
                      <a:pt x="76" y="86"/>
                      <a:pt x="76" y="83"/>
                    </a:cubicBezTo>
                    <a:close/>
                    <a:moveTo>
                      <a:pt x="89" y="83"/>
                    </a:moveTo>
                    <a:cubicBezTo>
                      <a:pt x="91" y="83"/>
                      <a:pt x="93" y="83"/>
                      <a:pt x="95" y="83"/>
                    </a:cubicBezTo>
                    <a:cubicBezTo>
                      <a:pt x="95" y="86"/>
                      <a:pt x="95" y="89"/>
                      <a:pt x="95" y="93"/>
                    </a:cubicBezTo>
                    <a:cubicBezTo>
                      <a:pt x="93" y="93"/>
                      <a:pt x="91" y="93"/>
                      <a:pt x="89" y="93"/>
                    </a:cubicBezTo>
                    <a:cubicBezTo>
                      <a:pt x="89" y="89"/>
                      <a:pt x="89" y="86"/>
                      <a:pt x="89" y="83"/>
                    </a:cubicBezTo>
                    <a:close/>
                    <a:moveTo>
                      <a:pt x="50" y="105"/>
                    </a:moveTo>
                    <a:cubicBezTo>
                      <a:pt x="52" y="105"/>
                      <a:pt x="55" y="105"/>
                      <a:pt x="57" y="105"/>
                    </a:cubicBezTo>
                    <a:cubicBezTo>
                      <a:pt x="57" y="108"/>
                      <a:pt x="57" y="112"/>
                      <a:pt x="57" y="115"/>
                    </a:cubicBezTo>
                    <a:cubicBezTo>
                      <a:pt x="55" y="115"/>
                      <a:pt x="52" y="115"/>
                      <a:pt x="50" y="115"/>
                    </a:cubicBezTo>
                    <a:cubicBezTo>
                      <a:pt x="50" y="112"/>
                      <a:pt x="50" y="108"/>
                      <a:pt x="50" y="105"/>
                    </a:cubicBezTo>
                    <a:close/>
                    <a:moveTo>
                      <a:pt x="37" y="105"/>
                    </a:moveTo>
                    <a:cubicBezTo>
                      <a:pt x="40" y="105"/>
                      <a:pt x="42" y="105"/>
                      <a:pt x="44" y="105"/>
                    </a:cubicBezTo>
                    <a:cubicBezTo>
                      <a:pt x="44" y="108"/>
                      <a:pt x="44" y="112"/>
                      <a:pt x="44" y="115"/>
                    </a:cubicBezTo>
                    <a:cubicBezTo>
                      <a:pt x="42" y="115"/>
                      <a:pt x="40" y="115"/>
                      <a:pt x="37" y="115"/>
                    </a:cubicBezTo>
                    <a:cubicBezTo>
                      <a:pt x="37" y="112"/>
                      <a:pt x="37" y="108"/>
                      <a:pt x="37" y="105"/>
                    </a:cubicBezTo>
                    <a:close/>
                    <a:moveTo>
                      <a:pt x="63" y="105"/>
                    </a:moveTo>
                    <a:cubicBezTo>
                      <a:pt x="65" y="105"/>
                      <a:pt x="67" y="105"/>
                      <a:pt x="70" y="105"/>
                    </a:cubicBezTo>
                    <a:cubicBezTo>
                      <a:pt x="70" y="108"/>
                      <a:pt x="70" y="112"/>
                      <a:pt x="70" y="115"/>
                    </a:cubicBezTo>
                    <a:cubicBezTo>
                      <a:pt x="67" y="115"/>
                      <a:pt x="65" y="115"/>
                      <a:pt x="63" y="115"/>
                    </a:cubicBezTo>
                    <a:cubicBezTo>
                      <a:pt x="63" y="112"/>
                      <a:pt x="63" y="108"/>
                      <a:pt x="63" y="105"/>
                    </a:cubicBezTo>
                    <a:close/>
                    <a:moveTo>
                      <a:pt x="76" y="105"/>
                    </a:moveTo>
                    <a:cubicBezTo>
                      <a:pt x="78" y="105"/>
                      <a:pt x="80" y="105"/>
                      <a:pt x="82" y="105"/>
                    </a:cubicBezTo>
                    <a:cubicBezTo>
                      <a:pt x="82" y="108"/>
                      <a:pt x="82" y="112"/>
                      <a:pt x="82" y="115"/>
                    </a:cubicBezTo>
                    <a:cubicBezTo>
                      <a:pt x="80" y="115"/>
                      <a:pt x="78" y="115"/>
                      <a:pt x="76" y="115"/>
                    </a:cubicBezTo>
                    <a:cubicBezTo>
                      <a:pt x="76" y="112"/>
                      <a:pt x="76" y="108"/>
                      <a:pt x="76" y="105"/>
                    </a:cubicBezTo>
                    <a:close/>
                    <a:moveTo>
                      <a:pt x="89" y="105"/>
                    </a:moveTo>
                    <a:cubicBezTo>
                      <a:pt x="91" y="105"/>
                      <a:pt x="93" y="105"/>
                      <a:pt x="95" y="105"/>
                    </a:cubicBezTo>
                    <a:cubicBezTo>
                      <a:pt x="95" y="108"/>
                      <a:pt x="95" y="112"/>
                      <a:pt x="95" y="115"/>
                    </a:cubicBezTo>
                    <a:cubicBezTo>
                      <a:pt x="93" y="115"/>
                      <a:pt x="91" y="115"/>
                      <a:pt x="89" y="115"/>
                    </a:cubicBezTo>
                    <a:cubicBezTo>
                      <a:pt x="89" y="112"/>
                      <a:pt x="89" y="108"/>
                      <a:pt x="89" y="105"/>
                    </a:cubicBezTo>
                    <a:close/>
                    <a:moveTo>
                      <a:pt x="50" y="127"/>
                    </a:moveTo>
                    <a:cubicBezTo>
                      <a:pt x="52" y="127"/>
                      <a:pt x="55" y="127"/>
                      <a:pt x="57" y="127"/>
                    </a:cubicBezTo>
                    <a:cubicBezTo>
                      <a:pt x="57" y="131"/>
                      <a:pt x="57" y="134"/>
                      <a:pt x="57" y="137"/>
                    </a:cubicBezTo>
                    <a:cubicBezTo>
                      <a:pt x="55" y="137"/>
                      <a:pt x="52" y="137"/>
                      <a:pt x="50" y="137"/>
                    </a:cubicBezTo>
                    <a:cubicBezTo>
                      <a:pt x="50" y="134"/>
                      <a:pt x="50" y="131"/>
                      <a:pt x="50" y="127"/>
                    </a:cubicBezTo>
                    <a:close/>
                    <a:moveTo>
                      <a:pt x="37" y="127"/>
                    </a:moveTo>
                    <a:cubicBezTo>
                      <a:pt x="40" y="127"/>
                      <a:pt x="42" y="127"/>
                      <a:pt x="44" y="127"/>
                    </a:cubicBezTo>
                    <a:cubicBezTo>
                      <a:pt x="44" y="131"/>
                      <a:pt x="44" y="134"/>
                      <a:pt x="44" y="137"/>
                    </a:cubicBezTo>
                    <a:cubicBezTo>
                      <a:pt x="42" y="137"/>
                      <a:pt x="40" y="137"/>
                      <a:pt x="37" y="137"/>
                    </a:cubicBezTo>
                    <a:cubicBezTo>
                      <a:pt x="37" y="134"/>
                      <a:pt x="37" y="131"/>
                      <a:pt x="37" y="127"/>
                    </a:cubicBezTo>
                    <a:close/>
                    <a:moveTo>
                      <a:pt x="63" y="127"/>
                    </a:moveTo>
                    <a:cubicBezTo>
                      <a:pt x="65" y="127"/>
                      <a:pt x="67" y="127"/>
                      <a:pt x="70" y="127"/>
                    </a:cubicBezTo>
                    <a:cubicBezTo>
                      <a:pt x="70" y="131"/>
                      <a:pt x="70" y="134"/>
                      <a:pt x="70" y="137"/>
                    </a:cubicBezTo>
                    <a:cubicBezTo>
                      <a:pt x="67" y="137"/>
                      <a:pt x="65" y="137"/>
                      <a:pt x="63" y="137"/>
                    </a:cubicBezTo>
                    <a:cubicBezTo>
                      <a:pt x="63" y="134"/>
                      <a:pt x="63" y="131"/>
                      <a:pt x="63" y="127"/>
                    </a:cubicBezTo>
                    <a:close/>
                    <a:moveTo>
                      <a:pt x="76" y="127"/>
                    </a:moveTo>
                    <a:cubicBezTo>
                      <a:pt x="78" y="127"/>
                      <a:pt x="80" y="127"/>
                      <a:pt x="82" y="127"/>
                    </a:cubicBezTo>
                    <a:cubicBezTo>
                      <a:pt x="82" y="131"/>
                      <a:pt x="82" y="134"/>
                      <a:pt x="82" y="137"/>
                    </a:cubicBezTo>
                    <a:cubicBezTo>
                      <a:pt x="80" y="137"/>
                      <a:pt x="78" y="137"/>
                      <a:pt x="76" y="137"/>
                    </a:cubicBezTo>
                    <a:cubicBezTo>
                      <a:pt x="76" y="134"/>
                      <a:pt x="76" y="131"/>
                      <a:pt x="76" y="127"/>
                    </a:cubicBezTo>
                    <a:close/>
                    <a:moveTo>
                      <a:pt x="89" y="127"/>
                    </a:moveTo>
                    <a:cubicBezTo>
                      <a:pt x="91" y="127"/>
                      <a:pt x="93" y="127"/>
                      <a:pt x="95" y="127"/>
                    </a:cubicBezTo>
                    <a:cubicBezTo>
                      <a:pt x="95" y="131"/>
                      <a:pt x="95" y="134"/>
                      <a:pt x="95" y="137"/>
                    </a:cubicBezTo>
                    <a:cubicBezTo>
                      <a:pt x="93" y="137"/>
                      <a:pt x="91" y="137"/>
                      <a:pt x="89" y="137"/>
                    </a:cubicBezTo>
                    <a:cubicBezTo>
                      <a:pt x="89" y="134"/>
                      <a:pt x="89" y="131"/>
                      <a:pt x="89" y="127"/>
                    </a:cubicBezTo>
                    <a:close/>
                    <a:moveTo>
                      <a:pt x="50" y="15"/>
                    </a:moveTo>
                    <a:cubicBezTo>
                      <a:pt x="52" y="15"/>
                      <a:pt x="55" y="15"/>
                      <a:pt x="57" y="15"/>
                    </a:cubicBezTo>
                    <a:cubicBezTo>
                      <a:pt x="57" y="18"/>
                      <a:pt x="57" y="22"/>
                      <a:pt x="57" y="25"/>
                    </a:cubicBezTo>
                    <a:cubicBezTo>
                      <a:pt x="55" y="25"/>
                      <a:pt x="52" y="25"/>
                      <a:pt x="50" y="25"/>
                    </a:cubicBezTo>
                    <a:cubicBezTo>
                      <a:pt x="50" y="22"/>
                      <a:pt x="50" y="18"/>
                      <a:pt x="50" y="15"/>
                    </a:cubicBezTo>
                    <a:close/>
                    <a:moveTo>
                      <a:pt x="37" y="15"/>
                    </a:moveTo>
                    <a:cubicBezTo>
                      <a:pt x="44" y="15"/>
                      <a:pt x="44" y="15"/>
                      <a:pt x="44" y="15"/>
                    </a:cubicBezTo>
                    <a:cubicBezTo>
                      <a:pt x="44" y="25"/>
                      <a:pt x="44" y="25"/>
                      <a:pt x="44" y="25"/>
                    </a:cubicBezTo>
                    <a:cubicBezTo>
                      <a:pt x="37" y="25"/>
                      <a:pt x="37" y="25"/>
                      <a:pt x="37" y="25"/>
                    </a:cubicBezTo>
                    <a:cubicBezTo>
                      <a:pt x="37" y="15"/>
                      <a:pt x="37" y="15"/>
                      <a:pt x="37" y="15"/>
                    </a:cubicBezTo>
                    <a:close/>
                    <a:moveTo>
                      <a:pt x="63" y="15"/>
                    </a:moveTo>
                    <a:cubicBezTo>
                      <a:pt x="65" y="15"/>
                      <a:pt x="67" y="15"/>
                      <a:pt x="70" y="15"/>
                    </a:cubicBezTo>
                    <a:cubicBezTo>
                      <a:pt x="70" y="18"/>
                      <a:pt x="70" y="22"/>
                      <a:pt x="70" y="25"/>
                    </a:cubicBezTo>
                    <a:cubicBezTo>
                      <a:pt x="67" y="25"/>
                      <a:pt x="65" y="25"/>
                      <a:pt x="63" y="25"/>
                    </a:cubicBezTo>
                    <a:cubicBezTo>
                      <a:pt x="63" y="22"/>
                      <a:pt x="63" y="18"/>
                      <a:pt x="63" y="15"/>
                    </a:cubicBezTo>
                    <a:close/>
                    <a:moveTo>
                      <a:pt x="76" y="15"/>
                    </a:moveTo>
                    <a:cubicBezTo>
                      <a:pt x="78" y="15"/>
                      <a:pt x="80" y="15"/>
                      <a:pt x="82" y="15"/>
                    </a:cubicBezTo>
                    <a:cubicBezTo>
                      <a:pt x="82" y="18"/>
                      <a:pt x="82" y="22"/>
                      <a:pt x="82" y="25"/>
                    </a:cubicBezTo>
                    <a:cubicBezTo>
                      <a:pt x="80" y="25"/>
                      <a:pt x="78" y="25"/>
                      <a:pt x="76" y="25"/>
                    </a:cubicBezTo>
                    <a:cubicBezTo>
                      <a:pt x="76" y="22"/>
                      <a:pt x="76" y="18"/>
                      <a:pt x="76" y="15"/>
                    </a:cubicBezTo>
                    <a:close/>
                    <a:moveTo>
                      <a:pt x="89" y="15"/>
                    </a:moveTo>
                    <a:cubicBezTo>
                      <a:pt x="95" y="15"/>
                      <a:pt x="95" y="15"/>
                      <a:pt x="95" y="15"/>
                    </a:cubicBezTo>
                    <a:cubicBezTo>
                      <a:pt x="95" y="25"/>
                      <a:pt x="95" y="25"/>
                      <a:pt x="95" y="25"/>
                    </a:cubicBezTo>
                    <a:cubicBezTo>
                      <a:pt x="89" y="25"/>
                      <a:pt x="89" y="25"/>
                      <a:pt x="89" y="25"/>
                    </a:cubicBezTo>
                    <a:cubicBezTo>
                      <a:pt x="89" y="15"/>
                      <a:pt x="89" y="15"/>
                      <a:pt x="89" y="15"/>
                    </a:cubicBezTo>
                    <a:close/>
                    <a:moveTo>
                      <a:pt x="121" y="78"/>
                    </a:moveTo>
                    <a:cubicBezTo>
                      <a:pt x="185" y="78"/>
                      <a:pt x="185" y="78"/>
                      <a:pt x="185" y="78"/>
                    </a:cubicBezTo>
                    <a:cubicBezTo>
                      <a:pt x="185" y="86"/>
                      <a:pt x="185" y="86"/>
                      <a:pt x="185" y="86"/>
                    </a:cubicBezTo>
                    <a:cubicBezTo>
                      <a:pt x="121" y="86"/>
                      <a:pt x="121" y="86"/>
                      <a:pt x="121" y="86"/>
                    </a:cubicBezTo>
                    <a:cubicBezTo>
                      <a:pt x="121" y="78"/>
                      <a:pt x="121" y="78"/>
                      <a:pt x="121" y="78"/>
                    </a:cubicBezTo>
                    <a:close/>
                    <a:moveTo>
                      <a:pt x="121" y="115"/>
                    </a:moveTo>
                    <a:cubicBezTo>
                      <a:pt x="142" y="115"/>
                      <a:pt x="164" y="115"/>
                      <a:pt x="185" y="115"/>
                    </a:cubicBezTo>
                    <a:cubicBezTo>
                      <a:pt x="185" y="118"/>
                      <a:pt x="185" y="120"/>
                      <a:pt x="185" y="123"/>
                    </a:cubicBezTo>
                    <a:cubicBezTo>
                      <a:pt x="164" y="123"/>
                      <a:pt x="142" y="123"/>
                      <a:pt x="121" y="123"/>
                    </a:cubicBezTo>
                    <a:cubicBezTo>
                      <a:pt x="121" y="120"/>
                      <a:pt x="121" y="118"/>
                      <a:pt x="121" y="115"/>
                    </a:cubicBezTo>
                    <a:close/>
                    <a:moveTo>
                      <a:pt x="121" y="133"/>
                    </a:moveTo>
                    <a:cubicBezTo>
                      <a:pt x="142" y="133"/>
                      <a:pt x="164" y="133"/>
                      <a:pt x="185" y="133"/>
                    </a:cubicBezTo>
                    <a:cubicBezTo>
                      <a:pt x="185" y="136"/>
                      <a:pt x="185" y="139"/>
                      <a:pt x="185" y="141"/>
                    </a:cubicBezTo>
                    <a:cubicBezTo>
                      <a:pt x="164" y="141"/>
                      <a:pt x="142" y="141"/>
                      <a:pt x="121" y="141"/>
                    </a:cubicBezTo>
                    <a:cubicBezTo>
                      <a:pt x="121" y="139"/>
                      <a:pt x="121" y="136"/>
                      <a:pt x="121" y="133"/>
                    </a:cubicBezTo>
                    <a:close/>
                    <a:moveTo>
                      <a:pt x="121" y="152"/>
                    </a:moveTo>
                    <a:cubicBezTo>
                      <a:pt x="185" y="152"/>
                      <a:pt x="185" y="152"/>
                      <a:pt x="185" y="152"/>
                    </a:cubicBezTo>
                    <a:cubicBezTo>
                      <a:pt x="185" y="160"/>
                      <a:pt x="185" y="160"/>
                      <a:pt x="185" y="160"/>
                    </a:cubicBezTo>
                    <a:cubicBezTo>
                      <a:pt x="121" y="160"/>
                      <a:pt x="121" y="160"/>
                      <a:pt x="121" y="160"/>
                    </a:cubicBezTo>
                    <a:lnTo>
                      <a:pt x="121" y="152"/>
                    </a:lnTo>
                    <a:close/>
                  </a:path>
                </a:pathLst>
              </a:custGeom>
              <a:grpFill/>
              <a:ln>
                <a:noFill/>
              </a:ln>
            </p:spPr>
            <p:txBody>
              <a:bodyPr vert="horz" wrap="square" lIns="30477" tIns="15238" rIns="30477" bIns="15238" numCol="1" anchor="t" anchorCtr="0" compatLnSpc="1"/>
              <a:lstStyle/>
              <a:p>
                <a:endParaRPr lang="zh-CN" altLang="en-US" sz="320">
                  <a:latin typeface="Arial" panose="020B0604020202020204" pitchFamily="34" charset="0"/>
                  <a:ea typeface="微软雅黑" panose="020B0503020204020204" charset="-122"/>
                  <a:cs typeface="微软雅黑" panose="020B0503020204020204" charset="-122"/>
                </a:endParaRPr>
              </a:p>
            </p:txBody>
          </p:sp>
        </p:grpSp>
        <p:sp>
          <p:nvSpPr>
            <p:cNvPr id="1048783" name="îŝḷidê"/>
            <p:cNvSpPr txBox="1"/>
            <p:nvPr/>
          </p:nvSpPr>
          <p:spPr>
            <a:xfrm>
              <a:off x="-1545588" y="-4030573"/>
              <a:ext cx="8490415" cy="4649683"/>
            </a:xfrm>
            <a:prstGeom prst="rect">
              <a:avLst/>
            </a:prstGeom>
            <a:noFill/>
          </p:spPr>
          <p:txBody>
            <a:bodyPr wrap="square" lIns="29997" tIns="15598" rIns="29997" bIns="15598" rtlCol="0">
              <a:noAutofit/>
            </a:bodyPr>
            <a:lstStyle/>
            <a:p>
              <a:pPr>
                <a:lnSpc>
                  <a:spcPct val="150000"/>
                </a:lnSpc>
              </a:pPr>
              <a:endParaRPr lang="en-US" altLang="zh-CN" sz="750"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rPr>
                <a:t>In </a:t>
              </a: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the past: IP </a:t>
              </a:r>
              <a:r>
                <a:rPr lang="en-US" altLang="zh-CN" sz="1400" b="1" dirty="0" err="1" smtClean="0">
                  <a:solidFill>
                    <a:schemeClr val="bg1"/>
                  </a:solidFill>
                  <a:latin typeface="Arial" panose="020B0604020202020204" pitchFamily="34" charset="0"/>
                  <a:ea typeface="微软雅黑" panose="020B0503020204020204" charset="-122"/>
                  <a:cs typeface="微软雅黑" panose="020B0503020204020204" charset="-122"/>
                </a:rPr>
                <a:t>industrializationThe</a:t>
              </a:r>
              <a:r>
                <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future: industrial IP</a:t>
              </a:r>
              <a:endParaRPr lang="zh-CN" altLang="en-US" sz="1400"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400" b="1" dirty="0" smtClean="0">
                  <a:solidFill>
                    <a:schemeClr val="bg1"/>
                  </a:solidFill>
                  <a:latin typeface="Arial" panose="020B0604020202020204" pitchFamily="34" charset="0"/>
                  <a:ea typeface="微软雅黑" panose="020B0503020204020204" charset="-122"/>
                  <a:cs typeface="微软雅黑" panose="020B0503020204020204" charset="-122"/>
                </a:rPr>
                <a:t>Information </a:t>
              </a:r>
              <a:r>
                <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rPr>
                <a:t>consumption and physical consumption synergy "double upgrade"</a:t>
              </a:r>
              <a:endParaRPr lang="en-US" altLang="zh-CN" sz="1400"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5" name="išḷiḍe"/>
            <p:cNvGrpSpPr/>
            <p:nvPr/>
          </p:nvGrpSpPr>
          <p:grpSpPr>
            <a:xfrm>
              <a:off x="6351769" y="1413942"/>
              <a:ext cx="11584323" cy="2618631"/>
              <a:chOff x="-417977" y="359424"/>
              <a:chExt cx="11571043" cy="2618631"/>
            </a:xfrm>
          </p:grpSpPr>
          <p:sp>
            <p:nvSpPr>
              <p:cNvPr id="1048784" name="iṩ1îḋè"/>
              <p:cNvSpPr/>
              <p:nvPr/>
            </p:nvSpPr>
            <p:spPr bwMode="auto">
              <a:xfrm>
                <a:off x="73284" y="359424"/>
                <a:ext cx="3086476" cy="951328"/>
              </a:xfrm>
              <a:prstGeom prst="roundRect">
                <a:avLst>
                  <a:gd name="adj" fmla="val 14047"/>
                </a:avLst>
              </a:prstGeom>
              <a:solidFill>
                <a:schemeClr val="accent2">
                  <a:lumMod val="60000"/>
                  <a:lumOff val="40000"/>
                </a:schemeClr>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1600" b="1">
                    <a:solidFill>
                      <a:schemeClr val="tx1"/>
                    </a:solidFill>
                    <a:latin typeface="Arial" panose="020B0604020202020204" pitchFamily="34" charset="0"/>
                    <a:ea typeface="微软雅黑" panose="020B0503020204020204" charset="-122"/>
                    <a:cs typeface="微软雅黑" panose="020B0503020204020204" charset="-122"/>
                  </a:rPr>
                  <a:t>IP+ retail</a:t>
                </a:r>
                <a:endParaRPr lang="en-US" altLang="zh-CN" sz="1600" b="1"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785" name="ïśḷîḍè"/>
              <p:cNvSpPr/>
              <p:nvPr/>
            </p:nvSpPr>
            <p:spPr>
              <a:xfrm>
                <a:off x="-417977" y="1187086"/>
                <a:ext cx="11571043" cy="1790969"/>
              </a:xfrm>
              <a:prstGeom prst="snip2SameRect">
                <a:avLst>
                  <a:gd name="adj1" fmla="val 0"/>
                  <a:gd name="adj2" fmla="val 0"/>
                </a:avLst>
              </a:prstGeom>
              <a:ln>
                <a:noFill/>
              </a:ln>
            </p:spPr>
            <p:txBody>
              <a:bodyPr wrap="square" anchor="t">
                <a:noAutofit/>
              </a:bodyPr>
              <a:lstStyle/>
              <a:p>
                <a:pPr marL="92075" indent="-92075">
                  <a:lnSpc>
                    <a:spcPct val="170000"/>
                  </a:lnSpc>
                  <a:spcBef>
                    <a:spcPct val="0"/>
                  </a:spcBef>
                  <a:buFont typeface="Arial" panose="020B0604020202020204" pitchFamily="34" charset="0"/>
                  <a:buChar char="•"/>
                </a:pPr>
                <a:r>
                  <a:rPr lang="en-US" altLang="zh-CN" sz="1400" b="1">
                    <a:solidFill>
                      <a:schemeClr val="accent2">
                        <a:lumMod val="60000"/>
                        <a:lumOff val="40000"/>
                      </a:schemeClr>
                    </a:solidFill>
                    <a:latin typeface="Arial" panose="020B0604020202020204" pitchFamily="34" charset="0"/>
                    <a:ea typeface="微软雅黑" panose="020B0503020204020204" charset="-122"/>
                    <a:cs typeface="微软雅黑" panose="020B0503020204020204" charset="-122"/>
                  </a:rPr>
                  <a:t>Entity cultural consumption will become the next stop for “new retail”</a:t>
                </a:r>
                <a:endParaRPr lang="en-US" altLang="zh-CN" sz="1400" b="1" dirty="0">
                  <a:solidFill>
                    <a:schemeClr val="accent2">
                      <a:lumMod val="60000"/>
                      <a:lumOff val="40000"/>
                    </a:schemeClr>
                  </a:solidFill>
                  <a:latin typeface="Arial" panose="020B0604020202020204" pitchFamily="34" charset="0"/>
                  <a:ea typeface="微软雅黑" panose="020B0503020204020204" charset="-122"/>
                  <a:cs typeface="微软雅黑" panose="020B0503020204020204" charset="-122"/>
                  <a:sym typeface="+mn-ea"/>
                </a:endParaRPr>
              </a:p>
            </p:txBody>
          </p:sp>
        </p:grpSp>
        <p:grpSp>
          <p:nvGrpSpPr>
            <p:cNvPr id="56" name="ïşľidè"/>
            <p:cNvGrpSpPr/>
            <p:nvPr/>
          </p:nvGrpSpPr>
          <p:grpSpPr>
            <a:xfrm>
              <a:off x="6351769" y="-6824217"/>
              <a:ext cx="14199141" cy="5520226"/>
              <a:chOff x="-371793" y="-6390183"/>
              <a:chExt cx="14182859" cy="5520226"/>
            </a:xfrm>
          </p:grpSpPr>
          <p:sp>
            <p:nvSpPr>
              <p:cNvPr id="1048786" name="iŝļiḓê"/>
              <p:cNvSpPr/>
              <p:nvPr/>
            </p:nvSpPr>
            <p:spPr bwMode="auto">
              <a:xfrm>
                <a:off x="-5675" y="-6390183"/>
                <a:ext cx="5908296" cy="1017871"/>
              </a:xfrm>
              <a:prstGeom prst="roundRect">
                <a:avLst>
                  <a:gd name="adj" fmla="val 14047"/>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1600" b="1">
                    <a:solidFill>
                      <a:schemeClr val="tx1"/>
                    </a:solidFill>
                    <a:latin typeface="Arial" panose="020B0604020202020204" pitchFamily="34" charset="0"/>
                    <a:ea typeface="微软雅黑" panose="020B0503020204020204" charset="-122"/>
                    <a:cs typeface="微软雅黑" panose="020B0503020204020204" charset="-122"/>
                  </a:rPr>
                  <a:t>IP+ manufacturing</a:t>
                </a:r>
                <a:endParaRPr lang="en-US" altLang="zh-CN" sz="1600" b="1"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787" name="iṡľídé"/>
              <p:cNvSpPr/>
              <p:nvPr/>
            </p:nvSpPr>
            <p:spPr>
              <a:xfrm>
                <a:off x="-371793" y="-5307046"/>
                <a:ext cx="14182859" cy="4437089"/>
              </a:xfrm>
              <a:prstGeom prst="snip2SameRect">
                <a:avLst>
                  <a:gd name="adj1" fmla="val 0"/>
                  <a:gd name="adj2" fmla="val 0"/>
                </a:avLst>
              </a:prstGeom>
              <a:ln>
                <a:noFill/>
              </a:ln>
            </p:spPr>
            <p:txBody>
              <a:bodyPr wrap="square" anchor="t">
                <a:noAutofit/>
              </a:bodyPr>
              <a:lstStyle/>
              <a:p>
                <a:pPr marL="92075" indent="-92075">
                  <a:lnSpc>
                    <a:spcPct val="170000"/>
                  </a:lnSpc>
                  <a:spcBef>
                    <a:spcPct val="0"/>
                  </a:spcBef>
                  <a:buFont typeface="Arial" panose="020B0604020202020204" pitchFamily="34" charset="0"/>
                  <a:buChar char="•"/>
                </a:pP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The content industry will become the "flow portal" for the long tail demand of consumption upgrade entities</a:t>
                </a:r>
                <a:r>
                  <a:rPr lang="en-US" altLang="zh-CN" sz="1400" b="1" dirty="0" smtClean="0">
                    <a:solidFill>
                      <a:schemeClr val="accent1"/>
                    </a:solidFill>
                    <a:latin typeface="Arial" panose="020B0604020202020204" pitchFamily="34" charset="0"/>
                    <a:ea typeface="微软雅黑" panose="020B0503020204020204" charset="-122"/>
                    <a:cs typeface="微软雅黑" panose="020B0503020204020204" charset="-122"/>
                  </a:rPr>
                  <a:t>. The </a:t>
                </a: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demand caused by the content industry is highly matched with the ability of intelligent manufacturing "small batch, multi-category, short life </a:t>
                </a:r>
                <a:r>
                  <a:rPr lang="en-US" altLang="zh-CN" sz="1400" b="1" dirty="0" err="1">
                    <a:solidFill>
                      <a:schemeClr val="accent1"/>
                    </a:solidFill>
                    <a:latin typeface="Arial" panose="020B0604020202020204" pitchFamily="34" charset="0"/>
                    <a:ea typeface="微软雅黑" panose="020B0503020204020204" charset="-122"/>
                    <a:cs typeface="微软雅黑" panose="020B0503020204020204" charset="-122"/>
                  </a:rPr>
                  <a:t>cycle"IP</a:t>
                </a:r>
                <a:r>
                  <a:rPr lang="en-US" altLang="zh-CN" sz="1400" b="1" dirty="0">
                    <a:solidFill>
                      <a:schemeClr val="accent1"/>
                    </a:solidFill>
                    <a:latin typeface="Arial" panose="020B0604020202020204" pitchFamily="34" charset="0"/>
                    <a:ea typeface="微软雅黑" panose="020B0503020204020204" charset="-122"/>
                    <a:cs typeface="微软雅黑" panose="020B0503020204020204" charset="-122"/>
                  </a:rPr>
                  <a:t> products will receive a significant premium</a:t>
                </a:r>
                <a:endParaRPr lang="zh-CN" altLang="en-US" sz="1400" b="1" dirty="0">
                  <a:solidFill>
                    <a:schemeClr val="accent1"/>
                  </a:solidFill>
                  <a:latin typeface="Arial" panose="020B0604020202020204" pitchFamily="34" charset="0"/>
                  <a:ea typeface="微软雅黑" panose="020B0503020204020204" charset="-122"/>
                  <a:cs typeface="微软雅黑" panose="020B0503020204020204" charset="-122"/>
                </a:endParaRPr>
              </a:p>
            </p:txBody>
          </p:sp>
        </p:grpSp>
        <p:cxnSp>
          <p:nvCxnSpPr>
            <p:cNvPr id="3145732" name="直接连接符 480"/>
            <p:cNvCxnSpPr>
              <a:stCxn id="1048778" idx="5"/>
            </p:cNvCxnSpPr>
            <p:nvPr/>
          </p:nvCxnSpPr>
          <p:spPr>
            <a:xfrm flipV="1">
              <a:off x="6351771" y="806465"/>
              <a:ext cx="13978" cy="3117613"/>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048788" name="标题 1"/>
          <p:cNvSpPr txBox="1"/>
          <p:nvPr/>
        </p:nvSpPr>
        <p:spPr>
          <a:xfrm>
            <a:off x="62145" y="11003"/>
            <a:ext cx="8589485" cy="788473"/>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IP+ industry" has become a new outlet for industrial upgrading</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2"/>
    </p:custData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0"/>
          <p:cNvGrpSpPr/>
          <p:nvPr/>
        </p:nvGrpSpPr>
        <p:grpSpPr>
          <a:xfrm>
            <a:off x="4355265" y="1792398"/>
            <a:ext cx="1376879" cy="1789649"/>
            <a:chOff x="3625" y="2872"/>
            <a:chExt cx="2098" cy="2276"/>
          </a:xfrm>
          <a:solidFill>
            <a:srgbClr val="2272A3"/>
          </a:solidFill>
        </p:grpSpPr>
        <p:sp>
          <p:nvSpPr>
            <p:cNvPr id="1048789"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9" name="组合 52"/>
            <p:cNvGrpSpPr/>
            <p:nvPr/>
          </p:nvGrpSpPr>
          <p:grpSpPr>
            <a:xfrm>
              <a:off x="3639" y="2891"/>
              <a:ext cx="2084" cy="2257"/>
              <a:chOff x="4917" y="3125"/>
              <a:chExt cx="2084" cy="2257"/>
            </a:xfrm>
            <a:grpFill/>
          </p:grpSpPr>
          <p:sp>
            <p:nvSpPr>
              <p:cNvPr id="1048790"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1" name="object 11"/>
              <p:cNvSpPr txBox="1"/>
              <p:nvPr/>
            </p:nvSpPr>
            <p:spPr>
              <a:xfrm>
                <a:off x="5621" y="3196"/>
                <a:ext cx="752"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区块头</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2"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3"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数据</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4" name="object 14"/>
              <p:cNvSpPr txBox="1"/>
              <p:nvPr/>
            </p:nvSpPr>
            <p:spPr>
              <a:xfrm>
                <a:off x="5735" y="4333"/>
                <a:ext cx="711" cy="813"/>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时间</a:t>
                </a:r>
                <a:endParaRPr sz="1155">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签名</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grpSp>
        <p:nvGrpSpPr>
          <p:cNvPr id="60" name="组合 39"/>
          <p:cNvGrpSpPr/>
          <p:nvPr/>
        </p:nvGrpSpPr>
        <p:grpSpPr>
          <a:xfrm>
            <a:off x="1199315" y="1792398"/>
            <a:ext cx="1376879" cy="1789649"/>
            <a:chOff x="3625" y="2872"/>
            <a:chExt cx="2098" cy="2276"/>
          </a:xfrm>
          <a:solidFill>
            <a:srgbClr val="2272A3"/>
          </a:solidFill>
        </p:grpSpPr>
        <p:sp>
          <p:nvSpPr>
            <p:cNvPr id="1048795"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1" name="组合 41"/>
            <p:cNvGrpSpPr/>
            <p:nvPr/>
          </p:nvGrpSpPr>
          <p:grpSpPr>
            <a:xfrm>
              <a:off x="3639" y="2891"/>
              <a:ext cx="2084" cy="2257"/>
              <a:chOff x="4917" y="3125"/>
              <a:chExt cx="2084" cy="2257"/>
            </a:xfrm>
            <a:grpFill/>
          </p:grpSpPr>
          <p:sp>
            <p:nvSpPr>
              <p:cNvPr id="1048796"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7" name="object 11"/>
              <p:cNvSpPr txBox="1"/>
              <p:nvPr/>
            </p:nvSpPr>
            <p:spPr>
              <a:xfrm>
                <a:off x="5621" y="3196"/>
                <a:ext cx="752"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区块头</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8"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9"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数据</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0" name="object 14"/>
              <p:cNvSpPr txBox="1"/>
              <p:nvPr/>
            </p:nvSpPr>
            <p:spPr>
              <a:xfrm>
                <a:off x="5735" y="4333"/>
                <a:ext cx="711" cy="813"/>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时间</a:t>
                </a:r>
                <a:endParaRPr sz="1155">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签名</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sp>
        <p:nvSpPr>
          <p:cNvPr id="1048801" name="object 6"/>
          <p:cNvSpPr txBox="1"/>
          <p:nvPr/>
        </p:nvSpPr>
        <p:spPr>
          <a:xfrm>
            <a:off x="3010535" y="4455795"/>
            <a:ext cx="894715" cy="437515"/>
          </a:xfrm>
          <a:prstGeom prst="rect">
            <a:avLst/>
          </a:prstGeom>
        </p:spPr>
        <p:txBody>
          <a:bodyPr vert="horz" wrap="square" lIns="0" tIns="9092" rIns="0" bIns="0" rtlCol="0" anchor="ctr" anchorCtr="0">
            <a:spAutoFit/>
          </a:bodyPr>
          <a:lstStyle/>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Who</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CA证书</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确定身份</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02" name="object 8"/>
          <p:cNvSpPr txBox="1"/>
          <p:nvPr/>
        </p:nvSpPr>
        <p:spPr>
          <a:xfrm>
            <a:off x="1419225" y="4455795"/>
            <a:ext cx="999490" cy="437515"/>
          </a:xfrm>
          <a:prstGeom prst="rect">
            <a:avLst/>
          </a:prstGeom>
        </p:spPr>
        <p:txBody>
          <a:bodyPr vert="horz" wrap="square" lIns="0" tIns="9092" rIns="0" bIns="0" rtlCol="0" anchor="ctr" anchorCtr="0">
            <a:spAutoFit/>
          </a:bodyPr>
          <a:lstStyle/>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What  </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作品Hash</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确定作品</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62" name="组合 19"/>
          <p:cNvGrpSpPr/>
          <p:nvPr/>
        </p:nvGrpSpPr>
        <p:grpSpPr>
          <a:xfrm>
            <a:off x="2774115" y="1792398"/>
            <a:ext cx="1376879" cy="1789649"/>
            <a:chOff x="3625" y="2872"/>
            <a:chExt cx="2098" cy="2276"/>
          </a:xfrm>
          <a:solidFill>
            <a:srgbClr val="2272A3"/>
          </a:solidFill>
        </p:grpSpPr>
        <p:sp>
          <p:nvSpPr>
            <p:cNvPr id="1048803"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3" name="组合 18"/>
            <p:cNvGrpSpPr/>
            <p:nvPr/>
          </p:nvGrpSpPr>
          <p:grpSpPr>
            <a:xfrm>
              <a:off x="3639" y="2891"/>
              <a:ext cx="2084" cy="2257"/>
              <a:chOff x="4917" y="3125"/>
              <a:chExt cx="2084" cy="2257"/>
            </a:xfrm>
            <a:grpFill/>
          </p:grpSpPr>
          <p:sp>
            <p:nvSpPr>
              <p:cNvPr id="1048804"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5" name="object 11"/>
              <p:cNvSpPr txBox="1"/>
              <p:nvPr/>
            </p:nvSpPr>
            <p:spPr>
              <a:xfrm>
                <a:off x="5621" y="3196"/>
                <a:ext cx="752"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区块头</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6"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7"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数据</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8" name="object 14"/>
              <p:cNvSpPr txBox="1"/>
              <p:nvPr/>
            </p:nvSpPr>
            <p:spPr>
              <a:xfrm>
                <a:off x="5735" y="4333"/>
                <a:ext cx="711" cy="813"/>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时间</a:t>
                </a:r>
                <a:endParaRPr sz="1155">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签名</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sp>
        <p:nvSpPr>
          <p:cNvPr id="1048809" name="object 22"/>
          <p:cNvSpPr txBox="1"/>
          <p:nvPr/>
        </p:nvSpPr>
        <p:spPr>
          <a:xfrm>
            <a:off x="7366081" y="2320275"/>
            <a:ext cx="1439931" cy="1116330"/>
          </a:xfrm>
          <a:prstGeom prst="rect">
            <a:avLst/>
          </a:prstGeom>
        </p:spPr>
        <p:txBody>
          <a:bodyPr vert="horz" wrap="square" lIns="0" tIns="9092" rIns="0" bIns="0" rtlCol="0">
            <a:spAutoFit/>
          </a:bodyPr>
          <a:lstStyle/>
          <a:p>
            <a:pPr marL="12700" marR="5080">
              <a:lnSpc>
                <a:spcPct val="15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权属身份证明</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存在性证明</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授权交易证明</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侵权证据固定</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0" name="object 22"/>
          <p:cNvSpPr txBox="1"/>
          <p:nvPr/>
        </p:nvSpPr>
        <p:spPr>
          <a:xfrm>
            <a:off x="5772920" y="2559286"/>
            <a:ext cx="1439931" cy="662305"/>
          </a:xfrm>
          <a:prstGeom prst="rect">
            <a:avLst/>
          </a:prstGeom>
        </p:spPr>
        <p:txBody>
          <a:bodyPr vert="horz" wrap="square" lIns="0" tIns="9092" rIns="0" bIns="0" rtlCol="0">
            <a:spAutoFit/>
          </a:bodyPr>
          <a:lstStyle/>
          <a:p>
            <a:pPr marL="12700" marR="5080" algn="ctr">
              <a:lnSpc>
                <a:spcPct val="150000"/>
              </a:lnSpc>
              <a:spcBef>
                <a:spcPts val="100"/>
              </a:spcBef>
            </a:pPr>
            <a:r>
              <a:rPr lang="zh-CN" sz="1385" b="1" dirty="0">
                <a:solidFill>
                  <a:schemeClr val="bg1"/>
                </a:solidFill>
                <a:latin typeface="Arial" panose="020B0604020202020204" pitchFamily="34" charset="0"/>
                <a:ea typeface="微软雅黑" panose="020B0503020204020204" charset="-122"/>
                <a:cs typeface="微软雅黑" panose="020B0503020204020204" charset="-122"/>
              </a:rPr>
              <a:t>联盟链</a:t>
            </a:r>
            <a:endParaRPr lang="zh-CN" sz="138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ctr">
              <a:lnSpc>
                <a:spcPct val="150000"/>
              </a:lnSpc>
              <a:spcBef>
                <a:spcPts val="100"/>
              </a:spcBef>
            </a:pPr>
            <a:r>
              <a:rPr lang="en-US" altLang="zh-CN" sz="1385" b="1" dirty="0">
                <a:solidFill>
                  <a:schemeClr val="bg1"/>
                </a:solidFill>
                <a:latin typeface="Arial" panose="020B0604020202020204" pitchFamily="34" charset="0"/>
                <a:ea typeface="微软雅黑" panose="020B0503020204020204" charset="-122"/>
                <a:cs typeface="微软雅黑" panose="020B0503020204020204" charset="-122"/>
              </a:rPr>
              <a:t>BaaS</a:t>
            </a:r>
            <a:endParaRPr lang="en-US" altLang="zh-CN" sz="138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1" name="标题 1"/>
          <p:cNvSpPr txBox="1"/>
          <p:nvPr/>
        </p:nvSpPr>
        <p:spPr>
          <a:xfrm>
            <a:off x="65744" y="792172"/>
            <a:ext cx="3406633" cy="321338"/>
          </a:xfrm>
          <a:prstGeom prst="rect">
            <a:avLst/>
          </a:prstGeom>
          <a:noFill/>
          <a:ln w="9525">
            <a:noFill/>
            <a:miter/>
          </a:ln>
        </p:spPr>
        <p:txBody>
          <a:bodyPr lIns="24939" rIns="24939" anchor="ctr"/>
          <a:lstStyle>
            <a:defPPr>
              <a:defRPr lang="en-US"/>
            </a:defPPr>
            <a:lvl1pPr algn="ctr" defTabSz="518160">
              <a:defRPr sz="1325" b="1">
                <a:solidFill>
                  <a:schemeClr val="bg1"/>
                </a:solidFill>
                <a:latin typeface="微软雅黑" panose="020B0503020204020204" charset="-122"/>
                <a:ea typeface="微软雅黑" panose="020B0503020204020204" charset="-122"/>
              </a:defRPr>
            </a:lvl1pPr>
          </a:lstStyle>
          <a:p>
            <a:pPr algn="l"/>
            <a:endParaRPr lang="zh-CN" altLang="en-US" sz="1530" dirty="0">
              <a:latin typeface="Arial" panose="020B0604020202020204" pitchFamily="34" charset="0"/>
              <a:cs typeface="微软雅黑" panose="020B0503020204020204" charset="-122"/>
              <a:sym typeface="+mn-lt"/>
            </a:endParaRPr>
          </a:p>
        </p:txBody>
      </p:sp>
      <p:sp>
        <p:nvSpPr>
          <p:cNvPr id="1048812" name="circular-clock-tool_55344"/>
          <p:cNvSpPr>
            <a:spLocks noChangeAspect="1"/>
          </p:cNvSpPr>
          <p:nvPr/>
        </p:nvSpPr>
        <p:spPr bwMode="auto">
          <a:xfrm>
            <a:off x="4661532" y="3997368"/>
            <a:ext cx="409105" cy="409105"/>
          </a:xfrm>
          <a:custGeom>
            <a:avLst/>
            <a:gdLst>
              <a:gd name="connsiteX0" fmla="*/ 220168 w 608697"/>
              <a:gd name="connsiteY0" fmla="*/ 149793 h 607851"/>
              <a:gd name="connsiteX1" fmla="*/ 239222 w 608697"/>
              <a:gd name="connsiteY1" fmla="*/ 161748 h 607851"/>
              <a:gd name="connsiteX2" fmla="*/ 303540 w 608697"/>
              <a:gd name="connsiteY2" fmla="*/ 252175 h 607851"/>
              <a:gd name="connsiteX3" fmla="*/ 304361 w 608697"/>
              <a:gd name="connsiteY3" fmla="*/ 252026 h 607851"/>
              <a:gd name="connsiteX4" fmla="*/ 347190 w 608697"/>
              <a:gd name="connsiteY4" fmla="*/ 274596 h 607851"/>
              <a:gd name="connsiteX5" fmla="*/ 417850 w 608697"/>
              <a:gd name="connsiteY5" fmla="*/ 274596 h 607851"/>
              <a:gd name="connsiteX6" fmla="*/ 447173 w 608697"/>
              <a:gd name="connsiteY6" fmla="*/ 303943 h 607851"/>
              <a:gd name="connsiteX7" fmla="*/ 417775 w 608697"/>
              <a:gd name="connsiteY7" fmla="*/ 333291 h 607851"/>
              <a:gd name="connsiteX8" fmla="*/ 347190 w 608697"/>
              <a:gd name="connsiteY8" fmla="*/ 333291 h 607851"/>
              <a:gd name="connsiteX9" fmla="*/ 304361 w 608697"/>
              <a:gd name="connsiteY9" fmla="*/ 355861 h 607851"/>
              <a:gd name="connsiteX10" fmla="*/ 252354 w 608697"/>
              <a:gd name="connsiteY10" fmla="*/ 303943 h 607851"/>
              <a:gd name="connsiteX11" fmla="*/ 255712 w 608697"/>
              <a:gd name="connsiteY11" fmla="*/ 286216 h 607851"/>
              <a:gd name="connsiteX12" fmla="*/ 191320 w 608697"/>
              <a:gd name="connsiteY12" fmla="*/ 195714 h 607851"/>
              <a:gd name="connsiteX13" fmla="*/ 198259 w 608697"/>
              <a:gd name="connsiteY13" fmla="*/ 154820 h 607851"/>
              <a:gd name="connsiteX14" fmla="*/ 220168 w 608697"/>
              <a:gd name="connsiteY14" fmla="*/ 149793 h 607851"/>
              <a:gd name="connsiteX15" fmla="*/ 284730 w 608697"/>
              <a:gd name="connsiteY15" fmla="*/ 79259 h 607851"/>
              <a:gd name="connsiteX16" fmla="*/ 79369 w 608697"/>
              <a:gd name="connsiteY16" fmla="*/ 284409 h 607851"/>
              <a:gd name="connsiteX17" fmla="*/ 105701 w 608697"/>
              <a:gd name="connsiteY17" fmla="*/ 284409 h 607851"/>
              <a:gd name="connsiteX18" fmla="*/ 125320 w 608697"/>
              <a:gd name="connsiteY18" fmla="*/ 303925 h 607851"/>
              <a:gd name="connsiteX19" fmla="*/ 105701 w 608697"/>
              <a:gd name="connsiteY19" fmla="*/ 323517 h 607851"/>
              <a:gd name="connsiteX20" fmla="*/ 79369 w 608697"/>
              <a:gd name="connsiteY20" fmla="*/ 323517 h 607851"/>
              <a:gd name="connsiteX21" fmla="*/ 284805 w 608697"/>
              <a:gd name="connsiteY21" fmla="*/ 528592 h 607851"/>
              <a:gd name="connsiteX22" fmla="*/ 284805 w 608697"/>
              <a:gd name="connsiteY22" fmla="*/ 502296 h 607851"/>
              <a:gd name="connsiteX23" fmla="*/ 304349 w 608697"/>
              <a:gd name="connsiteY23" fmla="*/ 482705 h 607851"/>
              <a:gd name="connsiteX24" fmla="*/ 323967 w 608697"/>
              <a:gd name="connsiteY24" fmla="*/ 502296 h 607851"/>
              <a:gd name="connsiteX25" fmla="*/ 323967 w 608697"/>
              <a:gd name="connsiteY25" fmla="*/ 528592 h 607851"/>
              <a:gd name="connsiteX26" fmla="*/ 529328 w 608697"/>
              <a:gd name="connsiteY26" fmla="*/ 323442 h 607851"/>
              <a:gd name="connsiteX27" fmla="*/ 502996 w 608697"/>
              <a:gd name="connsiteY27" fmla="*/ 323442 h 607851"/>
              <a:gd name="connsiteX28" fmla="*/ 483377 w 608697"/>
              <a:gd name="connsiteY28" fmla="*/ 303925 h 607851"/>
              <a:gd name="connsiteX29" fmla="*/ 502996 w 608697"/>
              <a:gd name="connsiteY29" fmla="*/ 284334 h 607851"/>
              <a:gd name="connsiteX30" fmla="*/ 529328 w 608697"/>
              <a:gd name="connsiteY30" fmla="*/ 284334 h 607851"/>
              <a:gd name="connsiteX31" fmla="*/ 323893 w 608697"/>
              <a:gd name="connsiteY31" fmla="*/ 79259 h 607851"/>
              <a:gd name="connsiteX32" fmla="*/ 323893 w 608697"/>
              <a:gd name="connsiteY32" fmla="*/ 105555 h 607851"/>
              <a:gd name="connsiteX33" fmla="*/ 304349 w 608697"/>
              <a:gd name="connsiteY33" fmla="*/ 125146 h 607851"/>
              <a:gd name="connsiteX34" fmla="*/ 284730 w 608697"/>
              <a:gd name="connsiteY34" fmla="*/ 105555 h 607851"/>
              <a:gd name="connsiteX35" fmla="*/ 304349 w 608697"/>
              <a:gd name="connsiteY35" fmla="*/ 0 h 607851"/>
              <a:gd name="connsiteX36" fmla="*/ 608697 w 608697"/>
              <a:gd name="connsiteY36" fmla="*/ 303925 h 607851"/>
              <a:gd name="connsiteX37" fmla="*/ 304349 w 608697"/>
              <a:gd name="connsiteY37" fmla="*/ 607851 h 607851"/>
              <a:gd name="connsiteX38" fmla="*/ 0 w 608697"/>
              <a:gd name="connsiteY38" fmla="*/ 303925 h 607851"/>
              <a:gd name="connsiteX39" fmla="*/ 304349 w 608697"/>
              <a:gd name="connsiteY3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697" h="607851">
                <a:moveTo>
                  <a:pt x="220168" y="149793"/>
                </a:moveTo>
                <a:cubicBezTo>
                  <a:pt x="227582" y="151040"/>
                  <a:pt x="234522" y="155119"/>
                  <a:pt x="239222" y="161748"/>
                </a:cubicBezTo>
                <a:lnTo>
                  <a:pt x="303540" y="252175"/>
                </a:lnTo>
                <a:cubicBezTo>
                  <a:pt x="303839" y="252101"/>
                  <a:pt x="304062" y="252026"/>
                  <a:pt x="304361" y="252026"/>
                </a:cubicBezTo>
                <a:cubicBezTo>
                  <a:pt x="322119" y="252026"/>
                  <a:pt x="337863" y="261039"/>
                  <a:pt x="347190" y="274596"/>
                </a:cubicBezTo>
                <a:lnTo>
                  <a:pt x="417850" y="274596"/>
                </a:lnTo>
                <a:cubicBezTo>
                  <a:pt x="434041" y="274596"/>
                  <a:pt x="447173" y="287705"/>
                  <a:pt x="447173" y="303943"/>
                </a:cubicBezTo>
                <a:cubicBezTo>
                  <a:pt x="447173" y="320107"/>
                  <a:pt x="434041" y="333291"/>
                  <a:pt x="417775" y="333291"/>
                </a:cubicBezTo>
                <a:lnTo>
                  <a:pt x="347190" y="333291"/>
                </a:lnTo>
                <a:cubicBezTo>
                  <a:pt x="337863" y="346848"/>
                  <a:pt x="322194" y="355861"/>
                  <a:pt x="304361" y="355861"/>
                </a:cubicBezTo>
                <a:cubicBezTo>
                  <a:pt x="275634" y="355861"/>
                  <a:pt x="252354" y="332621"/>
                  <a:pt x="252354" y="303943"/>
                </a:cubicBezTo>
                <a:cubicBezTo>
                  <a:pt x="252354" y="297687"/>
                  <a:pt x="253698" y="291802"/>
                  <a:pt x="255712" y="286216"/>
                </a:cubicBezTo>
                <a:lnTo>
                  <a:pt x="191320" y="195714"/>
                </a:lnTo>
                <a:cubicBezTo>
                  <a:pt x="181918" y="182530"/>
                  <a:pt x="184977" y="164206"/>
                  <a:pt x="198259" y="154820"/>
                </a:cubicBezTo>
                <a:cubicBezTo>
                  <a:pt x="204862" y="150128"/>
                  <a:pt x="212753" y="148545"/>
                  <a:pt x="220168" y="149793"/>
                </a:cubicBezTo>
                <a:close/>
                <a:moveTo>
                  <a:pt x="284730" y="79259"/>
                </a:moveTo>
                <a:cubicBezTo>
                  <a:pt x="175746" y="88645"/>
                  <a:pt x="88768" y="175502"/>
                  <a:pt x="79369" y="284409"/>
                </a:cubicBezTo>
                <a:lnTo>
                  <a:pt x="105701" y="284409"/>
                </a:lnTo>
                <a:cubicBezTo>
                  <a:pt x="116517" y="284409"/>
                  <a:pt x="125320" y="293124"/>
                  <a:pt x="125320" y="303925"/>
                </a:cubicBezTo>
                <a:cubicBezTo>
                  <a:pt x="125320" y="314727"/>
                  <a:pt x="116517" y="323517"/>
                  <a:pt x="105701" y="323517"/>
                </a:cubicBezTo>
                <a:lnTo>
                  <a:pt x="79369" y="323517"/>
                </a:lnTo>
                <a:cubicBezTo>
                  <a:pt x="88768" y="432349"/>
                  <a:pt x="175746" y="519206"/>
                  <a:pt x="284805" y="528592"/>
                </a:cubicBezTo>
                <a:lnTo>
                  <a:pt x="284805" y="502296"/>
                </a:lnTo>
                <a:cubicBezTo>
                  <a:pt x="284805" y="491495"/>
                  <a:pt x="293532" y="482705"/>
                  <a:pt x="304349" y="482705"/>
                </a:cubicBezTo>
                <a:cubicBezTo>
                  <a:pt x="315165" y="482705"/>
                  <a:pt x="323967" y="491495"/>
                  <a:pt x="323967" y="502296"/>
                </a:cubicBezTo>
                <a:lnTo>
                  <a:pt x="323967" y="528592"/>
                </a:lnTo>
                <a:cubicBezTo>
                  <a:pt x="432951" y="519206"/>
                  <a:pt x="519929" y="432349"/>
                  <a:pt x="529328" y="323442"/>
                </a:cubicBezTo>
                <a:lnTo>
                  <a:pt x="502996" y="323442"/>
                </a:lnTo>
                <a:cubicBezTo>
                  <a:pt x="492179" y="323442"/>
                  <a:pt x="483377" y="314727"/>
                  <a:pt x="483377" y="303925"/>
                </a:cubicBezTo>
                <a:cubicBezTo>
                  <a:pt x="483377" y="293124"/>
                  <a:pt x="492179" y="284334"/>
                  <a:pt x="502996" y="284334"/>
                </a:cubicBezTo>
                <a:lnTo>
                  <a:pt x="529328" y="284334"/>
                </a:lnTo>
                <a:cubicBezTo>
                  <a:pt x="519929" y="175502"/>
                  <a:pt x="432951" y="88645"/>
                  <a:pt x="323893" y="79259"/>
                </a:cubicBezTo>
                <a:lnTo>
                  <a:pt x="323893" y="105555"/>
                </a:lnTo>
                <a:cubicBezTo>
                  <a:pt x="323893" y="116356"/>
                  <a:pt x="315165" y="125146"/>
                  <a:pt x="304349" y="125146"/>
                </a:cubicBezTo>
                <a:cubicBezTo>
                  <a:pt x="293532" y="125146"/>
                  <a:pt x="284730" y="116356"/>
                  <a:pt x="284730" y="105555"/>
                </a:cubicBezTo>
                <a:close/>
                <a:moveTo>
                  <a:pt x="304349" y="0"/>
                </a:moveTo>
                <a:cubicBezTo>
                  <a:pt x="472412" y="0"/>
                  <a:pt x="608697" y="136096"/>
                  <a:pt x="608697" y="303925"/>
                </a:cubicBezTo>
                <a:cubicBezTo>
                  <a:pt x="608697" y="471755"/>
                  <a:pt x="472412" y="607851"/>
                  <a:pt x="304349" y="607851"/>
                </a:cubicBezTo>
                <a:cubicBezTo>
                  <a:pt x="136285" y="607851"/>
                  <a:pt x="0" y="471755"/>
                  <a:pt x="0" y="303925"/>
                </a:cubicBezTo>
                <a:cubicBezTo>
                  <a:pt x="0" y="136096"/>
                  <a:pt x="136285" y="0"/>
                  <a:pt x="304349" y="0"/>
                </a:cubicBezTo>
                <a:close/>
              </a:path>
            </a:pathLst>
          </a:custGeom>
          <a:solidFill>
            <a:schemeClr val="accent2"/>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13" name="circular-clock-tool_55344"/>
          <p:cNvSpPr>
            <a:spLocks noChangeAspect="1"/>
          </p:cNvSpPr>
          <p:nvPr/>
        </p:nvSpPr>
        <p:spPr bwMode="auto">
          <a:xfrm>
            <a:off x="1738274" y="3971444"/>
            <a:ext cx="362182" cy="434765"/>
          </a:xfrm>
          <a:custGeom>
            <a:avLst/>
            <a:gdLst>
              <a:gd name="connsiteX0" fmla="*/ 126539 w 506307"/>
              <a:gd name="connsiteY0" fmla="*/ 480269 h 606722"/>
              <a:gd name="connsiteX1" fmla="*/ 379767 w 506307"/>
              <a:gd name="connsiteY1" fmla="*/ 480269 h 606722"/>
              <a:gd name="connsiteX2" fmla="*/ 405045 w 506307"/>
              <a:gd name="connsiteY2" fmla="*/ 505611 h 606722"/>
              <a:gd name="connsiteX3" fmla="*/ 379767 w 506307"/>
              <a:gd name="connsiteY3" fmla="*/ 530864 h 606722"/>
              <a:gd name="connsiteX4" fmla="*/ 126539 w 506307"/>
              <a:gd name="connsiteY4" fmla="*/ 530864 h 606722"/>
              <a:gd name="connsiteX5" fmla="*/ 101261 w 506307"/>
              <a:gd name="connsiteY5" fmla="*/ 505611 h 606722"/>
              <a:gd name="connsiteX6" fmla="*/ 126539 w 506307"/>
              <a:gd name="connsiteY6" fmla="*/ 480269 h 606722"/>
              <a:gd name="connsiteX7" fmla="*/ 177200 w 506307"/>
              <a:gd name="connsiteY7" fmla="*/ 379219 h 606722"/>
              <a:gd name="connsiteX8" fmla="*/ 329106 w 506307"/>
              <a:gd name="connsiteY8" fmla="*/ 379219 h 606722"/>
              <a:gd name="connsiteX9" fmla="*/ 354379 w 506307"/>
              <a:gd name="connsiteY9" fmla="*/ 404472 h 606722"/>
              <a:gd name="connsiteX10" fmla="*/ 329106 w 506307"/>
              <a:gd name="connsiteY10" fmla="*/ 429814 h 606722"/>
              <a:gd name="connsiteX11" fmla="*/ 177200 w 506307"/>
              <a:gd name="connsiteY11" fmla="*/ 429814 h 606722"/>
              <a:gd name="connsiteX12" fmla="*/ 151927 w 506307"/>
              <a:gd name="connsiteY12" fmla="*/ 404472 h 606722"/>
              <a:gd name="connsiteX13" fmla="*/ 177200 w 506307"/>
              <a:gd name="connsiteY13" fmla="*/ 379219 h 606722"/>
              <a:gd name="connsiteX14" fmla="*/ 253109 w 506307"/>
              <a:gd name="connsiteY14" fmla="*/ 126383 h 606722"/>
              <a:gd name="connsiteX15" fmla="*/ 253109 w 506307"/>
              <a:gd name="connsiteY15" fmla="*/ 227503 h 606722"/>
              <a:gd name="connsiteX16" fmla="*/ 354379 w 506307"/>
              <a:gd name="connsiteY16" fmla="*/ 227503 h 606722"/>
              <a:gd name="connsiteX17" fmla="*/ 253109 w 506307"/>
              <a:gd name="connsiteY17" fmla="*/ 328624 h 606722"/>
              <a:gd name="connsiteX18" fmla="*/ 151927 w 506307"/>
              <a:gd name="connsiteY18" fmla="*/ 227503 h 606722"/>
              <a:gd name="connsiteX19" fmla="*/ 253109 w 506307"/>
              <a:gd name="connsiteY19" fmla="*/ 126383 h 606722"/>
              <a:gd name="connsiteX20" fmla="*/ 278451 w 506307"/>
              <a:gd name="connsiteY20" fmla="*/ 101120 h 606722"/>
              <a:gd name="connsiteX21" fmla="*/ 379783 w 506307"/>
              <a:gd name="connsiteY21" fmla="*/ 202240 h 606722"/>
              <a:gd name="connsiteX22" fmla="*/ 278451 w 506307"/>
              <a:gd name="connsiteY22" fmla="*/ 202240 h 606722"/>
              <a:gd name="connsiteX23" fmla="*/ 50640 w 506307"/>
              <a:gd name="connsiteY23" fmla="*/ 50568 h 606722"/>
              <a:gd name="connsiteX24" fmla="*/ 50640 w 506307"/>
              <a:gd name="connsiteY24" fmla="*/ 556154 h 606722"/>
              <a:gd name="connsiteX25" fmla="*/ 455667 w 506307"/>
              <a:gd name="connsiteY25" fmla="*/ 556154 h 606722"/>
              <a:gd name="connsiteX26" fmla="*/ 455667 w 506307"/>
              <a:gd name="connsiteY26" fmla="*/ 138550 h 606722"/>
              <a:gd name="connsiteX27" fmla="*/ 345488 w 506307"/>
              <a:gd name="connsiteY27" fmla="*/ 50568 h 606722"/>
              <a:gd name="connsiteX28" fmla="*/ 0 w 506307"/>
              <a:gd name="connsiteY28" fmla="*/ 0 h 606722"/>
              <a:gd name="connsiteX29" fmla="*/ 363288 w 506307"/>
              <a:gd name="connsiteY29" fmla="*/ 0 h 606722"/>
              <a:gd name="connsiteX30" fmla="*/ 506307 w 506307"/>
              <a:gd name="connsiteY30" fmla="*/ 114288 h 606722"/>
              <a:gd name="connsiteX31" fmla="*/ 506307 w 506307"/>
              <a:gd name="connsiteY31" fmla="*/ 606722 h 606722"/>
              <a:gd name="connsiteX32" fmla="*/ 0 w 506307"/>
              <a:gd name="connsiteY32"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6307" h="606722">
                <a:moveTo>
                  <a:pt x="126539" y="480269"/>
                </a:moveTo>
                <a:lnTo>
                  <a:pt x="379767" y="480269"/>
                </a:lnTo>
                <a:cubicBezTo>
                  <a:pt x="393741" y="480269"/>
                  <a:pt x="405045" y="491651"/>
                  <a:pt x="405045" y="505611"/>
                </a:cubicBezTo>
                <a:cubicBezTo>
                  <a:pt x="405045" y="519571"/>
                  <a:pt x="393741" y="530864"/>
                  <a:pt x="379767" y="530864"/>
                </a:cubicBezTo>
                <a:lnTo>
                  <a:pt x="126539" y="530864"/>
                </a:lnTo>
                <a:cubicBezTo>
                  <a:pt x="112565" y="530864"/>
                  <a:pt x="101261" y="519571"/>
                  <a:pt x="101261" y="505611"/>
                </a:cubicBezTo>
                <a:cubicBezTo>
                  <a:pt x="101261" y="491651"/>
                  <a:pt x="112565" y="480269"/>
                  <a:pt x="126539" y="480269"/>
                </a:cubicBezTo>
                <a:close/>
                <a:moveTo>
                  <a:pt x="177200" y="379219"/>
                </a:moveTo>
                <a:lnTo>
                  <a:pt x="329106" y="379219"/>
                </a:lnTo>
                <a:cubicBezTo>
                  <a:pt x="343077" y="379219"/>
                  <a:pt x="354379" y="390512"/>
                  <a:pt x="354379" y="404472"/>
                </a:cubicBezTo>
                <a:cubicBezTo>
                  <a:pt x="354379" y="418432"/>
                  <a:pt x="343077" y="429814"/>
                  <a:pt x="329106" y="429814"/>
                </a:cubicBezTo>
                <a:lnTo>
                  <a:pt x="177200" y="429814"/>
                </a:lnTo>
                <a:cubicBezTo>
                  <a:pt x="163229" y="429814"/>
                  <a:pt x="151927" y="418432"/>
                  <a:pt x="151927" y="404472"/>
                </a:cubicBezTo>
                <a:cubicBezTo>
                  <a:pt x="151927" y="390512"/>
                  <a:pt x="163229" y="379219"/>
                  <a:pt x="177200" y="379219"/>
                </a:cubicBezTo>
                <a:close/>
                <a:moveTo>
                  <a:pt x="253109" y="126383"/>
                </a:moveTo>
                <a:lnTo>
                  <a:pt x="253109" y="227503"/>
                </a:lnTo>
                <a:lnTo>
                  <a:pt x="354379" y="227503"/>
                </a:lnTo>
                <a:cubicBezTo>
                  <a:pt x="354379" y="283306"/>
                  <a:pt x="309083" y="328624"/>
                  <a:pt x="253109" y="328624"/>
                </a:cubicBezTo>
                <a:cubicBezTo>
                  <a:pt x="197223" y="328624"/>
                  <a:pt x="151927" y="283306"/>
                  <a:pt x="151927" y="227503"/>
                </a:cubicBezTo>
                <a:cubicBezTo>
                  <a:pt x="151927" y="171701"/>
                  <a:pt x="197223" y="126383"/>
                  <a:pt x="253109" y="126383"/>
                </a:cubicBezTo>
                <a:close/>
                <a:moveTo>
                  <a:pt x="278451" y="101120"/>
                </a:moveTo>
                <a:cubicBezTo>
                  <a:pt x="334371" y="101120"/>
                  <a:pt x="379783" y="146349"/>
                  <a:pt x="379783" y="202240"/>
                </a:cubicBezTo>
                <a:lnTo>
                  <a:pt x="278451" y="202240"/>
                </a:lnTo>
                <a:close/>
                <a:moveTo>
                  <a:pt x="50640" y="50568"/>
                </a:moveTo>
                <a:lnTo>
                  <a:pt x="50640" y="556154"/>
                </a:lnTo>
                <a:lnTo>
                  <a:pt x="455667" y="556154"/>
                </a:lnTo>
                <a:lnTo>
                  <a:pt x="455667" y="138550"/>
                </a:lnTo>
                <a:lnTo>
                  <a:pt x="345488" y="50568"/>
                </a:lnTo>
                <a:close/>
                <a:moveTo>
                  <a:pt x="0" y="0"/>
                </a:moveTo>
                <a:lnTo>
                  <a:pt x="363288" y="0"/>
                </a:lnTo>
                <a:lnTo>
                  <a:pt x="506307" y="114288"/>
                </a:lnTo>
                <a:lnTo>
                  <a:pt x="506307" y="606722"/>
                </a:lnTo>
                <a:lnTo>
                  <a:pt x="0" y="606722"/>
                </a:ln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14" name="circular-clock-tool_55344"/>
          <p:cNvSpPr>
            <a:spLocks noChangeAspect="1"/>
          </p:cNvSpPr>
          <p:nvPr/>
        </p:nvSpPr>
        <p:spPr bwMode="auto">
          <a:xfrm>
            <a:off x="3254019" y="4002449"/>
            <a:ext cx="407638" cy="373180"/>
          </a:xfrm>
          <a:custGeom>
            <a:avLst/>
            <a:gdLst>
              <a:gd name="connsiteX0" fmla="*/ 328362 w 581371"/>
              <a:gd name="connsiteY0" fmla="*/ 359390 h 531358"/>
              <a:gd name="connsiteX1" fmla="*/ 520135 w 581371"/>
              <a:gd name="connsiteY1" fmla="*/ 359390 h 531358"/>
              <a:gd name="connsiteX2" fmla="*/ 532327 w 581371"/>
              <a:gd name="connsiteY2" fmla="*/ 371748 h 531358"/>
              <a:gd name="connsiteX3" fmla="*/ 519957 w 581371"/>
              <a:gd name="connsiteY3" fmla="*/ 384017 h 531358"/>
              <a:gd name="connsiteX4" fmla="*/ 328362 w 581371"/>
              <a:gd name="connsiteY4" fmla="*/ 384017 h 531358"/>
              <a:gd name="connsiteX5" fmla="*/ 315992 w 581371"/>
              <a:gd name="connsiteY5" fmla="*/ 371748 h 531358"/>
              <a:gd name="connsiteX6" fmla="*/ 328362 w 581371"/>
              <a:gd name="connsiteY6" fmla="*/ 359390 h 531358"/>
              <a:gd name="connsiteX7" fmla="*/ 165403 w 581371"/>
              <a:gd name="connsiteY7" fmla="*/ 332098 h 531358"/>
              <a:gd name="connsiteX8" fmla="*/ 63122 w 581371"/>
              <a:gd name="connsiteY8" fmla="*/ 422688 h 531358"/>
              <a:gd name="connsiteX9" fmla="*/ 267773 w 581371"/>
              <a:gd name="connsiteY9" fmla="*/ 422688 h 531358"/>
              <a:gd name="connsiteX10" fmla="*/ 165403 w 581371"/>
              <a:gd name="connsiteY10" fmla="*/ 332098 h 531358"/>
              <a:gd name="connsiteX11" fmla="*/ 165581 w 581371"/>
              <a:gd name="connsiteY11" fmla="*/ 307383 h 531358"/>
              <a:gd name="connsiteX12" fmla="*/ 293232 w 581371"/>
              <a:gd name="connsiteY12" fmla="*/ 435046 h 531358"/>
              <a:gd name="connsiteX13" fmla="*/ 280948 w 581371"/>
              <a:gd name="connsiteY13" fmla="*/ 447314 h 531358"/>
              <a:gd name="connsiteX14" fmla="*/ 50036 w 581371"/>
              <a:gd name="connsiteY14" fmla="*/ 447314 h 531358"/>
              <a:gd name="connsiteX15" fmla="*/ 37752 w 581371"/>
              <a:gd name="connsiteY15" fmla="*/ 435046 h 531358"/>
              <a:gd name="connsiteX16" fmla="*/ 165581 w 581371"/>
              <a:gd name="connsiteY16" fmla="*/ 307383 h 531358"/>
              <a:gd name="connsiteX17" fmla="*/ 328363 w 581371"/>
              <a:gd name="connsiteY17" fmla="*/ 244298 h 531358"/>
              <a:gd name="connsiteX18" fmla="*/ 520153 w 581371"/>
              <a:gd name="connsiteY18" fmla="*/ 244298 h 531358"/>
              <a:gd name="connsiteX19" fmla="*/ 532346 w 581371"/>
              <a:gd name="connsiteY19" fmla="*/ 256647 h 531358"/>
              <a:gd name="connsiteX20" fmla="*/ 519975 w 581371"/>
              <a:gd name="connsiteY20" fmla="*/ 268996 h 531358"/>
              <a:gd name="connsiteX21" fmla="*/ 328363 w 581371"/>
              <a:gd name="connsiteY21" fmla="*/ 268996 h 531358"/>
              <a:gd name="connsiteX22" fmla="*/ 315992 w 581371"/>
              <a:gd name="connsiteY22" fmla="*/ 256647 h 531358"/>
              <a:gd name="connsiteX23" fmla="*/ 328363 w 581371"/>
              <a:gd name="connsiteY23" fmla="*/ 244298 h 531358"/>
              <a:gd name="connsiteX24" fmla="*/ 165565 w 581371"/>
              <a:gd name="connsiteY24" fmla="*/ 205717 h 531358"/>
              <a:gd name="connsiteX25" fmla="*/ 131032 w 581371"/>
              <a:gd name="connsiteY25" fmla="*/ 240213 h 531358"/>
              <a:gd name="connsiteX26" fmla="*/ 165565 w 581371"/>
              <a:gd name="connsiteY26" fmla="*/ 274710 h 531358"/>
              <a:gd name="connsiteX27" fmla="*/ 200098 w 581371"/>
              <a:gd name="connsiteY27" fmla="*/ 240213 h 531358"/>
              <a:gd name="connsiteX28" fmla="*/ 165565 w 581371"/>
              <a:gd name="connsiteY28" fmla="*/ 205717 h 531358"/>
              <a:gd name="connsiteX29" fmla="*/ 165565 w 581371"/>
              <a:gd name="connsiteY29" fmla="*/ 181000 h 531358"/>
              <a:gd name="connsiteX30" fmla="*/ 224751 w 581371"/>
              <a:gd name="connsiteY30" fmla="*/ 240213 h 531358"/>
              <a:gd name="connsiteX31" fmla="*/ 165565 w 581371"/>
              <a:gd name="connsiteY31" fmla="*/ 299338 h 531358"/>
              <a:gd name="connsiteX32" fmla="*/ 106290 w 581371"/>
              <a:gd name="connsiteY32" fmla="*/ 240213 h 531358"/>
              <a:gd name="connsiteX33" fmla="*/ 165565 w 581371"/>
              <a:gd name="connsiteY33" fmla="*/ 181000 h 531358"/>
              <a:gd name="connsiteX34" fmla="*/ 24743 w 581371"/>
              <a:gd name="connsiteY34" fmla="*/ 121664 h 531358"/>
              <a:gd name="connsiteX35" fmla="*/ 24743 w 581371"/>
              <a:gd name="connsiteY35" fmla="*/ 506652 h 531358"/>
              <a:gd name="connsiteX36" fmla="*/ 556627 w 581371"/>
              <a:gd name="connsiteY36" fmla="*/ 506652 h 531358"/>
              <a:gd name="connsiteX37" fmla="*/ 556627 w 581371"/>
              <a:gd name="connsiteY37" fmla="*/ 121664 h 531358"/>
              <a:gd name="connsiteX38" fmla="*/ 451603 w 581371"/>
              <a:gd name="connsiteY38" fmla="*/ 121664 h 531358"/>
              <a:gd name="connsiteX39" fmla="*/ 458990 w 581371"/>
              <a:gd name="connsiteY39" fmla="*/ 141838 h 531358"/>
              <a:gd name="connsiteX40" fmla="*/ 447331 w 581371"/>
              <a:gd name="connsiteY40" fmla="*/ 158456 h 531358"/>
              <a:gd name="connsiteX41" fmla="*/ 134039 w 581371"/>
              <a:gd name="connsiteY41" fmla="*/ 158456 h 531358"/>
              <a:gd name="connsiteX42" fmla="*/ 122469 w 581371"/>
              <a:gd name="connsiteY42" fmla="*/ 141838 h 531358"/>
              <a:gd name="connsiteX43" fmla="*/ 129767 w 581371"/>
              <a:gd name="connsiteY43" fmla="*/ 121664 h 531358"/>
              <a:gd name="connsiteX44" fmla="*/ 290685 w 581371"/>
              <a:gd name="connsiteY44" fmla="*/ 24617 h 531358"/>
              <a:gd name="connsiteX45" fmla="*/ 256864 w 581371"/>
              <a:gd name="connsiteY45" fmla="*/ 58388 h 531358"/>
              <a:gd name="connsiteX46" fmla="*/ 244581 w 581371"/>
              <a:gd name="connsiteY46" fmla="*/ 70741 h 531358"/>
              <a:gd name="connsiteX47" fmla="*/ 212896 w 581371"/>
              <a:gd name="connsiteY47" fmla="*/ 70741 h 531358"/>
              <a:gd name="connsiteX48" fmla="*/ 161452 w 581371"/>
              <a:gd name="connsiteY48" fmla="*/ 106734 h 531358"/>
              <a:gd name="connsiteX49" fmla="*/ 151662 w 581371"/>
              <a:gd name="connsiteY49" fmla="*/ 133750 h 531358"/>
              <a:gd name="connsiteX50" fmla="*/ 429708 w 581371"/>
              <a:gd name="connsiteY50" fmla="*/ 133750 h 531358"/>
              <a:gd name="connsiteX51" fmla="*/ 419918 w 581371"/>
              <a:gd name="connsiteY51" fmla="*/ 106734 h 531358"/>
              <a:gd name="connsiteX52" fmla="*/ 368563 w 581371"/>
              <a:gd name="connsiteY52" fmla="*/ 70741 h 531358"/>
              <a:gd name="connsiteX53" fmla="*/ 336878 w 581371"/>
              <a:gd name="connsiteY53" fmla="*/ 70741 h 531358"/>
              <a:gd name="connsiteX54" fmla="*/ 324506 w 581371"/>
              <a:gd name="connsiteY54" fmla="*/ 58388 h 531358"/>
              <a:gd name="connsiteX55" fmla="*/ 290685 w 581371"/>
              <a:gd name="connsiteY55" fmla="*/ 24617 h 531358"/>
              <a:gd name="connsiteX56" fmla="*/ 290685 w 581371"/>
              <a:gd name="connsiteY56" fmla="*/ 0 h 531358"/>
              <a:gd name="connsiteX57" fmla="*/ 347914 w 581371"/>
              <a:gd name="connsiteY57" fmla="*/ 46124 h 531358"/>
              <a:gd name="connsiteX58" fmla="*/ 368563 w 581371"/>
              <a:gd name="connsiteY58" fmla="*/ 46124 h 531358"/>
              <a:gd name="connsiteX59" fmla="*/ 442703 w 581371"/>
              <a:gd name="connsiteY59" fmla="*/ 97047 h 531358"/>
              <a:gd name="connsiteX60" fmla="*/ 569088 w 581371"/>
              <a:gd name="connsiteY60" fmla="*/ 97047 h 531358"/>
              <a:gd name="connsiteX61" fmla="*/ 581370 w 581371"/>
              <a:gd name="connsiteY61" fmla="*/ 109400 h 531358"/>
              <a:gd name="connsiteX62" fmla="*/ 581370 w 581371"/>
              <a:gd name="connsiteY62" fmla="*/ 519005 h 531358"/>
              <a:gd name="connsiteX63" fmla="*/ 568998 w 581371"/>
              <a:gd name="connsiteY63" fmla="*/ 531358 h 531358"/>
              <a:gd name="connsiteX64" fmla="*/ 12282 w 581371"/>
              <a:gd name="connsiteY64" fmla="*/ 531358 h 531358"/>
              <a:gd name="connsiteX65" fmla="*/ 0 w 581371"/>
              <a:gd name="connsiteY65" fmla="*/ 519005 h 531358"/>
              <a:gd name="connsiteX66" fmla="*/ 0 w 581371"/>
              <a:gd name="connsiteY66" fmla="*/ 109400 h 531358"/>
              <a:gd name="connsiteX67" fmla="*/ 12282 w 581371"/>
              <a:gd name="connsiteY67" fmla="*/ 97047 h 531358"/>
              <a:gd name="connsiteX68" fmla="*/ 138667 w 581371"/>
              <a:gd name="connsiteY68" fmla="*/ 97047 h 531358"/>
              <a:gd name="connsiteX69" fmla="*/ 212896 w 581371"/>
              <a:gd name="connsiteY69" fmla="*/ 46124 h 531358"/>
              <a:gd name="connsiteX70" fmla="*/ 233545 w 581371"/>
              <a:gd name="connsiteY70" fmla="*/ 46124 h 531358"/>
              <a:gd name="connsiteX71" fmla="*/ 290685 w 581371"/>
              <a:gd name="connsiteY71"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81371" h="531358">
                <a:moveTo>
                  <a:pt x="328362" y="359390"/>
                </a:moveTo>
                <a:lnTo>
                  <a:pt x="520135" y="359390"/>
                </a:lnTo>
                <a:cubicBezTo>
                  <a:pt x="526899" y="359390"/>
                  <a:pt x="532416" y="364991"/>
                  <a:pt x="532327" y="371748"/>
                </a:cubicBezTo>
                <a:cubicBezTo>
                  <a:pt x="532327" y="378505"/>
                  <a:pt x="526899" y="384017"/>
                  <a:pt x="519957" y="384017"/>
                </a:cubicBezTo>
                <a:lnTo>
                  <a:pt x="328362" y="384017"/>
                </a:lnTo>
                <a:cubicBezTo>
                  <a:pt x="321598" y="384017"/>
                  <a:pt x="315992" y="378594"/>
                  <a:pt x="315992" y="371748"/>
                </a:cubicBezTo>
                <a:cubicBezTo>
                  <a:pt x="315992" y="364991"/>
                  <a:pt x="321509" y="359390"/>
                  <a:pt x="328362" y="359390"/>
                </a:cubicBezTo>
                <a:close/>
                <a:moveTo>
                  <a:pt x="165403" y="332098"/>
                </a:moveTo>
                <a:cubicBezTo>
                  <a:pt x="112883" y="332098"/>
                  <a:pt x="69264" y="371748"/>
                  <a:pt x="63122" y="422688"/>
                </a:cubicBezTo>
                <a:lnTo>
                  <a:pt x="267773" y="422688"/>
                </a:lnTo>
                <a:cubicBezTo>
                  <a:pt x="261720" y="371748"/>
                  <a:pt x="218101" y="332098"/>
                  <a:pt x="165403" y="332098"/>
                </a:cubicBezTo>
                <a:close/>
                <a:moveTo>
                  <a:pt x="165581" y="307383"/>
                </a:moveTo>
                <a:cubicBezTo>
                  <a:pt x="235905" y="307383"/>
                  <a:pt x="293410" y="364636"/>
                  <a:pt x="293232" y="435046"/>
                </a:cubicBezTo>
                <a:cubicBezTo>
                  <a:pt x="293232" y="441802"/>
                  <a:pt x="287802" y="447314"/>
                  <a:pt x="280948" y="447314"/>
                </a:cubicBezTo>
                <a:lnTo>
                  <a:pt x="50036" y="447314"/>
                </a:lnTo>
                <a:cubicBezTo>
                  <a:pt x="43271" y="447314"/>
                  <a:pt x="37752" y="441891"/>
                  <a:pt x="37752" y="435046"/>
                </a:cubicBezTo>
                <a:cubicBezTo>
                  <a:pt x="37752" y="364636"/>
                  <a:pt x="95079" y="307383"/>
                  <a:pt x="165581" y="307383"/>
                </a:cubicBezTo>
                <a:close/>
                <a:moveTo>
                  <a:pt x="328363" y="244298"/>
                </a:moveTo>
                <a:lnTo>
                  <a:pt x="520153" y="244298"/>
                </a:lnTo>
                <a:cubicBezTo>
                  <a:pt x="526917" y="244298"/>
                  <a:pt x="532346" y="249895"/>
                  <a:pt x="532346" y="256647"/>
                </a:cubicBezTo>
                <a:cubicBezTo>
                  <a:pt x="532346" y="263399"/>
                  <a:pt x="526917" y="268996"/>
                  <a:pt x="519975" y="268996"/>
                </a:cubicBezTo>
                <a:lnTo>
                  <a:pt x="328363" y="268996"/>
                </a:lnTo>
                <a:cubicBezTo>
                  <a:pt x="321599" y="268996"/>
                  <a:pt x="315992" y="263488"/>
                  <a:pt x="315992" y="256647"/>
                </a:cubicBezTo>
                <a:cubicBezTo>
                  <a:pt x="315992" y="249806"/>
                  <a:pt x="321599" y="244298"/>
                  <a:pt x="328363" y="244298"/>
                </a:cubicBezTo>
                <a:close/>
                <a:moveTo>
                  <a:pt x="165565" y="205717"/>
                </a:moveTo>
                <a:cubicBezTo>
                  <a:pt x="146430" y="205717"/>
                  <a:pt x="131032" y="221187"/>
                  <a:pt x="131032" y="240213"/>
                </a:cubicBezTo>
                <a:cubicBezTo>
                  <a:pt x="131032" y="259240"/>
                  <a:pt x="146519" y="274710"/>
                  <a:pt x="165565" y="274710"/>
                </a:cubicBezTo>
                <a:cubicBezTo>
                  <a:pt x="184611" y="274710"/>
                  <a:pt x="200098" y="259151"/>
                  <a:pt x="200098" y="240213"/>
                </a:cubicBezTo>
                <a:cubicBezTo>
                  <a:pt x="200098" y="221098"/>
                  <a:pt x="184522" y="205717"/>
                  <a:pt x="165565" y="205717"/>
                </a:cubicBezTo>
                <a:close/>
                <a:moveTo>
                  <a:pt x="165565" y="181000"/>
                </a:moveTo>
                <a:cubicBezTo>
                  <a:pt x="198140" y="181000"/>
                  <a:pt x="224751" y="207584"/>
                  <a:pt x="224751" y="240213"/>
                </a:cubicBezTo>
                <a:cubicBezTo>
                  <a:pt x="224751" y="272754"/>
                  <a:pt x="198140" y="299338"/>
                  <a:pt x="165565" y="299338"/>
                </a:cubicBezTo>
                <a:cubicBezTo>
                  <a:pt x="132812" y="299338"/>
                  <a:pt x="106201" y="272754"/>
                  <a:pt x="106290" y="240213"/>
                </a:cubicBezTo>
                <a:cubicBezTo>
                  <a:pt x="106290" y="207584"/>
                  <a:pt x="132901" y="181000"/>
                  <a:pt x="165565" y="181000"/>
                </a:cubicBezTo>
                <a:close/>
                <a:moveTo>
                  <a:pt x="24743" y="121664"/>
                </a:moveTo>
                <a:lnTo>
                  <a:pt x="24743" y="506652"/>
                </a:lnTo>
                <a:lnTo>
                  <a:pt x="556627" y="506652"/>
                </a:lnTo>
                <a:lnTo>
                  <a:pt x="556627" y="121664"/>
                </a:lnTo>
                <a:lnTo>
                  <a:pt x="451603" y="121664"/>
                </a:lnTo>
                <a:lnTo>
                  <a:pt x="458990" y="141838"/>
                </a:lnTo>
                <a:cubicBezTo>
                  <a:pt x="460859" y="145748"/>
                  <a:pt x="460503" y="157212"/>
                  <a:pt x="447331" y="158456"/>
                </a:cubicBezTo>
                <a:lnTo>
                  <a:pt x="134039" y="158456"/>
                </a:lnTo>
                <a:cubicBezTo>
                  <a:pt x="130034" y="158456"/>
                  <a:pt x="119087" y="154280"/>
                  <a:pt x="122469" y="141838"/>
                </a:cubicBezTo>
                <a:lnTo>
                  <a:pt x="129767" y="121664"/>
                </a:lnTo>
                <a:close/>
                <a:moveTo>
                  <a:pt x="290685" y="24617"/>
                </a:moveTo>
                <a:cubicBezTo>
                  <a:pt x="272083" y="24617"/>
                  <a:pt x="256864" y="39814"/>
                  <a:pt x="256864" y="58388"/>
                </a:cubicBezTo>
                <a:cubicBezTo>
                  <a:pt x="256864" y="65142"/>
                  <a:pt x="251435" y="70741"/>
                  <a:pt x="244581" y="70741"/>
                </a:cubicBezTo>
                <a:lnTo>
                  <a:pt x="212896" y="70741"/>
                </a:lnTo>
                <a:cubicBezTo>
                  <a:pt x="189933" y="70741"/>
                  <a:pt x="169284" y="85227"/>
                  <a:pt x="161452" y="106734"/>
                </a:cubicBezTo>
                <a:lnTo>
                  <a:pt x="151662" y="133750"/>
                </a:lnTo>
                <a:lnTo>
                  <a:pt x="429708" y="133750"/>
                </a:lnTo>
                <a:lnTo>
                  <a:pt x="419918" y="106734"/>
                </a:lnTo>
                <a:cubicBezTo>
                  <a:pt x="412086" y="85227"/>
                  <a:pt x="391437" y="70741"/>
                  <a:pt x="368563" y="70741"/>
                </a:cubicBezTo>
                <a:lnTo>
                  <a:pt x="336878" y="70741"/>
                </a:lnTo>
                <a:cubicBezTo>
                  <a:pt x="330114" y="70741"/>
                  <a:pt x="324506" y="65320"/>
                  <a:pt x="324506" y="58388"/>
                </a:cubicBezTo>
                <a:cubicBezTo>
                  <a:pt x="324506" y="39814"/>
                  <a:pt x="309376" y="24617"/>
                  <a:pt x="290685" y="24617"/>
                </a:cubicBezTo>
                <a:close/>
                <a:moveTo>
                  <a:pt x="290685" y="0"/>
                </a:moveTo>
                <a:cubicBezTo>
                  <a:pt x="318721" y="0"/>
                  <a:pt x="342218" y="19818"/>
                  <a:pt x="347914" y="46124"/>
                </a:cubicBezTo>
                <a:lnTo>
                  <a:pt x="368563" y="46124"/>
                </a:lnTo>
                <a:cubicBezTo>
                  <a:pt x="401405" y="46124"/>
                  <a:pt x="430954" y="66475"/>
                  <a:pt x="442703" y="97047"/>
                </a:cubicBezTo>
                <a:lnTo>
                  <a:pt x="569088" y="97047"/>
                </a:lnTo>
                <a:cubicBezTo>
                  <a:pt x="575852" y="97047"/>
                  <a:pt x="581459" y="102468"/>
                  <a:pt x="581370" y="109400"/>
                </a:cubicBezTo>
                <a:lnTo>
                  <a:pt x="581370" y="519005"/>
                </a:lnTo>
                <a:cubicBezTo>
                  <a:pt x="581370" y="525759"/>
                  <a:pt x="575852" y="531358"/>
                  <a:pt x="568998" y="531358"/>
                </a:cubicBezTo>
                <a:lnTo>
                  <a:pt x="12282" y="531358"/>
                </a:lnTo>
                <a:cubicBezTo>
                  <a:pt x="5518" y="531358"/>
                  <a:pt x="0" y="525848"/>
                  <a:pt x="0" y="519005"/>
                </a:cubicBezTo>
                <a:lnTo>
                  <a:pt x="0" y="109400"/>
                </a:lnTo>
                <a:cubicBezTo>
                  <a:pt x="0" y="102646"/>
                  <a:pt x="5429" y="97047"/>
                  <a:pt x="12282" y="97047"/>
                </a:cubicBezTo>
                <a:lnTo>
                  <a:pt x="138667" y="97047"/>
                </a:lnTo>
                <a:cubicBezTo>
                  <a:pt x="150416" y="66475"/>
                  <a:pt x="179965" y="46124"/>
                  <a:pt x="212896" y="46124"/>
                </a:cubicBezTo>
                <a:lnTo>
                  <a:pt x="233545" y="46124"/>
                </a:lnTo>
                <a:cubicBezTo>
                  <a:pt x="239241" y="19818"/>
                  <a:pt x="262738" y="0"/>
                  <a:pt x="290685"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15" name="标题 1"/>
          <p:cNvSpPr txBox="1"/>
          <p:nvPr/>
        </p:nvSpPr>
        <p:spPr>
          <a:xfrm>
            <a:off x="620147" y="700554"/>
            <a:ext cx="5769364" cy="441812"/>
          </a:xfrm>
          <a:prstGeom prst="rect">
            <a:avLst/>
          </a:prstGeom>
        </p:spPr>
        <p:txBody>
          <a:bodyPr vert="horz" lIns="30477" tIns="15238" rIns="30477" bIns="15238" rtlCol="0" anchor="ctr">
            <a:normAutofit fontScale="8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微版权模式</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以版权家为例</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数据资产化</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816" name="object 3"/>
          <p:cNvSpPr txBox="1"/>
          <p:nvPr/>
        </p:nvSpPr>
        <p:spPr>
          <a:xfrm>
            <a:off x="4255770" y="4455795"/>
            <a:ext cx="1238250" cy="437515"/>
          </a:xfrm>
          <a:prstGeom prst="rect">
            <a:avLst/>
          </a:prstGeom>
        </p:spPr>
        <p:txBody>
          <a:bodyPr vert="horz" wrap="square" lIns="0" tIns="9092" rIns="0" bIns="0" rtlCol="0" anchor="ctr" anchorCtr="0">
            <a:spAutoFit/>
          </a:bodyPr>
          <a:lstStyle/>
          <a:p>
            <a:pPr algn="ctr" fontAlgn="auto">
              <a:lnSpc>
                <a:spcPct val="100000"/>
              </a:lnSpc>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rPr>
              <a:t>When</a:t>
            </a:r>
            <a:endParaRPr sz="925" b="1" spc="20" dirty="0">
              <a:solidFill>
                <a:schemeClr val="bg1"/>
              </a:solidFill>
              <a:latin typeface="Arial" panose="020B0604020202020204" pitchFamily="34" charset="0"/>
              <a:ea typeface="微软雅黑" panose="020B0503020204020204" charset="-122"/>
              <a:cs typeface="微软雅黑" panose="020B0503020204020204" charset="-122"/>
            </a:endParaRPr>
          </a:p>
          <a:p>
            <a:pPr algn="ctr" fontAlgn="auto">
              <a:lnSpc>
                <a:spcPct val="100000"/>
              </a:lnSpc>
              <a:spcBef>
                <a:spcPts val="0"/>
              </a:spcBef>
            </a:pPr>
            <a:r>
              <a:rPr sz="925" b="1" dirty="0">
                <a:solidFill>
                  <a:schemeClr val="bg1"/>
                </a:solidFill>
                <a:latin typeface="Arial" panose="020B0604020202020204" pitchFamily="34" charset="0"/>
                <a:ea typeface="微软雅黑" panose="020B0503020204020204" charset="-122"/>
                <a:cs typeface="微软雅黑" panose="020B0503020204020204" charset="-122"/>
              </a:rPr>
              <a:t>中国科学院授时中心</a:t>
            </a:r>
            <a:endParaRPr sz="925" b="1" dirty="0">
              <a:solidFill>
                <a:schemeClr val="bg1"/>
              </a:solidFill>
              <a:latin typeface="Arial" panose="020B0604020202020204" pitchFamily="34" charset="0"/>
              <a:ea typeface="微软雅黑" panose="020B0503020204020204" charset="-122"/>
              <a:cs typeface="微软雅黑" panose="020B0503020204020204" charset="-122"/>
            </a:endParaRPr>
          </a:p>
          <a:p>
            <a:pPr algn="ctr" fontAlgn="auto">
              <a:lnSpc>
                <a:spcPct val="100000"/>
              </a:lnSpc>
              <a:spcBef>
                <a:spcPts val="0"/>
              </a:spcBef>
            </a:pPr>
            <a:r>
              <a:rPr sz="925" b="1" dirty="0">
                <a:solidFill>
                  <a:schemeClr val="bg1"/>
                </a:solidFill>
                <a:latin typeface="Arial" panose="020B0604020202020204" pitchFamily="34" charset="0"/>
                <a:ea typeface="微软雅黑" panose="020B0503020204020204" charset="-122"/>
                <a:cs typeface="微软雅黑" panose="020B0503020204020204" charset="-122"/>
              </a:rPr>
              <a:t>可信时间服务</a:t>
            </a:r>
            <a:endParaRPr sz="925" b="1"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3" name="直接箭头连接符 29"/>
          <p:cNvCxnSpPr/>
          <p:nvPr/>
        </p:nvCxnSpPr>
        <p:spPr>
          <a:xfrm flipV="1">
            <a:off x="3435350" y="3430905"/>
            <a:ext cx="0" cy="450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4" name="组合 30"/>
          <p:cNvGrpSpPr/>
          <p:nvPr/>
        </p:nvGrpSpPr>
        <p:grpSpPr>
          <a:xfrm>
            <a:off x="-407235" y="1792398"/>
            <a:ext cx="1376879" cy="1789649"/>
            <a:chOff x="3625" y="2872"/>
            <a:chExt cx="2098" cy="2276"/>
          </a:xfrm>
          <a:solidFill>
            <a:srgbClr val="2272A3"/>
          </a:solidFill>
        </p:grpSpPr>
        <p:sp>
          <p:nvSpPr>
            <p:cNvPr id="1048817"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5" name="组合 33"/>
            <p:cNvGrpSpPr/>
            <p:nvPr/>
          </p:nvGrpSpPr>
          <p:grpSpPr>
            <a:xfrm>
              <a:off x="3639" y="2891"/>
              <a:ext cx="2084" cy="2257"/>
              <a:chOff x="4917" y="3125"/>
              <a:chExt cx="2084" cy="2257"/>
            </a:xfrm>
            <a:grpFill/>
          </p:grpSpPr>
          <p:sp>
            <p:nvSpPr>
              <p:cNvPr id="1048818"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9" name="object 11"/>
              <p:cNvSpPr txBox="1"/>
              <p:nvPr/>
            </p:nvSpPr>
            <p:spPr>
              <a:xfrm>
                <a:off x="5621" y="3196"/>
                <a:ext cx="752"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区块头</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0"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1"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数据</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2" name="object 14"/>
              <p:cNvSpPr txBox="1"/>
              <p:nvPr/>
            </p:nvSpPr>
            <p:spPr>
              <a:xfrm>
                <a:off x="5735" y="4333"/>
                <a:ext cx="711" cy="813"/>
              </a:xfrm>
              <a:prstGeom prst="rect">
                <a:avLst/>
              </a:prstGeom>
              <a:grpFill/>
            </p:spPr>
            <p:txBody>
              <a:bodyPr vert="horz" wrap="square" lIns="0" tIns="9092" rIns="0" bIns="0" rtlCol="0">
                <a:spAutoFit/>
              </a:bodyPr>
              <a:lstStyle/>
              <a:p>
                <a:pPr marL="12700">
                  <a:lnSpc>
                    <a:spcPct val="100000"/>
                  </a:lnSpc>
                  <a:spcBef>
                    <a:spcPts val="10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时间</a:t>
                </a:r>
                <a:endParaRPr sz="1155">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sz="1155" b="1" dirty="0">
                    <a:solidFill>
                      <a:schemeClr val="bg1"/>
                    </a:solidFill>
                    <a:latin typeface="Arial" panose="020B0604020202020204" pitchFamily="34" charset="0"/>
                    <a:ea typeface="微软雅黑" panose="020B0503020204020204" charset="-122"/>
                    <a:cs typeface="微软雅黑" panose="020B0503020204020204" charset="-122"/>
                  </a:rPr>
                  <a:t>签名</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cxnSp>
        <p:nvCxnSpPr>
          <p:cNvPr id="3145734" name="直接箭头连接符 48"/>
          <p:cNvCxnSpPr/>
          <p:nvPr/>
        </p:nvCxnSpPr>
        <p:spPr>
          <a:xfrm flipV="1">
            <a:off x="1888490" y="2446655"/>
            <a:ext cx="1365885" cy="146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5" name="直接箭头连接符 49"/>
          <p:cNvCxnSpPr/>
          <p:nvPr/>
        </p:nvCxnSpPr>
        <p:spPr>
          <a:xfrm flipH="1" flipV="1">
            <a:off x="3691255" y="2862580"/>
            <a:ext cx="1143635" cy="1018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6" name="组合 62"/>
          <p:cNvGrpSpPr/>
          <p:nvPr/>
        </p:nvGrpSpPr>
        <p:grpSpPr>
          <a:xfrm>
            <a:off x="3758565" y="1807210"/>
            <a:ext cx="1009015" cy="359410"/>
            <a:chOff x="6061" y="4041"/>
            <a:chExt cx="1589" cy="566"/>
          </a:xfrm>
        </p:grpSpPr>
        <p:sp>
          <p:nvSpPr>
            <p:cNvPr id="1048823"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4"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5"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6"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grpSp>
        <p:nvGrpSpPr>
          <p:cNvPr id="67" name="组合 63"/>
          <p:cNvGrpSpPr/>
          <p:nvPr/>
        </p:nvGrpSpPr>
        <p:grpSpPr>
          <a:xfrm>
            <a:off x="2212340" y="1809115"/>
            <a:ext cx="1009015" cy="359410"/>
            <a:chOff x="6061" y="4041"/>
            <a:chExt cx="1589" cy="566"/>
          </a:xfrm>
        </p:grpSpPr>
        <p:sp>
          <p:nvSpPr>
            <p:cNvPr id="1048827"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8"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9"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0"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grpSp>
        <p:nvGrpSpPr>
          <p:cNvPr id="68" name="组合 68"/>
          <p:cNvGrpSpPr/>
          <p:nvPr/>
        </p:nvGrpSpPr>
        <p:grpSpPr>
          <a:xfrm>
            <a:off x="605790" y="1792605"/>
            <a:ext cx="1009015" cy="359410"/>
            <a:chOff x="6061" y="4041"/>
            <a:chExt cx="1589" cy="566"/>
          </a:xfrm>
        </p:grpSpPr>
        <p:sp>
          <p:nvSpPr>
            <p:cNvPr id="1048831"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2"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3"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4"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0"/>
          <p:cNvGrpSpPr/>
          <p:nvPr/>
        </p:nvGrpSpPr>
        <p:grpSpPr>
          <a:xfrm>
            <a:off x="4976759" y="1785867"/>
            <a:ext cx="1376879" cy="1789649"/>
            <a:chOff x="3625" y="2872"/>
            <a:chExt cx="2098" cy="2276"/>
          </a:xfrm>
          <a:solidFill>
            <a:srgbClr val="2272A3"/>
          </a:solidFill>
        </p:grpSpPr>
        <p:sp>
          <p:nvSpPr>
            <p:cNvPr id="1048789"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59" name="组合 52"/>
            <p:cNvGrpSpPr/>
            <p:nvPr/>
          </p:nvGrpSpPr>
          <p:grpSpPr>
            <a:xfrm>
              <a:off x="3639" y="2891"/>
              <a:ext cx="2084" cy="2257"/>
              <a:chOff x="4917" y="3125"/>
              <a:chExt cx="2084" cy="2257"/>
            </a:xfrm>
            <a:grpFill/>
          </p:grpSpPr>
          <p:sp>
            <p:nvSpPr>
              <p:cNvPr id="1048790"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1" name="object 11"/>
              <p:cNvSpPr txBox="1"/>
              <p:nvPr/>
            </p:nvSpPr>
            <p:spPr>
              <a:xfrm>
                <a:off x="5395" y="3203"/>
                <a:ext cx="1594"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Block</a:t>
                </a: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Header</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2"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3"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data</a:t>
                </a:r>
                <a:endPar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4" name="object 14"/>
              <p:cNvSpPr txBox="1"/>
              <p:nvPr/>
            </p:nvSpPr>
            <p:spPr>
              <a:xfrm>
                <a:off x="5395" y="4333"/>
                <a:ext cx="1454" cy="813"/>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timestamp</a:t>
                </a:r>
                <a:endParaRPr sz="1155"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sign</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grpSp>
        <p:nvGrpSpPr>
          <p:cNvPr id="60" name="组合 39"/>
          <p:cNvGrpSpPr/>
          <p:nvPr/>
        </p:nvGrpSpPr>
        <p:grpSpPr>
          <a:xfrm>
            <a:off x="1256927" y="1838327"/>
            <a:ext cx="1386067" cy="1811666"/>
            <a:chOff x="3625" y="2872"/>
            <a:chExt cx="2112" cy="2304"/>
          </a:xfrm>
          <a:solidFill>
            <a:srgbClr val="2272A3"/>
          </a:solidFill>
        </p:grpSpPr>
        <p:sp>
          <p:nvSpPr>
            <p:cNvPr id="1048795"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1" name="组合 41"/>
            <p:cNvGrpSpPr/>
            <p:nvPr/>
          </p:nvGrpSpPr>
          <p:grpSpPr>
            <a:xfrm>
              <a:off x="3653" y="2919"/>
              <a:ext cx="2084" cy="2257"/>
              <a:chOff x="4931" y="3153"/>
              <a:chExt cx="2084" cy="2257"/>
            </a:xfrm>
            <a:grpFill/>
          </p:grpSpPr>
          <p:sp>
            <p:nvSpPr>
              <p:cNvPr id="1048796" name="object 9"/>
              <p:cNvSpPr/>
              <p:nvPr/>
            </p:nvSpPr>
            <p:spPr>
              <a:xfrm>
                <a:off x="4931" y="3153"/>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8"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799"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data</a:t>
                </a:r>
                <a:endPar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0" name="object 14"/>
              <p:cNvSpPr txBox="1"/>
              <p:nvPr/>
            </p:nvSpPr>
            <p:spPr>
              <a:xfrm>
                <a:off x="5400" y="4370"/>
                <a:ext cx="1246" cy="813"/>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timestamp</a:t>
                </a:r>
                <a:endParaRPr sz="1155"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sign</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sp>
        <p:nvSpPr>
          <p:cNvPr id="1048801" name="object 6"/>
          <p:cNvSpPr txBox="1"/>
          <p:nvPr/>
        </p:nvSpPr>
        <p:spPr>
          <a:xfrm>
            <a:off x="3010535" y="4455795"/>
            <a:ext cx="894715" cy="437515"/>
          </a:xfrm>
          <a:prstGeom prst="rect">
            <a:avLst/>
          </a:prstGeom>
        </p:spPr>
        <p:txBody>
          <a:bodyPr vert="horz" wrap="square" lIns="0" tIns="9092" rIns="0" bIns="0" rtlCol="0" anchor="ctr" anchorCtr="0">
            <a:spAutoFit/>
          </a:bodyPr>
          <a:lstStyle/>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Who</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lang="en-US"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CA </a:t>
            </a:r>
            <a:r>
              <a:rPr lang="en-US" sz="925" b="1" spc="2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certificate</a:t>
            </a:r>
            <a:endParaRPr lang="en-US"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lang="en-US" altLang="zh-CN" sz="925" b="1" spc="2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Sign(X)</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02" name="object 8"/>
          <p:cNvSpPr txBox="1"/>
          <p:nvPr/>
        </p:nvSpPr>
        <p:spPr>
          <a:xfrm>
            <a:off x="1419225" y="4527233"/>
            <a:ext cx="999490" cy="294640"/>
          </a:xfrm>
          <a:prstGeom prst="rect">
            <a:avLst/>
          </a:prstGeom>
        </p:spPr>
        <p:txBody>
          <a:bodyPr vert="horz" wrap="square" lIns="0" tIns="9092" rIns="0" bIns="0" rtlCol="0" anchor="ctr" anchorCtr="0">
            <a:spAutoFit/>
          </a:bodyPr>
          <a:lstStyle/>
          <a:p>
            <a:pPr lvl="0" algn="ctr" fontAlgn="auto">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rPr>
              <a:t>What  </a:t>
            </a:r>
            <a:endParaRPr lang="en-US" sz="925" b="1" spc="20"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fontAlgn="auto">
              <a:spcBef>
                <a:spcPts val="0"/>
              </a:spcBef>
            </a:pPr>
            <a:r>
              <a:rPr lang="en-US" altLang="zh-CN" sz="925" b="1" spc="2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Hash(X)</a:t>
            </a:r>
            <a:endParaRPr sz="925" b="1" spc="2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grpSp>
        <p:nvGrpSpPr>
          <p:cNvPr id="62" name="组合 19"/>
          <p:cNvGrpSpPr/>
          <p:nvPr/>
        </p:nvGrpSpPr>
        <p:grpSpPr>
          <a:xfrm>
            <a:off x="3065049" y="1796793"/>
            <a:ext cx="1422162" cy="1789649"/>
            <a:chOff x="3625" y="2872"/>
            <a:chExt cx="2167" cy="2276"/>
          </a:xfrm>
          <a:solidFill>
            <a:srgbClr val="2272A3"/>
          </a:solidFill>
        </p:grpSpPr>
        <p:sp>
          <p:nvSpPr>
            <p:cNvPr id="1048803"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3" name="组合 18"/>
            <p:cNvGrpSpPr/>
            <p:nvPr/>
          </p:nvGrpSpPr>
          <p:grpSpPr>
            <a:xfrm>
              <a:off x="3639" y="2891"/>
              <a:ext cx="2153" cy="2257"/>
              <a:chOff x="4917" y="3125"/>
              <a:chExt cx="2153" cy="2257"/>
            </a:xfrm>
            <a:grpFill/>
          </p:grpSpPr>
          <p:sp>
            <p:nvSpPr>
              <p:cNvPr id="1048804"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5" name="object 11"/>
              <p:cNvSpPr txBox="1"/>
              <p:nvPr/>
            </p:nvSpPr>
            <p:spPr>
              <a:xfrm>
                <a:off x="5425" y="3252"/>
                <a:ext cx="1645"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Block</a:t>
                </a: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Header</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6"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7"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data</a:t>
                </a:r>
                <a:endPar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08" name="object 14"/>
              <p:cNvSpPr txBox="1"/>
              <p:nvPr/>
            </p:nvSpPr>
            <p:spPr>
              <a:xfrm>
                <a:off x="5303" y="4407"/>
                <a:ext cx="1280" cy="813"/>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timestamp</a:t>
                </a:r>
                <a:endParaRPr sz="1155"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sign</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sp>
        <p:nvSpPr>
          <p:cNvPr id="1048809" name="object 22"/>
          <p:cNvSpPr txBox="1"/>
          <p:nvPr/>
        </p:nvSpPr>
        <p:spPr>
          <a:xfrm>
            <a:off x="7307232" y="2037003"/>
            <a:ext cx="2120201" cy="1651635"/>
          </a:xfrm>
          <a:prstGeom prst="rect">
            <a:avLst/>
          </a:prstGeom>
        </p:spPr>
        <p:txBody>
          <a:bodyPr vert="horz" wrap="square" lIns="0" tIns="9092" rIns="0" bIns="0" rtlCol="0">
            <a:spAutoFit/>
          </a:bodyPr>
          <a:lstStyle/>
          <a:p>
            <a:pPr marL="12700" marR="5080">
              <a:lnSpc>
                <a:spcPct val="150000"/>
              </a:lnSpc>
              <a:spcBef>
                <a:spcPts val="100"/>
              </a:spcBef>
            </a:pPr>
            <a:r>
              <a:rPr lang="en-US" sz="1155" b="1" dirty="0">
                <a:solidFill>
                  <a:schemeClr val="bg1"/>
                </a:solidFill>
                <a:latin typeface="Arial" panose="020B0604020202020204" pitchFamily="34" charset="0"/>
                <a:ea typeface="微软雅黑" panose="020B0503020204020204" charset="-122"/>
                <a:cs typeface="微软雅黑" panose="020B0503020204020204" charset="-122"/>
              </a:rPr>
              <a:t>Proof of ownership</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lang="en-US" sz="1155" b="1" dirty="0">
                <a:solidFill>
                  <a:schemeClr val="bg1"/>
                </a:solidFill>
                <a:latin typeface="Arial" panose="020B0604020202020204" pitchFamily="34" charset="0"/>
                <a:ea typeface="微软雅黑" panose="020B0503020204020204" charset="-122"/>
                <a:cs typeface="微软雅黑" panose="020B0503020204020204" charset="-122"/>
              </a:rPr>
              <a:t>Proof of </a:t>
            </a:r>
            <a:r>
              <a:rPr 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existence</a:t>
            </a:r>
            <a:endParaRPr lang="en-US"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lang="en-US" sz="1155" b="1" dirty="0">
                <a:solidFill>
                  <a:schemeClr val="bg1"/>
                </a:solidFill>
                <a:latin typeface="Arial" panose="020B0604020202020204" pitchFamily="34" charset="0"/>
                <a:ea typeface="微软雅黑" panose="020B0503020204020204" charset="-122"/>
                <a:cs typeface="微软雅黑" panose="020B0503020204020204" charset="-122"/>
              </a:rPr>
              <a:t>Authorized transaction </a:t>
            </a:r>
            <a:r>
              <a:rPr 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certificate</a:t>
            </a:r>
            <a:endParaRPr lang="en-US"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50000"/>
              </a:lnSpc>
              <a:spcBef>
                <a:spcPts val="100"/>
              </a:spcBef>
            </a:pPr>
            <a:r>
              <a:rPr lang="en-US" sz="1155" b="1" dirty="0">
                <a:solidFill>
                  <a:schemeClr val="bg1"/>
                </a:solidFill>
                <a:latin typeface="Arial" panose="020B0604020202020204" pitchFamily="34" charset="0"/>
                <a:ea typeface="微软雅黑" panose="020B0503020204020204" charset="-122"/>
                <a:cs typeface="微软雅黑" panose="020B0503020204020204" charset="-122"/>
              </a:rPr>
              <a:t>Fixed evidence of infringement</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0" name="object 22"/>
          <p:cNvSpPr txBox="1"/>
          <p:nvPr/>
        </p:nvSpPr>
        <p:spPr>
          <a:xfrm>
            <a:off x="6156032" y="2516655"/>
            <a:ext cx="1439931" cy="996315"/>
          </a:xfrm>
          <a:prstGeom prst="rect">
            <a:avLst/>
          </a:prstGeom>
        </p:spPr>
        <p:txBody>
          <a:bodyPr vert="horz" wrap="square" lIns="0" tIns="9092" rIns="0" bIns="0" rtlCol="0">
            <a:spAutoFit/>
          </a:bodyPr>
          <a:lstStyle/>
          <a:p>
            <a:pPr marL="12700" marR="5080" algn="ctr">
              <a:lnSpc>
                <a:spcPct val="150000"/>
              </a:lnSpc>
              <a:spcBef>
                <a:spcPts val="100"/>
              </a:spcBef>
            </a:pPr>
            <a:r>
              <a:rPr lang="en-US" altLang="zh-CN" sz="1385" b="1" dirty="0" smtClean="0">
                <a:solidFill>
                  <a:schemeClr val="bg1"/>
                </a:solidFill>
                <a:latin typeface="Arial" panose="020B0604020202020204" pitchFamily="34" charset="0"/>
                <a:ea typeface="微软雅黑" panose="020B0503020204020204" charset="-122"/>
                <a:cs typeface="微软雅黑" panose="020B0503020204020204" charset="-122"/>
              </a:rPr>
              <a:t>Alliance</a:t>
            </a:r>
            <a:endParaRPr lang="en-US" altLang="zh-CN" sz="138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ctr">
              <a:lnSpc>
                <a:spcPct val="150000"/>
              </a:lnSpc>
              <a:spcBef>
                <a:spcPts val="100"/>
              </a:spcBef>
            </a:pPr>
            <a:r>
              <a:rPr lang="en-US" altLang="zh-CN" sz="1385" b="1" dirty="0" smtClean="0">
                <a:solidFill>
                  <a:schemeClr val="bg1"/>
                </a:solidFill>
                <a:latin typeface="Arial" panose="020B0604020202020204" pitchFamily="34" charset="0"/>
                <a:ea typeface="微软雅黑" panose="020B0503020204020204" charset="-122"/>
                <a:cs typeface="微软雅黑" panose="020B0503020204020204" charset="-122"/>
              </a:rPr>
              <a:t>Chain</a:t>
            </a:r>
            <a:endParaRPr lang="zh-CN" sz="1385"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ctr">
              <a:lnSpc>
                <a:spcPct val="150000"/>
              </a:lnSpc>
              <a:spcBef>
                <a:spcPts val="100"/>
              </a:spcBef>
            </a:pPr>
            <a:r>
              <a:rPr lang="en-US" altLang="zh-CN" sz="1385" b="1" dirty="0">
                <a:solidFill>
                  <a:schemeClr val="bg1"/>
                </a:solidFill>
                <a:latin typeface="Arial" panose="020B0604020202020204" pitchFamily="34" charset="0"/>
                <a:ea typeface="微软雅黑" panose="020B0503020204020204" charset="-122"/>
                <a:cs typeface="微软雅黑" panose="020B0503020204020204" charset="-122"/>
              </a:rPr>
              <a:t>BaaS</a:t>
            </a:r>
            <a:endParaRPr lang="en-US" altLang="zh-CN" sz="138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1" name="标题 1"/>
          <p:cNvSpPr txBox="1"/>
          <p:nvPr/>
        </p:nvSpPr>
        <p:spPr>
          <a:xfrm>
            <a:off x="65744" y="792172"/>
            <a:ext cx="3406633" cy="321338"/>
          </a:xfrm>
          <a:prstGeom prst="rect">
            <a:avLst/>
          </a:prstGeom>
          <a:noFill/>
          <a:ln w="9525">
            <a:noFill/>
            <a:miter/>
          </a:ln>
        </p:spPr>
        <p:txBody>
          <a:bodyPr lIns="24939" rIns="24939" anchor="ctr"/>
          <a:lstStyle>
            <a:defPPr>
              <a:defRPr lang="en-US"/>
            </a:defPPr>
            <a:lvl1pPr algn="ctr" defTabSz="518160">
              <a:defRPr sz="1325" b="1">
                <a:solidFill>
                  <a:schemeClr val="bg1"/>
                </a:solidFill>
                <a:latin typeface="微软雅黑" panose="020B0503020204020204" charset="-122"/>
                <a:ea typeface="微软雅黑" panose="020B0503020204020204" charset="-122"/>
              </a:defRPr>
            </a:lvl1pPr>
          </a:lstStyle>
          <a:p>
            <a:pPr algn="l"/>
            <a:endParaRPr lang="zh-CN" altLang="en-US" sz="1530" dirty="0">
              <a:latin typeface="Arial" panose="020B0604020202020204" pitchFamily="34" charset="0"/>
              <a:cs typeface="微软雅黑" panose="020B0503020204020204" charset="-122"/>
              <a:sym typeface="+mn-lt"/>
            </a:endParaRPr>
          </a:p>
        </p:txBody>
      </p:sp>
      <p:sp>
        <p:nvSpPr>
          <p:cNvPr id="1048812" name="circular-clock-tool_55344"/>
          <p:cNvSpPr>
            <a:spLocks noChangeAspect="1"/>
          </p:cNvSpPr>
          <p:nvPr/>
        </p:nvSpPr>
        <p:spPr bwMode="auto">
          <a:xfrm>
            <a:off x="4661532" y="3997368"/>
            <a:ext cx="409105" cy="409105"/>
          </a:xfrm>
          <a:custGeom>
            <a:avLst/>
            <a:gdLst>
              <a:gd name="connsiteX0" fmla="*/ 220168 w 608697"/>
              <a:gd name="connsiteY0" fmla="*/ 149793 h 607851"/>
              <a:gd name="connsiteX1" fmla="*/ 239222 w 608697"/>
              <a:gd name="connsiteY1" fmla="*/ 161748 h 607851"/>
              <a:gd name="connsiteX2" fmla="*/ 303540 w 608697"/>
              <a:gd name="connsiteY2" fmla="*/ 252175 h 607851"/>
              <a:gd name="connsiteX3" fmla="*/ 304361 w 608697"/>
              <a:gd name="connsiteY3" fmla="*/ 252026 h 607851"/>
              <a:gd name="connsiteX4" fmla="*/ 347190 w 608697"/>
              <a:gd name="connsiteY4" fmla="*/ 274596 h 607851"/>
              <a:gd name="connsiteX5" fmla="*/ 417850 w 608697"/>
              <a:gd name="connsiteY5" fmla="*/ 274596 h 607851"/>
              <a:gd name="connsiteX6" fmla="*/ 447173 w 608697"/>
              <a:gd name="connsiteY6" fmla="*/ 303943 h 607851"/>
              <a:gd name="connsiteX7" fmla="*/ 417775 w 608697"/>
              <a:gd name="connsiteY7" fmla="*/ 333291 h 607851"/>
              <a:gd name="connsiteX8" fmla="*/ 347190 w 608697"/>
              <a:gd name="connsiteY8" fmla="*/ 333291 h 607851"/>
              <a:gd name="connsiteX9" fmla="*/ 304361 w 608697"/>
              <a:gd name="connsiteY9" fmla="*/ 355861 h 607851"/>
              <a:gd name="connsiteX10" fmla="*/ 252354 w 608697"/>
              <a:gd name="connsiteY10" fmla="*/ 303943 h 607851"/>
              <a:gd name="connsiteX11" fmla="*/ 255712 w 608697"/>
              <a:gd name="connsiteY11" fmla="*/ 286216 h 607851"/>
              <a:gd name="connsiteX12" fmla="*/ 191320 w 608697"/>
              <a:gd name="connsiteY12" fmla="*/ 195714 h 607851"/>
              <a:gd name="connsiteX13" fmla="*/ 198259 w 608697"/>
              <a:gd name="connsiteY13" fmla="*/ 154820 h 607851"/>
              <a:gd name="connsiteX14" fmla="*/ 220168 w 608697"/>
              <a:gd name="connsiteY14" fmla="*/ 149793 h 607851"/>
              <a:gd name="connsiteX15" fmla="*/ 284730 w 608697"/>
              <a:gd name="connsiteY15" fmla="*/ 79259 h 607851"/>
              <a:gd name="connsiteX16" fmla="*/ 79369 w 608697"/>
              <a:gd name="connsiteY16" fmla="*/ 284409 h 607851"/>
              <a:gd name="connsiteX17" fmla="*/ 105701 w 608697"/>
              <a:gd name="connsiteY17" fmla="*/ 284409 h 607851"/>
              <a:gd name="connsiteX18" fmla="*/ 125320 w 608697"/>
              <a:gd name="connsiteY18" fmla="*/ 303925 h 607851"/>
              <a:gd name="connsiteX19" fmla="*/ 105701 w 608697"/>
              <a:gd name="connsiteY19" fmla="*/ 323517 h 607851"/>
              <a:gd name="connsiteX20" fmla="*/ 79369 w 608697"/>
              <a:gd name="connsiteY20" fmla="*/ 323517 h 607851"/>
              <a:gd name="connsiteX21" fmla="*/ 284805 w 608697"/>
              <a:gd name="connsiteY21" fmla="*/ 528592 h 607851"/>
              <a:gd name="connsiteX22" fmla="*/ 284805 w 608697"/>
              <a:gd name="connsiteY22" fmla="*/ 502296 h 607851"/>
              <a:gd name="connsiteX23" fmla="*/ 304349 w 608697"/>
              <a:gd name="connsiteY23" fmla="*/ 482705 h 607851"/>
              <a:gd name="connsiteX24" fmla="*/ 323967 w 608697"/>
              <a:gd name="connsiteY24" fmla="*/ 502296 h 607851"/>
              <a:gd name="connsiteX25" fmla="*/ 323967 w 608697"/>
              <a:gd name="connsiteY25" fmla="*/ 528592 h 607851"/>
              <a:gd name="connsiteX26" fmla="*/ 529328 w 608697"/>
              <a:gd name="connsiteY26" fmla="*/ 323442 h 607851"/>
              <a:gd name="connsiteX27" fmla="*/ 502996 w 608697"/>
              <a:gd name="connsiteY27" fmla="*/ 323442 h 607851"/>
              <a:gd name="connsiteX28" fmla="*/ 483377 w 608697"/>
              <a:gd name="connsiteY28" fmla="*/ 303925 h 607851"/>
              <a:gd name="connsiteX29" fmla="*/ 502996 w 608697"/>
              <a:gd name="connsiteY29" fmla="*/ 284334 h 607851"/>
              <a:gd name="connsiteX30" fmla="*/ 529328 w 608697"/>
              <a:gd name="connsiteY30" fmla="*/ 284334 h 607851"/>
              <a:gd name="connsiteX31" fmla="*/ 323893 w 608697"/>
              <a:gd name="connsiteY31" fmla="*/ 79259 h 607851"/>
              <a:gd name="connsiteX32" fmla="*/ 323893 w 608697"/>
              <a:gd name="connsiteY32" fmla="*/ 105555 h 607851"/>
              <a:gd name="connsiteX33" fmla="*/ 304349 w 608697"/>
              <a:gd name="connsiteY33" fmla="*/ 125146 h 607851"/>
              <a:gd name="connsiteX34" fmla="*/ 284730 w 608697"/>
              <a:gd name="connsiteY34" fmla="*/ 105555 h 607851"/>
              <a:gd name="connsiteX35" fmla="*/ 304349 w 608697"/>
              <a:gd name="connsiteY35" fmla="*/ 0 h 607851"/>
              <a:gd name="connsiteX36" fmla="*/ 608697 w 608697"/>
              <a:gd name="connsiteY36" fmla="*/ 303925 h 607851"/>
              <a:gd name="connsiteX37" fmla="*/ 304349 w 608697"/>
              <a:gd name="connsiteY37" fmla="*/ 607851 h 607851"/>
              <a:gd name="connsiteX38" fmla="*/ 0 w 608697"/>
              <a:gd name="connsiteY38" fmla="*/ 303925 h 607851"/>
              <a:gd name="connsiteX39" fmla="*/ 304349 w 608697"/>
              <a:gd name="connsiteY3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697" h="607851">
                <a:moveTo>
                  <a:pt x="220168" y="149793"/>
                </a:moveTo>
                <a:cubicBezTo>
                  <a:pt x="227582" y="151040"/>
                  <a:pt x="234522" y="155119"/>
                  <a:pt x="239222" y="161748"/>
                </a:cubicBezTo>
                <a:lnTo>
                  <a:pt x="303540" y="252175"/>
                </a:lnTo>
                <a:cubicBezTo>
                  <a:pt x="303839" y="252101"/>
                  <a:pt x="304062" y="252026"/>
                  <a:pt x="304361" y="252026"/>
                </a:cubicBezTo>
                <a:cubicBezTo>
                  <a:pt x="322119" y="252026"/>
                  <a:pt x="337863" y="261039"/>
                  <a:pt x="347190" y="274596"/>
                </a:cubicBezTo>
                <a:lnTo>
                  <a:pt x="417850" y="274596"/>
                </a:lnTo>
                <a:cubicBezTo>
                  <a:pt x="434041" y="274596"/>
                  <a:pt x="447173" y="287705"/>
                  <a:pt x="447173" y="303943"/>
                </a:cubicBezTo>
                <a:cubicBezTo>
                  <a:pt x="447173" y="320107"/>
                  <a:pt x="434041" y="333291"/>
                  <a:pt x="417775" y="333291"/>
                </a:cubicBezTo>
                <a:lnTo>
                  <a:pt x="347190" y="333291"/>
                </a:lnTo>
                <a:cubicBezTo>
                  <a:pt x="337863" y="346848"/>
                  <a:pt x="322194" y="355861"/>
                  <a:pt x="304361" y="355861"/>
                </a:cubicBezTo>
                <a:cubicBezTo>
                  <a:pt x="275634" y="355861"/>
                  <a:pt x="252354" y="332621"/>
                  <a:pt x="252354" y="303943"/>
                </a:cubicBezTo>
                <a:cubicBezTo>
                  <a:pt x="252354" y="297687"/>
                  <a:pt x="253698" y="291802"/>
                  <a:pt x="255712" y="286216"/>
                </a:cubicBezTo>
                <a:lnTo>
                  <a:pt x="191320" y="195714"/>
                </a:lnTo>
                <a:cubicBezTo>
                  <a:pt x="181918" y="182530"/>
                  <a:pt x="184977" y="164206"/>
                  <a:pt x="198259" y="154820"/>
                </a:cubicBezTo>
                <a:cubicBezTo>
                  <a:pt x="204862" y="150128"/>
                  <a:pt x="212753" y="148545"/>
                  <a:pt x="220168" y="149793"/>
                </a:cubicBezTo>
                <a:close/>
                <a:moveTo>
                  <a:pt x="284730" y="79259"/>
                </a:moveTo>
                <a:cubicBezTo>
                  <a:pt x="175746" y="88645"/>
                  <a:pt x="88768" y="175502"/>
                  <a:pt x="79369" y="284409"/>
                </a:cubicBezTo>
                <a:lnTo>
                  <a:pt x="105701" y="284409"/>
                </a:lnTo>
                <a:cubicBezTo>
                  <a:pt x="116517" y="284409"/>
                  <a:pt x="125320" y="293124"/>
                  <a:pt x="125320" y="303925"/>
                </a:cubicBezTo>
                <a:cubicBezTo>
                  <a:pt x="125320" y="314727"/>
                  <a:pt x="116517" y="323517"/>
                  <a:pt x="105701" y="323517"/>
                </a:cubicBezTo>
                <a:lnTo>
                  <a:pt x="79369" y="323517"/>
                </a:lnTo>
                <a:cubicBezTo>
                  <a:pt x="88768" y="432349"/>
                  <a:pt x="175746" y="519206"/>
                  <a:pt x="284805" y="528592"/>
                </a:cubicBezTo>
                <a:lnTo>
                  <a:pt x="284805" y="502296"/>
                </a:lnTo>
                <a:cubicBezTo>
                  <a:pt x="284805" y="491495"/>
                  <a:pt x="293532" y="482705"/>
                  <a:pt x="304349" y="482705"/>
                </a:cubicBezTo>
                <a:cubicBezTo>
                  <a:pt x="315165" y="482705"/>
                  <a:pt x="323967" y="491495"/>
                  <a:pt x="323967" y="502296"/>
                </a:cubicBezTo>
                <a:lnTo>
                  <a:pt x="323967" y="528592"/>
                </a:lnTo>
                <a:cubicBezTo>
                  <a:pt x="432951" y="519206"/>
                  <a:pt x="519929" y="432349"/>
                  <a:pt x="529328" y="323442"/>
                </a:cubicBezTo>
                <a:lnTo>
                  <a:pt x="502996" y="323442"/>
                </a:lnTo>
                <a:cubicBezTo>
                  <a:pt x="492179" y="323442"/>
                  <a:pt x="483377" y="314727"/>
                  <a:pt x="483377" y="303925"/>
                </a:cubicBezTo>
                <a:cubicBezTo>
                  <a:pt x="483377" y="293124"/>
                  <a:pt x="492179" y="284334"/>
                  <a:pt x="502996" y="284334"/>
                </a:cubicBezTo>
                <a:lnTo>
                  <a:pt x="529328" y="284334"/>
                </a:lnTo>
                <a:cubicBezTo>
                  <a:pt x="519929" y="175502"/>
                  <a:pt x="432951" y="88645"/>
                  <a:pt x="323893" y="79259"/>
                </a:cubicBezTo>
                <a:lnTo>
                  <a:pt x="323893" y="105555"/>
                </a:lnTo>
                <a:cubicBezTo>
                  <a:pt x="323893" y="116356"/>
                  <a:pt x="315165" y="125146"/>
                  <a:pt x="304349" y="125146"/>
                </a:cubicBezTo>
                <a:cubicBezTo>
                  <a:pt x="293532" y="125146"/>
                  <a:pt x="284730" y="116356"/>
                  <a:pt x="284730" y="105555"/>
                </a:cubicBezTo>
                <a:close/>
                <a:moveTo>
                  <a:pt x="304349" y="0"/>
                </a:moveTo>
                <a:cubicBezTo>
                  <a:pt x="472412" y="0"/>
                  <a:pt x="608697" y="136096"/>
                  <a:pt x="608697" y="303925"/>
                </a:cubicBezTo>
                <a:cubicBezTo>
                  <a:pt x="608697" y="471755"/>
                  <a:pt x="472412" y="607851"/>
                  <a:pt x="304349" y="607851"/>
                </a:cubicBezTo>
                <a:cubicBezTo>
                  <a:pt x="136285" y="607851"/>
                  <a:pt x="0" y="471755"/>
                  <a:pt x="0" y="303925"/>
                </a:cubicBezTo>
                <a:cubicBezTo>
                  <a:pt x="0" y="136096"/>
                  <a:pt x="136285" y="0"/>
                  <a:pt x="304349" y="0"/>
                </a:cubicBezTo>
                <a:close/>
              </a:path>
            </a:pathLst>
          </a:custGeom>
          <a:solidFill>
            <a:schemeClr val="accent2"/>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13" name="circular-clock-tool_55344"/>
          <p:cNvSpPr>
            <a:spLocks noChangeAspect="1"/>
          </p:cNvSpPr>
          <p:nvPr/>
        </p:nvSpPr>
        <p:spPr bwMode="auto">
          <a:xfrm>
            <a:off x="1738274" y="3971444"/>
            <a:ext cx="362182" cy="434765"/>
          </a:xfrm>
          <a:custGeom>
            <a:avLst/>
            <a:gdLst>
              <a:gd name="connsiteX0" fmla="*/ 126539 w 506307"/>
              <a:gd name="connsiteY0" fmla="*/ 480269 h 606722"/>
              <a:gd name="connsiteX1" fmla="*/ 379767 w 506307"/>
              <a:gd name="connsiteY1" fmla="*/ 480269 h 606722"/>
              <a:gd name="connsiteX2" fmla="*/ 405045 w 506307"/>
              <a:gd name="connsiteY2" fmla="*/ 505611 h 606722"/>
              <a:gd name="connsiteX3" fmla="*/ 379767 w 506307"/>
              <a:gd name="connsiteY3" fmla="*/ 530864 h 606722"/>
              <a:gd name="connsiteX4" fmla="*/ 126539 w 506307"/>
              <a:gd name="connsiteY4" fmla="*/ 530864 h 606722"/>
              <a:gd name="connsiteX5" fmla="*/ 101261 w 506307"/>
              <a:gd name="connsiteY5" fmla="*/ 505611 h 606722"/>
              <a:gd name="connsiteX6" fmla="*/ 126539 w 506307"/>
              <a:gd name="connsiteY6" fmla="*/ 480269 h 606722"/>
              <a:gd name="connsiteX7" fmla="*/ 177200 w 506307"/>
              <a:gd name="connsiteY7" fmla="*/ 379219 h 606722"/>
              <a:gd name="connsiteX8" fmla="*/ 329106 w 506307"/>
              <a:gd name="connsiteY8" fmla="*/ 379219 h 606722"/>
              <a:gd name="connsiteX9" fmla="*/ 354379 w 506307"/>
              <a:gd name="connsiteY9" fmla="*/ 404472 h 606722"/>
              <a:gd name="connsiteX10" fmla="*/ 329106 w 506307"/>
              <a:gd name="connsiteY10" fmla="*/ 429814 h 606722"/>
              <a:gd name="connsiteX11" fmla="*/ 177200 w 506307"/>
              <a:gd name="connsiteY11" fmla="*/ 429814 h 606722"/>
              <a:gd name="connsiteX12" fmla="*/ 151927 w 506307"/>
              <a:gd name="connsiteY12" fmla="*/ 404472 h 606722"/>
              <a:gd name="connsiteX13" fmla="*/ 177200 w 506307"/>
              <a:gd name="connsiteY13" fmla="*/ 379219 h 606722"/>
              <a:gd name="connsiteX14" fmla="*/ 253109 w 506307"/>
              <a:gd name="connsiteY14" fmla="*/ 126383 h 606722"/>
              <a:gd name="connsiteX15" fmla="*/ 253109 w 506307"/>
              <a:gd name="connsiteY15" fmla="*/ 227503 h 606722"/>
              <a:gd name="connsiteX16" fmla="*/ 354379 w 506307"/>
              <a:gd name="connsiteY16" fmla="*/ 227503 h 606722"/>
              <a:gd name="connsiteX17" fmla="*/ 253109 w 506307"/>
              <a:gd name="connsiteY17" fmla="*/ 328624 h 606722"/>
              <a:gd name="connsiteX18" fmla="*/ 151927 w 506307"/>
              <a:gd name="connsiteY18" fmla="*/ 227503 h 606722"/>
              <a:gd name="connsiteX19" fmla="*/ 253109 w 506307"/>
              <a:gd name="connsiteY19" fmla="*/ 126383 h 606722"/>
              <a:gd name="connsiteX20" fmla="*/ 278451 w 506307"/>
              <a:gd name="connsiteY20" fmla="*/ 101120 h 606722"/>
              <a:gd name="connsiteX21" fmla="*/ 379783 w 506307"/>
              <a:gd name="connsiteY21" fmla="*/ 202240 h 606722"/>
              <a:gd name="connsiteX22" fmla="*/ 278451 w 506307"/>
              <a:gd name="connsiteY22" fmla="*/ 202240 h 606722"/>
              <a:gd name="connsiteX23" fmla="*/ 50640 w 506307"/>
              <a:gd name="connsiteY23" fmla="*/ 50568 h 606722"/>
              <a:gd name="connsiteX24" fmla="*/ 50640 w 506307"/>
              <a:gd name="connsiteY24" fmla="*/ 556154 h 606722"/>
              <a:gd name="connsiteX25" fmla="*/ 455667 w 506307"/>
              <a:gd name="connsiteY25" fmla="*/ 556154 h 606722"/>
              <a:gd name="connsiteX26" fmla="*/ 455667 w 506307"/>
              <a:gd name="connsiteY26" fmla="*/ 138550 h 606722"/>
              <a:gd name="connsiteX27" fmla="*/ 345488 w 506307"/>
              <a:gd name="connsiteY27" fmla="*/ 50568 h 606722"/>
              <a:gd name="connsiteX28" fmla="*/ 0 w 506307"/>
              <a:gd name="connsiteY28" fmla="*/ 0 h 606722"/>
              <a:gd name="connsiteX29" fmla="*/ 363288 w 506307"/>
              <a:gd name="connsiteY29" fmla="*/ 0 h 606722"/>
              <a:gd name="connsiteX30" fmla="*/ 506307 w 506307"/>
              <a:gd name="connsiteY30" fmla="*/ 114288 h 606722"/>
              <a:gd name="connsiteX31" fmla="*/ 506307 w 506307"/>
              <a:gd name="connsiteY31" fmla="*/ 606722 h 606722"/>
              <a:gd name="connsiteX32" fmla="*/ 0 w 506307"/>
              <a:gd name="connsiteY32"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6307" h="606722">
                <a:moveTo>
                  <a:pt x="126539" y="480269"/>
                </a:moveTo>
                <a:lnTo>
                  <a:pt x="379767" y="480269"/>
                </a:lnTo>
                <a:cubicBezTo>
                  <a:pt x="393741" y="480269"/>
                  <a:pt x="405045" y="491651"/>
                  <a:pt x="405045" y="505611"/>
                </a:cubicBezTo>
                <a:cubicBezTo>
                  <a:pt x="405045" y="519571"/>
                  <a:pt x="393741" y="530864"/>
                  <a:pt x="379767" y="530864"/>
                </a:cubicBezTo>
                <a:lnTo>
                  <a:pt x="126539" y="530864"/>
                </a:lnTo>
                <a:cubicBezTo>
                  <a:pt x="112565" y="530864"/>
                  <a:pt x="101261" y="519571"/>
                  <a:pt x="101261" y="505611"/>
                </a:cubicBezTo>
                <a:cubicBezTo>
                  <a:pt x="101261" y="491651"/>
                  <a:pt x="112565" y="480269"/>
                  <a:pt x="126539" y="480269"/>
                </a:cubicBezTo>
                <a:close/>
                <a:moveTo>
                  <a:pt x="177200" y="379219"/>
                </a:moveTo>
                <a:lnTo>
                  <a:pt x="329106" y="379219"/>
                </a:lnTo>
                <a:cubicBezTo>
                  <a:pt x="343077" y="379219"/>
                  <a:pt x="354379" y="390512"/>
                  <a:pt x="354379" y="404472"/>
                </a:cubicBezTo>
                <a:cubicBezTo>
                  <a:pt x="354379" y="418432"/>
                  <a:pt x="343077" y="429814"/>
                  <a:pt x="329106" y="429814"/>
                </a:cubicBezTo>
                <a:lnTo>
                  <a:pt x="177200" y="429814"/>
                </a:lnTo>
                <a:cubicBezTo>
                  <a:pt x="163229" y="429814"/>
                  <a:pt x="151927" y="418432"/>
                  <a:pt x="151927" y="404472"/>
                </a:cubicBezTo>
                <a:cubicBezTo>
                  <a:pt x="151927" y="390512"/>
                  <a:pt x="163229" y="379219"/>
                  <a:pt x="177200" y="379219"/>
                </a:cubicBezTo>
                <a:close/>
                <a:moveTo>
                  <a:pt x="253109" y="126383"/>
                </a:moveTo>
                <a:lnTo>
                  <a:pt x="253109" y="227503"/>
                </a:lnTo>
                <a:lnTo>
                  <a:pt x="354379" y="227503"/>
                </a:lnTo>
                <a:cubicBezTo>
                  <a:pt x="354379" y="283306"/>
                  <a:pt x="309083" y="328624"/>
                  <a:pt x="253109" y="328624"/>
                </a:cubicBezTo>
                <a:cubicBezTo>
                  <a:pt x="197223" y="328624"/>
                  <a:pt x="151927" y="283306"/>
                  <a:pt x="151927" y="227503"/>
                </a:cubicBezTo>
                <a:cubicBezTo>
                  <a:pt x="151927" y="171701"/>
                  <a:pt x="197223" y="126383"/>
                  <a:pt x="253109" y="126383"/>
                </a:cubicBezTo>
                <a:close/>
                <a:moveTo>
                  <a:pt x="278451" y="101120"/>
                </a:moveTo>
                <a:cubicBezTo>
                  <a:pt x="334371" y="101120"/>
                  <a:pt x="379783" y="146349"/>
                  <a:pt x="379783" y="202240"/>
                </a:cubicBezTo>
                <a:lnTo>
                  <a:pt x="278451" y="202240"/>
                </a:lnTo>
                <a:close/>
                <a:moveTo>
                  <a:pt x="50640" y="50568"/>
                </a:moveTo>
                <a:lnTo>
                  <a:pt x="50640" y="556154"/>
                </a:lnTo>
                <a:lnTo>
                  <a:pt x="455667" y="556154"/>
                </a:lnTo>
                <a:lnTo>
                  <a:pt x="455667" y="138550"/>
                </a:lnTo>
                <a:lnTo>
                  <a:pt x="345488" y="50568"/>
                </a:lnTo>
                <a:close/>
                <a:moveTo>
                  <a:pt x="0" y="0"/>
                </a:moveTo>
                <a:lnTo>
                  <a:pt x="363288" y="0"/>
                </a:lnTo>
                <a:lnTo>
                  <a:pt x="506307" y="114288"/>
                </a:lnTo>
                <a:lnTo>
                  <a:pt x="506307" y="606722"/>
                </a:lnTo>
                <a:lnTo>
                  <a:pt x="0" y="606722"/>
                </a:ln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14" name="circular-clock-tool_55344"/>
          <p:cNvSpPr>
            <a:spLocks noChangeAspect="1"/>
          </p:cNvSpPr>
          <p:nvPr/>
        </p:nvSpPr>
        <p:spPr bwMode="auto">
          <a:xfrm>
            <a:off x="3254019" y="4002449"/>
            <a:ext cx="407638" cy="373180"/>
          </a:xfrm>
          <a:custGeom>
            <a:avLst/>
            <a:gdLst>
              <a:gd name="connsiteX0" fmla="*/ 328362 w 581371"/>
              <a:gd name="connsiteY0" fmla="*/ 359390 h 531358"/>
              <a:gd name="connsiteX1" fmla="*/ 520135 w 581371"/>
              <a:gd name="connsiteY1" fmla="*/ 359390 h 531358"/>
              <a:gd name="connsiteX2" fmla="*/ 532327 w 581371"/>
              <a:gd name="connsiteY2" fmla="*/ 371748 h 531358"/>
              <a:gd name="connsiteX3" fmla="*/ 519957 w 581371"/>
              <a:gd name="connsiteY3" fmla="*/ 384017 h 531358"/>
              <a:gd name="connsiteX4" fmla="*/ 328362 w 581371"/>
              <a:gd name="connsiteY4" fmla="*/ 384017 h 531358"/>
              <a:gd name="connsiteX5" fmla="*/ 315992 w 581371"/>
              <a:gd name="connsiteY5" fmla="*/ 371748 h 531358"/>
              <a:gd name="connsiteX6" fmla="*/ 328362 w 581371"/>
              <a:gd name="connsiteY6" fmla="*/ 359390 h 531358"/>
              <a:gd name="connsiteX7" fmla="*/ 165403 w 581371"/>
              <a:gd name="connsiteY7" fmla="*/ 332098 h 531358"/>
              <a:gd name="connsiteX8" fmla="*/ 63122 w 581371"/>
              <a:gd name="connsiteY8" fmla="*/ 422688 h 531358"/>
              <a:gd name="connsiteX9" fmla="*/ 267773 w 581371"/>
              <a:gd name="connsiteY9" fmla="*/ 422688 h 531358"/>
              <a:gd name="connsiteX10" fmla="*/ 165403 w 581371"/>
              <a:gd name="connsiteY10" fmla="*/ 332098 h 531358"/>
              <a:gd name="connsiteX11" fmla="*/ 165581 w 581371"/>
              <a:gd name="connsiteY11" fmla="*/ 307383 h 531358"/>
              <a:gd name="connsiteX12" fmla="*/ 293232 w 581371"/>
              <a:gd name="connsiteY12" fmla="*/ 435046 h 531358"/>
              <a:gd name="connsiteX13" fmla="*/ 280948 w 581371"/>
              <a:gd name="connsiteY13" fmla="*/ 447314 h 531358"/>
              <a:gd name="connsiteX14" fmla="*/ 50036 w 581371"/>
              <a:gd name="connsiteY14" fmla="*/ 447314 h 531358"/>
              <a:gd name="connsiteX15" fmla="*/ 37752 w 581371"/>
              <a:gd name="connsiteY15" fmla="*/ 435046 h 531358"/>
              <a:gd name="connsiteX16" fmla="*/ 165581 w 581371"/>
              <a:gd name="connsiteY16" fmla="*/ 307383 h 531358"/>
              <a:gd name="connsiteX17" fmla="*/ 328363 w 581371"/>
              <a:gd name="connsiteY17" fmla="*/ 244298 h 531358"/>
              <a:gd name="connsiteX18" fmla="*/ 520153 w 581371"/>
              <a:gd name="connsiteY18" fmla="*/ 244298 h 531358"/>
              <a:gd name="connsiteX19" fmla="*/ 532346 w 581371"/>
              <a:gd name="connsiteY19" fmla="*/ 256647 h 531358"/>
              <a:gd name="connsiteX20" fmla="*/ 519975 w 581371"/>
              <a:gd name="connsiteY20" fmla="*/ 268996 h 531358"/>
              <a:gd name="connsiteX21" fmla="*/ 328363 w 581371"/>
              <a:gd name="connsiteY21" fmla="*/ 268996 h 531358"/>
              <a:gd name="connsiteX22" fmla="*/ 315992 w 581371"/>
              <a:gd name="connsiteY22" fmla="*/ 256647 h 531358"/>
              <a:gd name="connsiteX23" fmla="*/ 328363 w 581371"/>
              <a:gd name="connsiteY23" fmla="*/ 244298 h 531358"/>
              <a:gd name="connsiteX24" fmla="*/ 165565 w 581371"/>
              <a:gd name="connsiteY24" fmla="*/ 205717 h 531358"/>
              <a:gd name="connsiteX25" fmla="*/ 131032 w 581371"/>
              <a:gd name="connsiteY25" fmla="*/ 240213 h 531358"/>
              <a:gd name="connsiteX26" fmla="*/ 165565 w 581371"/>
              <a:gd name="connsiteY26" fmla="*/ 274710 h 531358"/>
              <a:gd name="connsiteX27" fmla="*/ 200098 w 581371"/>
              <a:gd name="connsiteY27" fmla="*/ 240213 h 531358"/>
              <a:gd name="connsiteX28" fmla="*/ 165565 w 581371"/>
              <a:gd name="connsiteY28" fmla="*/ 205717 h 531358"/>
              <a:gd name="connsiteX29" fmla="*/ 165565 w 581371"/>
              <a:gd name="connsiteY29" fmla="*/ 181000 h 531358"/>
              <a:gd name="connsiteX30" fmla="*/ 224751 w 581371"/>
              <a:gd name="connsiteY30" fmla="*/ 240213 h 531358"/>
              <a:gd name="connsiteX31" fmla="*/ 165565 w 581371"/>
              <a:gd name="connsiteY31" fmla="*/ 299338 h 531358"/>
              <a:gd name="connsiteX32" fmla="*/ 106290 w 581371"/>
              <a:gd name="connsiteY32" fmla="*/ 240213 h 531358"/>
              <a:gd name="connsiteX33" fmla="*/ 165565 w 581371"/>
              <a:gd name="connsiteY33" fmla="*/ 181000 h 531358"/>
              <a:gd name="connsiteX34" fmla="*/ 24743 w 581371"/>
              <a:gd name="connsiteY34" fmla="*/ 121664 h 531358"/>
              <a:gd name="connsiteX35" fmla="*/ 24743 w 581371"/>
              <a:gd name="connsiteY35" fmla="*/ 506652 h 531358"/>
              <a:gd name="connsiteX36" fmla="*/ 556627 w 581371"/>
              <a:gd name="connsiteY36" fmla="*/ 506652 h 531358"/>
              <a:gd name="connsiteX37" fmla="*/ 556627 w 581371"/>
              <a:gd name="connsiteY37" fmla="*/ 121664 h 531358"/>
              <a:gd name="connsiteX38" fmla="*/ 451603 w 581371"/>
              <a:gd name="connsiteY38" fmla="*/ 121664 h 531358"/>
              <a:gd name="connsiteX39" fmla="*/ 458990 w 581371"/>
              <a:gd name="connsiteY39" fmla="*/ 141838 h 531358"/>
              <a:gd name="connsiteX40" fmla="*/ 447331 w 581371"/>
              <a:gd name="connsiteY40" fmla="*/ 158456 h 531358"/>
              <a:gd name="connsiteX41" fmla="*/ 134039 w 581371"/>
              <a:gd name="connsiteY41" fmla="*/ 158456 h 531358"/>
              <a:gd name="connsiteX42" fmla="*/ 122469 w 581371"/>
              <a:gd name="connsiteY42" fmla="*/ 141838 h 531358"/>
              <a:gd name="connsiteX43" fmla="*/ 129767 w 581371"/>
              <a:gd name="connsiteY43" fmla="*/ 121664 h 531358"/>
              <a:gd name="connsiteX44" fmla="*/ 290685 w 581371"/>
              <a:gd name="connsiteY44" fmla="*/ 24617 h 531358"/>
              <a:gd name="connsiteX45" fmla="*/ 256864 w 581371"/>
              <a:gd name="connsiteY45" fmla="*/ 58388 h 531358"/>
              <a:gd name="connsiteX46" fmla="*/ 244581 w 581371"/>
              <a:gd name="connsiteY46" fmla="*/ 70741 h 531358"/>
              <a:gd name="connsiteX47" fmla="*/ 212896 w 581371"/>
              <a:gd name="connsiteY47" fmla="*/ 70741 h 531358"/>
              <a:gd name="connsiteX48" fmla="*/ 161452 w 581371"/>
              <a:gd name="connsiteY48" fmla="*/ 106734 h 531358"/>
              <a:gd name="connsiteX49" fmla="*/ 151662 w 581371"/>
              <a:gd name="connsiteY49" fmla="*/ 133750 h 531358"/>
              <a:gd name="connsiteX50" fmla="*/ 429708 w 581371"/>
              <a:gd name="connsiteY50" fmla="*/ 133750 h 531358"/>
              <a:gd name="connsiteX51" fmla="*/ 419918 w 581371"/>
              <a:gd name="connsiteY51" fmla="*/ 106734 h 531358"/>
              <a:gd name="connsiteX52" fmla="*/ 368563 w 581371"/>
              <a:gd name="connsiteY52" fmla="*/ 70741 h 531358"/>
              <a:gd name="connsiteX53" fmla="*/ 336878 w 581371"/>
              <a:gd name="connsiteY53" fmla="*/ 70741 h 531358"/>
              <a:gd name="connsiteX54" fmla="*/ 324506 w 581371"/>
              <a:gd name="connsiteY54" fmla="*/ 58388 h 531358"/>
              <a:gd name="connsiteX55" fmla="*/ 290685 w 581371"/>
              <a:gd name="connsiteY55" fmla="*/ 24617 h 531358"/>
              <a:gd name="connsiteX56" fmla="*/ 290685 w 581371"/>
              <a:gd name="connsiteY56" fmla="*/ 0 h 531358"/>
              <a:gd name="connsiteX57" fmla="*/ 347914 w 581371"/>
              <a:gd name="connsiteY57" fmla="*/ 46124 h 531358"/>
              <a:gd name="connsiteX58" fmla="*/ 368563 w 581371"/>
              <a:gd name="connsiteY58" fmla="*/ 46124 h 531358"/>
              <a:gd name="connsiteX59" fmla="*/ 442703 w 581371"/>
              <a:gd name="connsiteY59" fmla="*/ 97047 h 531358"/>
              <a:gd name="connsiteX60" fmla="*/ 569088 w 581371"/>
              <a:gd name="connsiteY60" fmla="*/ 97047 h 531358"/>
              <a:gd name="connsiteX61" fmla="*/ 581370 w 581371"/>
              <a:gd name="connsiteY61" fmla="*/ 109400 h 531358"/>
              <a:gd name="connsiteX62" fmla="*/ 581370 w 581371"/>
              <a:gd name="connsiteY62" fmla="*/ 519005 h 531358"/>
              <a:gd name="connsiteX63" fmla="*/ 568998 w 581371"/>
              <a:gd name="connsiteY63" fmla="*/ 531358 h 531358"/>
              <a:gd name="connsiteX64" fmla="*/ 12282 w 581371"/>
              <a:gd name="connsiteY64" fmla="*/ 531358 h 531358"/>
              <a:gd name="connsiteX65" fmla="*/ 0 w 581371"/>
              <a:gd name="connsiteY65" fmla="*/ 519005 h 531358"/>
              <a:gd name="connsiteX66" fmla="*/ 0 w 581371"/>
              <a:gd name="connsiteY66" fmla="*/ 109400 h 531358"/>
              <a:gd name="connsiteX67" fmla="*/ 12282 w 581371"/>
              <a:gd name="connsiteY67" fmla="*/ 97047 h 531358"/>
              <a:gd name="connsiteX68" fmla="*/ 138667 w 581371"/>
              <a:gd name="connsiteY68" fmla="*/ 97047 h 531358"/>
              <a:gd name="connsiteX69" fmla="*/ 212896 w 581371"/>
              <a:gd name="connsiteY69" fmla="*/ 46124 h 531358"/>
              <a:gd name="connsiteX70" fmla="*/ 233545 w 581371"/>
              <a:gd name="connsiteY70" fmla="*/ 46124 h 531358"/>
              <a:gd name="connsiteX71" fmla="*/ 290685 w 581371"/>
              <a:gd name="connsiteY71"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81371" h="531358">
                <a:moveTo>
                  <a:pt x="328362" y="359390"/>
                </a:moveTo>
                <a:lnTo>
                  <a:pt x="520135" y="359390"/>
                </a:lnTo>
                <a:cubicBezTo>
                  <a:pt x="526899" y="359390"/>
                  <a:pt x="532416" y="364991"/>
                  <a:pt x="532327" y="371748"/>
                </a:cubicBezTo>
                <a:cubicBezTo>
                  <a:pt x="532327" y="378505"/>
                  <a:pt x="526899" y="384017"/>
                  <a:pt x="519957" y="384017"/>
                </a:cubicBezTo>
                <a:lnTo>
                  <a:pt x="328362" y="384017"/>
                </a:lnTo>
                <a:cubicBezTo>
                  <a:pt x="321598" y="384017"/>
                  <a:pt x="315992" y="378594"/>
                  <a:pt x="315992" y="371748"/>
                </a:cubicBezTo>
                <a:cubicBezTo>
                  <a:pt x="315992" y="364991"/>
                  <a:pt x="321509" y="359390"/>
                  <a:pt x="328362" y="359390"/>
                </a:cubicBezTo>
                <a:close/>
                <a:moveTo>
                  <a:pt x="165403" y="332098"/>
                </a:moveTo>
                <a:cubicBezTo>
                  <a:pt x="112883" y="332098"/>
                  <a:pt x="69264" y="371748"/>
                  <a:pt x="63122" y="422688"/>
                </a:cubicBezTo>
                <a:lnTo>
                  <a:pt x="267773" y="422688"/>
                </a:lnTo>
                <a:cubicBezTo>
                  <a:pt x="261720" y="371748"/>
                  <a:pt x="218101" y="332098"/>
                  <a:pt x="165403" y="332098"/>
                </a:cubicBezTo>
                <a:close/>
                <a:moveTo>
                  <a:pt x="165581" y="307383"/>
                </a:moveTo>
                <a:cubicBezTo>
                  <a:pt x="235905" y="307383"/>
                  <a:pt x="293410" y="364636"/>
                  <a:pt x="293232" y="435046"/>
                </a:cubicBezTo>
                <a:cubicBezTo>
                  <a:pt x="293232" y="441802"/>
                  <a:pt x="287802" y="447314"/>
                  <a:pt x="280948" y="447314"/>
                </a:cubicBezTo>
                <a:lnTo>
                  <a:pt x="50036" y="447314"/>
                </a:lnTo>
                <a:cubicBezTo>
                  <a:pt x="43271" y="447314"/>
                  <a:pt x="37752" y="441891"/>
                  <a:pt x="37752" y="435046"/>
                </a:cubicBezTo>
                <a:cubicBezTo>
                  <a:pt x="37752" y="364636"/>
                  <a:pt x="95079" y="307383"/>
                  <a:pt x="165581" y="307383"/>
                </a:cubicBezTo>
                <a:close/>
                <a:moveTo>
                  <a:pt x="328363" y="244298"/>
                </a:moveTo>
                <a:lnTo>
                  <a:pt x="520153" y="244298"/>
                </a:lnTo>
                <a:cubicBezTo>
                  <a:pt x="526917" y="244298"/>
                  <a:pt x="532346" y="249895"/>
                  <a:pt x="532346" y="256647"/>
                </a:cubicBezTo>
                <a:cubicBezTo>
                  <a:pt x="532346" y="263399"/>
                  <a:pt x="526917" y="268996"/>
                  <a:pt x="519975" y="268996"/>
                </a:cubicBezTo>
                <a:lnTo>
                  <a:pt x="328363" y="268996"/>
                </a:lnTo>
                <a:cubicBezTo>
                  <a:pt x="321599" y="268996"/>
                  <a:pt x="315992" y="263488"/>
                  <a:pt x="315992" y="256647"/>
                </a:cubicBezTo>
                <a:cubicBezTo>
                  <a:pt x="315992" y="249806"/>
                  <a:pt x="321599" y="244298"/>
                  <a:pt x="328363" y="244298"/>
                </a:cubicBezTo>
                <a:close/>
                <a:moveTo>
                  <a:pt x="165565" y="205717"/>
                </a:moveTo>
                <a:cubicBezTo>
                  <a:pt x="146430" y="205717"/>
                  <a:pt x="131032" y="221187"/>
                  <a:pt x="131032" y="240213"/>
                </a:cubicBezTo>
                <a:cubicBezTo>
                  <a:pt x="131032" y="259240"/>
                  <a:pt x="146519" y="274710"/>
                  <a:pt x="165565" y="274710"/>
                </a:cubicBezTo>
                <a:cubicBezTo>
                  <a:pt x="184611" y="274710"/>
                  <a:pt x="200098" y="259151"/>
                  <a:pt x="200098" y="240213"/>
                </a:cubicBezTo>
                <a:cubicBezTo>
                  <a:pt x="200098" y="221098"/>
                  <a:pt x="184522" y="205717"/>
                  <a:pt x="165565" y="205717"/>
                </a:cubicBezTo>
                <a:close/>
                <a:moveTo>
                  <a:pt x="165565" y="181000"/>
                </a:moveTo>
                <a:cubicBezTo>
                  <a:pt x="198140" y="181000"/>
                  <a:pt x="224751" y="207584"/>
                  <a:pt x="224751" y="240213"/>
                </a:cubicBezTo>
                <a:cubicBezTo>
                  <a:pt x="224751" y="272754"/>
                  <a:pt x="198140" y="299338"/>
                  <a:pt x="165565" y="299338"/>
                </a:cubicBezTo>
                <a:cubicBezTo>
                  <a:pt x="132812" y="299338"/>
                  <a:pt x="106201" y="272754"/>
                  <a:pt x="106290" y="240213"/>
                </a:cubicBezTo>
                <a:cubicBezTo>
                  <a:pt x="106290" y="207584"/>
                  <a:pt x="132901" y="181000"/>
                  <a:pt x="165565" y="181000"/>
                </a:cubicBezTo>
                <a:close/>
                <a:moveTo>
                  <a:pt x="24743" y="121664"/>
                </a:moveTo>
                <a:lnTo>
                  <a:pt x="24743" y="506652"/>
                </a:lnTo>
                <a:lnTo>
                  <a:pt x="556627" y="506652"/>
                </a:lnTo>
                <a:lnTo>
                  <a:pt x="556627" y="121664"/>
                </a:lnTo>
                <a:lnTo>
                  <a:pt x="451603" y="121664"/>
                </a:lnTo>
                <a:lnTo>
                  <a:pt x="458990" y="141838"/>
                </a:lnTo>
                <a:cubicBezTo>
                  <a:pt x="460859" y="145748"/>
                  <a:pt x="460503" y="157212"/>
                  <a:pt x="447331" y="158456"/>
                </a:cubicBezTo>
                <a:lnTo>
                  <a:pt x="134039" y="158456"/>
                </a:lnTo>
                <a:cubicBezTo>
                  <a:pt x="130034" y="158456"/>
                  <a:pt x="119087" y="154280"/>
                  <a:pt x="122469" y="141838"/>
                </a:cubicBezTo>
                <a:lnTo>
                  <a:pt x="129767" y="121664"/>
                </a:lnTo>
                <a:close/>
                <a:moveTo>
                  <a:pt x="290685" y="24617"/>
                </a:moveTo>
                <a:cubicBezTo>
                  <a:pt x="272083" y="24617"/>
                  <a:pt x="256864" y="39814"/>
                  <a:pt x="256864" y="58388"/>
                </a:cubicBezTo>
                <a:cubicBezTo>
                  <a:pt x="256864" y="65142"/>
                  <a:pt x="251435" y="70741"/>
                  <a:pt x="244581" y="70741"/>
                </a:cubicBezTo>
                <a:lnTo>
                  <a:pt x="212896" y="70741"/>
                </a:lnTo>
                <a:cubicBezTo>
                  <a:pt x="189933" y="70741"/>
                  <a:pt x="169284" y="85227"/>
                  <a:pt x="161452" y="106734"/>
                </a:cubicBezTo>
                <a:lnTo>
                  <a:pt x="151662" y="133750"/>
                </a:lnTo>
                <a:lnTo>
                  <a:pt x="429708" y="133750"/>
                </a:lnTo>
                <a:lnTo>
                  <a:pt x="419918" y="106734"/>
                </a:lnTo>
                <a:cubicBezTo>
                  <a:pt x="412086" y="85227"/>
                  <a:pt x="391437" y="70741"/>
                  <a:pt x="368563" y="70741"/>
                </a:cubicBezTo>
                <a:lnTo>
                  <a:pt x="336878" y="70741"/>
                </a:lnTo>
                <a:cubicBezTo>
                  <a:pt x="330114" y="70741"/>
                  <a:pt x="324506" y="65320"/>
                  <a:pt x="324506" y="58388"/>
                </a:cubicBezTo>
                <a:cubicBezTo>
                  <a:pt x="324506" y="39814"/>
                  <a:pt x="309376" y="24617"/>
                  <a:pt x="290685" y="24617"/>
                </a:cubicBezTo>
                <a:close/>
                <a:moveTo>
                  <a:pt x="290685" y="0"/>
                </a:moveTo>
                <a:cubicBezTo>
                  <a:pt x="318721" y="0"/>
                  <a:pt x="342218" y="19818"/>
                  <a:pt x="347914" y="46124"/>
                </a:cubicBezTo>
                <a:lnTo>
                  <a:pt x="368563" y="46124"/>
                </a:lnTo>
                <a:cubicBezTo>
                  <a:pt x="401405" y="46124"/>
                  <a:pt x="430954" y="66475"/>
                  <a:pt x="442703" y="97047"/>
                </a:cubicBezTo>
                <a:lnTo>
                  <a:pt x="569088" y="97047"/>
                </a:lnTo>
                <a:cubicBezTo>
                  <a:pt x="575852" y="97047"/>
                  <a:pt x="581459" y="102468"/>
                  <a:pt x="581370" y="109400"/>
                </a:cubicBezTo>
                <a:lnTo>
                  <a:pt x="581370" y="519005"/>
                </a:lnTo>
                <a:cubicBezTo>
                  <a:pt x="581370" y="525759"/>
                  <a:pt x="575852" y="531358"/>
                  <a:pt x="568998" y="531358"/>
                </a:cubicBezTo>
                <a:lnTo>
                  <a:pt x="12282" y="531358"/>
                </a:lnTo>
                <a:cubicBezTo>
                  <a:pt x="5518" y="531358"/>
                  <a:pt x="0" y="525848"/>
                  <a:pt x="0" y="519005"/>
                </a:cubicBezTo>
                <a:lnTo>
                  <a:pt x="0" y="109400"/>
                </a:lnTo>
                <a:cubicBezTo>
                  <a:pt x="0" y="102646"/>
                  <a:pt x="5429" y="97047"/>
                  <a:pt x="12282" y="97047"/>
                </a:cubicBezTo>
                <a:lnTo>
                  <a:pt x="138667" y="97047"/>
                </a:lnTo>
                <a:cubicBezTo>
                  <a:pt x="150416" y="66475"/>
                  <a:pt x="179965" y="46124"/>
                  <a:pt x="212896" y="46124"/>
                </a:cubicBezTo>
                <a:lnTo>
                  <a:pt x="233545" y="46124"/>
                </a:lnTo>
                <a:cubicBezTo>
                  <a:pt x="239241" y="19818"/>
                  <a:pt x="262738" y="0"/>
                  <a:pt x="290685"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15" name="标题 1"/>
          <p:cNvSpPr txBox="1"/>
          <p:nvPr/>
        </p:nvSpPr>
        <p:spPr>
          <a:xfrm>
            <a:off x="857768" y="606795"/>
            <a:ext cx="7942413" cy="412733"/>
          </a:xfrm>
          <a:prstGeom prst="rect">
            <a:avLst/>
          </a:prstGeom>
        </p:spPr>
        <p:txBody>
          <a:bodyPr vert="horz" lIns="30477" tIns="15238" rIns="30477" bIns="15238"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micro-copyright model - taking copyright owners as an example - data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assetization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816" name="object 3"/>
          <p:cNvSpPr txBox="1"/>
          <p:nvPr/>
        </p:nvSpPr>
        <p:spPr>
          <a:xfrm>
            <a:off x="4279764" y="4402853"/>
            <a:ext cx="1238250" cy="723265"/>
          </a:xfrm>
          <a:prstGeom prst="rect">
            <a:avLst/>
          </a:prstGeom>
        </p:spPr>
        <p:txBody>
          <a:bodyPr vert="horz" wrap="square" lIns="0" tIns="9092" rIns="0" bIns="0" rtlCol="0" anchor="ctr" anchorCtr="0">
            <a:spAutoFit/>
          </a:bodyPr>
          <a:lstStyle/>
          <a:p>
            <a:pPr algn="ctr" fontAlgn="auto">
              <a:lnSpc>
                <a:spcPct val="100000"/>
              </a:lnSpc>
              <a:spcBef>
                <a:spcPts val="0"/>
              </a:spcBef>
            </a:pPr>
            <a:r>
              <a:rPr sz="925" b="1" spc="20" dirty="0">
                <a:solidFill>
                  <a:schemeClr val="bg1"/>
                </a:solidFill>
                <a:latin typeface="Arial" panose="020B0604020202020204" pitchFamily="34" charset="0"/>
                <a:ea typeface="微软雅黑" panose="020B0503020204020204" charset="-122"/>
                <a:cs typeface="微软雅黑" panose="020B0503020204020204" charset="-122"/>
              </a:rPr>
              <a:t>When</a:t>
            </a:r>
            <a:endParaRPr sz="925" b="1" spc="20" dirty="0">
              <a:solidFill>
                <a:schemeClr val="bg1"/>
              </a:solidFill>
              <a:latin typeface="Arial" panose="020B0604020202020204" pitchFamily="34" charset="0"/>
              <a:ea typeface="微软雅黑" panose="020B0503020204020204" charset="-122"/>
              <a:cs typeface="微软雅黑" panose="020B0503020204020204" charset="-122"/>
            </a:endParaRPr>
          </a:p>
          <a:p>
            <a:pPr algn="ctr" fontAlgn="auto">
              <a:lnSpc>
                <a:spcPct val="100000"/>
              </a:lnSpc>
              <a:spcBef>
                <a:spcPts val="0"/>
              </a:spcBef>
            </a:pPr>
            <a:r>
              <a:rPr lang="en-US" altLang="zh-CN" sz="925" b="1" dirty="0">
                <a:solidFill>
                  <a:schemeClr val="bg1"/>
                </a:solidFill>
                <a:latin typeface="Arial" panose="020B0604020202020204" pitchFamily="34" charset="0"/>
                <a:ea typeface="微软雅黑" panose="020B0503020204020204" charset="-122"/>
                <a:cs typeface="微软雅黑" panose="020B0503020204020204" charset="-122"/>
              </a:rPr>
              <a:t>Chinese Academy of Sciences Time </a:t>
            </a:r>
            <a:r>
              <a:rPr lang="en-US" altLang="zh-CN" sz="925" b="1" dirty="0" err="1">
                <a:solidFill>
                  <a:schemeClr val="bg1"/>
                </a:solidFill>
                <a:latin typeface="Arial" panose="020B0604020202020204" pitchFamily="34" charset="0"/>
                <a:ea typeface="微软雅黑" panose="020B0503020204020204" charset="-122"/>
                <a:cs typeface="微软雅黑" panose="020B0503020204020204" charset="-122"/>
              </a:rPr>
              <a:t>CenterTrusted</a:t>
            </a:r>
            <a:r>
              <a:rPr lang="en-US" altLang="zh-CN" sz="925" b="1" dirty="0">
                <a:solidFill>
                  <a:schemeClr val="bg1"/>
                </a:solidFill>
                <a:latin typeface="Arial" panose="020B0604020202020204" pitchFamily="34" charset="0"/>
                <a:ea typeface="微软雅黑" panose="020B0503020204020204" charset="-122"/>
                <a:cs typeface="微软雅黑" panose="020B0503020204020204" charset="-122"/>
              </a:rPr>
              <a:t> time service</a:t>
            </a:r>
            <a:endParaRPr lang="zh-CN" altLang="en-US" sz="925" b="1"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3" name="直接箭头连接符 29"/>
          <p:cNvCxnSpPr/>
          <p:nvPr/>
        </p:nvCxnSpPr>
        <p:spPr>
          <a:xfrm flipV="1">
            <a:off x="3435350" y="3430905"/>
            <a:ext cx="0" cy="450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4" name="组合 30"/>
          <p:cNvGrpSpPr/>
          <p:nvPr/>
        </p:nvGrpSpPr>
        <p:grpSpPr>
          <a:xfrm>
            <a:off x="-558089" y="1832881"/>
            <a:ext cx="1376879" cy="1789649"/>
            <a:chOff x="3625" y="2872"/>
            <a:chExt cx="2098" cy="2276"/>
          </a:xfrm>
          <a:solidFill>
            <a:srgbClr val="2272A3"/>
          </a:solidFill>
        </p:grpSpPr>
        <p:sp>
          <p:nvSpPr>
            <p:cNvPr id="1048817" name="object 10"/>
            <p:cNvSpPr/>
            <p:nvPr/>
          </p:nvSpPr>
          <p:spPr>
            <a:xfrm>
              <a:off x="3625" y="2872"/>
              <a:ext cx="2084" cy="2257"/>
            </a:xfrm>
            <a:custGeom>
              <a:avLst/>
              <a:gdLst/>
              <a:ahLst/>
              <a:cxnLst/>
              <a:rect l="l" t="t" r="r" b="b"/>
              <a:pathLst>
                <a:path w="2133600" h="2311400">
                  <a:moveTo>
                    <a:pt x="0" y="0"/>
                  </a:moveTo>
                  <a:lnTo>
                    <a:pt x="2133600" y="0"/>
                  </a:lnTo>
                  <a:lnTo>
                    <a:pt x="2133600" y="2311400"/>
                  </a:lnTo>
                  <a:lnTo>
                    <a:pt x="0" y="2311400"/>
                  </a:lnTo>
                  <a:lnTo>
                    <a:pt x="0" y="0"/>
                  </a:lnTo>
                  <a:close/>
                </a:path>
              </a:pathLst>
            </a:custGeom>
            <a:grpFill/>
            <a:ln w="12700">
              <a:solidFill>
                <a:srgbClr val="8497B0"/>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65" name="组合 33"/>
            <p:cNvGrpSpPr/>
            <p:nvPr/>
          </p:nvGrpSpPr>
          <p:grpSpPr>
            <a:xfrm>
              <a:off x="3639" y="2891"/>
              <a:ext cx="2084" cy="2257"/>
              <a:chOff x="4917" y="3125"/>
              <a:chExt cx="2084" cy="2257"/>
            </a:xfrm>
            <a:grpFill/>
          </p:grpSpPr>
          <p:sp>
            <p:nvSpPr>
              <p:cNvPr id="1048818" name="object 9"/>
              <p:cNvSpPr/>
              <p:nvPr/>
            </p:nvSpPr>
            <p:spPr>
              <a:xfrm>
                <a:off x="4917" y="3125"/>
                <a:ext cx="2084" cy="2257"/>
              </a:xfrm>
              <a:custGeom>
                <a:avLst/>
                <a:gdLst/>
                <a:ahLst/>
                <a:cxnLst/>
                <a:rect l="l" t="t" r="r" b="b"/>
                <a:pathLst>
                  <a:path w="2133600" h="2311400">
                    <a:moveTo>
                      <a:pt x="0" y="2311400"/>
                    </a:moveTo>
                    <a:lnTo>
                      <a:pt x="2133600" y="2311400"/>
                    </a:lnTo>
                    <a:lnTo>
                      <a:pt x="2133600" y="0"/>
                    </a:lnTo>
                    <a:lnTo>
                      <a:pt x="0" y="0"/>
                    </a:lnTo>
                    <a:lnTo>
                      <a:pt x="0" y="2311400"/>
                    </a:lnTo>
                    <a:close/>
                  </a:path>
                </a:pathLst>
              </a:custGeom>
              <a:grpFill/>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19" name="object 11"/>
              <p:cNvSpPr txBox="1"/>
              <p:nvPr/>
            </p:nvSpPr>
            <p:spPr>
              <a:xfrm>
                <a:off x="4945" y="3209"/>
                <a:ext cx="1681"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Block</a:t>
                </a: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Header</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0" name="object 12"/>
              <p:cNvSpPr/>
              <p:nvPr/>
            </p:nvSpPr>
            <p:spPr>
              <a:xfrm>
                <a:off x="5004" y="3596"/>
                <a:ext cx="1667" cy="0"/>
              </a:xfrm>
              <a:custGeom>
                <a:avLst/>
                <a:gdLst/>
                <a:ahLst/>
                <a:cxnLst/>
                <a:rect l="l" t="t" r="r" b="b"/>
                <a:pathLst>
                  <a:path w="1707515">
                    <a:moveTo>
                      <a:pt x="0" y="0"/>
                    </a:moveTo>
                    <a:lnTo>
                      <a:pt x="1707109" y="1"/>
                    </a:lnTo>
                  </a:path>
                </a:pathLst>
              </a:custGeom>
              <a:grpFill/>
              <a:ln w="12700">
                <a:solidFill>
                  <a:srgbClr val="5B9BD5"/>
                </a:solidFill>
              </a:ln>
            </p:spPr>
            <p:txBody>
              <a:bodyPr wrap="square" lIns="0" tIns="0" rIns="0" bIns="0" rtlCol="0"/>
              <a:lstStyle/>
              <a:p>
                <a:endParaRPr sz="46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1" name="object 13"/>
              <p:cNvSpPr txBox="1"/>
              <p:nvPr/>
            </p:nvSpPr>
            <p:spPr>
              <a:xfrm>
                <a:off x="5735" y="3787"/>
                <a:ext cx="711" cy="237"/>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data</a:t>
                </a:r>
                <a:endPar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22" name="object 14"/>
              <p:cNvSpPr txBox="1"/>
              <p:nvPr/>
            </p:nvSpPr>
            <p:spPr>
              <a:xfrm>
                <a:off x="5295" y="4340"/>
                <a:ext cx="1442" cy="813"/>
              </a:xfrm>
              <a:prstGeom prst="rect">
                <a:avLst/>
              </a:prstGeom>
              <a:grp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timestamp</a:t>
                </a:r>
                <a:endPar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40"/>
                  </a:spcBef>
                </a:pP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sign</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cxnSp>
        <p:nvCxnSpPr>
          <p:cNvPr id="3145734" name="直接箭头连接符 48"/>
          <p:cNvCxnSpPr/>
          <p:nvPr/>
        </p:nvCxnSpPr>
        <p:spPr>
          <a:xfrm flipV="1">
            <a:off x="1888490" y="2446655"/>
            <a:ext cx="1365885" cy="146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5" name="直接箭头连接符 49"/>
          <p:cNvCxnSpPr/>
          <p:nvPr/>
        </p:nvCxnSpPr>
        <p:spPr>
          <a:xfrm flipH="1" flipV="1">
            <a:off x="3791213" y="2993006"/>
            <a:ext cx="1143635" cy="1018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6" name="组合 62"/>
          <p:cNvGrpSpPr/>
          <p:nvPr/>
        </p:nvGrpSpPr>
        <p:grpSpPr>
          <a:xfrm>
            <a:off x="4496399" y="1837591"/>
            <a:ext cx="782517" cy="261147"/>
            <a:chOff x="6061" y="4041"/>
            <a:chExt cx="1589" cy="566"/>
          </a:xfrm>
        </p:grpSpPr>
        <p:sp>
          <p:nvSpPr>
            <p:cNvPr id="1048823"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4"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5"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6"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grpSp>
        <p:nvGrpSpPr>
          <p:cNvPr id="67" name="组合 63"/>
          <p:cNvGrpSpPr/>
          <p:nvPr/>
        </p:nvGrpSpPr>
        <p:grpSpPr>
          <a:xfrm>
            <a:off x="2543569" y="1861214"/>
            <a:ext cx="827406" cy="316236"/>
            <a:chOff x="6061" y="4041"/>
            <a:chExt cx="1589" cy="566"/>
          </a:xfrm>
        </p:grpSpPr>
        <p:sp>
          <p:nvSpPr>
            <p:cNvPr id="1048827"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8"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29"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0"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grpSp>
        <p:nvGrpSpPr>
          <p:cNvPr id="68" name="组合 68"/>
          <p:cNvGrpSpPr/>
          <p:nvPr/>
        </p:nvGrpSpPr>
        <p:grpSpPr>
          <a:xfrm>
            <a:off x="513217" y="1883464"/>
            <a:ext cx="852344" cy="288608"/>
            <a:chOff x="6061" y="4041"/>
            <a:chExt cx="1589" cy="566"/>
          </a:xfrm>
        </p:grpSpPr>
        <p:sp>
          <p:nvSpPr>
            <p:cNvPr id="1048831" name="link-linked_74377"/>
            <p:cNvSpPr>
              <a:spLocks noChangeAspect="1"/>
            </p:cNvSpPr>
            <p:nvPr/>
          </p:nvSpPr>
          <p:spPr bwMode="auto">
            <a:xfrm rot="18919823">
              <a:off x="6061"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2" name="link-linked_74377"/>
            <p:cNvSpPr>
              <a:spLocks noChangeAspect="1"/>
            </p:cNvSpPr>
            <p:nvPr/>
          </p:nvSpPr>
          <p:spPr bwMode="auto">
            <a:xfrm rot="18919823">
              <a:off x="6398" y="4041"/>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3" name="link-linked_74377"/>
            <p:cNvSpPr>
              <a:spLocks noChangeAspect="1"/>
            </p:cNvSpPr>
            <p:nvPr/>
          </p:nvSpPr>
          <p:spPr bwMode="auto">
            <a:xfrm rot="18919823">
              <a:off x="6741"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834" name="link-linked_74377"/>
            <p:cNvSpPr>
              <a:spLocks noChangeAspect="1"/>
            </p:cNvSpPr>
            <p:nvPr/>
          </p:nvSpPr>
          <p:spPr bwMode="auto">
            <a:xfrm rot="18919823">
              <a:off x="7077" y="4045"/>
              <a:ext cx="573" cy="56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88862 h 440259"/>
                <a:gd name="T85" fmla="*/ 88862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30" h="3852">
                  <a:moveTo>
                    <a:pt x="3800" y="2671"/>
                  </a:moveTo>
                  <a:lnTo>
                    <a:pt x="2783" y="1653"/>
                  </a:lnTo>
                  <a:cubicBezTo>
                    <a:pt x="2724" y="1595"/>
                    <a:pt x="2644" y="1562"/>
                    <a:pt x="2557" y="1562"/>
                  </a:cubicBezTo>
                  <a:cubicBezTo>
                    <a:pt x="2458" y="1562"/>
                    <a:pt x="2358" y="1605"/>
                    <a:pt x="2283" y="1681"/>
                  </a:cubicBezTo>
                  <a:lnTo>
                    <a:pt x="2129" y="1834"/>
                  </a:lnTo>
                  <a:lnTo>
                    <a:pt x="2057" y="1762"/>
                  </a:lnTo>
                  <a:lnTo>
                    <a:pt x="2210" y="1608"/>
                  </a:lnTo>
                  <a:cubicBezTo>
                    <a:pt x="2275" y="1543"/>
                    <a:pt x="2317" y="1460"/>
                    <a:pt x="2326" y="1373"/>
                  </a:cubicBezTo>
                  <a:cubicBezTo>
                    <a:pt x="2338" y="1272"/>
                    <a:pt x="2305" y="1176"/>
                    <a:pt x="2238" y="1108"/>
                  </a:cubicBezTo>
                  <a:lnTo>
                    <a:pt x="1220" y="91"/>
                  </a:lnTo>
                  <a:cubicBezTo>
                    <a:pt x="1162" y="32"/>
                    <a:pt x="1082" y="0"/>
                    <a:pt x="995" y="0"/>
                  </a:cubicBezTo>
                  <a:cubicBezTo>
                    <a:pt x="896" y="0"/>
                    <a:pt x="795" y="43"/>
                    <a:pt x="720" y="118"/>
                  </a:cubicBezTo>
                  <a:lnTo>
                    <a:pt x="157" y="681"/>
                  </a:lnTo>
                  <a:cubicBezTo>
                    <a:pt x="12" y="827"/>
                    <a:pt x="0" y="1051"/>
                    <a:pt x="130" y="1181"/>
                  </a:cubicBezTo>
                  <a:lnTo>
                    <a:pt x="1147" y="2199"/>
                  </a:lnTo>
                  <a:cubicBezTo>
                    <a:pt x="1206" y="2257"/>
                    <a:pt x="1286" y="2290"/>
                    <a:pt x="1372" y="2290"/>
                  </a:cubicBezTo>
                  <a:lnTo>
                    <a:pt x="1372" y="2290"/>
                  </a:lnTo>
                  <a:cubicBezTo>
                    <a:pt x="1472" y="2290"/>
                    <a:pt x="1572" y="2247"/>
                    <a:pt x="1647" y="2171"/>
                  </a:cubicBezTo>
                  <a:lnTo>
                    <a:pt x="1801" y="2018"/>
                  </a:lnTo>
                  <a:lnTo>
                    <a:pt x="1873" y="2090"/>
                  </a:lnTo>
                  <a:lnTo>
                    <a:pt x="1720" y="2244"/>
                  </a:lnTo>
                  <a:cubicBezTo>
                    <a:pt x="1655" y="2309"/>
                    <a:pt x="1613" y="2392"/>
                    <a:pt x="1604" y="2479"/>
                  </a:cubicBezTo>
                  <a:cubicBezTo>
                    <a:pt x="1592" y="2580"/>
                    <a:pt x="1625" y="2676"/>
                    <a:pt x="1692" y="2744"/>
                  </a:cubicBezTo>
                  <a:lnTo>
                    <a:pt x="2710" y="3761"/>
                  </a:lnTo>
                  <a:cubicBezTo>
                    <a:pt x="2768" y="3820"/>
                    <a:pt x="2848" y="3852"/>
                    <a:pt x="2935" y="3852"/>
                  </a:cubicBezTo>
                  <a:lnTo>
                    <a:pt x="2935" y="3852"/>
                  </a:lnTo>
                  <a:cubicBezTo>
                    <a:pt x="3034" y="3852"/>
                    <a:pt x="3134" y="3809"/>
                    <a:pt x="3210" y="3734"/>
                  </a:cubicBezTo>
                  <a:lnTo>
                    <a:pt x="3772" y="3171"/>
                  </a:lnTo>
                  <a:cubicBezTo>
                    <a:pt x="3918" y="3025"/>
                    <a:pt x="3930" y="2801"/>
                    <a:pt x="3800" y="2671"/>
                  </a:cubicBezTo>
                  <a:close/>
                  <a:moveTo>
                    <a:pt x="1391" y="1915"/>
                  </a:moveTo>
                  <a:cubicBezTo>
                    <a:pt x="1388" y="1918"/>
                    <a:pt x="1386" y="1920"/>
                    <a:pt x="1383" y="1922"/>
                  </a:cubicBezTo>
                  <a:lnTo>
                    <a:pt x="407" y="946"/>
                  </a:lnTo>
                  <a:cubicBezTo>
                    <a:pt x="409" y="943"/>
                    <a:pt x="411" y="940"/>
                    <a:pt x="414" y="938"/>
                  </a:cubicBezTo>
                  <a:lnTo>
                    <a:pt x="977" y="375"/>
                  </a:lnTo>
                  <a:cubicBezTo>
                    <a:pt x="979" y="372"/>
                    <a:pt x="982" y="370"/>
                    <a:pt x="985" y="368"/>
                  </a:cubicBezTo>
                  <a:lnTo>
                    <a:pt x="1961" y="1344"/>
                  </a:lnTo>
                  <a:cubicBezTo>
                    <a:pt x="1959" y="1346"/>
                    <a:pt x="1957" y="1349"/>
                    <a:pt x="1954" y="1352"/>
                  </a:cubicBezTo>
                  <a:lnTo>
                    <a:pt x="1801" y="1505"/>
                  </a:lnTo>
                  <a:lnTo>
                    <a:pt x="1465" y="1170"/>
                  </a:lnTo>
                  <a:lnTo>
                    <a:pt x="1209" y="1426"/>
                  </a:lnTo>
                  <a:lnTo>
                    <a:pt x="1544" y="1762"/>
                  </a:lnTo>
                  <a:lnTo>
                    <a:pt x="1391" y="1915"/>
                  </a:lnTo>
                  <a:close/>
                  <a:moveTo>
                    <a:pt x="3516" y="2914"/>
                  </a:moveTo>
                  <a:lnTo>
                    <a:pt x="2953" y="3477"/>
                  </a:lnTo>
                  <a:cubicBezTo>
                    <a:pt x="2951" y="3480"/>
                    <a:pt x="2948" y="3482"/>
                    <a:pt x="2945" y="3484"/>
                  </a:cubicBezTo>
                  <a:lnTo>
                    <a:pt x="1969" y="2508"/>
                  </a:lnTo>
                  <a:cubicBezTo>
                    <a:pt x="1971" y="2505"/>
                    <a:pt x="1973" y="2503"/>
                    <a:pt x="1976" y="2500"/>
                  </a:cubicBezTo>
                  <a:lnTo>
                    <a:pt x="2129" y="2347"/>
                  </a:lnTo>
                  <a:lnTo>
                    <a:pt x="2465" y="2682"/>
                  </a:lnTo>
                  <a:lnTo>
                    <a:pt x="2721" y="2426"/>
                  </a:lnTo>
                  <a:lnTo>
                    <a:pt x="2386" y="2090"/>
                  </a:lnTo>
                  <a:lnTo>
                    <a:pt x="2539" y="1937"/>
                  </a:lnTo>
                  <a:cubicBezTo>
                    <a:pt x="2542" y="1934"/>
                    <a:pt x="2544" y="1932"/>
                    <a:pt x="2547" y="1930"/>
                  </a:cubicBezTo>
                  <a:lnTo>
                    <a:pt x="3523" y="2906"/>
                  </a:lnTo>
                  <a:cubicBezTo>
                    <a:pt x="3521" y="2909"/>
                    <a:pt x="3519" y="2912"/>
                    <a:pt x="3516" y="2914"/>
                  </a:cubicBez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charset="-122"/>
                <a:cs typeface="微软雅黑" panose="020B0503020204020204" charset="-122"/>
              </a:endParaRPr>
            </a:p>
          </p:txBody>
        </p:sp>
      </p:grpSp>
      <p:sp>
        <p:nvSpPr>
          <p:cNvPr id="69" name="object 11"/>
          <p:cNvSpPr txBox="1"/>
          <p:nvPr/>
        </p:nvSpPr>
        <p:spPr>
          <a:xfrm>
            <a:off x="1396031" y="1927722"/>
            <a:ext cx="1103209" cy="186690"/>
          </a:xfrm>
          <a:prstGeom prst="rect">
            <a:avLst/>
          </a:prstGeom>
          <a:solidFill>
            <a:srgbClr val="2272A3"/>
          </a:solidFill>
        </p:spPr>
        <p:txBody>
          <a:bodyPr vert="horz" wrap="square" lIns="0" tIns="9092" rIns="0" bIns="0" rtlCol="0">
            <a:spAutoFit/>
          </a:bodyPr>
          <a:lstStyle/>
          <a:p>
            <a:pPr marL="12700">
              <a:lnSpc>
                <a:spcPct val="100000"/>
              </a:lnSpc>
              <a:spcBef>
                <a:spcPts val="100"/>
              </a:spcBef>
            </a:pP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Block</a:t>
            </a:r>
            <a:r>
              <a:rPr lang="zh-CN" altLang="en-US" sz="1155"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155" b="1" dirty="0" smtClean="0">
                <a:solidFill>
                  <a:schemeClr val="bg1"/>
                </a:solidFill>
                <a:latin typeface="Arial" panose="020B0604020202020204" pitchFamily="34" charset="0"/>
                <a:ea typeface="微软雅黑" panose="020B0503020204020204" charset="-122"/>
                <a:cs typeface="微软雅黑" panose="020B0503020204020204" charset="-122"/>
              </a:rPr>
              <a:t>Header</a:t>
            </a:r>
            <a:endParaRPr sz="1155" b="1"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object 23"/>
          <p:cNvSpPr txBox="1"/>
          <p:nvPr/>
        </p:nvSpPr>
        <p:spPr>
          <a:xfrm>
            <a:off x="1914834" y="3001833"/>
            <a:ext cx="585954" cy="487680"/>
          </a:xfrm>
          <a:prstGeom prst="rect">
            <a:avLst/>
          </a:prstGeom>
          <a:noFill/>
          <a:ln>
            <a:noFill/>
          </a:ln>
        </p:spPr>
        <p:txBody>
          <a:bodyPr vert="horz" wrap="square" lIns="0" tIns="5725" rIns="0" bIns="0" rtlCol="0">
            <a:spAutoFit/>
          </a:bodyPr>
          <a:lstStyle/>
          <a:p>
            <a:pPr marL="12700" lvl="0" algn="ctr">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数字作品</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Digital work</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36" name="object 32"/>
          <p:cNvSpPr txBox="1"/>
          <p:nvPr/>
        </p:nvSpPr>
        <p:spPr>
          <a:xfrm>
            <a:off x="2992769" y="1858945"/>
            <a:ext cx="815742" cy="474980"/>
          </a:xfrm>
          <a:prstGeom prst="rect">
            <a:avLst/>
          </a:prstGeom>
          <a:noFill/>
          <a:ln>
            <a:noFill/>
          </a:ln>
        </p:spPr>
        <p:txBody>
          <a:bodyPr vert="horz" wrap="square" lIns="0" tIns="5725" rIns="0" bIns="0" rtlCol="0">
            <a:spAutoFit/>
          </a:bodyPr>
          <a:lstStyle/>
          <a:p>
            <a:pPr marL="12700" lvl="0" algn="ctr">
              <a:spcBef>
                <a:spcPts val="100"/>
              </a:spcBef>
            </a:pPr>
            <a:r>
              <a:rPr sz="1015" smtClean="0">
                <a:solidFill>
                  <a:schemeClr val="bg1"/>
                </a:solidFill>
                <a:latin typeface="Arial" panose="020B0604020202020204" pitchFamily="34" charset="0"/>
                <a:ea typeface="微软雅黑" panose="020B0503020204020204" charset="-122"/>
                <a:cs typeface="微软雅黑" panose="020B0503020204020204" charset="-122"/>
                <a:sym typeface="+mn-ea"/>
              </a:rPr>
              <a:t>版权证明</a:t>
            </a:r>
            <a:r>
              <a:rPr lang="en-US" sz="1015">
                <a:solidFill>
                  <a:schemeClr val="bg1"/>
                </a:solidFill>
                <a:latin typeface="Arial" panose="020B0604020202020204" pitchFamily="34" charset="0"/>
                <a:ea typeface="微软雅黑" panose="020B0503020204020204" charset="-122"/>
                <a:cs typeface="微软雅黑" panose="020B0503020204020204" charset="-122"/>
                <a:sym typeface="+mn-ea"/>
              </a:rPr>
              <a:t>Proof of copyright</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37" name="object 33"/>
          <p:cNvSpPr txBox="1"/>
          <p:nvPr/>
        </p:nvSpPr>
        <p:spPr>
          <a:xfrm>
            <a:off x="3125768" y="3002129"/>
            <a:ext cx="549744" cy="643890"/>
          </a:xfrm>
          <a:prstGeom prst="rect">
            <a:avLst/>
          </a:prstGeom>
          <a:noFill/>
          <a:ln>
            <a:noFill/>
          </a:ln>
        </p:spPr>
        <p:txBody>
          <a:bodyPr vert="horz" wrap="square" lIns="0" tIns="5725" rIns="0" bIns="0" rtlCol="0">
            <a:spAutoFit/>
          </a:bodyPr>
          <a:lstStyle/>
          <a:p>
            <a:pPr marL="12700" lvl="0" algn="ctr">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存证</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Deposit certificate</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38" name="object 35"/>
          <p:cNvSpPr txBox="1"/>
          <p:nvPr/>
        </p:nvSpPr>
        <p:spPr>
          <a:xfrm>
            <a:off x="4073817" y="1843203"/>
            <a:ext cx="979137" cy="487680"/>
          </a:xfrm>
          <a:prstGeom prst="rect">
            <a:avLst/>
          </a:prstGeom>
          <a:noFill/>
          <a:ln>
            <a:noFill/>
          </a:ln>
        </p:spPr>
        <p:txBody>
          <a:bodyPr vert="horz" wrap="square" lIns="0" tIns="5725" rIns="0" bIns="0" rtlCol="0">
            <a:spAutoFit/>
          </a:bodyPr>
          <a:lstStyle/>
          <a:p>
            <a:pPr marL="12700" lvl="0" algn="ctr">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版权交易</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Copyright transaction</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39" name="object 36"/>
          <p:cNvSpPr txBox="1"/>
          <p:nvPr/>
        </p:nvSpPr>
        <p:spPr>
          <a:xfrm>
            <a:off x="4171693" y="3002428"/>
            <a:ext cx="881261" cy="330835"/>
          </a:xfrm>
          <a:prstGeom prst="rect">
            <a:avLst/>
          </a:prstGeom>
          <a:noFill/>
          <a:ln>
            <a:noFill/>
          </a:ln>
        </p:spPr>
        <p:txBody>
          <a:bodyPr vert="horz" wrap="square" lIns="0" tIns="5725" rIns="0" bIns="0" rtlCol="0">
            <a:spAutoFit/>
          </a:bodyPr>
          <a:lstStyle/>
          <a:p>
            <a:pPr marL="12700" lvl="0" algn="ctr">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授权</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Authorization</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40" name="object 39"/>
          <p:cNvSpPr txBox="1"/>
          <p:nvPr/>
        </p:nvSpPr>
        <p:spPr>
          <a:xfrm>
            <a:off x="917852" y="3001962"/>
            <a:ext cx="469133" cy="500380"/>
          </a:xfrm>
          <a:prstGeom prst="rect">
            <a:avLst/>
          </a:prstGeom>
          <a:noFill/>
          <a:ln>
            <a:noFill/>
          </a:ln>
        </p:spPr>
        <p:txBody>
          <a:bodyPr vert="horz" wrap="square" lIns="0" tIns="5725" rIns="0" bIns="0" rtlCol="0">
            <a:spAutoFit/>
          </a:bodyPr>
          <a:lstStyle/>
          <a:p>
            <a:pPr marL="12700" algn="ctr">
              <a:lnSpc>
                <a:spcPct val="100000"/>
              </a:lnSpc>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rPr>
              <a:t>创作者</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algn="ctr">
              <a:lnSpc>
                <a:spcPct val="100000"/>
              </a:lnSpc>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rPr>
              <a:t>creator</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algn="ctr">
              <a:lnSpc>
                <a:spcPct val="100000"/>
              </a:lnSpc>
              <a:spcBef>
                <a:spcPts val="100"/>
              </a:spcBef>
            </a:pPr>
            <a:endParaRPr sz="101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41" name="object 45"/>
          <p:cNvSpPr txBox="1"/>
          <p:nvPr/>
        </p:nvSpPr>
        <p:spPr>
          <a:xfrm>
            <a:off x="5180073" y="2988474"/>
            <a:ext cx="907044" cy="487680"/>
          </a:xfrm>
          <a:prstGeom prst="rect">
            <a:avLst/>
          </a:prstGeom>
          <a:noFill/>
          <a:ln>
            <a:noFill/>
          </a:ln>
        </p:spPr>
        <p:txBody>
          <a:bodyPr vert="horz" wrap="square" lIns="0" tIns="5725" rIns="0" bIns="0" rtlCol="0">
            <a:spAutoFit/>
          </a:bodyPr>
          <a:lstStyle/>
          <a:p>
            <a:pPr marL="12700" lvl="0" algn="ctr">
              <a:spcBef>
                <a:spcPts val="100"/>
              </a:spcBef>
            </a:pPr>
            <a:r>
              <a:rPr lang="zh-CN" sz="1015" dirty="0">
                <a:solidFill>
                  <a:schemeClr val="bg1"/>
                </a:solidFill>
                <a:latin typeface="Arial" panose="020B0604020202020204" pitchFamily="34" charset="0"/>
                <a:ea typeface="微软雅黑" panose="020B0503020204020204" charset="-122"/>
                <a:cs typeface="微软雅黑" panose="020B0503020204020204" charset="-122"/>
                <a:sym typeface="+mn-ea"/>
              </a:rPr>
              <a:t>侵权</a:t>
            </a: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监测</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Infringement monitoring</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42" name="object 48"/>
          <p:cNvSpPr txBox="1"/>
          <p:nvPr/>
        </p:nvSpPr>
        <p:spPr>
          <a:xfrm>
            <a:off x="6086713" y="2982185"/>
            <a:ext cx="1229556" cy="487680"/>
          </a:xfrm>
          <a:prstGeom prst="rect">
            <a:avLst/>
          </a:prstGeom>
          <a:noFill/>
          <a:ln>
            <a:noFill/>
          </a:ln>
        </p:spPr>
        <p:txBody>
          <a:bodyPr vert="horz" wrap="square" lIns="0" tIns="5725" rIns="0" bIns="0" rtlCol="0">
            <a:spAutoFit/>
          </a:bodyPr>
          <a:lstStyle/>
          <a:p>
            <a:pPr marL="12700" lvl="0" algn="ctr">
              <a:spcBef>
                <a:spcPts val="100"/>
              </a:spcBef>
            </a:pPr>
            <a:r>
              <a:rPr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维权服务</a:t>
            </a:r>
            <a:endParaRPr lang="en-US" sz="1015"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2700" lvl="0" algn="ctr">
              <a:spcBef>
                <a:spcPts val="100"/>
              </a:spcBef>
            </a:pPr>
            <a:r>
              <a:rPr lang="en-US" sz="1015" dirty="0">
                <a:solidFill>
                  <a:schemeClr val="bg1"/>
                </a:solidFill>
                <a:latin typeface="Arial" panose="020B0604020202020204" pitchFamily="34" charset="0"/>
                <a:ea typeface="微软雅黑" panose="020B0503020204020204" charset="-122"/>
                <a:cs typeface="微软雅黑" panose="020B0503020204020204" charset="-122"/>
                <a:sym typeface="+mn-ea"/>
              </a:rPr>
              <a:t>Rights protection service</a:t>
            </a:r>
            <a:endParaRPr sz="1015"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843" name="文本框 101"/>
          <p:cNvSpPr txBox="1"/>
          <p:nvPr/>
        </p:nvSpPr>
        <p:spPr>
          <a:xfrm>
            <a:off x="7280771" y="1777161"/>
            <a:ext cx="1727726" cy="2520950"/>
          </a:xfrm>
          <a:prstGeom prst="rect">
            <a:avLst/>
          </a:prstGeom>
          <a:noFill/>
        </p:spPr>
        <p:txBody>
          <a:bodyPr wrap="square" rtlCol="0">
            <a:spAutoFit/>
          </a:bodyPr>
          <a:lstStyle/>
          <a:p>
            <a:pPr>
              <a:lnSpc>
                <a:spcPct val="150000"/>
              </a:lnSpc>
            </a:pPr>
            <a:r>
              <a:rPr lang="zh-CN" altLang="en-US" sz="1165" b="1" dirty="0">
                <a:solidFill>
                  <a:schemeClr val="bg1"/>
                </a:solidFill>
                <a:latin typeface="Arial" panose="020B0604020202020204" pitchFamily="34" charset="0"/>
                <a:ea typeface="微软雅黑" panose="020B0503020204020204" charset="-122"/>
                <a:cs typeface="微软雅黑" panose="020B0503020204020204" charset="-122"/>
              </a:rPr>
              <a:t>创作即确</a:t>
            </a:r>
            <a:r>
              <a:rPr lang="zh-CN" altLang="en-US" sz="1165" b="1" dirty="0" smtClean="0">
                <a:solidFill>
                  <a:schemeClr val="bg1"/>
                </a:solidFill>
                <a:latin typeface="Arial" panose="020B0604020202020204" pitchFamily="34" charset="0"/>
                <a:ea typeface="微软雅黑" panose="020B0503020204020204" charset="-122"/>
                <a:cs typeface="微软雅黑" panose="020B0503020204020204" charset="-122"/>
              </a:rPr>
              <a:t>权</a:t>
            </a:r>
            <a:endParaRPr lang="en-US" altLang="zh-CN" sz="116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165" b="1" dirty="0">
                <a:solidFill>
                  <a:schemeClr val="bg1"/>
                </a:solidFill>
                <a:latin typeface="Arial" panose="020B0604020202020204" pitchFamily="34" charset="0"/>
                <a:ea typeface="微软雅黑" panose="020B0503020204020204" charset="-122"/>
                <a:cs typeface="微软雅黑" panose="020B0503020204020204" charset="-122"/>
              </a:rPr>
              <a:t>Creation determines </a:t>
            </a:r>
            <a:r>
              <a:rPr lang="en-US" altLang="zh-CN" sz="1165" b="1" dirty="0" smtClean="0">
                <a:solidFill>
                  <a:schemeClr val="bg1"/>
                </a:solidFill>
                <a:latin typeface="Arial" panose="020B0604020202020204" pitchFamily="34" charset="0"/>
                <a:ea typeface="微软雅黑" panose="020B0503020204020204" charset="-122"/>
                <a:cs typeface="微软雅黑" panose="020B0503020204020204" charset="-122"/>
              </a:rPr>
              <a:t>power</a:t>
            </a:r>
            <a:endParaRPr lang="en-US" altLang="zh-CN" sz="116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zh-CN" altLang="en-US" sz="1165" b="1" dirty="0" smtClean="0">
                <a:solidFill>
                  <a:schemeClr val="bg1"/>
                </a:solidFill>
                <a:latin typeface="Arial" panose="020B0604020202020204" pitchFamily="34" charset="0"/>
                <a:ea typeface="微软雅黑" panose="020B0503020204020204" charset="-122"/>
                <a:cs typeface="微软雅黑" panose="020B0503020204020204" charset="-122"/>
              </a:rPr>
              <a:t>交易</a:t>
            </a:r>
            <a:r>
              <a:rPr lang="zh-CN" altLang="en-US" sz="1165" b="1" dirty="0">
                <a:solidFill>
                  <a:schemeClr val="bg1"/>
                </a:solidFill>
                <a:latin typeface="Arial" panose="020B0604020202020204" pitchFamily="34" charset="0"/>
                <a:ea typeface="微软雅黑" panose="020B0503020204020204" charset="-122"/>
                <a:cs typeface="微软雅黑" panose="020B0503020204020204" charset="-122"/>
              </a:rPr>
              <a:t>即</a:t>
            </a:r>
            <a:r>
              <a:rPr lang="zh-CN" altLang="en-US" sz="1165" b="1" dirty="0" smtClean="0">
                <a:solidFill>
                  <a:schemeClr val="bg1"/>
                </a:solidFill>
                <a:latin typeface="Arial" panose="020B0604020202020204" pitchFamily="34" charset="0"/>
                <a:ea typeface="微软雅黑" panose="020B0503020204020204" charset="-122"/>
                <a:cs typeface="微软雅黑" panose="020B0503020204020204" charset="-122"/>
              </a:rPr>
              <a:t>授权</a:t>
            </a:r>
            <a:endParaRPr lang="en-US" altLang="zh-CN" sz="116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165" b="1" dirty="0">
                <a:solidFill>
                  <a:schemeClr val="bg1"/>
                </a:solidFill>
                <a:latin typeface="Arial" panose="020B0604020202020204" pitchFamily="34" charset="0"/>
                <a:ea typeface="微软雅黑" panose="020B0503020204020204" charset="-122"/>
                <a:cs typeface="微软雅黑" panose="020B0503020204020204" charset="-122"/>
              </a:rPr>
              <a:t>The transaction is granted power</a:t>
            </a:r>
            <a:endParaRPr lang="zh-CN" altLang="en-US" sz="1165"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zh-CN" altLang="en-US" sz="1165" b="1" dirty="0">
                <a:solidFill>
                  <a:schemeClr val="bg1"/>
                </a:solidFill>
                <a:latin typeface="Arial" panose="020B0604020202020204" pitchFamily="34" charset="0"/>
                <a:ea typeface="微软雅黑" panose="020B0503020204020204" charset="-122"/>
                <a:cs typeface="微软雅黑" panose="020B0503020204020204" charset="-122"/>
              </a:rPr>
              <a:t>发现即</a:t>
            </a:r>
            <a:r>
              <a:rPr lang="zh-CN" altLang="en-US" sz="1165" b="1" dirty="0" smtClean="0">
                <a:solidFill>
                  <a:schemeClr val="bg1"/>
                </a:solidFill>
                <a:latin typeface="Arial" panose="020B0604020202020204" pitchFamily="34" charset="0"/>
                <a:ea typeface="微软雅黑" panose="020B0503020204020204" charset="-122"/>
                <a:cs typeface="微软雅黑" panose="020B0503020204020204" charset="-122"/>
              </a:rPr>
              <a:t>维权</a:t>
            </a:r>
            <a:endParaRPr lang="en-US" altLang="zh-CN" sz="1165"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50000"/>
              </a:lnSpc>
            </a:pPr>
            <a:r>
              <a:rPr lang="en-US" altLang="zh-CN" sz="1165" b="1" dirty="0">
                <a:solidFill>
                  <a:schemeClr val="bg1"/>
                </a:solidFill>
                <a:latin typeface="Arial" panose="020B0604020202020204" pitchFamily="34" charset="0"/>
                <a:ea typeface="微软雅黑" panose="020B0503020204020204" charset="-122"/>
                <a:cs typeface="微软雅黑" panose="020B0503020204020204" charset="-122"/>
              </a:rPr>
              <a:t>Discovery of maintenance power</a:t>
            </a:r>
            <a:endParaRPr lang="zh-CN" altLang="en-US" sz="1165"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44" name="lightbulb-interface-symbol_45011"/>
          <p:cNvSpPr>
            <a:spLocks noChangeAspect="1"/>
          </p:cNvSpPr>
          <p:nvPr/>
        </p:nvSpPr>
        <p:spPr bwMode="auto">
          <a:xfrm>
            <a:off x="917678" y="2317929"/>
            <a:ext cx="497568" cy="510574"/>
          </a:xfrm>
          <a:custGeom>
            <a:avLst/>
            <a:gdLst>
              <a:gd name="connsiteX0" fmla="*/ 486151 w 591267"/>
              <a:gd name="connsiteY0" fmla="*/ 535359 h 606722"/>
              <a:gd name="connsiteX1" fmla="*/ 486151 w 591267"/>
              <a:gd name="connsiteY1" fmla="*/ 587348 h 606722"/>
              <a:gd name="connsiteX2" fmla="*/ 538042 w 591267"/>
              <a:gd name="connsiteY2" fmla="*/ 587348 h 606722"/>
              <a:gd name="connsiteX3" fmla="*/ 538042 w 591267"/>
              <a:gd name="connsiteY3" fmla="*/ 535359 h 606722"/>
              <a:gd name="connsiteX4" fmla="*/ 512141 w 591267"/>
              <a:gd name="connsiteY4" fmla="*/ 539714 h 606722"/>
              <a:gd name="connsiteX5" fmla="*/ 486151 w 591267"/>
              <a:gd name="connsiteY5" fmla="*/ 535359 h 606722"/>
              <a:gd name="connsiteX6" fmla="*/ 53226 w 591267"/>
              <a:gd name="connsiteY6" fmla="*/ 535359 h 606722"/>
              <a:gd name="connsiteX7" fmla="*/ 53226 w 591267"/>
              <a:gd name="connsiteY7" fmla="*/ 587348 h 606722"/>
              <a:gd name="connsiteX8" fmla="*/ 105027 w 591267"/>
              <a:gd name="connsiteY8" fmla="*/ 587348 h 606722"/>
              <a:gd name="connsiteX9" fmla="*/ 105027 w 591267"/>
              <a:gd name="connsiteY9" fmla="*/ 535359 h 606722"/>
              <a:gd name="connsiteX10" fmla="*/ 79127 w 591267"/>
              <a:gd name="connsiteY10" fmla="*/ 539714 h 606722"/>
              <a:gd name="connsiteX11" fmla="*/ 53226 w 591267"/>
              <a:gd name="connsiteY11" fmla="*/ 535359 h 606722"/>
              <a:gd name="connsiteX12" fmla="*/ 465680 w 591267"/>
              <a:gd name="connsiteY12" fmla="*/ 499277 h 606722"/>
              <a:gd name="connsiteX13" fmla="*/ 470041 w 591267"/>
              <a:gd name="connsiteY13" fmla="*/ 503987 h 606722"/>
              <a:gd name="connsiteX14" fmla="*/ 512141 w 591267"/>
              <a:gd name="connsiteY14" fmla="*/ 521051 h 606722"/>
              <a:gd name="connsiteX15" fmla="*/ 526204 w 591267"/>
              <a:gd name="connsiteY15" fmla="*/ 519273 h 606722"/>
              <a:gd name="connsiteX16" fmla="*/ 554775 w 591267"/>
              <a:gd name="connsiteY16" fmla="*/ 503365 h 606722"/>
              <a:gd name="connsiteX17" fmla="*/ 558513 w 591267"/>
              <a:gd name="connsiteY17" fmla="*/ 499277 h 606722"/>
              <a:gd name="connsiteX18" fmla="*/ 32665 w 591267"/>
              <a:gd name="connsiteY18" fmla="*/ 499277 h 606722"/>
              <a:gd name="connsiteX19" fmla="*/ 65064 w 591267"/>
              <a:gd name="connsiteY19" fmla="*/ 519362 h 606722"/>
              <a:gd name="connsiteX20" fmla="*/ 79127 w 591267"/>
              <a:gd name="connsiteY20" fmla="*/ 521051 h 606722"/>
              <a:gd name="connsiteX21" fmla="*/ 93190 w 591267"/>
              <a:gd name="connsiteY21" fmla="*/ 519362 h 606722"/>
              <a:gd name="connsiteX22" fmla="*/ 125588 w 591267"/>
              <a:gd name="connsiteY22" fmla="*/ 499277 h 606722"/>
              <a:gd name="connsiteX23" fmla="*/ 363679 w 591267"/>
              <a:gd name="connsiteY23" fmla="*/ 459108 h 606722"/>
              <a:gd name="connsiteX24" fmla="*/ 363679 w 591267"/>
              <a:gd name="connsiteY24" fmla="*/ 587970 h 606722"/>
              <a:gd name="connsiteX25" fmla="*/ 467460 w 591267"/>
              <a:gd name="connsiteY25" fmla="*/ 587970 h 606722"/>
              <a:gd name="connsiteX26" fmla="*/ 467460 w 591267"/>
              <a:gd name="connsiteY26" fmla="*/ 526561 h 606722"/>
              <a:gd name="connsiteX27" fmla="*/ 440224 w 591267"/>
              <a:gd name="connsiteY27" fmla="*/ 494478 h 606722"/>
              <a:gd name="connsiteX28" fmla="*/ 437643 w 591267"/>
              <a:gd name="connsiteY28" fmla="*/ 488080 h 606722"/>
              <a:gd name="connsiteX29" fmla="*/ 363679 w 591267"/>
              <a:gd name="connsiteY29" fmla="*/ 459108 h 606722"/>
              <a:gd name="connsiteX30" fmla="*/ 329055 w 591267"/>
              <a:gd name="connsiteY30" fmla="*/ 453775 h 606722"/>
              <a:gd name="connsiteX31" fmla="*/ 329055 w 591267"/>
              <a:gd name="connsiteY31" fmla="*/ 587348 h 606722"/>
              <a:gd name="connsiteX32" fmla="*/ 344988 w 591267"/>
              <a:gd name="connsiteY32" fmla="*/ 587348 h 606722"/>
              <a:gd name="connsiteX33" fmla="*/ 344988 w 591267"/>
              <a:gd name="connsiteY33" fmla="*/ 455730 h 606722"/>
              <a:gd name="connsiteX34" fmla="*/ 329055 w 591267"/>
              <a:gd name="connsiteY34" fmla="*/ 453775 h 606722"/>
              <a:gd name="connsiteX35" fmla="*/ 262212 w 591267"/>
              <a:gd name="connsiteY35" fmla="*/ 453775 h 606722"/>
              <a:gd name="connsiteX36" fmla="*/ 246280 w 591267"/>
              <a:gd name="connsiteY36" fmla="*/ 455730 h 606722"/>
              <a:gd name="connsiteX37" fmla="*/ 246280 w 591267"/>
              <a:gd name="connsiteY37" fmla="*/ 510120 h 606722"/>
              <a:gd name="connsiteX38" fmla="*/ 236934 w 591267"/>
              <a:gd name="connsiteY38" fmla="*/ 519451 h 606722"/>
              <a:gd name="connsiteX39" fmla="*/ 227500 w 591267"/>
              <a:gd name="connsiteY39" fmla="*/ 510120 h 606722"/>
              <a:gd name="connsiteX40" fmla="*/ 227500 w 591267"/>
              <a:gd name="connsiteY40" fmla="*/ 459108 h 606722"/>
              <a:gd name="connsiteX41" fmla="*/ 153625 w 591267"/>
              <a:gd name="connsiteY41" fmla="*/ 488080 h 606722"/>
              <a:gd name="connsiteX42" fmla="*/ 150954 w 591267"/>
              <a:gd name="connsiteY42" fmla="*/ 494478 h 606722"/>
              <a:gd name="connsiteX43" fmla="*/ 123808 w 591267"/>
              <a:gd name="connsiteY43" fmla="*/ 526561 h 606722"/>
              <a:gd name="connsiteX44" fmla="*/ 123808 w 591267"/>
              <a:gd name="connsiteY44" fmla="*/ 587970 h 606722"/>
              <a:gd name="connsiteX45" fmla="*/ 227500 w 591267"/>
              <a:gd name="connsiteY45" fmla="*/ 587970 h 606722"/>
              <a:gd name="connsiteX46" fmla="*/ 227500 w 591267"/>
              <a:gd name="connsiteY46" fmla="*/ 547356 h 606722"/>
              <a:gd name="connsiteX47" fmla="*/ 236934 w 591267"/>
              <a:gd name="connsiteY47" fmla="*/ 538025 h 606722"/>
              <a:gd name="connsiteX48" fmla="*/ 246280 w 591267"/>
              <a:gd name="connsiteY48" fmla="*/ 547356 h 606722"/>
              <a:gd name="connsiteX49" fmla="*/ 246280 w 591267"/>
              <a:gd name="connsiteY49" fmla="*/ 587348 h 606722"/>
              <a:gd name="connsiteX50" fmla="*/ 262212 w 591267"/>
              <a:gd name="connsiteY50" fmla="*/ 587348 h 606722"/>
              <a:gd name="connsiteX51" fmla="*/ 295589 w 591267"/>
              <a:gd name="connsiteY51" fmla="*/ 452087 h 606722"/>
              <a:gd name="connsiteX52" fmla="*/ 280903 w 591267"/>
              <a:gd name="connsiteY52" fmla="*/ 452442 h 606722"/>
              <a:gd name="connsiteX53" fmla="*/ 280903 w 591267"/>
              <a:gd name="connsiteY53" fmla="*/ 587348 h 606722"/>
              <a:gd name="connsiteX54" fmla="*/ 310275 w 591267"/>
              <a:gd name="connsiteY54" fmla="*/ 587348 h 606722"/>
              <a:gd name="connsiteX55" fmla="*/ 310275 w 591267"/>
              <a:gd name="connsiteY55" fmla="*/ 452442 h 606722"/>
              <a:gd name="connsiteX56" fmla="*/ 295589 w 591267"/>
              <a:gd name="connsiteY56" fmla="*/ 452087 h 606722"/>
              <a:gd name="connsiteX57" fmla="*/ 79127 w 591267"/>
              <a:gd name="connsiteY57" fmla="*/ 400275 h 606722"/>
              <a:gd name="connsiteX58" fmla="*/ 18692 w 591267"/>
              <a:gd name="connsiteY58" fmla="*/ 460707 h 606722"/>
              <a:gd name="connsiteX59" fmla="*/ 22074 w 591267"/>
              <a:gd name="connsiteY59" fmla="*/ 480525 h 606722"/>
              <a:gd name="connsiteX60" fmla="*/ 136179 w 591267"/>
              <a:gd name="connsiteY60" fmla="*/ 480525 h 606722"/>
              <a:gd name="connsiteX61" fmla="*/ 136802 w 591267"/>
              <a:gd name="connsiteY61" fmla="*/ 478837 h 606722"/>
              <a:gd name="connsiteX62" fmla="*/ 136802 w 591267"/>
              <a:gd name="connsiteY62" fmla="*/ 478659 h 606722"/>
              <a:gd name="connsiteX63" fmla="*/ 132708 w 591267"/>
              <a:gd name="connsiteY63" fmla="*/ 432713 h 606722"/>
              <a:gd name="connsiteX64" fmla="*/ 79127 w 591267"/>
              <a:gd name="connsiteY64" fmla="*/ 400275 h 606722"/>
              <a:gd name="connsiteX65" fmla="*/ 417438 w 591267"/>
              <a:gd name="connsiteY65" fmla="*/ 382767 h 606722"/>
              <a:gd name="connsiteX66" fmla="*/ 356380 w 591267"/>
              <a:gd name="connsiteY66" fmla="*/ 425425 h 606722"/>
              <a:gd name="connsiteX67" fmla="*/ 327186 w 591267"/>
              <a:gd name="connsiteY67" fmla="*/ 434046 h 606722"/>
              <a:gd name="connsiteX68" fmla="*/ 326741 w 591267"/>
              <a:gd name="connsiteY68" fmla="*/ 434135 h 606722"/>
              <a:gd name="connsiteX69" fmla="*/ 335375 w 591267"/>
              <a:gd name="connsiteY69" fmla="*/ 435024 h 606722"/>
              <a:gd name="connsiteX70" fmla="*/ 341249 w 591267"/>
              <a:gd name="connsiteY70" fmla="*/ 435735 h 606722"/>
              <a:gd name="connsiteX71" fmla="*/ 432926 w 591267"/>
              <a:gd name="connsiteY71" fmla="*/ 463107 h 606722"/>
              <a:gd name="connsiteX72" fmla="*/ 433371 w 591267"/>
              <a:gd name="connsiteY72" fmla="*/ 452265 h 606722"/>
              <a:gd name="connsiteX73" fmla="*/ 435418 w 591267"/>
              <a:gd name="connsiteY73" fmla="*/ 440978 h 606722"/>
              <a:gd name="connsiteX74" fmla="*/ 435507 w 591267"/>
              <a:gd name="connsiteY74" fmla="*/ 440622 h 606722"/>
              <a:gd name="connsiteX75" fmla="*/ 455622 w 591267"/>
              <a:gd name="connsiteY75" fmla="*/ 405252 h 606722"/>
              <a:gd name="connsiteX76" fmla="*/ 417438 w 591267"/>
              <a:gd name="connsiteY76" fmla="*/ 382767 h 606722"/>
              <a:gd name="connsiteX77" fmla="*/ 173740 w 591267"/>
              <a:gd name="connsiteY77" fmla="*/ 382767 h 606722"/>
              <a:gd name="connsiteX78" fmla="*/ 135645 w 591267"/>
              <a:gd name="connsiteY78" fmla="*/ 405252 h 606722"/>
              <a:gd name="connsiteX79" fmla="*/ 157986 w 591267"/>
              <a:gd name="connsiteY79" fmla="*/ 453953 h 606722"/>
              <a:gd name="connsiteX80" fmla="*/ 158253 w 591267"/>
              <a:gd name="connsiteY80" fmla="*/ 463107 h 606722"/>
              <a:gd name="connsiteX81" fmla="*/ 182641 w 591267"/>
              <a:gd name="connsiteY81" fmla="*/ 452176 h 606722"/>
              <a:gd name="connsiteX82" fmla="*/ 255804 w 591267"/>
              <a:gd name="connsiteY82" fmla="*/ 435024 h 606722"/>
              <a:gd name="connsiteX83" fmla="*/ 264437 w 591267"/>
              <a:gd name="connsiteY83" fmla="*/ 434135 h 606722"/>
              <a:gd name="connsiteX84" fmla="*/ 264081 w 591267"/>
              <a:gd name="connsiteY84" fmla="*/ 434046 h 606722"/>
              <a:gd name="connsiteX85" fmla="*/ 234887 w 591267"/>
              <a:gd name="connsiteY85" fmla="*/ 425425 h 606722"/>
              <a:gd name="connsiteX86" fmla="*/ 173740 w 591267"/>
              <a:gd name="connsiteY86" fmla="*/ 382767 h 606722"/>
              <a:gd name="connsiteX87" fmla="*/ 299224 w 591267"/>
              <a:gd name="connsiteY87" fmla="*/ 328129 h 606722"/>
              <a:gd name="connsiteX88" fmla="*/ 337862 w 591267"/>
              <a:gd name="connsiteY88" fmla="*/ 339762 h 606722"/>
              <a:gd name="connsiteX89" fmla="*/ 338930 w 591267"/>
              <a:gd name="connsiteY89" fmla="*/ 352903 h 606722"/>
              <a:gd name="connsiteX90" fmla="*/ 325754 w 591267"/>
              <a:gd name="connsiteY90" fmla="*/ 354058 h 606722"/>
              <a:gd name="connsiteX91" fmla="*/ 272782 w 591267"/>
              <a:gd name="connsiteY91" fmla="*/ 354058 h 606722"/>
              <a:gd name="connsiteX92" fmla="*/ 266729 w 591267"/>
              <a:gd name="connsiteY92" fmla="*/ 356278 h 606722"/>
              <a:gd name="connsiteX93" fmla="*/ 259606 w 591267"/>
              <a:gd name="connsiteY93" fmla="*/ 352903 h 606722"/>
              <a:gd name="connsiteX94" fmla="*/ 260675 w 591267"/>
              <a:gd name="connsiteY94" fmla="*/ 339762 h 606722"/>
              <a:gd name="connsiteX95" fmla="*/ 299224 w 591267"/>
              <a:gd name="connsiteY95" fmla="*/ 328129 h 606722"/>
              <a:gd name="connsiteX96" fmla="*/ 480722 w 591267"/>
              <a:gd name="connsiteY96" fmla="*/ 281899 h 606722"/>
              <a:gd name="connsiteX97" fmla="*/ 473512 w 591267"/>
              <a:gd name="connsiteY97" fmla="*/ 287853 h 606722"/>
              <a:gd name="connsiteX98" fmla="*/ 457669 w 591267"/>
              <a:gd name="connsiteY98" fmla="*/ 296829 h 606722"/>
              <a:gd name="connsiteX99" fmla="*/ 457580 w 591267"/>
              <a:gd name="connsiteY99" fmla="*/ 296829 h 606722"/>
              <a:gd name="connsiteX100" fmla="*/ 457491 w 591267"/>
              <a:gd name="connsiteY100" fmla="*/ 297274 h 606722"/>
              <a:gd name="connsiteX101" fmla="*/ 443161 w 591267"/>
              <a:gd name="connsiteY101" fmla="*/ 344197 h 606722"/>
              <a:gd name="connsiteX102" fmla="*/ 441470 w 591267"/>
              <a:gd name="connsiteY102" fmla="*/ 347841 h 606722"/>
              <a:gd name="connsiteX103" fmla="*/ 499502 w 591267"/>
              <a:gd name="connsiteY103" fmla="*/ 332733 h 606722"/>
              <a:gd name="connsiteX104" fmla="*/ 480722 w 591267"/>
              <a:gd name="connsiteY104" fmla="*/ 281899 h 606722"/>
              <a:gd name="connsiteX105" fmla="*/ 110546 w 591267"/>
              <a:gd name="connsiteY105" fmla="*/ 281899 h 606722"/>
              <a:gd name="connsiteX106" fmla="*/ 96572 w 591267"/>
              <a:gd name="connsiteY106" fmla="*/ 325179 h 606722"/>
              <a:gd name="connsiteX107" fmla="*/ 91765 w 591267"/>
              <a:gd name="connsiteY107" fmla="*/ 332822 h 606722"/>
              <a:gd name="connsiteX108" fmla="*/ 149797 w 591267"/>
              <a:gd name="connsiteY108" fmla="*/ 347841 h 606722"/>
              <a:gd name="connsiteX109" fmla="*/ 133687 w 591267"/>
              <a:gd name="connsiteY109" fmla="*/ 297185 h 606722"/>
              <a:gd name="connsiteX110" fmla="*/ 133687 w 591267"/>
              <a:gd name="connsiteY110" fmla="*/ 296829 h 606722"/>
              <a:gd name="connsiteX111" fmla="*/ 133598 w 591267"/>
              <a:gd name="connsiteY111" fmla="*/ 296829 h 606722"/>
              <a:gd name="connsiteX112" fmla="*/ 119802 w 591267"/>
              <a:gd name="connsiteY112" fmla="*/ 289275 h 606722"/>
              <a:gd name="connsiteX113" fmla="*/ 110546 w 591267"/>
              <a:gd name="connsiteY113" fmla="*/ 281899 h 606722"/>
              <a:gd name="connsiteX114" fmla="*/ 327183 w 591267"/>
              <a:gd name="connsiteY114" fmla="*/ 274168 h 606722"/>
              <a:gd name="connsiteX115" fmla="*/ 315789 w 591267"/>
              <a:gd name="connsiteY115" fmla="*/ 284205 h 606722"/>
              <a:gd name="connsiteX116" fmla="*/ 357002 w 591267"/>
              <a:gd name="connsiteY116" fmla="*/ 305435 h 606722"/>
              <a:gd name="connsiteX117" fmla="*/ 380768 w 591267"/>
              <a:gd name="connsiteY117" fmla="*/ 299129 h 606722"/>
              <a:gd name="connsiteX118" fmla="*/ 336351 w 591267"/>
              <a:gd name="connsiteY118" fmla="*/ 280919 h 606722"/>
              <a:gd name="connsiteX119" fmla="*/ 327183 w 591267"/>
              <a:gd name="connsiteY119" fmla="*/ 274168 h 606722"/>
              <a:gd name="connsiteX120" fmla="*/ 271372 w 591267"/>
              <a:gd name="connsiteY120" fmla="*/ 274168 h 606722"/>
              <a:gd name="connsiteX121" fmla="*/ 262203 w 591267"/>
              <a:gd name="connsiteY121" fmla="*/ 280919 h 606722"/>
              <a:gd name="connsiteX122" fmla="*/ 217786 w 591267"/>
              <a:gd name="connsiteY122" fmla="*/ 299129 h 606722"/>
              <a:gd name="connsiteX123" fmla="*/ 241464 w 591267"/>
              <a:gd name="connsiteY123" fmla="*/ 305435 h 606722"/>
              <a:gd name="connsiteX124" fmla="*/ 282765 w 591267"/>
              <a:gd name="connsiteY124" fmla="*/ 284205 h 606722"/>
              <a:gd name="connsiteX125" fmla="*/ 271372 w 591267"/>
              <a:gd name="connsiteY125" fmla="*/ 274168 h 606722"/>
              <a:gd name="connsiteX126" fmla="*/ 299233 w 591267"/>
              <a:gd name="connsiteY126" fmla="*/ 226822 h 606722"/>
              <a:gd name="connsiteX127" fmla="*/ 283656 w 591267"/>
              <a:gd name="connsiteY127" fmla="*/ 242367 h 606722"/>
              <a:gd name="connsiteX128" fmla="*/ 283656 w 591267"/>
              <a:gd name="connsiteY128" fmla="*/ 254181 h 606722"/>
              <a:gd name="connsiteX129" fmla="*/ 299233 w 591267"/>
              <a:gd name="connsiteY129" fmla="*/ 269815 h 606722"/>
              <a:gd name="connsiteX130" fmla="*/ 314899 w 591267"/>
              <a:gd name="connsiteY130" fmla="*/ 254181 h 606722"/>
              <a:gd name="connsiteX131" fmla="*/ 314899 w 591267"/>
              <a:gd name="connsiteY131" fmla="*/ 242367 h 606722"/>
              <a:gd name="connsiteX132" fmla="*/ 299233 w 591267"/>
              <a:gd name="connsiteY132" fmla="*/ 226822 h 606722"/>
              <a:gd name="connsiteX133" fmla="*/ 299233 w 591267"/>
              <a:gd name="connsiteY133" fmla="*/ 208168 h 606722"/>
              <a:gd name="connsiteX134" fmla="*/ 333592 w 591267"/>
              <a:gd name="connsiteY134" fmla="*/ 242456 h 606722"/>
              <a:gd name="connsiteX135" fmla="*/ 333592 w 591267"/>
              <a:gd name="connsiteY135" fmla="*/ 254181 h 606722"/>
              <a:gd name="connsiteX136" fmla="*/ 333503 w 591267"/>
              <a:gd name="connsiteY136" fmla="*/ 256136 h 606722"/>
              <a:gd name="connsiteX137" fmla="*/ 347923 w 591267"/>
              <a:gd name="connsiteY137" fmla="*/ 266173 h 606722"/>
              <a:gd name="connsiteX138" fmla="*/ 382905 w 591267"/>
              <a:gd name="connsiteY138" fmla="*/ 280475 h 606722"/>
              <a:gd name="connsiteX139" fmla="*/ 409608 w 591267"/>
              <a:gd name="connsiteY139" fmla="*/ 276389 h 606722"/>
              <a:gd name="connsiteX140" fmla="*/ 419845 w 591267"/>
              <a:gd name="connsiteY140" fmla="*/ 280297 h 606722"/>
              <a:gd name="connsiteX141" fmla="*/ 419311 w 591267"/>
              <a:gd name="connsiteY141" fmla="*/ 291223 h 606722"/>
              <a:gd name="connsiteX142" fmla="*/ 357002 w 591267"/>
              <a:gd name="connsiteY142" fmla="*/ 324178 h 606722"/>
              <a:gd name="connsiteX143" fmla="*/ 299233 w 591267"/>
              <a:gd name="connsiteY143" fmla="*/ 293888 h 606722"/>
              <a:gd name="connsiteX144" fmla="*/ 241464 w 591267"/>
              <a:gd name="connsiteY144" fmla="*/ 324178 h 606722"/>
              <a:gd name="connsiteX145" fmla="*/ 179155 w 591267"/>
              <a:gd name="connsiteY145" fmla="*/ 291223 h 606722"/>
              <a:gd name="connsiteX146" fmla="*/ 178710 w 591267"/>
              <a:gd name="connsiteY146" fmla="*/ 280297 h 606722"/>
              <a:gd name="connsiteX147" fmla="*/ 188946 w 591267"/>
              <a:gd name="connsiteY147" fmla="*/ 276389 h 606722"/>
              <a:gd name="connsiteX148" fmla="*/ 215561 w 591267"/>
              <a:gd name="connsiteY148" fmla="*/ 280475 h 606722"/>
              <a:gd name="connsiteX149" fmla="*/ 250632 w 591267"/>
              <a:gd name="connsiteY149" fmla="*/ 266173 h 606722"/>
              <a:gd name="connsiteX150" fmla="*/ 264963 w 591267"/>
              <a:gd name="connsiteY150" fmla="*/ 256136 h 606722"/>
              <a:gd name="connsiteX151" fmla="*/ 264963 w 591267"/>
              <a:gd name="connsiteY151" fmla="*/ 254181 h 606722"/>
              <a:gd name="connsiteX152" fmla="*/ 264963 w 591267"/>
              <a:gd name="connsiteY152" fmla="*/ 242456 h 606722"/>
              <a:gd name="connsiteX153" fmla="*/ 299233 w 591267"/>
              <a:gd name="connsiteY153" fmla="*/ 208168 h 606722"/>
              <a:gd name="connsiteX154" fmla="*/ 368810 w 591267"/>
              <a:gd name="connsiteY154" fmla="*/ 196595 h 606722"/>
              <a:gd name="connsiteX155" fmla="*/ 383311 w 591267"/>
              <a:gd name="connsiteY155" fmla="*/ 211061 h 606722"/>
              <a:gd name="connsiteX156" fmla="*/ 368810 w 591267"/>
              <a:gd name="connsiteY156" fmla="*/ 225527 h 606722"/>
              <a:gd name="connsiteX157" fmla="*/ 354309 w 591267"/>
              <a:gd name="connsiteY157" fmla="*/ 211061 h 606722"/>
              <a:gd name="connsiteX158" fmla="*/ 368810 w 591267"/>
              <a:gd name="connsiteY158" fmla="*/ 196595 h 606722"/>
              <a:gd name="connsiteX159" fmla="*/ 222422 w 591267"/>
              <a:gd name="connsiteY159" fmla="*/ 196595 h 606722"/>
              <a:gd name="connsiteX160" fmla="*/ 236959 w 591267"/>
              <a:gd name="connsiteY160" fmla="*/ 211061 h 606722"/>
              <a:gd name="connsiteX161" fmla="*/ 222422 w 591267"/>
              <a:gd name="connsiteY161" fmla="*/ 225527 h 606722"/>
              <a:gd name="connsiteX162" fmla="*/ 207885 w 591267"/>
              <a:gd name="connsiteY162" fmla="*/ 211061 h 606722"/>
              <a:gd name="connsiteX163" fmla="*/ 222422 w 591267"/>
              <a:gd name="connsiteY163" fmla="*/ 196595 h 606722"/>
              <a:gd name="connsiteX164" fmla="*/ 459093 w 591267"/>
              <a:gd name="connsiteY164" fmla="*/ 194717 h 606722"/>
              <a:gd name="connsiteX165" fmla="*/ 459093 w 591267"/>
              <a:gd name="connsiteY165" fmla="*/ 195339 h 606722"/>
              <a:gd name="connsiteX166" fmla="*/ 459182 w 591267"/>
              <a:gd name="connsiteY166" fmla="*/ 201382 h 606722"/>
              <a:gd name="connsiteX167" fmla="*/ 459182 w 591267"/>
              <a:gd name="connsiteY167" fmla="*/ 273812 h 606722"/>
              <a:gd name="connsiteX168" fmla="*/ 459182 w 591267"/>
              <a:gd name="connsiteY168" fmla="*/ 274878 h 606722"/>
              <a:gd name="connsiteX169" fmla="*/ 479565 w 591267"/>
              <a:gd name="connsiteY169" fmla="*/ 252927 h 606722"/>
              <a:gd name="connsiteX170" fmla="*/ 486329 w 591267"/>
              <a:gd name="connsiteY170" fmla="*/ 225555 h 606722"/>
              <a:gd name="connsiteX171" fmla="*/ 462654 w 591267"/>
              <a:gd name="connsiteY171" fmla="*/ 195072 h 606722"/>
              <a:gd name="connsiteX172" fmla="*/ 459093 w 591267"/>
              <a:gd name="connsiteY172" fmla="*/ 194717 h 606722"/>
              <a:gd name="connsiteX173" fmla="*/ 131106 w 591267"/>
              <a:gd name="connsiteY173" fmla="*/ 194717 h 606722"/>
              <a:gd name="connsiteX174" fmla="*/ 128614 w 591267"/>
              <a:gd name="connsiteY174" fmla="*/ 194805 h 606722"/>
              <a:gd name="connsiteX175" fmla="*/ 128347 w 591267"/>
              <a:gd name="connsiteY175" fmla="*/ 194894 h 606722"/>
              <a:gd name="connsiteX176" fmla="*/ 125944 w 591267"/>
              <a:gd name="connsiteY176" fmla="*/ 195250 h 606722"/>
              <a:gd name="connsiteX177" fmla="*/ 125677 w 591267"/>
              <a:gd name="connsiteY177" fmla="*/ 195250 h 606722"/>
              <a:gd name="connsiteX178" fmla="*/ 123363 w 591267"/>
              <a:gd name="connsiteY178" fmla="*/ 195872 h 606722"/>
              <a:gd name="connsiteX179" fmla="*/ 123185 w 591267"/>
              <a:gd name="connsiteY179" fmla="*/ 195961 h 606722"/>
              <a:gd name="connsiteX180" fmla="*/ 114462 w 591267"/>
              <a:gd name="connsiteY180" fmla="*/ 200671 h 606722"/>
              <a:gd name="connsiteX181" fmla="*/ 114373 w 591267"/>
              <a:gd name="connsiteY181" fmla="*/ 200671 h 606722"/>
              <a:gd name="connsiteX182" fmla="*/ 110902 w 591267"/>
              <a:gd name="connsiteY182" fmla="*/ 204137 h 606722"/>
              <a:gd name="connsiteX183" fmla="*/ 110813 w 591267"/>
              <a:gd name="connsiteY183" fmla="*/ 204226 h 606722"/>
              <a:gd name="connsiteX184" fmla="*/ 104849 w 591267"/>
              <a:gd name="connsiteY184" fmla="*/ 220845 h 606722"/>
              <a:gd name="connsiteX185" fmla="*/ 104849 w 591267"/>
              <a:gd name="connsiteY185" fmla="*/ 225555 h 606722"/>
              <a:gd name="connsiteX186" fmla="*/ 111703 w 591267"/>
              <a:gd name="connsiteY186" fmla="*/ 252927 h 606722"/>
              <a:gd name="connsiteX187" fmla="*/ 131996 w 591267"/>
              <a:gd name="connsiteY187" fmla="*/ 274878 h 606722"/>
              <a:gd name="connsiteX188" fmla="*/ 131996 w 591267"/>
              <a:gd name="connsiteY188" fmla="*/ 273812 h 606722"/>
              <a:gd name="connsiteX189" fmla="*/ 131996 w 591267"/>
              <a:gd name="connsiteY189" fmla="*/ 201382 h 606722"/>
              <a:gd name="connsiteX190" fmla="*/ 132174 w 591267"/>
              <a:gd name="connsiteY190" fmla="*/ 194894 h 606722"/>
              <a:gd name="connsiteX191" fmla="*/ 132174 w 591267"/>
              <a:gd name="connsiteY191" fmla="*/ 194717 h 606722"/>
              <a:gd name="connsiteX192" fmla="*/ 368810 w 591267"/>
              <a:gd name="connsiteY192" fmla="*/ 156161 h 606722"/>
              <a:gd name="connsiteX193" fmla="*/ 411347 w 591267"/>
              <a:gd name="connsiteY193" fmla="*/ 170991 h 606722"/>
              <a:gd name="connsiteX194" fmla="*/ 411169 w 591267"/>
              <a:gd name="connsiteY194" fmla="*/ 184222 h 606722"/>
              <a:gd name="connsiteX195" fmla="*/ 397909 w 591267"/>
              <a:gd name="connsiteY195" fmla="*/ 184045 h 606722"/>
              <a:gd name="connsiteX196" fmla="*/ 368810 w 591267"/>
              <a:gd name="connsiteY196" fmla="*/ 174809 h 606722"/>
              <a:gd name="connsiteX197" fmla="*/ 339711 w 591267"/>
              <a:gd name="connsiteY197" fmla="*/ 184045 h 606722"/>
              <a:gd name="connsiteX198" fmla="*/ 332948 w 591267"/>
              <a:gd name="connsiteY198" fmla="*/ 186975 h 606722"/>
              <a:gd name="connsiteX199" fmla="*/ 326452 w 591267"/>
              <a:gd name="connsiteY199" fmla="*/ 184400 h 606722"/>
              <a:gd name="connsiteX200" fmla="*/ 326185 w 591267"/>
              <a:gd name="connsiteY200" fmla="*/ 171169 h 606722"/>
              <a:gd name="connsiteX201" fmla="*/ 368810 w 591267"/>
              <a:gd name="connsiteY201" fmla="*/ 156161 h 606722"/>
              <a:gd name="connsiteX202" fmla="*/ 222334 w 591267"/>
              <a:gd name="connsiteY202" fmla="*/ 156161 h 606722"/>
              <a:gd name="connsiteX203" fmla="*/ 265081 w 591267"/>
              <a:gd name="connsiteY203" fmla="*/ 171169 h 606722"/>
              <a:gd name="connsiteX204" fmla="*/ 264725 w 591267"/>
              <a:gd name="connsiteY204" fmla="*/ 184400 h 606722"/>
              <a:gd name="connsiteX205" fmla="*/ 258224 w 591267"/>
              <a:gd name="connsiteY205" fmla="*/ 186975 h 606722"/>
              <a:gd name="connsiteX206" fmla="*/ 251455 w 591267"/>
              <a:gd name="connsiteY206" fmla="*/ 184045 h 606722"/>
              <a:gd name="connsiteX207" fmla="*/ 222334 w 591267"/>
              <a:gd name="connsiteY207" fmla="*/ 174809 h 606722"/>
              <a:gd name="connsiteX208" fmla="*/ 193301 w 591267"/>
              <a:gd name="connsiteY208" fmla="*/ 184045 h 606722"/>
              <a:gd name="connsiteX209" fmla="*/ 180032 w 591267"/>
              <a:gd name="connsiteY209" fmla="*/ 184222 h 606722"/>
              <a:gd name="connsiteX210" fmla="*/ 179765 w 591267"/>
              <a:gd name="connsiteY210" fmla="*/ 170991 h 606722"/>
              <a:gd name="connsiteX211" fmla="*/ 222334 w 591267"/>
              <a:gd name="connsiteY211" fmla="*/ 156161 h 606722"/>
              <a:gd name="connsiteX212" fmla="*/ 295589 w 591267"/>
              <a:gd name="connsiteY212" fmla="*/ 18663 h 606722"/>
              <a:gd name="connsiteX213" fmla="*/ 167154 w 591267"/>
              <a:gd name="connsiteY213" fmla="*/ 71452 h 606722"/>
              <a:gd name="connsiteX214" fmla="*/ 114017 w 591267"/>
              <a:gd name="connsiteY214" fmla="*/ 179342 h 606722"/>
              <a:gd name="connsiteX215" fmla="*/ 133954 w 591267"/>
              <a:gd name="connsiteY215" fmla="*/ 175965 h 606722"/>
              <a:gd name="connsiteX216" fmla="*/ 159588 w 591267"/>
              <a:gd name="connsiteY216" fmla="*/ 110556 h 606722"/>
              <a:gd name="connsiteX217" fmla="*/ 172583 w 591267"/>
              <a:gd name="connsiteY217" fmla="*/ 107978 h 606722"/>
              <a:gd name="connsiteX218" fmla="*/ 176766 w 591267"/>
              <a:gd name="connsiteY218" fmla="*/ 115710 h 606722"/>
              <a:gd name="connsiteX219" fmla="*/ 175164 w 591267"/>
              <a:gd name="connsiteY219" fmla="*/ 120954 h 606722"/>
              <a:gd name="connsiteX220" fmla="*/ 150776 w 591267"/>
              <a:gd name="connsiteY220" fmla="*/ 201382 h 606722"/>
              <a:gd name="connsiteX221" fmla="*/ 150776 w 591267"/>
              <a:gd name="connsiteY221" fmla="*/ 273812 h 606722"/>
              <a:gd name="connsiteX222" fmla="*/ 262568 w 591267"/>
              <a:gd name="connsiteY222" fmla="*/ 414583 h 606722"/>
              <a:gd name="connsiteX223" fmla="*/ 295589 w 591267"/>
              <a:gd name="connsiteY223" fmla="*/ 418405 h 606722"/>
              <a:gd name="connsiteX224" fmla="*/ 440491 w 591267"/>
              <a:gd name="connsiteY224" fmla="*/ 273812 h 606722"/>
              <a:gd name="connsiteX225" fmla="*/ 401150 w 591267"/>
              <a:gd name="connsiteY225" fmla="*/ 102380 h 606722"/>
              <a:gd name="connsiteX226" fmla="*/ 295589 w 591267"/>
              <a:gd name="connsiteY226" fmla="*/ 56700 h 606722"/>
              <a:gd name="connsiteX227" fmla="*/ 198217 w 591267"/>
              <a:gd name="connsiteY227" fmla="*/ 94292 h 606722"/>
              <a:gd name="connsiteX228" fmla="*/ 184955 w 591267"/>
              <a:gd name="connsiteY228" fmla="*/ 93670 h 606722"/>
              <a:gd name="connsiteX229" fmla="*/ 183887 w 591267"/>
              <a:gd name="connsiteY229" fmla="*/ 92159 h 606722"/>
              <a:gd name="connsiteX230" fmla="*/ 185578 w 591267"/>
              <a:gd name="connsiteY230" fmla="*/ 80428 h 606722"/>
              <a:gd name="connsiteX231" fmla="*/ 295589 w 591267"/>
              <a:gd name="connsiteY231" fmla="*/ 38037 h 606722"/>
              <a:gd name="connsiteX232" fmla="*/ 336265 w 591267"/>
              <a:gd name="connsiteY232" fmla="*/ 43103 h 606722"/>
              <a:gd name="connsiteX233" fmla="*/ 336443 w 591267"/>
              <a:gd name="connsiteY233" fmla="*/ 43192 h 606722"/>
              <a:gd name="connsiteX234" fmla="*/ 405512 w 591267"/>
              <a:gd name="connsiteY234" fmla="*/ 80340 h 606722"/>
              <a:gd name="connsiteX235" fmla="*/ 457224 w 591267"/>
              <a:gd name="connsiteY235" fmla="*/ 175965 h 606722"/>
              <a:gd name="connsiteX236" fmla="*/ 469151 w 591267"/>
              <a:gd name="connsiteY236" fmla="*/ 176942 h 606722"/>
              <a:gd name="connsiteX237" fmla="*/ 477251 w 591267"/>
              <a:gd name="connsiteY237" fmla="*/ 179342 h 606722"/>
              <a:gd name="connsiteX238" fmla="*/ 424025 w 591267"/>
              <a:gd name="connsiteY238" fmla="*/ 71452 h 606722"/>
              <a:gd name="connsiteX239" fmla="*/ 295589 w 591267"/>
              <a:gd name="connsiteY239" fmla="*/ 18663 h 606722"/>
              <a:gd name="connsiteX240" fmla="*/ 295589 w 591267"/>
              <a:gd name="connsiteY240" fmla="*/ 0 h 606722"/>
              <a:gd name="connsiteX241" fmla="*/ 437198 w 591267"/>
              <a:gd name="connsiteY241" fmla="*/ 58122 h 606722"/>
              <a:gd name="connsiteX242" fmla="*/ 497188 w 591267"/>
              <a:gd name="connsiteY242" fmla="*/ 195427 h 606722"/>
              <a:gd name="connsiteX243" fmla="*/ 505109 w 591267"/>
              <a:gd name="connsiteY243" fmla="*/ 220845 h 606722"/>
              <a:gd name="connsiteX244" fmla="*/ 505109 w 591267"/>
              <a:gd name="connsiteY244" fmla="*/ 225555 h 606722"/>
              <a:gd name="connsiteX245" fmla="*/ 497366 w 591267"/>
              <a:gd name="connsiteY245" fmla="*/ 259237 h 606722"/>
              <a:gd name="connsiteX246" fmla="*/ 510272 w 591267"/>
              <a:gd name="connsiteY246" fmla="*/ 314692 h 606722"/>
              <a:gd name="connsiteX247" fmla="*/ 521754 w 591267"/>
              <a:gd name="connsiteY247" fmla="*/ 329800 h 606722"/>
              <a:gd name="connsiteX248" fmla="*/ 525848 w 591267"/>
              <a:gd name="connsiteY248" fmla="*/ 338776 h 606722"/>
              <a:gd name="connsiteX249" fmla="*/ 519261 w 591267"/>
              <a:gd name="connsiteY249" fmla="*/ 346419 h 606722"/>
              <a:gd name="connsiteX250" fmla="*/ 435418 w 591267"/>
              <a:gd name="connsiteY250" fmla="*/ 368370 h 606722"/>
              <a:gd name="connsiteX251" fmla="*/ 470219 w 591267"/>
              <a:gd name="connsiteY251" fmla="*/ 393610 h 606722"/>
              <a:gd name="connsiteX252" fmla="*/ 512141 w 591267"/>
              <a:gd name="connsiteY252" fmla="*/ 381612 h 606722"/>
              <a:gd name="connsiteX253" fmla="*/ 545963 w 591267"/>
              <a:gd name="connsiteY253" fmla="*/ 389166 h 606722"/>
              <a:gd name="connsiteX254" fmla="*/ 550413 w 591267"/>
              <a:gd name="connsiteY254" fmla="*/ 401697 h 606722"/>
              <a:gd name="connsiteX255" fmla="*/ 537953 w 591267"/>
              <a:gd name="connsiteY255" fmla="*/ 406140 h 606722"/>
              <a:gd name="connsiteX256" fmla="*/ 512141 w 591267"/>
              <a:gd name="connsiteY256" fmla="*/ 400275 h 606722"/>
              <a:gd name="connsiteX257" fmla="*/ 455444 w 591267"/>
              <a:gd name="connsiteY257" fmla="*/ 439556 h 606722"/>
              <a:gd name="connsiteX258" fmla="*/ 455266 w 591267"/>
              <a:gd name="connsiteY258" fmla="*/ 440089 h 606722"/>
              <a:gd name="connsiteX259" fmla="*/ 454376 w 591267"/>
              <a:gd name="connsiteY259" fmla="*/ 478659 h 606722"/>
              <a:gd name="connsiteX260" fmla="*/ 454465 w 591267"/>
              <a:gd name="connsiteY260" fmla="*/ 478837 h 606722"/>
              <a:gd name="connsiteX261" fmla="*/ 454999 w 591267"/>
              <a:gd name="connsiteY261" fmla="*/ 480525 h 606722"/>
              <a:gd name="connsiteX262" fmla="*/ 569194 w 591267"/>
              <a:gd name="connsiteY262" fmla="*/ 480525 h 606722"/>
              <a:gd name="connsiteX263" fmla="*/ 572576 w 591267"/>
              <a:gd name="connsiteY263" fmla="*/ 460707 h 606722"/>
              <a:gd name="connsiteX264" fmla="*/ 562518 w 591267"/>
              <a:gd name="connsiteY264" fmla="*/ 427470 h 606722"/>
              <a:gd name="connsiteX265" fmla="*/ 565188 w 591267"/>
              <a:gd name="connsiteY265" fmla="*/ 414494 h 606722"/>
              <a:gd name="connsiteX266" fmla="*/ 578183 w 591267"/>
              <a:gd name="connsiteY266" fmla="*/ 417072 h 606722"/>
              <a:gd name="connsiteX267" fmla="*/ 591267 w 591267"/>
              <a:gd name="connsiteY267" fmla="*/ 460707 h 606722"/>
              <a:gd name="connsiteX268" fmla="*/ 583969 w 591267"/>
              <a:gd name="connsiteY268" fmla="*/ 493856 h 606722"/>
              <a:gd name="connsiteX269" fmla="*/ 556733 w 591267"/>
              <a:gd name="connsiteY269" fmla="*/ 525850 h 606722"/>
              <a:gd name="connsiteX270" fmla="*/ 556733 w 591267"/>
              <a:gd name="connsiteY270" fmla="*/ 596769 h 606722"/>
              <a:gd name="connsiteX271" fmla="*/ 547387 w 591267"/>
              <a:gd name="connsiteY271" fmla="*/ 606100 h 606722"/>
              <a:gd name="connsiteX272" fmla="*/ 480099 w 591267"/>
              <a:gd name="connsiteY272" fmla="*/ 606100 h 606722"/>
              <a:gd name="connsiteX273" fmla="*/ 476805 w 591267"/>
              <a:gd name="connsiteY273" fmla="*/ 606722 h 606722"/>
              <a:gd name="connsiteX274" fmla="*/ 114462 w 591267"/>
              <a:gd name="connsiteY274" fmla="*/ 606722 h 606722"/>
              <a:gd name="connsiteX275" fmla="*/ 111169 w 591267"/>
              <a:gd name="connsiteY275" fmla="*/ 606100 h 606722"/>
              <a:gd name="connsiteX276" fmla="*/ 43791 w 591267"/>
              <a:gd name="connsiteY276" fmla="*/ 606100 h 606722"/>
              <a:gd name="connsiteX277" fmla="*/ 34446 w 591267"/>
              <a:gd name="connsiteY277" fmla="*/ 596769 h 606722"/>
              <a:gd name="connsiteX278" fmla="*/ 34446 w 591267"/>
              <a:gd name="connsiteY278" fmla="*/ 525850 h 606722"/>
              <a:gd name="connsiteX279" fmla="*/ 7299 w 591267"/>
              <a:gd name="connsiteY279" fmla="*/ 493856 h 606722"/>
              <a:gd name="connsiteX280" fmla="*/ 0 w 591267"/>
              <a:gd name="connsiteY280" fmla="*/ 460618 h 606722"/>
              <a:gd name="connsiteX281" fmla="*/ 79127 w 591267"/>
              <a:gd name="connsiteY281" fmla="*/ 381612 h 606722"/>
              <a:gd name="connsiteX282" fmla="*/ 120959 w 591267"/>
              <a:gd name="connsiteY282" fmla="*/ 393610 h 606722"/>
              <a:gd name="connsiteX283" fmla="*/ 155761 w 591267"/>
              <a:gd name="connsiteY283" fmla="*/ 368370 h 606722"/>
              <a:gd name="connsiteX284" fmla="*/ 72006 w 591267"/>
              <a:gd name="connsiteY284" fmla="*/ 346419 h 606722"/>
              <a:gd name="connsiteX285" fmla="*/ 65420 w 591267"/>
              <a:gd name="connsiteY285" fmla="*/ 338776 h 606722"/>
              <a:gd name="connsiteX286" fmla="*/ 69425 w 591267"/>
              <a:gd name="connsiteY286" fmla="*/ 329800 h 606722"/>
              <a:gd name="connsiteX287" fmla="*/ 80907 w 591267"/>
              <a:gd name="connsiteY287" fmla="*/ 314692 h 606722"/>
              <a:gd name="connsiteX288" fmla="*/ 93813 w 591267"/>
              <a:gd name="connsiteY288" fmla="*/ 259237 h 606722"/>
              <a:gd name="connsiteX289" fmla="*/ 86158 w 591267"/>
              <a:gd name="connsiteY289" fmla="*/ 225555 h 606722"/>
              <a:gd name="connsiteX290" fmla="*/ 86158 w 591267"/>
              <a:gd name="connsiteY290" fmla="*/ 220845 h 606722"/>
              <a:gd name="connsiteX291" fmla="*/ 94080 w 591267"/>
              <a:gd name="connsiteY291" fmla="*/ 195427 h 606722"/>
              <a:gd name="connsiteX292" fmla="*/ 154070 w 591267"/>
              <a:gd name="connsiteY292" fmla="*/ 58122 h 606722"/>
              <a:gd name="connsiteX293" fmla="*/ 295589 w 591267"/>
              <a:gd name="connsiteY2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591267" h="606722">
                <a:moveTo>
                  <a:pt x="486151" y="535359"/>
                </a:moveTo>
                <a:lnTo>
                  <a:pt x="486151" y="587348"/>
                </a:lnTo>
                <a:lnTo>
                  <a:pt x="538042" y="587348"/>
                </a:lnTo>
                <a:lnTo>
                  <a:pt x="538042" y="535359"/>
                </a:lnTo>
                <a:cubicBezTo>
                  <a:pt x="529764" y="538203"/>
                  <a:pt x="520863" y="539714"/>
                  <a:pt x="512141" y="539714"/>
                </a:cubicBezTo>
                <a:cubicBezTo>
                  <a:pt x="510361" y="539714"/>
                  <a:pt x="486151" y="538558"/>
                  <a:pt x="486151" y="535359"/>
                </a:cubicBezTo>
                <a:close/>
                <a:moveTo>
                  <a:pt x="53226" y="535359"/>
                </a:moveTo>
                <a:lnTo>
                  <a:pt x="53226" y="587348"/>
                </a:lnTo>
                <a:lnTo>
                  <a:pt x="105027" y="587348"/>
                </a:lnTo>
                <a:lnTo>
                  <a:pt x="105027" y="535359"/>
                </a:lnTo>
                <a:cubicBezTo>
                  <a:pt x="96750" y="538203"/>
                  <a:pt x="87938" y="539714"/>
                  <a:pt x="79127" y="539714"/>
                </a:cubicBezTo>
                <a:cubicBezTo>
                  <a:pt x="77613" y="539714"/>
                  <a:pt x="53226" y="538469"/>
                  <a:pt x="53226" y="535359"/>
                </a:cubicBezTo>
                <a:close/>
                <a:moveTo>
                  <a:pt x="465680" y="499277"/>
                </a:moveTo>
                <a:cubicBezTo>
                  <a:pt x="466392" y="499277"/>
                  <a:pt x="469418" y="503365"/>
                  <a:pt x="470041" y="503987"/>
                </a:cubicBezTo>
                <a:cubicBezTo>
                  <a:pt x="481256" y="514741"/>
                  <a:pt x="496565" y="521051"/>
                  <a:pt x="512141" y="521051"/>
                </a:cubicBezTo>
                <a:cubicBezTo>
                  <a:pt x="516858" y="521051"/>
                  <a:pt x="521576" y="520429"/>
                  <a:pt x="526204" y="519273"/>
                </a:cubicBezTo>
                <a:cubicBezTo>
                  <a:pt x="536974" y="516696"/>
                  <a:pt x="547031" y="511008"/>
                  <a:pt x="554775" y="503365"/>
                </a:cubicBezTo>
                <a:cubicBezTo>
                  <a:pt x="555398" y="502743"/>
                  <a:pt x="557890" y="499277"/>
                  <a:pt x="558513" y="499277"/>
                </a:cubicBezTo>
                <a:close/>
                <a:moveTo>
                  <a:pt x="32665" y="499277"/>
                </a:moveTo>
                <a:cubicBezTo>
                  <a:pt x="41032" y="509231"/>
                  <a:pt x="52425" y="516252"/>
                  <a:pt x="65064" y="519362"/>
                </a:cubicBezTo>
                <a:cubicBezTo>
                  <a:pt x="69692" y="520429"/>
                  <a:pt x="74409" y="521051"/>
                  <a:pt x="79127" y="521051"/>
                </a:cubicBezTo>
                <a:cubicBezTo>
                  <a:pt x="83844" y="521051"/>
                  <a:pt x="88650" y="520429"/>
                  <a:pt x="93190" y="519362"/>
                </a:cubicBezTo>
                <a:cubicBezTo>
                  <a:pt x="105828" y="516252"/>
                  <a:pt x="117221" y="509231"/>
                  <a:pt x="125588" y="499277"/>
                </a:cubicBezTo>
                <a:close/>
                <a:moveTo>
                  <a:pt x="363679" y="459108"/>
                </a:moveTo>
                <a:lnTo>
                  <a:pt x="363679" y="587970"/>
                </a:lnTo>
                <a:lnTo>
                  <a:pt x="467460" y="587970"/>
                </a:lnTo>
                <a:lnTo>
                  <a:pt x="467460" y="526561"/>
                </a:lnTo>
                <a:cubicBezTo>
                  <a:pt x="455622" y="518473"/>
                  <a:pt x="446276" y="507453"/>
                  <a:pt x="440224" y="494478"/>
                </a:cubicBezTo>
                <a:cubicBezTo>
                  <a:pt x="439334" y="492434"/>
                  <a:pt x="438444" y="490301"/>
                  <a:pt x="437643" y="488080"/>
                </a:cubicBezTo>
                <a:cubicBezTo>
                  <a:pt x="417527" y="475015"/>
                  <a:pt x="392072" y="465151"/>
                  <a:pt x="363679" y="459108"/>
                </a:cubicBezTo>
                <a:close/>
                <a:moveTo>
                  <a:pt x="329055" y="453775"/>
                </a:moveTo>
                <a:lnTo>
                  <a:pt x="329055" y="587348"/>
                </a:lnTo>
                <a:lnTo>
                  <a:pt x="344988" y="587348"/>
                </a:lnTo>
                <a:lnTo>
                  <a:pt x="344988" y="455730"/>
                </a:lnTo>
                <a:cubicBezTo>
                  <a:pt x="339736" y="454931"/>
                  <a:pt x="334396" y="454309"/>
                  <a:pt x="329055" y="453775"/>
                </a:cubicBezTo>
                <a:close/>
                <a:moveTo>
                  <a:pt x="262212" y="453775"/>
                </a:moveTo>
                <a:cubicBezTo>
                  <a:pt x="256783" y="454309"/>
                  <a:pt x="251531" y="454931"/>
                  <a:pt x="246280" y="455730"/>
                </a:cubicBezTo>
                <a:lnTo>
                  <a:pt x="246280" y="510120"/>
                </a:lnTo>
                <a:cubicBezTo>
                  <a:pt x="246280" y="515274"/>
                  <a:pt x="242097" y="519451"/>
                  <a:pt x="236934" y="519451"/>
                </a:cubicBezTo>
                <a:cubicBezTo>
                  <a:pt x="231772" y="519451"/>
                  <a:pt x="227500" y="515274"/>
                  <a:pt x="227500" y="510120"/>
                </a:cubicBezTo>
                <a:lnTo>
                  <a:pt x="227500" y="459108"/>
                </a:lnTo>
                <a:cubicBezTo>
                  <a:pt x="199107" y="465151"/>
                  <a:pt x="173740" y="475015"/>
                  <a:pt x="153625" y="488080"/>
                </a:cubicBezTo>
                <a:cubicBezTo>
                  <a:pt x="152824" y="490301"/>
                  <a:pt x="151934" y="492434"/>
                  <a:pt x="150954" y="494478"/>
                </a:cubicBezTo>
                <a:cubicBezTo>
                  <a:pt x="144991" y="507453"/>
                  <a:pt x="135645" y="518473"/>
                  <a:pt x="123808" y="526561"/>
                </a:cubicBezTo>
                <a:lnTo>
                  <a:pt x="123808" y="587970"/>
                </a:lnTo>
                <a:lnTo>
                  <a:pt x="227500" y="587970"/>
                </a:lnTo>
                <a:lnTo>
                  <a:pt x="227500" y="547356"/>
                </a:lnTo>
                <a:cubicBezTo>
                  <a:pt x="227500" y="542202"/>
                  <a:pt x="231772" y="538025"/>
                  <a:pt x="236934" y="538025"/>
                </a:cubicBezTo>
                <a:cubicBezTo>
                  <a:pt x="242097" y="538025"/>
                  <a:pt x="246280" y="542202"/>
                  <a:pt x="246280" y="547356"/>
                </a:cubicBezTo>
                <a:lnTo>
                  <a:pt x="246280" y="587348"/>
                </a:lnTo>
                <a:lnTo>
                  <a:pt x="262212" y="587348"/>
                </a:lnTo>
                <a:close/>
                <a:moveTo>
                  <a:pt x="295589" y="452087"/>
                </a:moveTo>
                <a:cubicBezTo>
                  <a:pt x="290694" y="452087"/>
                  <a:pt x="285799" y="452176"/>
                  <a:pt x="280903" y="452442"/>
                </a:cubicBezTo>
                <a:lnTo>
                  <a:pt x="280903" y="587348"/>
                </a:lnTo>
                <a:lnTo>
                  <a:pt x="310275" y="587348"/>
                </a:lnTo>
                <a:lnTo>
                  <a:pt x="310275" y="452442"/>
                </a:lnTo>
                <a:cubicBezTo>
                  <a:pt x="305469" y="452265"/>
                  <a:pt x="300574" y="452087"/>
                  <a:pt x="295589" y="452087"/>
                </a:cubicBezTo>
                <a:close/>
                <a:moveTo>
                  <a:pt x="79127" y="400275"/>
                </a:moveTo>
                <a:cubicBezTo>
                  <a:pt x="45838" y="400275"/>
                  <a:pt x="18692" y="427381"/>
                  <a:pt x="18692" y="460707"/>
                </a:cubicBezTo>
                <a:cubicBezTo>
                  <a:pt x="18692" y="467550"/>
                  <a:pt x="19849" y="474216"/>
                  <a:pt x="22074" y="480525"/>
                </a:cubicBezTo>
                <a:lnTo>
                  <a:pt x="136179" y="480525"/>
                </a:lnTo>
                <a:cubicBezTo>
                  <a:pt x="136446" y="479992"/>
                  <a:pt x="136624" y="479459"/>
                  <a:pt x="136802" y="478837"/>
                </a:cubicBezTo>
                <a:cubicBezTo>
                  <a:pt x="136802" y="478837"/>
                  <a:pt x="136802" y="478748"/>
                  <a:pt x="136802" y="478659"/>
                </a:cubicBezTo>
                <a:cubicBezTo>
                  <a:pt x="141520" y="463551"/>
                  <a:pt x="140096" y="446755"/>
                  <a:pt x="132708" y="432713"/>
                </a:cubicBezTo>
                <a:cubicBezTo>
                  <a:pt x="122295" y="412984"/>
                  <a:pt x="101467" y="400275"/>
                  <a:pt x="79127" y="400275"/>
                </a:cubicBezTo>
                <a:close/>
                <a:moveTo>
                  <a:pt x="417438" y="382767"/>
                </a:moveTo>
                <a:cubicBezTo>
                  <a:pt x="400438" y="401697"/>
                  <a:pt x="379522" y="416183"/>
                  <a:pt x="356380" y="425425"/>
                </a:cubicBezTo>
                <a:cubicBezTo>
                  <a:pt x="346946" y="429247"/>
                  <a:pt x="337155" y="432091"/>
                  <a:pt x="327186" y="434046"/>
                </a:cubicBezTo>
                <a:cubicBezTo>
                  <a:pt x="327097" y="434046"/>
                  <a:pt x="326919" y="434135"/>
                  <a:pt x="326741" y="434135"/>
                </a:cubicBezTo>
                <a:cubicBezTo>
                  <a:pt x="329679" y="434401"/>
                  <a:pt x="332527" y="434668"/>
                  <a:pt x="335375" y="435024"/>
                </a:cubicBezTo>
                <a:cubicBezTo>
                  <a:pt x="337333" y="435201"/>
                  <a:pt x="339291" y="435468"/>
                  <a:pt x="341249" y="435735"/>
                </a:cubicBezTo>
                <a:cubicBezTo>
                  <a:pt x="375517" y="440178"/>
                  <a:pt x="407114" y="449510"/>
                  <a:pt x="432926" y="463107"/>
                </a:cubicBezTo>
                <a:cubicBezTo>
                  <a:pt x="431946" y="462574"/>
                  <a:pt x="433282" y="453420"/>
                  <a:pt x="433371" y="452265"/>
                </a:cubicBezTo>
                <a:cubicBezTo>
                  <a:pt x="433727" y="448532"/>
                  <a:pt x="434439" y="444710"/>
                  <a:pt x="435418" y="440978"/>
                </a:cubicBezTo>
                <a:cubicBezTo>
                  <a:pt x="435418" y="440889"/>
                  <a:pt x="435507" y="440800"/>
                  <a:pt x="435507" y="440622"/>
                </a:cubicBezTo>
                <a:cubicBezTo>
                  <a:pt x="438978" y="427381"/>
                  <a:pt x="445831" y="415205"/>
                  <a:pt x="455622" y="405252"/>
                </a:cubicBezTo>
                <a:cubicBezTo>
                  <a:pt x="446098" y="393343"/>
                  <a:pt x="432480" y="385256"/>
                  <a:pt x="417438" y="382767"/>
                </a:cubicBezTo>
                <a:close/>
                <a:moveTo>
                  <a:pt x="173740" y="382767"/>
                </a:moveTo>
                <a:cubicBezTo>
                  <a:pt x="158787" y="385256"/>
                  <a:pt x="145080" y="393343"/>
                  <a:pt x="135645" y="405252"/>
                </a:cubicBezTo>
                <a:cubicBezTo>
                  <a:pt x="148462" y="418316"/>
                  <a:pt x="156384" y="435646"/>
                  <a:pt x="157986" y="453953"/>
                </a:cubicBezTo>
                <a:cubicBezTo>
                  <a:pt x="158075" y="454842"/>
                  <a:pt x="159143" y="462662"/>
                  <a:pt x="158253" y="463107"/>
                </a:cubicBezTo>
                <a:cubicBezTo>
                  <a:pt x="166174" y="458930"/>
                  <a:pt x="174274" y="455375"/>
                  <a:pt x="182641" y="452176"/>
                </a:cubicBezTo>
                <a:cubicBezTo>
                  <a:pt x="206049" y="443289"/>
                  <a:pt x="230882" y="437779"/>
                  <a:pt x="255804" y="435024"/>
                </a:cubicBezTo>
                <a:cubicBezTo>
                  <a:pt x="258207" y="434757"/>
                  <a:pt x="262034" y="433690"/>
                  <a:pt x="264437" y="434135"/>
                </a:cubicBezTo>
                <a:cubicBezTo>
                  <a:pt x="264348" y="434135"/>
                  <a:pt x="264170" y="434046"/>
                  <a:pt x="264081" y="434046"/>
                </a:cubicBezTo>
                <a:cubicBezTo>
                  <a:pt x="254112" y="432091"/>
                  <a:pt x="244322" y="429247"/>
                  <a:pt x="234887" y="425425"/>
                </a:cubicBezTo>
                <a:cubicBezTo>
                  <a:pt x="211746" y="416183"/>
                  <a:pt x="190829" y="401697"/>
                  <a:pt x="173740" y="382767"/>
                </a:cubicBezTo>
                <a:close/>
                <a:moveTo>
                  <a:pt x="299224" y="328129"/>
                </a:moveTo>
                <a:cubicBezTo>
                  <a:pt x="314804" y="328129"/>
                  <a:pt x="329226" y="332480"/>
                  <a:pt x="337862" y="339762"/>
                </a:cubicBezTo>
                <a:cubicBezTo>
                  <a:pt x="341779" y="343047"/>
                  <a:pt x="342313" y="348996"/>
                  <a:pt x="338930" y="352903"/>
                </a:cubicBezTo>
                <a:cubicBezTo>
                  <a:pt x="335636" y="356899"/>
                  <a:pt x="329671" y="357343"/>
                  <a:pt x="325754" y="354058"/>
                </a:cubicBezTo>
                <a:cubicBezTo>
                  <a:pt x="313290" y="343580"/>
                  <a:pt x="285157" y="343669"/>
                  <a:pt x="272782" y="354058"/>
                </a:cubicBezTo>
                <a:cubicBezTo>
                  <a:pt x="271002" y="355479"/>
                  <a:pt x="268865" y="356278"/>
                  <a:pt x="266729" y="356278"/>
                </a:cubicBezTo>
                <a:cubicBezTo>
                  <a:pt x="264058" y="356278"/>
                  <a:pt x="261387" y="355123"/>
                  <a:pt x="259606" y="352903"/>
                </a:cubicBezTo>
                <a:cubicBezTo>
                  <a:pt x="256223" y="348996"/>
                  <a:pt x="256757" y="343047"/>
                  <a:pt x="260675" y="339762"/>
                </a:cubicBezTo>
                <a:cubicBezTo>
                  <a:pt x="269310" y="332480"/>
                  <a:pt x="283733" y="328129"/>
                  <a:pt x="299224" y="328129"/>
                </a:cubicBezTo>
                <a:close/>
                <a:moveTo>
                  <a:pt x="480722" y="281899"/>
                </a:moveTo>
                <a:cubicBezTo>
                  <a:pt x="480900" y="283054"/>
                  <a:pt x="474313" y="287231"/>
                  <a:pt x="473512" y="287853"/>
                </a:cubicBezTo>
                <a:cubicBezTo>
                  <a:pt x="468617" y="291408"/>
                  <a:pt x="463277" y="294430"/>
                  <a:pt x="457669" y="296829"/>
                </a:cubicBezTo>
                <a:cubicBezTo>
                  <a:pt x="457669" y="296829"/>
                  <a:pt x="457580" y="296829"/>
                  <a:pt x="457580" y="296829"/>
                </a:cubicBezTo>
                <a:cubicBezTo>
                  <a:pt x="457580" y="297007"/>
                  <a:pt x="457491" y="297096"/>
                  <a:pt x="457491" y="297274"/>
                </a:cubicBezTo>
                <a:cubicBezTo>
                  <a:pt x="455177" y="313537"/>
                  <a:pt x="450193" y="329445"/>
                  <a:pt x="443161" y="344197"/>
                </a:cubicBezTo>
                <a:cubicBezTo>
                  <a:pt x="442983" y="344642"/>
                  <a:pt x="441826" y="347752"/>
                  <a:pt x="441470" y="347841"/>
                </a:cubicBezTo>
                <a:cubicBezTo>
                  <a:pt x="465413" y="342331"/>
                  <a:pt x="486507" y="336555"/>
                  <a:pt x="499502" y="332733"/>
                </a:cubicBezTo>
                <a:cubicBezTo>
                  <a:pt x="492649" y="323046"/>
                  <a:pt x="484549" y="306872"/>
                  <a:pt x="480722" y="281899"/>
                </a:cubicBezTo>
                <a:close/>
                <a:moveTo>
                  <a:pt x="110546" y="281899"/>
                </a:moveTo>
                <a:cubicBezTo>
                  <a:pt x="107965" y="298607"/>
                  <a:pt x="103336" y="313093"/>
                  <a:pt x="96572" y="325179"/>
                </a:cubicBezTo>
                <a:cubicBezTo>
                  <a:pt x="94970" y="328023"/>
                  <a:pt x="93279" y="330600"/>
                  <a:pt x="91765" y="332822"/>
                </a:cubicBezTo>
                <a:cubicBezTo>
                  <a:pt x="104849" y="336555"/>
                  <a:pt x="125855" y="342331"/>
                  <a:pt x="149797" y="347841"/>
                </a:cubicBezTo>
                <a:cubicBezTo>
                  <a:pt x="141698" y="332022"/>
                  <a:pt x="136268" y="314692"/>
                  <a:pt x="133687" y="297185"/>
                </a:cubicBezTo>
                <a:cubicBezTo>
                  <a:pt x="133687" y="297096"/>
                  <a:pt x="133687" y="296918"/>
                  <a:pt x="133687" y="296829"/>
                </a:cubicBezTo>
                <a:cubicBezTo>
                  <a:pt x="133598" y="296829"/>
                  <a:pt x="133598" y="296829"/>
                  <a:pt x="133598" y="296829"/>
                </a:cubicBezTo>
                <a:cubicBezTo>
                  <a:pt x="128703" y="294785"/>
                  <a:pt x="124075" y="292297"/>
                  <a:pt x="119802" y="289275"/>
                </a:cubicBezTo>
                <a:cubicBezTo>
                  <a:pt x="118556" y="288475"/>
                  <a:pt x="110368" y="283321"/>
                  <a:pt x="110546" y="281899"/>
                </a:cubicBezTo>
                <a:close/>
                <a:moveTo>
                  <a:pt x="327183" y="274168"/>
                </a:moveTo>
                <a:cubicBezTo>
                  <a:pt x="324156" y="278254"/>
                  <a:pt x="320329" y="281807"/>
                  <a:pt x="315789" y="284205"/>
                </a:cubicBezTo>
                <a:cubicBezTo>
                  <a:pt x="329052" y="298329"/>
                  <a:pt x="342938" y="305435"/>
                  <a:pt x="357002" y="305435"/>
                </a:cubicBezTo>
                <a:cubicBezTo>
                  <a:pt x="365814" y="305435"/>
                  <a:pt x="373914" y="302771"/>
                  <a:pt x="380768" y="299129"/>
                </a:cubicBezTo>
                <a:cubicBezTo>
                  <a:pt x="358960" y="298507"/>
                  <a:pt x="346944" y="289180"/>
                  <a:pt x="336351" y="280919"/>
                </a:cubicBezTo>
                <a:cubicBezTo>
                  <a:pt x="333325" y="278520"/>
                  <a:pt x="330298" y="276211"/>
                  <a:pt x="327183" y="274168"/>
                </a:cubicBezTo>
                <a:close/>
                <a:moveTo>
                  <a:pt x="271372" y="274168"/>
                </a:moveTo>
                <a:cubicBezTo>
                  <a:pt x="268167" y="276211"/>
                  <a:pt x="265230" y="278520"/>
                  <a:pt x="262203" y="280919"/>
                </a:cubicBezTo>
                <a:cubicBezTo>
                  <a:pt x="251611" y="289180"/>
                  <a:pt x="239594" y="298507"/>
                  <a:pt x="217786" y="299129"/>
                </a:cubicBezTo>
                <a:cubicBezTo>
                  <a:pt x="224729" y="302771"/>
                  <a:pt x="232829" y="305435"/>
                  <a:pt x="241464" y="305435"/>
                </a:cubicBezTo>
                <a:cubicBezTo>
                  <a:pt x="255617" y="305435"/>
                  <a:pt x="269503" y="298329"/>
                  <a:pt x="282765" y="284205"/>
                </a:cubicBezTo>
                <a:cubicBezTo>
                  <a:pt x="278226" y="281807"/>
                  <a:pt x="274309" y="278254"/>
                  <a:pt x="271372" y="274168"/>
                </a:cubicBezTo>
                <a:close/>
                <a:moveTo>
                  <a:pt x="299233" y="226822"/>
                </a:moveTo>
                <a:cubicBezTo>
                  <a:pt x="290688" y="226822"/>
                  <a:pt x="283656" y="233840"/>
                  <a:pt x="283656" y="242367"/>
                </a:cubicBezTo>
                <a:lnTo>
                  <a:pt x="283656" y="254181"/>
                </a:lnTo>
                <a:cubicBezTo>
                  <a:pt x="283656" y="262531"/>
                  <a:pt x="290866" y="269815"/>
                  <a:pt x="299233" y="269815"/>
                </a:cubicBezTo>
                <a:cubicBezTo>
                  <a:pt x="307600" y="269815"/>
                  <a:pt x="314899" y="262531"/>
                  <a:pt x="314899" y="254181"/>
                </a:cubicBezTo>
                <a:lnTo>
                  <a:pt x="314899" y="242367"/>
                </a:lnTo>
                <a:cubicBezTo>
                  <a:pt x="314899" y="233840"/>
                  <a:pt x="307867" y="226822"/>
                  <a:pt x="299233" y="226822"/>
                </a:cubicBezTo>
                <a:close/>
                <a:moveTo>
                  <a:pt x="299233" y="208168"/>
                </a:moveTo>
                <a:cubicBezTo>
                  <a:pt x="318192" y="208168"/>
                  <a:pt x="333592" y="223536"/>
                  <a:pt x="333592" y="242456"/>
                </a:cubicBezTo>
                <a:lnTo>
                  <a:pt x="333592" y="254181"/>
                </a:lnTo>
                <a:cubicBezTo>
                  <a:pt x="333592" y="254892"/>
                  <a:pt x="333592" y="255514"/>
                  <a:pt x="333503" y="256136"/>
                </a:cubicBezTo>
                <a:cubicBezTo>
                  <a:pt x="338932" y="259156"/>
                  <a:pt x="343472" y="262709"/>
                  <a:pt x="347923" y="266173"/>
                </a:cubicBezTo>
                <a:cubicBezTo>
                  <a:pt x="358070" y="274168"/>
                  <a:pt x="366170" y="280475"/>
                  <a:pt x="382905" y="280475"/>
                </a:cubicBezTo>
                <a:cubicBezTo>
                  <a:pt x="390471" y="280475"/>
                  <a:pt x="399461" y="279053"/>
                  <a:pt x="409608" y="276389"/>
                </a:cubicBezTo>
                <a:cubicBezTo>
                  <a:pt x="413525" y="275411"/>
                  <a:pt x="417620" y="277010"/>
                  <a:pt x="419845" y="280297"/>
                </a:cubicBezTo>
                <a:cubicBezTo>
                  <a:pt x="421981" y="283672"/>
                  <a:pt x="421803" y="288114"/>
                  <a:pt x="419311" y="291223"/>
                </a:cubicBezTo>
                <a:cubicBezTo>
                  <a:pt x="418332" y="292555"/>
                  <a:pt x="393052" y="324178"/>
                  <a:pt x="357002" y="324178"/>
                </a:cubicBezTo>
                <a:cubicBezTo>
                  <a:pt x="336440" y="324178"/>
                  <a:pt x="317035" y="313963"/>
                  <a:pt x="299233" y="293888"/>
                </a:cubicBezTo>
                <a:cubicBezTo>
                  <a:pt x="281519" y="313963"/>
                  <a:pt x="262114" y="324178"/>
                  <a:pt x="241464" y="324178"/>
                </a:cubicBezTo>
                <a:cubicBezTo>
                  <a:pt x="205413" y="324178"/>
                  <a:pt x="180223" y="292555"/>
                  <a:pt x="179155" y="291223"/>
                </a:cubicBezTo>
                <a:cubicBezTo>
                  <a:pt x="176662" y="288114"/>
                  <a:pt x="176484" y="283672"/>
                  <a:pt x="178710" y="280297"/>
                </a:cubicBezTo>
                <a:cubicBezTo>
                  <a:pt x="180935" y="277010"/>
                  <a:pt x="185029" y="275411"/>
                  <a:pt x="188946" y="276389"/>
                </a:cubicBezTo>
                <a:cubicBezTo>
                  <a:pt x="199182" y="279142"/>
                  <a:pt x="207906" y="280475"/>
                  <a:pt x="215561" y="280475"/>
                </a:cubicBezTo>
                <a:cubicBezTo>
                  <a:pt x="232384" y="280475"/>
                  <a:pt x="240395" y="274168"/>
                  <a:pt x="250632" y="266173"/>
                </a:cubicBezTo>
                <a:cubicBezTo>
                  <a:pt x="255082" y="262709"/>
                  <a:pt x="259622" y="259156"/>
                  <a:pt x="264963" y="256136"/>
                </a:cubicBezTo>
                <a:cubicBezTo>
                  <a:pt x="264963" y="255514"/>
                  <a:pt x="264963" y="254892"/>
                  <a:pt x="264963" y="254181"/>
                </a:cubicBezTo>
                <a:lnTo>
                  <a:pt x="264963" y="242456"/>
                </a:lnTo>
                <a:cubicBezTo>
                  <a:pt x="264963" y="223536"/>
                  <a:pt x="280362" y="208168"/>
                  <a:pt x="299233" y="208168"/>
                </a:cubicBezTo>
                <a:close/>
                <a:moveTo>
                  <a:pt x="368810" y="196595"/>
                </a:moveTo>
                <a:cubicBezTo>
                  <a:pt x="376819" y="196595"/>
                  <a:pt x="383311" y="203072"/>
                  <a:pt x="383311" y="211061"/>
                </a:cubicBezTo>
                <a:cubicBezTo>
                  <a:pt x="383311" y="219050"/>
                  <a:pt x="376819" y="225527"/>
                  <a:pt x="368810" y="225527"/>
                </a:cubicBezTo>
                <a:cubicBezTo>
                  <a:pt x="360801" y="225527"/>
                  <a:pt x="354309" y="219050"/>
                  <a:pt x="354309" y="211061"/>
                </a:cubicBezTo>
                <a:cubicBezTo>
                  <a:pt x="354309" y="203072"/>
                  <a:pt x="360801" y="196595"/>
                  <a:pt x="368810" y="196595"/>
                </a:cubicBezTo>
                <a:close/>
                <a:moveTo>
                  <a:pt x="222422" y="196595"/>
                </a:moveTo>
                <a:cubicBezTo>
                  <a:pt x="230451" y="196595"/>
                  <a:pt x="236959" y="203072"/>
                  <a:pt x="236959" y="211061"/>
                </a:cubicBezTo>
                <a:cubicBezTo>
                  <a:pt x="236959" y="219050"/>
                  <a:pt x="230451" y="225527"/>
                  <a:pt x="222422" y="225527"/>
                </a:cubicBezTo>
                <a:cubicBezTo>
                  <a:pt x="214393" y="225527"/>
                  <a:pt x="207885" y="219050"/>
                  <a:pt x="207885" y="211061"/>
                </a:cubicBezTo>
                <a:cubicBezTo>
                  <a:pt x="207885" y="203072"/>
                  <a:pt x="214393" y="196595"/>
                  <a:pt x="222422" y="196595"/>
                </a:cubicBezTo>
                <a:close/>
                <a:moveTo>
                  <a:pt x="459093" y="194717"/>
                </a:moveTo>
                <a:cubicBezTo>
                  <a:pt x="459093" y="194894"/>
                  <a:pt x="459093" y="195161"/>
                  <a:pt x="459093" y="195339"/>
                </a:cubicBezTo>
                <a:cubicBezTo>
                  <a:pt x="459182" y="197383"/>
                  <a:pt x="459182" y="199338"/>
                  <a:pt x="459182" y="201382"/>
                </a:cubicBezTo>
                <a:lnTo>
                  <a:pt x="459182" y="273812"/>
                </a:lnTo>
                <a:cubicBezTo>
                  <a:pt x="459182" y="274167"/>
                  <a:pt x="459182" y="274523"/>
                  <a:pt x="459182" y="274878"/>
                </a:cubicBezTo>
                <a:cubicBezTo>
                  <a:pt x="467727" y="269457"/>
                  <a:pt x="474847" y="261903"/>
                  <a:pt x="479565" y="252927"/>
                </a:cubicBezTo>
                <a:cubicBezTo>
                  <a:pt x="483926" y="244662"/>
                  <a:pt x="486329" y="235331"/>
                  <a:pt x="486329" y="225555"/>
                </a:cubicBezTo>
                <a:cubicBezTo>
                  <a:pt x="486329" y="209913"/>
                  <a:pt x="478586" y="197827"/>
                  <a:pt x="462654" y="195072"/>
                </a:cubicBezTo>
                <a:cubicBezTo>
                  <a:pt x="460695" y="194805"/>
                  <a:pt x="459093" y="194539"/>
                  <a:pt x="459093" y="194717"/>
                </a:cubicBezTo>
                <a:close/>
                <a:moveTo>
                  <a:pt x="131106" y="194717"/>
                </a:moveTo>
                <a:cubicBezTo>
                  <a:pt x="130216" y="194717"/>
                  <a:pt x="129415" y="194717"/>
                  <a:pt x="128614" y="194805"/>
                </a:cubicBezTo>
                <a:cubicBezTo>
                  <a:pt x="128525" y="194805"/>
                  <a:pt x="128436" y="194805"/>
                  <a:pt x="128347" y="194894"/>
                </a:cubicBezTo>
                <a:cubicBezTo>
                  <a:pt x="127546" y="194894"/>
                  <a:pt x="126745" y="195072"/>
                  <a:pt x="125944" y="195250"/>
                </a:cubicBezTo>
                <a:cubicBezTo>
                  <a:pt x="125855" y="195250"/>
                  <a:pt x="125766" y="195250"/>
                  <a:pt x="125677" y="195250"/>
                </a:cubicBezTo>
                <a:cubicBezTo>
                  <a:pt x="124876" y="195427"/>
                  <a:pt x="124164" y="195605"/>
                  <a:pt x="123363" y="195872"/>
                </a:cubicBezTo>
                <a:cubicBezTo>
                  <a:pt x="123274" y="195872"/>
                  <a:pt x="123274" y="195872"/>
                  <a:pt x="123185" y="195961"/>
                </a:cubicBezTo>
                <a:cubicBezTo>
                  <a:pt x="119980" y="196938"/>
                  <a:pt x="116954" y="198538"/>
                  <a:pt x="114462" y="200671"/>
                </a:cubicBezTo>
                <a:cubicBezTo>
                  <a:pt x="114373" y="200671"/>
                  <a:pt x="114373" y="200671"/>
                  <a:pt x="114373" y="200671"/>
                </a:cubicBezTo>
                <a:cubicBezTo>
                  <a:pt x="113127" y="201737"/>
                  <a:pt x="111970" y="202893"/>
                  <a:pt x="110902" y="204137"/>
                </a:cubicBezTo>
                <a:cubicBezTo>
                  <a:pt x="110902" y="204226"/>
                  <a:pt x="110902" y="204226"/>
                  <a:pt x="110813" y="204226"/>
                </a:cubicBezTo>
                <a:cubicBezTo>
                  <a:pt x="107074" y="208758"/>
                  <a:pt x="104849" y="214535"/>
                  <a:pt x="104849" y="220845"/>
                </a:cubicBezTo>
                <a:lnTo>
                  <a:pt x="104849" y="225555"/>
                </a:lnTo>
                <a:cubicBezTo>
                  <a:pt x="104849" y="235331"/>
                  <a:pt x="107342" y="244662"/>
                  <a:pt x="111703" y="252927"/>
                </a:cubicBezTo>
                <a:cubicBezTo>
                  <a:pt x="116420" y="261903"/>
                  <a:pt x="123541" y="269457"/>
                  <a:pt x="131996" y="274878"/>
                </a:cubicBezTo>
                <a:cubicBezTo>
                  <a:pt x="131996" y="274523"/>
                  <a:pt x="131996" y="274167"/>
                  <a:pt x="131996" y="273812"/>
                </a:cubicBezTo>
                <a:lnTo>
                  <a:pt x="131996" y="201382"/>
                </a:lnTo>
                <a:cubicBezTo>
                  <a:pt x="131996" y="199249"/>
                  <a:pt x="132085" y="197027"/>
                  <a:pt x="132174" y="194894"/>
                </a:cubicBezTo>
                <a:cubicBezTo>
                  <a:pt x="132174" y="194894"/>
                  <a:pt x="132174" y="194805"/>
                  <a:pt x="132174" y="194717"/>
                </a:cubicBezTo>
                <a:close/>
                <a:moveTo>
                  <a:pt x="368810" y="156161"/>
                </a:moveTo>
                <a:cubicBezTo>
                  <a:pt x="386430" y="156161"/>
                  <a:pt x="402359" y="161667"/>
                  <a:pt x="411347" y="170991"/>
                </a:cubicBezTo>
                <a:cubicBezTo>
                  <a:pt x="414995" y="174721"/>
                  <a:pt x="414817" y="180670"/>
                  <a:pt x="411169" y="184222"/>
                </a:cubicBezTo>
                <a:cubicBezTo>
                  <a:pt x="407431" y="187774"/>
                  <a:pt x="401469" y="187685"/>
                  <a:pt x="397909" y="184045"/>
                </a:cubicBezTo>
                <a:cubicBezTo>
                  <a:pt x="393816" y="179782"/>
                  <a:pt x="383760" y="174809"/>
                  <a:pt x="368810" y="174809"/>
                </a:cubicBezTo>
                <a:cubicBezTo>
                  <a:pt x="353860" y="174809"/>
                  <a:pt x="343804" y="179782"/>
                  <a:pt x="339711" y="184045"/>
                </a:cubicBezTo>
                <a:cubicBezTo>
                  <a:pt x="337931" y="185998"/>
                  <a:pt x="335440" y="186975"/>
                  <a:pt x="332948" y="186975"/>
                </a:cubicBezTo>
                <a:cubicBezTo>
                  <a:pt x="330634" y="186975"/>
                  <a:pt x="328321" y="186087"/>
                  <a:pt x="326452" y="184400"/>
                </a:cubicBezTo>
                <a:cubicBezTo>
                  <a:pt x="322714" y="180759"/>
                  <a:pt x="322625" y="174898"/>
                  <a:pt x="326185" y="171169"/>
                </a:cubicBezTo>
                <a:cubicBezTo>
                  <a:pt x="335173" y="161756"/>
                  <a:pt x="351102" y="156161"/>
                  <a:pt x="368810" y="156161"/>
                </a:cubicBezTo>
                <a:close/>
                <a:moveTo>
                  <a:pt x="222334" y="156161"/>
                </a:moveTo>
                <a:cubicBezTo>
                  <a:pt x="240056" y="156161"/>
                  <a:pt x="255997" y="161756"/>
                  <a:pt x="265081" y="171169"/>
                </a:cubicBezTo>
                <a:cubicBezTo>
                  <a:pt x="268643" y="174898"/>
                  <a:pt x="268465" y="180759"/>
                  <a:pt x="264725" y="184400"/>
                </a:cubicBezTo>
                <a:cubicBezTo>
                  <a:pt x="262944" y="186087"/>
                  <a:pt x="260628" y="186975"/>
                  <a:pt x="258224" y="186975"/>
                </a:cubicBezTo>
                <a:cubicBezTo>
                  <a:pt x="255819" y="186975"/>
                  <a:pt x="253325" y="185998"/>
                  <a:pt x="251455" y="184045"/>
                </a:cubicBezTo>
                <a:cubicBezTo>
                  <a:pt x="247448" y="179782"/>
                  <a:pt x="237295" y="174809"/>
                  <a:pt x="222334" y="174809"/>
                </a:cubicBezTo>
                <a:cubicBezTo>
                  <a:pt x="207461" y="174809"/>
                  <a:pt x="197398" y="179782"/>
                  <a:pt x="193301" y="184045"/>
                </a:cubicBezTo>
                <a:cubicBezTo>
                  <a:pt x="189650" y="187685"/>
                  <a:pt x="183772" y="187774"/>
                  <a:pt x="180032" y="184222"/>
                </a:cubicBezTo>
                <a:cubicBezTo>
                  <a:pt x="176291" y="180670"/>
                  <a:pt x="176202" y="174721"/>
                  <a:pt x="179765" y="170991"/>
                </a:cubicBezTo>
                <a:cubicBezTo>
                  <a:pt x="188848" y="161667"/>
                  <a:pt x="204700" y="156161"/>
                  <a:pt x="222334" y="156161"/>
                </a:cubicBezTo>
                <a:close/>
                <a:moveTo>
                  <a:pt x="295589" y="18663"/>
                </a:moveTo>
                <a:cubicBezTo>
                  <a:pt x="247259" y="18663"/>
                  <a:pt x="201688" y="37415"/>
                  <a:pt x="167154" y="71452"/>
                </a:cubicBezTo>
                <a:cubicBezTo>
                  <a:pt x="137426" y="100780"/>
                  <a:pt x="118912" y="138550"/>
                  <a:pt x="114017" y="179342"/>
                </a:cubicBezTo>
                <a:cubicBezTo>
                  <a:pt x="120425" y="176676"/>
                  <a:pt x="127101" y="175965"/>
                  <a:pt x="133954" y="175965"/>
                </a:cubicBezTo>
                <a:cubicBezTo>
                  <a:pt x="137604" y="152681"/>
                  <a:pt x="146415" y="130196"/>
                  <a:pt x="159588" y="110556"/>
                </a:cubicBezTo>
                <a:cubicBezTo>
                  <a:pt x="162436" y="106290"/>
                  <a:pt x="168311" y="105135"/>
                  <a:pt x="172583" y="107978"/>
                </a:cubicBezTo>
                <a:cubicBezTo>
                  <a:pt x="175253" y="109845"/>
                  <a:pt x="176766" y="112777"/>
                  <a:pt x="176766" y="115710"/>
                </a:cubicBezTo>
                <a:cubicBezTo>
                  <a:pt x="176766" y="117577"/>
                  <a:pt x="176232" y="119354"/>
                  <a:pt x="175164" y="120954"/>
                </a:cubicBezTo>
                <a:cubicBezTo>
                  <a:pt x="159321" y="144593"/>
                  <a:pt x="150776" y="172943"/>
                  <a:pt x="150776" y="201382"/>
                </a:cubicBezTo>
                <a:lnTo>
                  <a:pt x="150776" y="273812"/>
                </a:lnTo>
                <a:cubicBezTo>
                  <a:pt x="150776" y="339398"/>
                  <a:pt x="198573" y="399475"/>
                  <a:pt x="262568" y="414583"/>
                </a:cubicBezTo>
                <a:cubicBezTo>
                  <a:pt x="273427" y="417160"/>
                  <a:pt x="284552" y="418405"/>
                  <a:pt x="295589" y="418405"/>
                </a:cubicBezTo>
                <a:cubicBezTo>
                  <a:pt x="374360" y="418405"/>
                  <a:pt x="440491" y="351751"/>
                  <a:pt x="440491" y="273812"/>
                </a:cubicBezTo>
                <a:cubicBezTo>
                  <a:pt x="440491" y="212580"/>
                  <a:pt x="446543" y="150637"/>
                  <a:pt x="401150" y="102380"/>
                </a:cubicBezTo>
                <a:cubicBezTo>
                  <a:pt x="374004" y="73497"/>
                  <a:pt x="335375" y="56700"/>
                  <a:pt x="295589" y="56700"/>
                </a:cubicBezTo>
                <a:cubicBezTo>
                  <a:pt x="259542" y="56700"/>
                  <a:pt x="224918" y="70031"/>
                  <a:pt x="198217" y="94292"/>
                </a:cubicBezTo>
                <a:cubicBezTo>
                  <a:pt x="194389" y="97758"/>
                  <a:pt x="188426" y="97492"/>
                  <a:pt x="184955" y="93670"/>
                </a:cubicBezTo>
                <a:cubicBezTo>
                  <a:pt x="184510" y="93226"/>
                  <a:pt x="184154" y="92693"/>
                  <a:pt x="183887" y="92159"/>
                </a:cubicBezTo>
                <a:cubicBezTo>
                  <a:pt x="181662" y="88427"/>
                  <a:pt x="182285" y="83450"/>
                  <a:pt x="185578" y="80428"/>
                </a:cubicBezTo>
                <a:cubicBezTo>
                  <a:pt x="215751" y="53056"/>
                  <a:pt x="254824" y="38037"/>
                  <a:pt x="295589" y="38037"/>
                </a:cubicBezTo>
                <a:cubicBezTo>
                  <a:pt x="309296" y="38037"/>
                  <a:pt x="323003" y="39726"/>
                  <a:pt x="336265" y="43103"/>
                </a:cubicBezTo>
                <a:cubicBezTo>
                  <a:pt x="336354" y="43103"/>
                  <a:pt x="336443" y="43192"/>
                  <a:pt x="336443" y="43192"/>
                </a:cubicBezTo>
                <a:cubicBezTo>
                  <a:pt x="361988" y="49679"/>
                  <a:pt x="385663" y="62388"/>
                  <a:pt x="405512" y="80340"/>
                </a:cubicBezTo>
                <a:cubicBezTo>
                  <a:pt x="433371" y="105579"/>
                  <a:pt x="451528" y="139261"/>
                  <a:pt x="457224" y="175965"/>
                </a:cubicBezTo>
                <a:cubicBezTo>
                  <a:pt x="457224" y="175787"/>
                  <a:pt x="468261" y="176765"/>
                  <a:pt x="469151" y="176942"/>
                </a:cubicBezTo>
                <a:cubicBezTo>
                  <a:pt x="470041" y="177120"/>
                  <a:pt x="477073" y="178098"/>
                  <a:pt x="477251" y="179342"/>
                </a:cubicBezTo>
                <a:cubicBezTo>
                  <a:pt x="472266" y="138550"/>
                  <a:pt x="453842" y="100780"/>
                  <a:pt x="424025" y="71452"/>
                </a:cubicBezTo>
                <a:cubicBezTo>
                  <a:pt x="389580" y="37415"/>
                  <a:pt x="343920" y="18663"/>
                  <a:pt x="295589" y="18663"/>
                </a:cubicBezTo>
                <a:close/>
                <a:moveTo>
                  <a:pt x="295589" y="0"/>
                </a:moveTo>
                <a:cubicBezTo>
                  <a:pt x="348904" y="0"/>
                  <a:pt x="399192" y="20618"/>
                  <a:pt x="437198" y="58122"/>
                </a:cubicBezTo>
                <a:cubicBezTo>
                  <a:pt x="474402" y="94826"/>
                  <a:pt x="495675" y="143527"/>
                  <a:pt x="497188" y="195427"/>
                </a:cubicBezTo>
                <a:cubicBezTo>
                  <a:pt x="502172" y="202715"/>
                  <a:pt x="505109" y="211424"/>
                  <a:pt x="505109" y="220845"/>
                </a:cubicBezTo>
                <a:lnTo>
                  <a:pt x="505109" y="225555"/>
                </a:lnTo>
                <a:cubicBezTo>
                  <a:pt x="505109" y="237552"/>
                  <a:pt x="502350" y="249017"/>
                  <a:pt x="497366" y="259237"/>
                </a:cubicBezTo>
                <a:cubicBezTo>
                  <a:pt x="498523" y="287053"/>
                  <a:pt x="505020" y="304739"/>
                  <a:pt x="510272" y="314692"/>
                </a:cubicBezTo>
                <a:cubicBezTo>
                  <a:pt x="515790" y="325001"/>
                  <a:pt x="521130" y="329356"/>
                  <a:pt x="521754" y="329800"/>
                </a:cubicBezTo>
                <a:cubicBezTo>
                  <a:pt x="524780" y="331756"/>
                  <a:pt x="526293" y="335221"/>
                  <a:pt x="525848" y="338776"/>
                </a:cubicBezTo>
                <a:cubicBezTo>
                  <a:pt x="525314" y="342420"/>
                  <a:pt x="522733" y="345353"/>
                  <a:pt x="519261" y="346419"/>
                </a:cubicBezTo>
                <a:cubicBezTo>
                  <a:pt x="518816" y="346508"/>
                  <a:pt x="480989" y="358417"/>
                  <a:pt x="435418" y="368370"/>
                </a:cubicBezTo>
                <a:cubicBezTo>
                  <a:pt x="449036" y="373436"/>
                  <a:pt x="461140" y="382145"/>
                  <a:pt x="470219" y="393610"/>
                </a:cubicBezTo>
                <a:cubicBezTo>
                  <a:pt x="482413" y="385967"/>
                  <a:pt x="496743" y="381612"/>
                  <a:pt x="512141" y="381612"/>
                </a:cubicBezTo>
                <a:cubicBezTo>
                  <a:pt x="523979" y="381612"/>
                  <a:pt x="535371" y="384189"/>
                  <a:pt x="545963" y="389166"/>
                </a:cubicBezTo>
                <a:cubicBezTo>
                  <a:pt x="550680" y="391388"/>
                  <a:pt x="552639" y="396987"/>
                  <a:pt x="550413" y="401697"/>
                </a:cubicBezTo>
                <a:cubicBezTo>
                  <a:pt x="548188" y="406318"/>
                  <a:pt x="542670" y="408362"/>
                  <a:pt x="537953" y="406140"/>
                </a:cubicBezTo>
                <a:cubicBezTo>
                  <a:pt x="529853" y="402230"/>
                  <a:pt x="521130" y="400275"/>
                  <a:pt x="512141" y="400275"/>
                </a:cubicBezTo>
                <a:cubicBezTo>
                  <a:pt x="486240" y="400275"/>
                  <a:pt x="464078" y="416627"/>
                  <a:pt x="455444" y="439556"/>
                </a:cubicBezTo>
                <a:cubicBezTo>
                  <a:pt x="455444" y="439734"/>
                  <a:pt x="455355" y="439911"/>
                  <a:pt x="455266" y="440089"/>
                </a:cubicBezTo>
                <a:cubicBezTo>
                  <a:pt x="450816" y="452442"/>
                  <a:pt x="450460" y="466128"/>
                  <a:pt x="454376" y="478659"/>
                </a:cubicBezTo>
                <a:cubicBezTo>
                  <a:pt x="454465" y="478748"/>
                  <a:pt x="454465" y="478837"/>
                  <a:pt x="454465" y="478837"/>
                </a:cubicBezTo>
                <a:cubicBezTo>
                  <a:pt x="454643" y="479459"/>
                  <a:pt x="454821" y="479992"/>
                  <a:pt x="454999" y="480525"/>
                </a:cubicBezTo>
                <a:lnTo>
                  <a:pt x="569194" y="480525"/>
                </a:lnTo>
                <a:cubicBezTo>
                  <a:pt x="571419" y="474216"/>
                  <a:pt x="572576" y="467550"/>
                  <a:pt x="572576" y="460707"/>
                </a:cubicBezTo>
                <a:cubicBezTo>
                  <a:pt x="572576" y="448799"/>
                  <a:pt x="569105" y="437334"/>
                  <a:pt x="562518" y="427470"/>
                </a:cubicBezTo>
                <a:cubicBezTo>
                  <a:pt x="559670" y="423115"/>
                  <a:pt x="560916" y="417338"/>
                  <a:pt x="565188" y="414494"/>
                </a:cubicBezTo>
                <a:cubicBezTo>
                  <a:pt x="569550" y="411650"/>
                  <a:pt x="575335" y="412806"/>
                  <a:pt x="578183" y="417072"/>
                </a:cubicBezTo>
                <a:cubicBezTo>
                  <a:pt x="586728" y="430047"/>
                  <a:pt x="591267" y="445155"/>
                  <a:pt x="591267" y="460707"/>
                </a:cubicBezTo>
                <a:cubicBezTo>
                  <a:pt x="591267" y="472260"/>
                  <a:pt x="588775" y="483369"/>
                  <a:pt x="583969" y="493856"/>
                </a:cubicBezTo>
                <a:cubicBezTo>
                  <a:pt x="577827" y="507009"/>
                  <a:pt x="568304" y="517940"/>
                  <a:pt x="556733" y="525850"/>
                </a:cubicBezTo>
                <a:lnTo>
                  <a:pt x="556733" y="596769"/>
                </a:lnTo>
                <a:cubicBezTo>
                  <a:pt x="556733" y="601923"/>
                  <a:pt x="552550" y="606100"/>
                  <a:pt x="547387" y="606100"/>
                </a:cubicBezTo>
                <a:lnTo>
                  <a:pt x="480099" y="606100"/>
                </a:lnTo>
                <a:cubicBezTo>
                  <a:pt x="479031" y="606456"/>
                  <a:pt x="477963" y="606722"/>
                  <a:pt x="476805" y="606722"/>
                </a:cubicBezTo>
                <a:lnTo>
                  <a:pt x="114462" y="606722"/>
                </a:lnTo>
                <a:cubicBezTo>
                  <a:pt x="113305" y="606722"/>
                  <a:pt x="112148" y="606456"/>
                  <a:pt x="111169" y="606100"/>
                </a:cubicBezTo>
                <a:lnTo>
                  <a:pt x="43791" y="606100"/>
                </a:lnTo>
                <a:cubicBezTo>
                  <a:pt x="38629" y="606100"/>
                  <a:pt x="34446" y="601923"/>
                  <a:pt x="34446" y="596769"/>
                </a:cubicBezTo>
                <a:lnTo>
                  <a:pt x="34446" y="525850"/>
                </a:lnTo>
                <a:cubicBezTo>
                  <a:pt x="22875" y="517940"/>
                  <a:pt x="13351" y="507009"/>
                  <a:pt x="7299" y="493856"/>
                </a:cubicBezTo>
                <a:cubicBezTo>
                  <a:pt x="2403" y="483369"/>
                  <a:pt x="0" y="472260"/>
                  <a:pt x="0" y="460618"/>
                </a:cubicBezTo>
                <a:cubicBezTo>
                  <a:pt x="0" y="417072"/>
                  <a:pt x="35514" y="381612"/>
                  <a:pt x="79127" y="381612"/>
                </a:cubicBezTo>
                <a:cubicBezTo>
                  <a:pt x="94525" y="381612"/>
                  <a:pt x="108855" y="386056"/>
                  <a:pt x="120959" y="393610"/>
                </a:cubicBezTo>
                <a:cubicBezTo>
                  <a:pt x="130127" y="382145"/>
                  <a:pt x="142232" y="373436"/>
                  <a:pt x="155761" y="368370"/>
                </a:cubicBezTo>
                <a:cubicBezTo>
                  <a:pt x="110279" y="358417"/>
                  <a:pt x="72362" y="346508"/>
                  <a:pt x="72006" y="346419"/>
                </a:cubicBezTo>
                <a:cubicBezTo>
                  <a:pt x="68535" y="345353"/>
                  <a:pt x="65865" y="342420"/>
                  <a:pt x="65420" y="338776"/>
                </a:cubicBezTo>
                <a:cubicBezTo>
                  <a:pt x="64975" y="335221"/>
                  <a:pt x="66399" y="331756"/>
                  <a:pt x="69425" y="329800"/>
                </a:cubicBezTo>
                <a:cubicBezTo>
                  <a:pt x="70048" y="329356"/>
                  <a:pt x="75388" y="325001"/>
                  <a:pt x="80907" y="314692"/>
                </a:cubicBezTo>
                <a:cubicBezTo>
                  <a:pt x="86247" y="304739"/>
                  <a:pt x="92745" y="287053"/>
                  <a:pt x="93813" y="259237"/>
                </a:cubicBezTo>
                <a:cubicBezTo>
                  <a:pt x="88917" y="248928"/>
                  <a:pt x="86158" y="237552"/>
                  <a:pt x="86158" y="225555"/>
                </a:cubicBezTo>
                <a:lnTo>
                  <a:pt x="86158" y="220845"/>
                </a:lnTo>
                <a:cubicBezTo>
                  <a:pt x="86158" y="211424"/>
                  <a:pt x="89095" y="202715"/>
                  <a:pt x="94080" y="195427"/>
                </a:cubicBezTo>
                <a:cubicBezTo>
                  <a:pt x="95593" y="143527"/>
                  <a:pt x="116776" y="94826"/>
                  <a:pt x="154070" y="58122"/>
                </a:cubicBezTo>
                <a:cubicBezTo>
                  <a:pt x="192075" y="20618"/>
                  <a:pt x="242364" y="0"/>
                  <a:pt x="295589" y="0"/>
                </a:cubicBez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45" name="lightbulb-interface-symbol_45011"/>
          <p:cNvSpPr>
            <a:spLocks noChangeAspect="1"/>
          </p:cNvSpPr>
          <p:nvPr/>
        </p:nvSpPr>
        <p:spPr bwMode="auto">
          <a:xfrm>
            <a:off x="1952265" y="2415260"/>
            <a:ext cx="510574" cy="356970"/>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871 w 934"/>
              <a:gd name="T17" fmla="*/ 600 h 654"/>
              <a:gd name="T18" fmla="*/ 483 w 934"/>
              <a:gd name="T19" fmla="*/ 56 h 654"/>
              <a:gd name="T20" fmla="*/ 871 w 934"/>
              <a:gd name="T21" fmla="*/ 31 h 654"/>
              <a:gd name="T22" fmla="*/ 99 w 934"/>
              <a:gd name="T23" fmla="*/ 425 h 654"/>
              <a:gd name="T24" fmla="*/ 404 w 934"/>
              <a:gd name="T25" fmla="*/ 456 h 654"/>
              <a:gd name="T26" fmla="*/ 99 w 934"/>
              <a:gd name="T27" fmla="*/ 425 h 654"/>
              <a:gd name="T28" fmla="*/ 401 w 934"/>
              <a:gd name="T29" fmla="*/ 509 h 654"/>
              <a:gd name="T30" fmla="*/ 96 w 934"/>
              <a:gd name="T31" fmla="*/ 540 h 654"/>
              <a:gd name="T32" fmla="*/ 134 w 934"/>
              <a:gd name="T33" fmla="*/ 228 h 654"/>
              <a:gd name="T34" fmla="*/ 188 w 934"/>
              <a:gd name="T35" fmla="*/ 203 h 654"/>
              <a:gd name="T36" fmla="*/ 210 w 934"/>
              <a:gd name="T37" fmla="*/ 228 h 654"/>
              <a:gd name="T38" fmla="*/ 180 w 934"/>
              <a:gd name="T39" fmla="*/ 106 h 654"/>
              <a:gd name="T40" fmla="*/ 151 w 934"/>
              <a:gd name="T41" fmla="*/ 106 h 654"/>
              <a:gd name="T42" fmla="*/ 121 w 934"/>
              <a:gd name="T43" fmla="*/ 228 h 654"/>
              <a:gd name="T44" fmla="*/ 165 w 934"/>
              <a:gd name="T45" fmla="*/ 133 h 654"/>
              <a:gd name="T46" fmla="*/ 149 w 934"/>
              <a:gd name="T47" fmla="*/ 182 h 654"/>
              <a:gd name="T48" fmla="*/ 401 w 934"/>
              <a:gd name="T49" fmla="*/ 136 h 654"/>
              <a:gd name="T50" fmla="*/ 242 w 934"/>
              <a:gd name="T51" fmla="*/ 105 h 654"/>
              <a:gd name="T52" fmla="*/ 401 w 934"/>
              <a:gd name="T53" fmla="*/ 136 h 654"/>
              <a:gd name="T54" fmla="*/ 242 w 934"/>
              <a:gd name="T55" fmla="*/ 216 h 654"/>
              <a:gd name="T56" fmla="*/ 401 w 934"/>
              <a:gd name="T57" fmla="*/ 185 h 654"/>
              <a:gd name="T58" fmla="*/ 401 w 934"/>
              <a:gd name="T59" fmla="*/ 295 h 654"/>
              <a:gd name="T60" fmla="*/ 102 w 934"/>
              <a:gd name="T61" fmla="*/ 264 h 654"/>
              <a:gd name="T62" fmla="*/ 401 w 934"/>
              <a:gd name="T63" fmla="*/ 295 h 654"/>
              <a:gd name="T64" fmla="*/ 102 w 934"/>
              <a:gd name="T65" fmla="*/ 375 h 654"/>
              <a:gd name="T66" fmla="*/ 401 w 934"/>
              <a:gd name="T67" fmla="*/ 344 h 654"/>
              <a:gd name="T68" fmla="*/ 829 w 934"/>
              <a:gd name="T69" fmla="*/ 456 h 654"/>
              <a:gd name="T70" fmla="*/ 523 w 934"/>
              <a:gd name="T71" fmla="*/ 425 h 654"/>
              <a:gd name="T72" fmla="*/ 829 w 934"/>
              <a:gd name="T73" fmla="*/ 456 h 654"/>
              <a:gd name="T74" fmla="*/ 520 w 934"/>
              <a:gd name="T75" fmla="*/ 540 h 654"/>
              <a:gd name="T76" fmla="*/ 826 w 934"/>
              <a:gd name="T77" fmla="*/ 509 h 654"/>
              <a:gd name="T78" fmla="*/ 826 w 934"/>
              <a:gd name="T79" fmla="*/ 136 h 654"/>
              <a:gd name="T80" fmla="*/ 527 w 934"/>
              <a:gd name="T81" fmla="*/ 105 h 654"/>
              <a:gd name="T82" fmla="*/ 826 w 934"/>
              <a:gd name="T83" fmla="*/ 136 h 654"/>
              <a:gd name="T84" fmla="*/ 527 w 934"/>
              <a:gd name="T85" fmla="*/ 216 h 654"/>
              <a:gd name="T86" fmla="*/ 826 w 934"/>
              <a:gd name="T87" fmla="*/ 185 h 654"/>
              <a:gd name="T88" fmla="*/ 826 w 934"/>
              <a:gd name="T89" fmla="*/ 295 h 654"/>
              <a:gd name="T90" fmla="*/ 526 w 934"/>
              <a:gd name="T91" fmla="*/ 264 h 654"/>
              <a:gd name="T92" fmla="*/ 826 w 934"/>
              <a:gd name="T93" fmla="*/ 295 h 654"/>
              <a:gd name="T94" fmla="*/ 526 w 934"/>
              <a:gd name="T95" fmla="*/ 375 h 654"/>
              <a:gd name="T96" fmla="*/ 826 w 934"/>
              <a:gd name="T97" fmla="*/ 3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871" y="56"/>
                </a:moveTo>
                <a:lnTo>
                  <a:pt x="871" y="600"/>
                </a:lnTo>
                <a:lnTo>
                  <a:pt x="483" y="600"/>
                </a:lnTo>
                <a:lnTo>
                  <a:pt x="483" y="56"/>
                </a:lnTo>
                <a:lnTo>
                  <a:pt x="483" y="31"/>
                </a:lnTo>
                <a:lnTo>
                  <a:pt x="871" y="31"/>
                </a:lnTo>
                <a:lnTo>
                  <a:pt x="871" y="56"/>
                </a:lnTo>
                <a:close/>
                <a:moveTo>
                  <a:pt x="99" y="425"/>
                </a:moveTo>
                <a:lnTo>
                  <a:pt x="404" y="425"/>
                </a:lnTo>
                <a:lnTo>
                  <a:pt x="404" y="456"/>
                </a:lnTo>
                <a:lnTo>
                  <a:pt x="99" y="456"/>
                </a:lnTo>
                <a:lnTo>
                  <a:pt x="99" y="425"/>
                </a:lnTo>
                <a:close/>
                <a:moveTo>
                  <a:pt x="96" y="509"/>
                </a:moveTo>
                <a:lnTo>
                  <a:pt x="401" y="509"/>
                </a:lnTo>
                <a:lnTo>
                  <a:pt x="401" y="540"/>
                </a:lnTo>
                <a:lnTo>
                  <a:pt x="96" y="540"/>
                </a:lnTo>
                <a:lnTo>
                  <a:pt x="96" y="509"/>
                </a:lnTo>
                <a:close/>
                <a:moveTo>
                  <a:pt x="134" y="228"/>
                </a:moveTo>
                <a:lnTo>
                  <a:pt x="142" y="203"/>
                </a:lnTo>
                <a:lnTo>
                  <a:pt x="188" y="203"/>
                </a:lnTo>
                <a:lnTo>
                  <a:pt x="196" y="228"/>
                </a:lnTo>
                <a:lnTo>
                  <a:pt x="210" y="228"/>
                </a:lnTo>
                <a:lnTo>
                  <a:pt x="223" y="228"/>
                </a:lnTo>
                <a:lnTo>
                  <a:pt x="180" y="106"/>
                </a:lnTo>
                <a:lnTo>
                  <a:pt x="165" y="106"/>
                </a:lnTo>
                <a:lnTo>
                  <a:pt x="151" y="106"/>
                </a:lnTo>
                <a:lnTo>
                  <a:pt x="108" y="228"/>
                </a:lnTo>
                <a:lnTo>
                  <a:pt x="121" y="228"/>
                </a:lnTo>
                <a:lnTo>
                  <a:pt x="134" y="228"/>
                </a:lnTo>
                <a:close/>
                <a:moveTo>
                  <a:pt x="165" y="133"/>
                </a:moveTo>
                <a:lnTo>
                  <a:pt x="181" y="182"/>
                </a:lnTo>
                <a:lnTo>
                  <a:pt x="149" y="182"/>
                </a:lnTo>
                <a:lnTo>
                  <a:pt x="165" y="133"/>
                </a:lnTo>
                <a:close/>
                <a:moveTo>
                  <a:pt x="401" y="136"/>
                </a:moveTo>
                <a:lnTo>
                  <a:pt x="242" y="136"/>
                </a:lnTo>
                <a:lnTo>
                  <a:pt x="242" y="105"/>
                </a:lnTo>
                <a:lnTo>
                  <a:pt x="401" y="105"/>
                </a:lnTo>
                <a:lnTo>
                  <a:pt x="401" y="136"/>
                </a:lnTo>
                <a:close/>
                <a:moveTo>
                  <a:pt x="401" y="216"/>
                </a:moveTo>
                <a:lnTo>
                  <a:pt x="242" y="216"/>
                </a:lnTo>
                <a:lnTo>
                  <a:pt x="242" y="185"/>
                </a:lnTo>
                <a:lnTo>
                  <a:pt x="401" y="185"/>
                </a:lnTo>
                <a:lnTo>
                  <a:pt x="401" y="216"/>
                </a:lnTo>
                <a:close/>
                <a:moveTo>
                  <a:pt x="401" y="295"/>
                </a:moveTo>
                <a:lnTo>
                  <a:pt x="102" y="295"/>
                </a:lnTo>
                <a:lnTo>
                  <a:pt x="102" y="264"/>
                </a:lnTo>
                <a:lnTo>
                  <a:pt x="401" y="264"/>
                </a:lnTo>
                <a:lnTo>
                  <a:pt x="401" y="295"/>
                </a:lnTo>
                <a:close/>
                <a:moveTo>
                  <a:pt x="401" y="375"/>
                </a:moveTo>
                <a:lnTo>
                  <a:pt x="102" y="375"/>
                </a:lnTo>
                <a:lnTo>
                  <a:pt x="102" y="344"/>
                </a:lnTo>
                <a:lnTo>
                  <a:pt x="401" y="344"/>
                </a:lnTo>
                <a:lnTo>
                  <a:pt x="401" y="375"/>
                </a:lnTo>
                <a:close/>
                <a:moveTo>
                  <a:pt x="829" y="456"/>
                </a:moveTo>
                <a:lnTo>
                  <a:pt x="523" y="456"/>
                </a:lnTo>
                <a:lnTo>
                  <a:pt x="523" y="425"/>
                </a:lnTo>
                <a:lnTo>
                  <a:pt x="829" y="425"/>
                </a:lnTo>
                <a:lnTo>
                  <a:pt x="829" y="456"/>
                </a:lnTo>
                <a:close/>
                <a:moveTo>
                  <a:pt x="826" y="540"/>
                </a:moveTo>
                <a:lnTo>
                  <a:pt x="520" y="540"/>
                </a:lnTo>
                <a:lnTo>
                  <a:pt x="520" y="509"/>
                </a:lnTo>
                <a:lnTo>
                  <a:pt x="826" y="509"/>
                </a:lnTo>
                <a:lnTo>
                  <a:pt x="826" y="540"/>
                </a:lnTo>
                <a:close/>
                <a:moveTo>
                  <a:pt x="826" y="136"/>
                </a:moveTo>
                <a:lnTo>
                  <a:pt x="527" y="136"/>
                </a:lnTo>
                <a:lnTo>
                  <a:pt x="527" y="105"/>
                </a:lnTo>
                <a:lnTo>
                  <a:pt x="826" y="105"/>
                </a:lnTo>
                <a:lnTo>
                  <a:pt x="826" y="136"/>
                </a:lnTo>
                <a:close/>
                <a:moveTo>
                  <a:pt x="826" y="216"/>
                </a:moveTo>
                <a:lnTo>
                  <a:pt x="527" y="216"/>
                </a:lnTo>
                <a:lnTo>
                  <a:pt x="527" y="185"/>
                </a:lnTo>
                <a:lnTo>
                  <a:pt x="826" y="185"/>
                </a:lnTo>
                <a:lnTo>
                  <a:pt x="826" y="216"/>
                </a:lnTo>
                <a:close/>
                <a:moveTo>
                  <a:pt x="826" y="295"/>
                </a:moveTo>
                <a:lnTo>
                  <a:pt x="526" y="295"/>
                </a:lnTo>
                <a:lnTo>
                  <a:pt x="526" y="264"/>
                </a:lnTo>
                <a:lnTo>
                  <a:pt x="826" y="264"/>
                </a:lnTo>
                <a:lnTo>
                  <a:pt x="826" y="295"/>
                </a:lnTo>
                <a:close/>
                <a:moveTo>
                  <a:pt x="826" y="375"/>
                </a:moveTo>
                <a:lnTo>
                  <a:pt x="526" y="375"/>
                </a:lnTo>
                <a:lnTo>
                  <a:pt x="526" y="344"/>
                </a:lnTo>
                <a:lnTo>
                  <a:pt x="826" y="344"/>
                </a:lnTo>
                <a:lnTo>
                  <a:pt x="826" y="375"/>
                </a:ln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46" name="lightbulb-interface-symbol_45011"/>
          <p:cNvSpPr>
            <a:spLocks noChangeAspect="1"/>
          </p:cNvSpPr>
          <p:nvPr/>
        </p:nvSpPr>
        <p:spPr bwMode="auto">
          <a:xfrm>
            <a:off x="3220803" y="2400777"/>
            <a:ext cx="460386" cy="510574"/>
          </a:xfrm>
          <a:custGeom>
            <a:avLst/>
            <a:gdLst>
              <a:gd name="connsiteX0" fmla="*/ 408193 w 548928"/>
              <a:gd name="connsiteY0" fmla="*/ 548014 h 608768"/>
              <a:gd name="connsiteX1" fmla="*/ 408193 w 548928"/>
              <a:gd name="connsiteY1" fmla="*/ 580784 h 608768"/>
              <a:gd name="connsiteX2" fmla="*/ 471247 w 548928"/>
              <a:gd name="connsiteY2" fmla="*/ 580784 h 608768"/>
              <a:gd name="connsiteX3" fmla="*/ 471247 w 548928"/>
              <a:gd name="connsiteY3" fmla="*/ 548014 h 608768"/>
              <a:gd name="connsiteX4" fmla="*/ 77681 w 548928"/>
              <a:gd name="connsiteY4" fmla="*/ 548014 h 608768"/>
              <a:gd name="connsiteX5" fmla="*/ 77681 w 548928"/>
              <a:gd name="connsiteY5" fmla="*/ 580784 h 608768"/>
              <a:gd name="connsiteX6" fmla="*/ 140735 w 548928"/>
              <a:gd name="connsiteY6" fmla="*/ 580784 h 608768"/>
              <a:gd name="connsiteX7" fmla="*/ 140735 w 548928"/>
              <a:gd name="connsiteY7" fmla="*/ 548014 h 608768"/>
              <a:gd name="connsiteX8" fmla="*/ 100827 w 548928"/>
              <a:gd name="connsiteY8" fmla="*/ 349681 h 608768"/>
              <a:gd name="connsiteX9" fmla="*/ 100827 w 548928"/>
              <a:gd name="connsiteY9" fmla="*/ 394239 h 608768"/>
              <a:gd name="connsiteX10" fmla="*/ 130816 w 548928"/>
              <a:gd name="connsiteY10" fmla="*/ 394239 h 608768"/>
              <a:gd name="connsiteX11" fmla="*/ 130816 w 548928"/>
              <a:gd name="connsiteY11" fmla="*/ 349681 h 608768"/>
              <a:gd name="connsiteX12" fmla="*/ 303511 w 548928"/>
              <a:gd name="connsiteY12" fmla="*/ 226335 h 608768"/>
              <a:gd name="connsiteX13" fmla="*/ 255814 w 548928"/>
              <a:gd name="connsiteY13" fmla="*/ 274066 h 608768"/>
              <a:gd name="connsiteX14" fmla="*/ 303511 w 548928"/>
              <a:gd name="connsiteY14" fmla="*/ 321675 h 608768"/>
              <a:gd name="connsiteX15" fmla="*/ 351208 w 548928"/>
              <a:gd name="connsiteY15" fmla="*/ 274066 h 608768"/>
              <a:gd name="connsiteX16" fmla="*/ 303511 w 548928"/>
              <a:gd name="connsiteY16" fmla="*/ 226335 h 608768"/>
              <a:gd name="connsiteX17" fmla="*/ 303511 w 548928"/>
              <a:gd name="connsiteY17" fmla="*/ 198359 h 608768"/>
              <a:gd name="connsiteX18" fmla="*/ 379359 w 548928"/>
              <a:gd name="connsiteY18" fmla="*/ 274066 h 608768"/>
              <a:gd name="connsiteX19" fmla="*/ 303511 w 548928"/>
              <a:gd name="connsiteY19" fmla="*/ 349651 h 608768"/>
              <a:gd name="connsiteX20" fmla="*/ 227785 w 548928"/>
              <a:gd name="connsiteY20" fmla="*/ 274066 h 608768"/>
              <a:gd name="connsiteX21" fmla="*/ 303511 w 548928"/>
              <a:gd name="connsiteY21" fmla="*/ 198359 h 608768"/>
              <a:gd name="connsiteX22" fmla="*/ 100827 w 548928"/>
              <a:gd name="connsiteY22" fmla="*/ 153772 h 608768"/>
              <a:gd name="connsiteX23" fmla="*/ 100827 w 548928"/>
              <a:gd name="connsiteY23" fmla="*/ 198330 h 608768"/>
              <a:gd name="connsiteX24" fmla="*/ 130816 w 548928"/>
              <a:gd name="connsiteY24" fmla="*/ 198330 h 608768"/>
              <a:gd name="connsiteX25" fmla="*/ 130816 w 548928"/>
              <a:gd name="connsiteY25" fmla="*/ 153772 h 608768"/>
              <a:gd name="connsiteX26" fmla="*/ 158838 w 548928"/>
              <a:gd name="connsiteY26" fmla="*/ 92766 h 608768"/>
              <a:gd name="connsiteX27" fmla="*/ 158838 w 548928"/>
              <a:gd name="connsiteY27" fmla="*/ 139779 h 608768"/>
              <a:gd name="connsiteX28" fmla="*/ 158838 w 548928"/>
              <a:gd name="connsiteY28" fmla="*/ 212324 h 608768"/>
              <a:gd name="connsiteX29" fmla="*/ 158838 w 548928"/>
              <a:gd name="connsiteY29" fmla="*/ 335687 h 608768"/>
              <a:gd name="connsiteX30" fmla="*/ 158838 w 548928"/>
              <a:gd name="connsiteY30" fmla="*/ 408232 h 608768"/>
              <a:gd name="connsiteX31" fmla="*/ 158838 w 548928"/>
              <a:gd name="connsiteY31" fmla="*/ 455245 h 608768"/>
              <a:gd name="connsiteX32" fmla="*/ 448153 w 548928"/>
              <a:gd name="connsiteY32" fmla="*/ 455245 h 608768"/>
              <a:gd name="connsiteX33" fmla="*/ 448153 w 548928"/>
              <a:gd name="connsiteY33" fmla="*/ 92766 h 608768"/>
              <a:gd name="connsiteX34" fmla="*/ 144827 w 548928"/>
              <a:gd name="connsiteY34" fmla="*/ 64779 h 608768"/>
              <a:gd name="connsiteX35" fmla="*/ 462164 w 548928"/>
              <a:gd name="connsiteY35" fmla="*/ 64779 h 608768"/>
              <a:gd name="connsiteX36" fmla="*/ 476175 w 548928"/>
              <a:gd name="connsiteY36" fmla="*/ 78772 h 608768"/>
              <a:gd name="connsiteX37" fmla="*/ 476175 w 548928"/>
              <a:gd name="connsiteY37" fmla="*/ 469239 h 608768"/>
              <a:gd name="connsiteX38" fmla="*/ 462164 w 548928"/>
              <a:gd name="connsiteY38" fmla="*/ 483232 h 608768"/>
              <a:gd name="connsiteX39" fmla="*/ 144827 w 548928"/>
              <a:gd name="connsiteY39" fmla="*/ 483232 h 608768"/>
              <a:gd name="connsiteX40" fmla="*/ 130816 w 548928"/>
              <a:gd name="connsiteY40" fmla="*/ 469239 h 608768"/>
              <a:gd name="connsiteX41" fmla="*/ 130816 w 548928"/>
              <a:gd name="connsiteY41" fmla="*/ 422226 h 608768"/>
              <a:gd name="connsiteX42" fmla="*/ 86816 w 548928"/>
              <a:gd name="connsiteY42" fmla="*/ 422226 h 608768"/>
              <a:gd name="connsiteX43" fmla="*/ 72682 w 548928"/>
              <a:gd name="connsiteY43" fmla="*/ 408232 h 608768"/>
              <a:gd name="connsiteX44" fmla="*/ 72682 w 548928"/>
              <a:gd name="connsiteY44" fmla="*/ 335687 h 608768"/>
              <a:gd name="connsiteX45" fmla="*/ 86816 w 548928"/>
              <a:gd name="connsiteY45" fmla="*/ 321694 h 608768"/>
              <a:gd name="connsiteX46" fmla="*/ 130816 w 548928"/>
              <a:gd name="connsiteY46" fmla="*/ 321694 h 608768"/>
              <a:gd name="connsiteX47" fmla="*/ 130816 w 548928"/>
              <a:gd name="connsiteY47" fmla="*/ 226317 h 608768"/>
              <a:gd name="connsiteX48" fmla="*/ 86816 w 548928"/>
              <a:gd name="connsiteY48" fmla="*/ 226317 h 608768"/>
              <a:gd name="connsiteX49" fmla="*/ 72682 w 548928"/>
              <a:gd name="connsiteY49" fmla="*/ 212324 h 608768"/>
              <a:gd name="connsiteX50" fmla="*/ 72682 w 548928"/>
              <a:gd name="connsiteY50" fmla="*/ 139779 h 608768"/>
              <a:gd name="connsiteX51" fmla="*/ 86816 w 548928"/>
              <a:gd name="connsiteY51" fmla="*/ 125785 h 608768"/>
              <a:gd name="connsiteX52" fmla="*/ 130816 w 548928"/>
              <a:gd name="connsiteY52" fmla="*/ 125785 h 608768"/>
              <a:gd name="connsiteX53" fmla="*/ 130816 w 548928"/>
              <a:gd name="connsiteY53" fmla="*/ 78772 h 608768"/>
              <a:gd name="connsiteX54" fmla="*/ 144827 w 548928"/>
              <a:gd name="connsiteY54" fmla="*/ 64779 h 608768"/>
              <a:gd name="connsiteX55" fmla="*/ 28024 w 548928"/>
              <a:gd name="connsiteY55" fmla="*/ 27984 h 608768"/>
              <a:gd name="connsiteX56" fmla="*/ 28024 w 548928"/>
              <a:gd name="connsiteY56" fmla="*/ 520030 h 608768"/>
              <a:gd name="connsiteX57" fmla="*/ 63669 w 548928"/>
              <a:gd name="connsiteY57" fmla="*/ 520030 h 608768"/>
              <a:gd name="connsiteX58" fmla="*/ 154747 w 548928"/>
              <a:gd name="connsiteY58" fmla="*/ 520030 h 608768"/>
              <a:gd name="connsiteX59" fmla="*/ 394181 w 548928"/>
              <a:gd name="connsiteY59" fmla="*/ 520030 h 608768"/>
              <a:gd name="connsiteX60" fmla="*/ 485259 w 548928"/>
              <a:gd name="connsiteY60" fmla="*/ 520030 h 608768"/>
              <a:gd name="connsiteX61" fmla="*/ 520904 w 548928"/>
              <a:gd name="connsiteY61" fmla="*/ 520030 h 608768"/>
              <a:gd name="connsiteX62" fmla="*/ 520904 w 548928"/>
              <a:gd name="connsiteY62" fmla="*/ 27984 h 608768"/>
              <a:gd name="connsiteX63" fmla="*/ 14012 w 548928"/>
              <a:gd name="connsiteY63" fmla="*/ 0 h 608768"/>
              <a:gd name="connsiteX64" fmla="*/ 534916 w 548928"/>
              <a:gd name="connsiteY64" fmla="*/ 0 h 608768"/>
              <a:gd name="connsiteX65" fmla="*/ 548928 w 548928"/>
              <a:gd name="connsiteY65" fmla="*/ 13992 h 608768"/>
              <a:gd name="connsiteX66" fmla="*/ 548928 w 548928"/>
              <a:gd name="connsiteY66" fmla="*/ 534022 h 608768"/>
              <a:gd name="connsiteX67" fmla="*/ 534916 w 548928"/>
              <a:gd name="connsiteY67" fmla="*/ 548014 h 608768"/>
              <a:gd name="connsiteX68" fmla="*/ 499272 w 548928"/>
              <a:gd name="connsiteY68" fmla="*/ 548014 h 608768"/>
              <a:gd name="connsiteX69" fmla="*/ 499272 w 548928"/>
              <a:gd name="connsiteY69" fmla="*/ 594776 h 608768"/>
              <a:gd name="connsiteX70" fmla="*/ 485259 w 548928"/>
              <a:gd name="connsiteY70" fmla="*/ 608768 h 608768"/>
              <a:gd name="connsiteX71" fmla="*/ 394181 w 548928"/>
              <a:gd name="connsiteY71" fmla="*/ 608768 h 608768"/>
              <a:gd name="connsiteX72" fmla="*/ 380169 w 548928"/>
              <a:gd name="connsiteY72" fmla="*/ 594776 h 608768"/>
              <a:gd name="connsiteX73" fmla="*/ 380169 w 548928"/>
              <a:gd name="connsiteY73" fmla="*/ 548014 h 608768"/>
              <a:gd name="connsiteX74" fmla="*/ 168759 w 548928"/>
              <a:gd name="connsiteY74" fmla="*/ 548014 h 608768"/>
              <a:gd name="connsiteX75" fmla="*/ 168759 w 548928"/>
              <a:gd name="connsiteY75" fmla="*/ 594776 h 608768"/>
              <a:gd name="connsiteX76" fmla="*/ 154747 w 548928"/>
              <a:gd name="connsiteY76" fmla="*/ 608768 h 608768"/>
              <a:gd name="connsiteX77" fmla="*/ 63669 w 548928"/>
              <a:gd name="connsiteY77" fmla="*/ 608768 h 608768"/>
              <a:gd name="connsiteX78" fmla="*/ 49656 w 548928"/>
              <a:gd name="connsiteY78" fmla="*/ 594776 h 608768"/>
              <a:gd name="connsiteX79" fmla="*/ 49656 w 548928"/>
              <a:gd name="connsiteY79" fmla="*/ 548014 h 608768"/>
              <a:gd name="connsiteX80" fmla="*/ 14012 w 548928"/>
              <a:gd name="connsiteY80" fmla="*/ 548014 h 608768"/>
              <a:gd name="connsiteX81" fmla="*/ 0 w 548928"/>
              <a:gd name="connsiteY81" fmla="*/ 534022 h 608768"/>
              <a:gd name="connsiteX82" fmla="*/ 0 w 548928"/>
              <a:gd name="connsiteY82" fmla="*/ 13992 h 608768"/>
              <a:gd name="connsiteX83" fmla="*/ 14012 w 548928"/>
              <a:gd name="connsiteY83"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48928" h="608768">
                <a:moveTo>
                  <a:pt x="408193" y="548014"/>
                </a:moveTo>
                <a:lnTo>
                  <a:pt x="408193" y="580784"/>
                </a:lnTo>
                <a:lnTo>
                  <a:pt x="471247" y="580784"/>
                </a:lnTo>
                <a:lnTo>
                  <a:pt x="471247" y="548014"/>
                </a:lnTo>
                <a:close/>
                <a:moveTo>
                  <a:pt x="77681" y="548014"/>
                </a:moveTo>
                <a:lnTo>
                  <a:pt x="77681" y="580784"/>
                </a:lnTo>
                <a:lnTo>
                  <a:pt x="140735" y="580784"/>
                </a:lnTo>
                <a:lnTo>
                  <a:pt x="140735" y="548014"/>
                </a:lnTo>
                <a:close/>
                <a:moveTo>
                  <a:pt x="100827" y="349681"/>
                </a:moveTo>
                <a:lnTo>
                  <a:pt x="100827" y="394239"/>
                </a:lnTo>
                <a:lnTo>
                  <a:pt x="130816" y="394239"/>
                </a:lnTo>
                <a:lnTo>
                  <a:pt x="130816" y="349681"/>
                </a:lnTo>
                <a:close/>
                <a:moveTo>
                  <a:pt x="303511" y="226335"/>
                </a:moveTo>
                <a:cubicBezTo>
                  <a:pt x="277204" y="226335"/>
                  <a:pt x="255814" y="247808"/>
                  <a:pt x="255814" y="274066"/>
                </a:cubicBezTo>
                <a:cubicBezTo>
                  <a:pt x="255814" y="300325"/>
                  <a:pt x="277204" y="321675"/>
                  <a:pt x="303511" y="321675"/>
                </a:cubicBezTo>
                <a:cubicBezTo>
                  <a:pt x="329818" y="321675"/>
                  <a:pt x="351208" y="300325"/>
                  <a:pt x="351208" y="274066"/>
                </a:cubicBezTo>
                <a:cubicBezTo>
                  <a:pt x="351208" y="247808"/>
                  <a:pt x="329818" y="226335"/>
                  <a:pt x="303511" y="226335"/>
                </a:cubicBezTo>
                <a:close/>
                <a:moveTo>
                  <a:pt x="303511" y="198359"/>
                </a:moveTo>
                <a:cubicBezTo>
                  <a:pt x="345307" y="198359"/>
                  <a:pt x="379359" y="232348"/>
                  <a:pt x="379359" y="274066"/>
                </a:cubicBezTo>
                <a:cubicBezTo>
                  <a:pt x="379359" y="315662"/>
                  <a:pt x="345307" y="349651"/>
                  <a:pt x="303511" y="349651"/>
                </a:cubicBezTo>
                <a:cubicBezTo>
                  <a:pt x="261714" y="349651"/>
                  <a:pt x="227785" y="315662"/>
                  <a:pt x="227785" y="274066"/>
                </a:cubicBezTo>
                <a:cubicBezTo>
                  <a:pt x="227785" y="232348"/>
                  <a:pt x="261714" y="198359"/>
                  <a:pt x="303511" y="198359"/>
                </a:cubicBezTo>
                <a:close/>
                <a:moveTo>
                  <a:pt x="100827" y="153772"/>
                </a:moveTo>
                <a:lnTo>
                  <a:pt x="100827" y="198330"/>
                </a:lnTo>
                <a:lnTo>
                  <a:pt x="130816" y="198330"/>
                </a:lnTo>
                <a:lnTo>
                  <a:pt x="130816" y="153772"/>
                </a:lnTo>
                <a:close/>
                <a:moveTo>
                  <a:pt x="158838" y="92766"/>
                </a:moveTo>
                <a:lnTo>
                  <a:pt x="158838" y="139779"/>
                </a:lnTo>
                <a:lnTo>
                  <a:pt x="158838" y="212324"/>
                </a:lnTo>
                <a:lnTo>
                  <a:pt x="158838" y="335687"/>
                </a:lnTo>
                <a:lnTo>
                  <a:pt x="158838" y="408232"/>
                </a:lnTo>
                <a:lnTo>
                  <a:pt x="158838" y="455245"/>
                </a:lnTo>
                <a:lnTo>
                  <a:pt x="448153" y="455245"/>
                </a:lnTo>
                <a:lnTo>
                  <a:pt x="448153" y="92766"/>
                </a:lnTo>
                <a:close/>
                <a:moveTo>
                  <a:pt x="144827" y="64779"/>
                </a:moveTo>
                <a:lnTo>
                  <a:pt x="462164" y="64779"/>
                </a:lnTo>
                <a:cubicBezTo>
                  <a:pt x="469907" y="64779"/>
                  <a:pt x="476175" y="71039"/>
                  <a:pt x="476175" y="78772"/>
                </a:cubicBezTo>
                <a:lnTo>
                  <a:pt x="476175" y="469239"/>
                </a:lnTo>
                <a:cubicBezTo>
                  <a:pt x="476175" y="476972"/>
                  <a:pt x="469907" y="483232"/>
                  <a:pt x="462164" y="483232"/>
                </a:cubicBezTo>
                <a:lnTo>
                  <a:pt x="144827" y="483232"/>
                </a:lnTo>
                <a:cubicBezTo>
                  <a:pt x="137084" y="483232"/>
                  <a:pt x="130816" y="476972"/>
                  <a:pt x="130816" y="469239"/>
                </a:cubicBezTo>
                <a:lnTo>
                  <a:pt x="130816" y="422226"/>
                </a:lnTo>
                <a:lnTo>
                  <a:pt x="86816" y="422226"/>
                </a:lnTo>
                <a:cubicBezTo>
                  <a:pt x="79073" y="422226"/>
                  <a:pt x="72682" y="415965"/>
                  <a:pt x="72682" y="408232"/>
                </a:cubicBezTo>
                <a:lnTo>
                  <a:pt x="72682" y="335687"/>
                </a:lnTo>
                <a:cubicBezTo>
                  <a:pt x="72682" y="327954"/>
                  <a:pt x="79073" y="321694"/>
                  <a:pt x="86816" y="321694"/>
                </a:cubicBezTo>
                <a:lnTo>
                  <a:pt x="130816" y="321694"/>
                </a:lnTo>
                <a:lnTo>
                  <a:pt x="130816" y="226317"/>
                </a:lnTo>
                <a:lnTo>
                  <a:pt x="86816" y="226317"/>
                </a:lnTo>
                <a:cubicBezTo>
                  <a:pt x="79073" y="226317"/>
                  <a:pt x="72682" y="220057"/>
                  <a:pt x="72682" y="212324"/>
                </a:cubicBezTo>
                <a:lnTo>
                  <a:pt x="72682" y="139779"/>
                </a:lnTo>
                <a:cubicBezTo>
                  <a:pt x="72682" y="132046"/>
                  <a:pt x="79073" y="125785"/>
                  <a:pt x="86816" y="125785"/>
                </a:cubicBezTo>
                <a:lnTo>
                  <a:pt x="130816" y="125785"/>
                </a:lnTo>
                <a:lnTo>
                  <a:pt x="130816" y="78772"/>
                </a:lnTo>
                <a:cubicBezTo>
                  <a:pt x="130816" y="71039"/>
                  <a:pt x="137084" y="64779"/>
                  <a:pt x="144827" y="64779"/>
                </a:cubicBezTo>
                <a:close/>
                <a:moveTo>
                  <a:pt x="28024" y="27984"/>
                </a:moveTo>
                <a:lnTo>
                  <a:pt x="28024" y="520030"/>
                </a:lnTo>
                <a:lnTo>
                  <a:pt x="63669" y="520030"/>
                </a:lnTo>
                <a:lnTo>
                  <a:pt x="154747" y="520030"/>
                </a:lnTo>
                <a:lnTo>
                  <a:pt x="394181" y="520030"/>
                </a:lnTo>
                <a:lnTo>
                  <a:pt x="485259" y="520030"/>
                </a:lnTo>
                <a:lnTo>
                  <a:pt x="520904" y="520030"/>
                </a:lnTo>
                <a:lnTo>
                  <a:pt x="520904" y="27984"/>
                </a:lnTo>
                <a:close/>
                <a:moveTo>
                  <a:pt x="14012" y="0"/>
                </a:moveTo>
                <a:lnTo>
                  <a:pt x="534916" y="0"/>
                </a:lnTo>
                <a:cubicBezTo>
                  <a:pt x="542660" y="0"/>
                  <a:pt x="548928" y="6260"/>
                  <a:pt x="548928" y="13992"/>
                </a:cubicBezTo>
                <a:lnTo>
                  <a:pt x="548928" y="534022"/>
                </a:lnTo>
                <a:cubicBezTo>
                  <a:pt x="548928" y="541754"/>
                  <a:pt x="542660" y="548014"/>
                  <a:pt x="534916" y="548014"/>
                </a:cubicBezTo>
                <a:lnTo>
                  <a:pt x="499272" y="548014"/>
                </a:lnTo>
                <a:lnTo>
                  <a:pt x="499272" y="594776"/>
                </a:lnTo>
                <a:cubicBezTo>
                  <a:pt x="499272" y="602508"/>
                  <a:pt x="493003" y="608768"/>
                  <a:pt x="485259" y="608768"/>
                </a:cubicBezTo>
                <a:lnTo>
                  <a:pt x="394181" y="608768"/>
                </a:lnTo>
                <a:cubicBezTo>
                  <a:pt x="386438" y="608768"/>
                  <a:pt x="380169" y="602508"/>
                  <a:pt x="380169" y="594776"/>
                </a:cubicBezTo>
                <a:lnTo>
                  <a:pt x="380169" y="548014"/>
                </a:lnTo>
                <a:lnTo>
                  <a:pt x="168759" y="548014"/>
                </a:lnTo>
                <a:lnTo>
                  <a:pt x="168759" y="594776"/>
                </a:lnTo>
                <a:cubicBezTo>
                  <a:pt x="168759" y="602508"/>
                  <a:pt x="162491" y="608768"/>
                  <a:pt x="154747" y="608768"/>
                </a:cubicBezTo>
                <a:lnTo>
                  <a:pt x="63669" y="608768"/>
                </a:lnTo>
                <a:cubicBezTo>
                  <a:pt x="55925" y="608768"/>
                  <a:pt x="49656" y="602508"/>
                  <a:pt x="49656" y="594776"/>
                </a:cubicBezTo>
                <a:lnTo>
                  <a:pt x="49656" y="548014"/>
                </a:lnTo>
                <a:lnTo>
                  <a:pt x="14012" y="548014"/>
                </a:lnTo>
                <a:cubicBezTo>
                  <a:pt x="6268" y="548014"/>
                  <a:pt x="0" y="541754"/>
                  <a:pt x="0" y="534022"/>
                </a:cubicBezTo>
                <a:lnTo>
                  <a:pt x="0" y="13992"/>
                </a:lnTo>
                <a:cubicBezTo>
                  <a:pt x="0" y="6260"/>
                  <a:pt x="6268" y="0"/>
                  <a:pt x="14012" y="0"/>
                </a:cubicBez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47" name="lightbulb-interface-symbol_45011"/>
          <p:cNvSpPr>
            <a:spLocks noChangeAspect="1"/>
          </p:cNvSpPr>
          <p:nvPr/>
        </p:nvSpPr>
        <p:spPr bwMode="auto">
          <a:xfrm>
            <a:off x="4367419" y="2380981"/>
            <a:ext cx="438489" cy="510574"/>
          </a:xfrm>
          <a:custGeom>
            <a:avLst/>
            <a:gdLst>
              <a:gd name="connsiteX0" fmla="*/ 0 w 522396"/>
              <a:gd name="connsiteY0" fmla="*/ 151786 h 608274"/>
              <a:gd name="connsiteX1" fmla="*/ 220923 w 522396"/>
              <a:gd name="connsiteY1" fmla="*/ 151786 h 608274"/>
              <a:gd name="connsiteX2" fmla="*/ 220923 w 522396"/>
              <a:gd name="connsiteY2" fmla="*/ 262780 h 608274"/>
              <a:gd name="connsiteX3" fmla="*/ 301473 w 522396"/>
              <a:gd name="connsiteY3" fmla="*/ 262780 h 608274"/>
              <a:gd name="connsiteX4" fmla="*/ 301473 w 522396"/>
              <a:gd name="connsiteY4" fmla="*/ 151786 h 608274"/>
              <a:gd name="connsiteX5" fmla="*/ 522396 w 522396"/>
              <a:gd name="connsiteY5" fmla="*/ 151786 h 608274"/>
              <a:gd name="connsiteX6" fmla="*/ 522396 w 522396"/>
              <a:gd name="connsiteY6" fmla="*/ 400771 h 608274"/>
              <a:gd name="connsiteX7" fmla="*/ 499032 w 522396"/>
              <a:gd name="connsiteY7" fmla="*/ 400771 h 608274"/>
              <a:gd name="connsiteX8" fmla="*/ 499032 w 522396"/>
              <a:gd name="connsiteY8" fmla="*/ 608274 h 608274"/>
              <a:gd name="connsiteX9" fmla="*/ 324837 w 522396"/>
              <a:gd name="connsiteY9" fmla="*/ 608274 h 608274"/>
              <a:gd name="connsiteX10" fmla="*/ 324837 w 522396"/>
              <a:gd name="connsiteY10" fmla="*/ 400771 h 608274"/>
              <a:gd name="connsiteX11" fmla="*/ 295161 w 522396"/>
              <a:gd name="connsiteY11" fmla="*/ 400771 h 608274"/>
              <a:gd name="connsiteX12" fmla="*/ 295161 w 522396"/>
              <a:gd name="connsiteY12" fmla="*/ 363146 h 608274"/>
              <a:gd name="connsiteX13" fmla="*/ 362521 w 522396"/>
              <a:gd name="connsiteY13" fmla="*/ 363146 h 608274"/>
              <a:gd name="connsiteX14" fmla="*/ 362521 w 522396"/>
              <a:gd name="connsiteY14" fmla="*/ 570649 h 608274"/>
              <a:gd name="connsiteX15" fmla="*/ 461348 w 522396"/>
              <a:gd name="connsiteY15" fmla="*/ 570649 h 608274"/>
              <a:gd name="connsiteX16" fmla="*/ 461348 w 522396"/>
              <a:gd name="connsiteY16" fmla="*/ 363146 h 608274"/>
              <a:gd name="connsiteX17" fmla="*/ 484712 w 522396"/>
              <a:gd name="connsiteY17" fmla="*/ 363146 h 608274"/>
              <a:gd name="connsiteX18" fmla="*/ 484712 w 522396"/>
              <a:gd name="connsiteY18" fmla="*/ 189411 h 608274"/>
              <a:gd name="connsiteX19" fmla="*/ 430729 w 522396"/>
              <a:gd name="connsiteY19" fmla="*/ 189411 h 608274"/>
              <a:gd name="connsiteX20" fmla="*/ 430729 w 522396"/>
              <a:gd name="connsiteY20" fmla="*/ 306708 h 608274"/>
              <a:gd name="connsiteX21" fmla="*/ 393045 w 522396"/>
              <a:gd name="connsiteY21" fmla="*/ 306708 h 608274"/>
              <a:gd name="connsiteX22" fmla="*/ 393045 w 522396"/>
              <a:gd name="connsiteY22" fmla="*/ 189411 h 608274"/>
              <a:gd name="connsiteX23" fmla="*/ 339157 w 522396"/>
              <a:gd name="connsiteY23" fmla="*/ 189411 h 608274"/>
              <a:gd name="connsiteX24" fmla="*/ 339157 w 522396"/>
              <a:gd name="connsiteY24" fmla="*/ 300406 h 608274"/>
              <a:gd name="connsiteX25" fmla="*/ 183239 w 522396"/>
              <a:gd name="connsiteY25" fmla="*/ 300406 h 608274"/>
              <a:gd name="connsiteX26" fmla="*/ 183239 w 522396"/>
              <a:gd name="connsiteY26" fmla="*/ 189411 h 608274"/>
              <a:gd name="connsiteX27" fmla="*/ 129257 w 522396"/>
              <a:gd name="connsiteY27" fmla="*/ 189411 h 608274"/>
              <a:gd name="connsiteX28" fmla="*/ 129257 w 522396"/>
              <a:gd name="connsiteY28" fmla="*/ 306708 h 608274"/>
              <a:gd name="connsiteX29" fmla="*/ 91572 w 522396"/>
              <a:gd name="connsiteY29" fmla="*/ 306708 h 608274"/>
              <a:gd name="connsiteX30" fmla="*/ 91572 w 522396"/>
              <a:gd name="connsiteY30" fmla="*/ 189411 h 608274"/>
              <a:gd name="connsiteX31" fmla="*/ 37684 w 522396"/>
              <a:gd name="connsiteY31" fmla="*/ 189411 h 608274"/>
              <a:gd name="connsiteX32" fmla="*/ 37684 w 522396"/>
              <a:gd name="connsiteY32" fmla="*/ 363146 h 608274"/>
              <a:gd name="connsiteX33" fmla="*/ 61048 w 522396"/>
              <a:gd name="connsiteY33" fmla="*/ 363146 h 608274"/>
              <a:gd name="connsiteX34" fmla="*/ 61048 w 522396"/>
              <a:gd name="connsiteY34" fmla="*/ 570649 h 608274"/>
              <a:gd name="connsiteX35" fmla="*/ 159875 w 522396"/>
              <a:gd name="connsiteY35" fmla="*/ 570649 h 608274"/>
              <a:gd name="connsiteX36" fmla="*/ 159875 w 522396"/>
              <a:gd name="connsiteY36" fmla="*/ 363146 h 608274"/>
              <a:gd name="connsiteX37" fmla="*/ 227141 w 522396"/>
              <a:gd name="connsiteY37" fmla="*/ 363146 h 608274"/>
              <a:gd name="connsiteX38" fmla="*/ 227141 w 522396"/>
              <a:gd name="connsiteY38" fmla="*/ 400771 h 608274"/>
              <a:gd name="connsiteX39" fmla="*/ 197559 w 522396"/>
              <a:gd name="connsiteY39" fmla="*/ 400771 h 608274"/>
              <a:gd name="connsiteX40" fmla="*/ 197559 w 522396"/>
              <a:gd name="connsiteY40" fmla="*/ 608274 h 608274"/>
              <a:gd name="connsiteX41" fmla="*/ 23364 w 522396"/>
              <a:gd name="connsiteY41" fmla="*/ 608274 h 608274"/>
              <a:gd name="connsiteX42" fmla="*/ 23364 w 522396"/>
              <a:gd name="connsiteY42" fmla="*/ 400771 h 608274"/>
              <a:gd name="connsiteX43" fmla="*/ 0 w 522396"/>
              <a:gd name="connsiteY43" fmla="*/ 400771 h 608274"/>
              <a:gd name="connsiteX44" fmla="*/ 411878 w 522396"/>
              <a:gd name="connsiteY44" fmla="*/ 37635 h 608274"/>
              <a:gd name="connsiteX45" fmla="*/ 386150 w 522396"/>
              <a:gd name="connsiteY45" fmla="*/ 63321 h 608274"/>
              <a:gd name="connsiteX46" fmla="*/ 411878 w 522396"/>
              <a:gd name="connsiteY46" fmla="*/ 89101 h 608274"/>
              <a:gd name="connsiteX47" fmla="*/ 437701 w 522396"/>
              <a:gd name="connsiteY47" fmla="*/ 63321 h 608274"/>
              <a:gd name="connsiteX48" fmla="*/ 411878 w 522396"/>
              <a:gd name="connsiteY48" fmla="*/ 37635 h 608274"/>
              <a:gd name="connsiteX49" fmla="*/ 110458 w 522396"/>
              <a:gd name="connsiteY49" fmla="*/ 37635 h 608274"/>
              <a:gd name="connsiteX50" fmla="*/ 84744 w 522396"/>
              <a:gd name="connsiteY50" fmla="*/ 63321 h 608274"/>
              <a:gd name="connsiteX51" fmla="*/ 110458 w 522396"/>
              <a:gd name="connsiteY51" fmla="*/ 89101 h 608274"/>
              <a:gd name="connsiteX52" fmla="*/ 136267 w 522396"/>
              <a:gd name="connsiteY52" fmla="*/ 63321 h 608274"/>
              <a:gd name="connsiteX53" fmla="*/ 110458 w 522396"/>
              <a:gd name="connsiteY53" fmla="*/ 37635 h 608274"/>
              <a:gd name="connsiteX54" fmla="*/ 411878 w 522396"/>
              <a:gd name="connsiteY54" fmla="*/ 0 h 608274"/>
              <a:gd name="connsiteX55" fmla="*/ 475399 w 522396"/>
              <a:gd name="connsiteY55" fmla="*/ 63321 h 608274"/>
              <a:gd name="connsiteX56" fmla="*/ 411878 w 522396"/>
              <a:gd name="connsiteY56" fmla="*/ 126736 h 608274"/>
              <a:gd name="connsiteX57" fmla="*/ 348452 w 522396"/>
              <a:gd name="connsiteY57" fmla="*/ 63321 h 608274"/>
              <a:gd name="connsiteX58" fmla="*/ 411878 w 522396"/>
              <a:gd name="connsiteY58" fmla="*/ 0 h 608274"/>
              <a:gd name="connsiteX59" fmla="*/ 110458 w 522396"/>
              <a:gd name="connsiteY59" fmla="*/ 0 h 608274"/>
              <a:gd name="connsiteX60" fmla="*/ 173944 w 522396"/>
              <a:gd name="connsiteY60" fmla="*/ 63321 h 608274"/>
              <a:gd name="connsiteX61" fmla="*/ 110458 w 522396"/>
              <a:gd name="connsiteY61" fmla="*/ 126736 h 608274"/>
              <a:gd name="connsiteX62" fmla="*/ 47067 w 522396"/>
              <a:gd name="connsiteY62" fmla="*/ 63321 h 608274"/>
              <a:gd name="connsiteX63" fmla="*/ 110458 w 522396"/>
              <a:gd name="connsiteY63"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2396" h="608274">
                <a:moveTo>
                  <a:pt x="0" y="151786"/>
                </a:moveTo>
                <a:lnTo>
                  <a:pt x="220923" y="151786"/>
                </a:lnTo>
                <a:lnTo>
                  <a:pt x="220923" y="262780"/>
                </a:lnTo>
                <a:lnTo>
                  <a:pt x="301473" y="262780"/>
                </a:lnTo>
                <a:lnTo>
                  <a:pt x="301473" y="151786"/>
                </a:lnTo>
                <a:lnTo>
                  <a:pt x="522396" y="151786"/>
                </a:lnTo>
                <a:lnTo>
                  <a:pt x="522396" y="400771"/>
                </a:lnTo>
                <a:lnTo>
                  <a:pt x="499032" y="400771"/>
                </a:lnTo>
                <a:lnTo>
                  <a:pt x="499032" y="608274"/>
                </a:lnTo>
                <a:lnTo>
                  <a:pt x="324837" y="608274"/>
                </a:lnTo>
                <a:lnTo>
                  <a:pt x="324837" y="400771"/>
                </a:lnTo>
                <a:lnTo>
                  <a:pt x="295161" y="400771"/>
                </a:lnTo>
                <a:lnTo>
                  <a:pt x="295161" y="363146"/>
                </a:lnTo>
                <a:lnTo>
                  <a:pt x="362521" y="363146"/>
                </a:lnTo>
                <a:lnTo>
                  <a:pt x="362521" y="570649"/>
                </a:lnTo>
                <a:lnTo>
                  <a:pt x="461348" y="570649"/>
                </a:lnTo>
                <a:lnTo>
                  <a:pt x="461348" y="363146"/>
                </a:lnTo>
                <a:lnTo>
                  <a:pt x="484712" y="363146"/>
                </a:lnTo>
                <a:lnTo>
                  <a:pt x="484712" y="189411"/>
                </a:lnTo>
                <a:lnTo>
                  <a:pt x="430729" y="189411"/>
                </a:lnTo>
                <a:lnTo>
                  <a:pt x="430729" y="306708"/>
                </a:lnTo>
                <a:lnTo>
                  <a:pt x="393045" y="306708"/>
                </a:lnTo>
                <a:lnTo>
                  <a:pt x="393045" y="189411"/>
                </a:lnTo>
                <a:lnTo>
                  <a:pt x="339157" y="189411"/>
                </a:lnTo>
                <a:lnTo>
                  <a:pt x="339157" y="300406"/>
                </a:lnTo>
                <a:lnTo>
                  <a:pt x="183239" y="300406"/>
                </a:lnTo>
                <a:lnTo>
                  <a:pt x="183239" y="189411"/>
                </a:lnTo>
                <a:lnTo>
                  <a:pt x="129257" y="189411"/>
                </a:lnTo>
                <a:lnTo>
                  <a:pt x="129257" y="306708"/>
                </a:lnTo>
                <a:lnTo>
                  <a:pt x="91572" y="306708"/>
                </a:lnTo>
                <a:lnTo>
                  <a:pt x="91572" y="189411"/>
                </a:lnTo>
                <a:lnTo>
                  <a:pt x="37684" y="189411"/>
                </a:lnTo>
                <a:lnTo>
                  <a:pt x="37684" y="363146"/>
                </a:lnTo>
                <a:lnTo>
                  <a:pt x="61048" y="363146"/>
                </a:lnTo>
                <a:lnTo>
                  <a:pt x="61048" y="570649"/>
                </a:lnTo>
                <a:lnTo>
                  <a:pt x="159875" y="570649"/>
                </a:lnTo>
                <a:lnTo>
                  <a:pt x="159875" y="363146"/>
                </a:lnTo>
                <a:lnTo>
                  <a:pt x="227141" y="363146"/>
                </a:lnTo>
                <a:lnTo>
                  <a:pt x="227141" y="400771"/>
                </a:lnTo>
                <a:lnTo>
                  <a:pt x="197559" y="400771"/>
                </a:lnTo>
                <a:lnTo>
                  <a:pt x="197559" y="608274"/>
                </a:lnTo>
                <a:lnTo>
                  <a:pt x="23364" y="608274"/>
                </a:lnTo>
                <a:lnTo>
                  <a:pt x="23364" y="400771"/>
                </a:lnTo>
                <a:lnTo>
                  <a:pt x="0" y="400771"/>
                </a:lnTo>
                <a:close/>
                <a:moveTo>
                  <a:pt x="411878" y="37635"/>
                </a:moveTo>
                <a:cubicBezTo>
                  <a:pt x="397742" y="37635"/>
                  <a:pt x="386150" y="49208"/>
                  <a:pt x="386150" y="63321"/>
                </a:cubicBezTo>
                <a:cubicBezTo>
                  <a:pt x="386150" y="77528"/>
                  <a:pt x="397742" y="89101"/>
                  <a:pt x="411878" y="89101"/>
                </a:cubicBezTo>
                <a:cubicBezTo>
                  <a:pt x="426109" y="89101"/>
                  <a:pt x="437701" y="77528"/>
                  <a:pt x="437701" y="63321"/>
                </a:cubicBezTo>
                <a:cubicBezTo>
                  <a:pt x="437701" y="49208"/>
                  <a:pt x="426109" y="37635"/>
                  <a:pt x="411878" y="37635"/>
                </a:cubicBezTo>
                <a:close/>
                <a:moveTo>
                  <a:pt x="110458" y="37635"/>
                </a:moveTo>
                <a:cubicBezTo>
                  <a:pt x="96330" y="37635"/>
                  <a:pt x="84744" y="49208"/>
                  <a:pt x="84744" y="63321"/>
                </a:cubicBezTo>
                <a:cubicBezTo>
                  <a:pt x="84744" y="77528"/>
                  <a:pt x="96330" y="89101"/>
                  <a:pt x="110458" y="89101"/>
                </a:cubicBezTo>
                <a:cubicBezTo>
                  <a:pt x="124681" y="89101"/>
                  <a:pt x="136267" y="77528"/>
                  <a:pt x="136267" y="63321"/>
                </a:cubicBezTo>
                <a:cubicBezTo>
                  <a:pt x="136267" y="49208"/>
                  <a:pt x="124681" y="37635"/>
                  <a:pt x="110458" y="37635"/>
                </a:cubicBezTo>
                <a:close/>
                <a:moveTo>
                  <a:pt x="411878" y="0"/>
                </a:moveTo>
                <a:cubicBezTo>
                  <a:pt x="446937" y="0"/>
                  <a:pt x="475399" y="28414"/>
                  <a:pt x="475399" y="63321"/>
                </a:cubicBezTo>
                <a:cubicBezTo>
                  <a:pt x="475399" y="98227"/>
                  <a:pt x="446937" y="126736"/>
                  <a:pt x="411878" y="126736"/>
                </a:cubicBezTo>
                <a:cubicBezTo>
                  <a:pt x="376914" y="126736"/>
                  <a:pt x="348452" y="98227"/>
                  <a:pt x="348452" y="63321"/>
                </a:cubicBezTo>
                <a:cubicBezTo>
                  <a:pt x="348452" y="28414"/>
                  <a:pt x="376914" y="0"/>
                  <a:pt x="411878" y="0"/>
                </a:cubicBezTo>
                <a:close/>
                <a:moveTo>
                  <a:pt x="110458" y="0"/>
                </a:moveTo>
                <a:cubicBezTo>
                  <a:pt x="145498" y="0"/>
                  <a:pt x="173944" y="28414"/>
                  <a:pt x="173944" y="63321"/>
                </a:cubicBezTo>
                <a:cubicBezTo>
                  <a:pt x="173944" y="98227"/>
                  <a:pt x="145498" y="126736"/>
                  <a:pt x="110458" y="126736"/>
                </a:cubicBezTo>
                <a:cubicBezTo>
                  <a:pt x="75513" y="126736"/>
                  <a:pt x="47067" y="98227"/>
                  <a:pt x="47067" y="63321"/>
                </a:cubicBezTo>
                <a:cubicBezTo>
                  <a:pt x="47067" y="28414"/>
                  <a:pt x="75513" y="0"/>
                  <a:pt x="110458" y="0"/>
                </a:cubicBez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48" name="lightbulb-interface-symbol_45011"/>
          <p:cNvSpPr>
            <a:spLocks noChangeAspect="1"/>
          </p:cNvSpPr>
          <p:nvPr/>
        </p:nvSpPr>
        <p:spPr bwMode="auto">
          <a:xfrm>
            <a:off x="5354096" y="2402976"/>
            <a:ext cx="509191" cy="510574"/>
          </a:xfrm>
          <a:custGeom>
            <a:avLst/>
            <a:gdLst>
              <a:gd name="connsiteX0" fmla="*/ 101559 w 603822"/>
              <a:gd name="connsiteY0" fmla="*/ 171136 h 605462"/>
              <a:gd name="connsiteX1" fmla="*/ 118363 w 603822"/>
              <a:gd name="connsiteY1" fmla="*/ 486031 h 605462"/>
              <a:gd name="connsiteX2" fmla="*/ 433833 w 603822"/>
              <a:gd name="connsiteY2" fmla="*/ 502810 h 605462"/>
              <a:gd name="connsiteX3" fmla="*/ 100387 w 603822"/>
              <a:gd name="connsiteY3" fmla="*/ 109377 h 605462"/>
              <a:gd name="connsiteX4" fmla="*/ 118363 w 603822"/>
              <a:gd name="connsiteY4" fmla="*/ 117094 h 605462"/>
              <a:gd name="connsiteX5" fmla="*/ 285010 w 603822"/>
              <a:gd name="connsiteY5" fmla="*/ 283486 h 605462"/>
              <a:gd name="connsiteX6" fmla="*/ 339600 w 603822"/>
              <a:gd name="connsiteY6" fmla="*/ 228980 h 605462"/>
              <a:gd name="connsiteX7" fmla="*/ 338765 w 603822"/>
              <a:gd name="connsiteY7" fmla="*/ 220081 h 605462"/>
              <a:gd name="connsiteX8" fmla="*/ 384256 w 603822"/>
              <a:gd name="connsiteY8" fmla="*/ 174566 h 605462"/>
              <a:gd name="connsiteX9" fmla="*/ 429840 w 603822"/>
              <a:gd name="connsiteY9" fmla="*/ 220081 h 605462"/>
              <a:gd name="connsiteX10" fmla="*/ 384256 w 603822"/>
              <a:gd name="connsiteY10" fmla="*/ 265503 h 605462"/>
              <a:gd name="connsiteX11" fmla="*/ 375993 w 603822"/>
              <a:gd name="connsiteY11" fmla="*/ 264761 h 605462"/>
              <a:gd name="connsiteX12" fmla="*/ 321125 w 603822"/>
              <a:gd name="connsiteY12" fmla="*/ 319546 h 605462"/>
              <a:gd name="connsiteX13" fmla="*/ 488051 w 603822"/>
              <a:gd name="connsiteY13" fmla="*/ 486124 h 605462"/>
              <a:gd name="connsiteX14" fmla="*/ 488051 w 603822"/>
              <a:gd name="connsiteY14" fmla="*/ 522091 h 605462"/>
              <a:gd name="connsiteX15" fmla="*/ 83641 w 603822"/>
              <a:gd name="connsiteY15" fmla="*/ 522091 h 605462"/>
              <a:gd name="connsiteX16" fmla="*/ 82341 w 603822"/>
              <a:gd name="connsiteY16" fmla="*/ 117094 h 605462"/>
              <a:gd name="connsiteX17" fmla="*/ 100387 w 603822"/>
              <a:gd name="connsiteY17" fmla="*/ 109377 h 605462"/>
              <a:gd name="connsiteX18" fmla="*/ 397824 w 603822"/>
              <a:gd name="connsiteY18" fmla="*/ 79739 h 605462"/>
              <a:gd name="connsiteX19" fmla="*/ 415804 w 603822"/>
              <a:gd name="connsiteY19" fmla="*/ 87455 h 605462"/>
              <a:gd name="connsiteX20" fmla="*/ 517581 w 603822"/>
              <a:gd name="connsiteY20" fmla="*/ 189037 h 605462"/>
              <a:gd name="connsiteX21" fmla="*/ 517581 w 603822"/>
              <a:gd name="connsiteY21" fmla="*/ 224998 h 605462"/>
              <a:gd name="connsiteX22" fmla="*/ 481551 w 603822"/>
              <a:gd name="connsiteY22" fmla="*/ 224998 h 605462"/>
              <a:gd name="connsiteX23" fmla="*/ 379774 w 603822"/>
              <a:gd name="connsiteY23" fmla="*/ 123417 h 605462"/>
              <a:gd name="connsiteX24" fmla="*/ 379774 w 603822"/>
              <a:gd name="connsiteY24" fmla="*/ 87455 h 605462"/>
              <a:gd name="connsiteX25" fmla="*/ 397824 w 603822"/>
              <a:gd name="connsiteY25" fmla="*/ 79739 h 605462"/>
              <a:gd name="connsiteX26" fmla="*/ 428663 w 603822"/>
              <a:gd name="connsiteY26" fmla="*/ 0 h 605462"/>
              <a:gd name="connsiteX27" fmla="*/ 446644 w 603822"/>
              <a:gd name="connsiteY27" fmla="*/ 7717 h 605462"/>
              <a:gd name="connsiteX28" fmla="*/ 596161 w 603822"/>
              <a:gd name="connsiteY28" fmla="*/ 156864 h 605462"/>
              <a:gd name="connsiteX29" fmla="*/ 596161 w 603822"/>
              <a:gd name="connsiteY29" fmla="*/ 192830 h 605462"/>
              <a:gd name="connsiteX30" fmla="*/ 560128 w 603822"/>
              <a:gd name="connsiteY30" fmla="*/ 194127 h 605462"/>
              <a:gd name="connsiteX31" fmla="*/ 410611 w 603822"/>
              <a:gd name="connsiteY31" fmla="*/ 43683 h 605462"/>
              <a:gd name="connsiteX32" fmla="*/ 410611 w 603822"/>
              <a:gd name="connsiteY32" fmla="*/ 7717 h 605462"/>
              <a:gd name="connsiteX33" fmla="*/ 428663 w 603822"/>
              <a:gd name="connsiteY33" fmla="*/ 0 h 60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3822" h="605462">
                <a:moveTo>
                  <a:pt x="101559" y="171136"/>
                </a:moveTo>
                <a:cubicBezTo>
                  <a:pt x="29516" y="242885"/>
                  <a:pt x="26173" y="393982"/>
                  <a:pt x="118363" y="486031"/>
                </a:cubicBezTo>
                <a:cubicBezTo>
                  <a:pt x="219280" y="586794"/>
                  <a:pt x="372373" y="564268"/>
                  <a:pt x="433833" y="502810"/>
                </a:cubicBezTo>
                <a:close/>
                <a:moveTo>
                  <a:pt x="100387" y="109377"/>
                </a:moveTo>
                <a:cubicBezTo>
                  <a:pt x="106828" y="109377"/>
                  <a:pt x="113257" y="111949"/>
                  <a:pt x="118363" y="117094"/>
                </a:cubicBezTo>
                <a:lnTo>
                  <a:pt x="285010" y="283486"/>
                </a:lnTo>
                <a:lnTo>
                  <a:pt x="339600" y="228980"/>
                </a:lnTo>
                <a:cubicBezTo>
                  <a:pt x="338950" y="226106"/>
                  <a:pt x="338765" y="223140"/>
                  <a:pt x="338765" y="220081"/>
                </a:cubicBezTo>
                <a:cubicBezTo>
                  <a:pt x="338765" y="194960"/>
                  <a:pt x="359189" y="174566"/>
                  <a:pt x="384256" y="174566"/>
                </a:cubicBezTo>
                <a:cubicBezTo>
                  <a:pt x="409416" y="174566"/>
                  <a:pt x="429840" y="194960"/>
                  <a:pt x="429840" y="220081"/>
                </a:cubicBezTo>
                <a:cubicBezTo>
                  <a:pt x="429840" y="245109"/>
                  <a:pt x="409416" y="265503"/>
                  <a:pt x="384256" y="265503"/>
                </a:cubicBezTo>
                <a:cubicBezTo>
                  <a:pt x="381471" y="265503"/>
                  <a:pt x="378686" y="265318"/>
                  <a:pt x="375993" y="264761"/>
                </a:cubicBezTo>
                <a:lnTo>
                  <a:pt x="321125" y="319546"/>
                </a:lnTo>
                <a:lnTo>
                  <a:pt x="488051" y="486124"/>
                </a:lnTo>
                <a:cubicBezTo>
                  <a:pt x="502998" y="500956"/>
                  <a:pt x="493250" y="516900"/>
                  <a:pt x="488051" y="522091"/>
                </a:cubicBezTo>
                <a:cubicBezTo>
                  <a:pt x="366338" y="643525"/>
                  <a:pt x="184094" y="622483"/>
                  <a:pt x="83641" y="522091"/>
                </a:cubicBezTo>
                <a:cubicBezTo>
                  <a:pt x="-12912" y="425685"/>
                  <a:pt x="-41414" y="240660"/>
                  <a:pt x="82341" y="117094"/>
                </a:cubicBezTo>
                <a:cubicBezTo>
                  <a:pt x="87494" y="111949"/>
                  <a:pt x="93946" y="109377"/>
                  <a:pt x="100387" y="109377"/>
                </a:cubicBezTo>
                <a:close/>
                <a:moveTo>
                  <a:pt x="397824" y="79739"/>
                </a:moveTo>
                <a:cubicBezTo>
                  <a:pt x="404266" y="79739"/>
                  <a:pt x="410697" y="82311"/>
                  <a:pt x="415804" y="87455"/>
                </a:cubicBezTo>
                <a:lnTo>
                  <a:pt x="517581" y="189037"/>
                </a:lnTo>
                <a:cubicBezTo>
                  <a:pt x="527889" y="199325"/>
                  <a:pt x="528260" y="214989"/>
                  <a:pt x="517581" y="224998"/>
                </a:cubicBezTo>
                <a:cubicBezTo>
                  <a:pt x="506345" y="235657"/>
                  <a:pt x="491487" y="234916"/>
                  <a:pt x="481551" y="224998"/>
                </a:cubicBezTo>
                <a:lnTo>
                  <a:pt x="379774" y="123417"/>
                </a:lnTo>
                <a:cubicBezTo>
                  <a:pt x="369559" y="113129"/>
                  <a:pt x="369559" y="97743"/>
                  <a:pt x="379774" y="87455"/>
                </a:cubicBezTo>
                <a:cubicBezTo>
                  <a:pt x="384928" y="82311"/>
                  <a:pt x="391382" y="79739"/>
                  <a:pt x="397824" y="79739"/>
                </a:cubicBezTo>
                <a:close/>
                <a:moveTo>
                  <a:pt x="428663" y="0"/>
                </a:moveTo>
                <a:cubicBezTo>
                  <a:pt x="435105" y="0"/>
                  <a:pt x="441536" y="2573"/>
                  <a:pt x="446644" y="7717"/>
                </a:cubicBezTo>
                <a:lnTo>
                  <a:pt x="596161" y="156864"/>
                </a:lnTo>
                <a:cubicBezTo>
                  <a:pt x="606376" y="167153"/>
                  <a:pt x="606376" y="182633"/>
                  <a:pt x="596161" y="192830"/>
                </a:cubicBezTo>
                <a:cubicBezTo>
                  <a:pt x="590310" y="200523"/>
                  <a:pt x="573315" y="207290"/>
                  <a:pt x="560128" y="194127"/>
                </a:cubicBezTo>
                <a:lnTo>
                  <a:pt x="410611" y="43683"/>
                </a:lnTo>
                <a:cubicBezTo>
                  <a:pt x="400396" y="33394"/>
                  <a:pt x="400396" y="18006"/>
                  <a:pt x="410611" y="7717"/>
                </a:cubicBezTo>
                <a:cubicBezTo>
                  <a:pt x="415766" y="2573"/>
                  <a:pt x="422220" y="0"/>
                  <a:pt x="428663" y="0"/>
                </a:cubicBez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49" name="lightbulb-interface-symbol_45011"/>
          <p:cNvSpPr>
            <a:spLocks noChangeAspect="1"/>
          </p:cNvSpPr>
          <p:nvPr/>
        </p:nvSpPr>
        <p:spPr bwMode="auto">
          <a:xfrm>
            <a:off x="6354904" y="2381485"/>
            <a:ext cx="510574" cy="5081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 name="T92" fmla="*/ 278945 h 440259"/>
              <a:gd name="T93" fmla="*/ 278945 h 440259"/>
              <a:gd name="T94" fmla="*/ 88862 h 440259"/>
              <a:gd name="T95" fmla="*/ 88862 h 440259"/>
              <a:gd name="T96" fmla="*/ 278945 h 440259"/>
              <a:gd name="T97" fmla="*/ 278945 h 440259"/>
              <a:gd name="T98" fmla="*/ 278945 h 440259"/>
              <a:gd name="T99" fmla="*/ 278945 h 440259"/>
              <a:gd name="T100" fmla="*/ 278945 h 440259"/>
              <a:gd name="T101" fmla="*/ 278945 h 440259"/>
              <a:gd name="T102" fmla="*/ 88862 h 440259"/>
              <a:gd name="T103" fmla="*/ 88862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88862 h 440259"/>
              <a:gd name="T113" fmla="*/ 88862 h 440259"/>
              <a:gd name="T114" fmla="*/ 278945 h 440259"/>
              <a:gd name="T115" fmla="*/ 278945 h 440259"/>
              <a:gd name="T116" fmla="*/ 278945 h 440259"/>
              <a:gd name="T117" fmla="*/ 278945 h 440259"/>
              <a:gd name="T118" fmla="*/ 278945 h 440259"/>
              <a:gd name="T11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41" h="6519">
                <a:moveTo>
                  <a:pt x="6510" y="3851"/>
                </a:moveTo>
                <a:lnTo>
                  <a:pt x="5697" y="1704"/>
                </a:lnTo>
                <a:cubicBezTo>
                  <a:pt x="5666" y="1623"/>
                  <a:pt x="5597" y="1563"/>
                  <a:pt x="5515" y="1541"/>
                </a:cubicBezTo>
                <a:lnTo>
                  <a:pt x="5971" y="1541"/>
                </a:lnTo>
                <a:lnTo>
                  <a:pt x="5971" y="831"/>
                </a:lnTo>
                <a:cubicBezTo>
                  <a:pt x="5971" y="740"/>
                  <a:pt x="5897" y="666"/>
                  <a:pt x="5805" y="666"/>
                </a:cubicBezTo>
                <a:lnTo>
                  <a:pt x="3764" y="666"/>
                </a:lnTo>
                <a:lnTo>
                  <a:pt x="3764" y="0"/>
                </a:lnTo>
                <a:lnTo>
                  <a:pt x="2831" y="0"/>
                </a:lnTo>
                <a:lnTo>
                  <a:pt x="2831" y="666"/>
                </a:lnTo>
                <a:lnTo>
                  <a:pt x="790" y="666"/>
                </a:lnTo>
                <a:cubicBezTo>
                  <a:pt x="699" y="666"/>
                  <a:pt x="624" y="740"/>
                  <a:pt x="624" y="831"/>
                </a:cubicBezTo>
                <a:lnTo>
                  <a:pt x="624" y="1541"/>
                </a:lnTo>
                <a:lnTo>
                  <a:pt x="1026" y="1541"/>
                </a:lnTo>
                <a:cubicBezTo>
                  <a:pt x="944" y="1563"/>
                  <a:pt x="875" y="1623"/>
                  <a:pt x="844" y="1704"/>
                </a:cubicBezTo>
                <a:lnTo>
                  <a:pt x="31" y="3851"/>
                </a:lnTo>
                <a:cubicBezTo>
                  <a:pt x="0" y="3933"/>
                  <a:pt x="11" y="4025"/>
                  <a:pt x="61" y="4097"/>
                </a:cubicBezTo>
                <a:cubicBezTo>
                  <a:pt x="111" y="4169"/>
                  <a:pt x="193" y="4212"/>
                  <a:pt x="280" y="4212"/>
                </a:cubicBezTo>
                <a:lnTo>
                  <a:pt x="1907" y="4212"/>
                </a:lnTo>
                <a:cubicBezTo>
                  <a:pt x="1995" y="4212"/>
                  <a:pt x="2077" y="4169"/>
                  <a:pt x="2127" y="4097"/>
                </a:cubicBezTo>
                <a:cubicBezTo>
                  <a:pt x="2176" y="4025"/>
                  <a:pt x="2188" y="3933"/>
                  <a:pt x="2157" y="3851"/>
                </a:cubicBezTo>
                <a:lnTo>
                  <a:pt x="1343" y="1704"/>
                </a:lnTo>
                <a:cubicBezTo>
                  <a:pt x="1312" y="1623"/>
                  <a:pt x="1244" y="1563"/>
                  <a:pt x="1162" y="1541"/>
                </a:cubicBezTo>
                <a:lnTo>
                  <a:pt x="2831" y="1541"/>
                </a:lnTo>
                <a:lnTo>
                  <a:pt x="2831" y="5346"/>
                </a:lnTo>
                <a:lnTo>
                  <a:pt x="2356" y="5346"/>
                </a:lnTo>
                <a:cubicBezTo>
                  <a:pt x="2291" y="5346"/>
                  <a:pt x="2238" y="5399"/>
                  <a:pt x="2238" y="5464"/>
                </a:cubicBezTo>
                <a:lnTo>
                  <a:pt x="2238" y="5892"/>
                </a:lnTo>
                <a:lnTo>
                  <a:pt x="1503" y="5892"/>
                </a:lnTo>
                <a:cubicBezTo>
                  <a:pt x="1438" y="5892"/>
                  <a:pt x="1384" y="5945"/>
                  <a:pt x="1384" y="6011"/>
                </a:cubicBezTo>
                <a:lnTo>
                  <a:pt x="1384" y="6519"/>
                </a:lnTo>
                <a:lnTo>
                  <a:pt x="5211" y="6519"/>
                </a:lnTo>
                <a:lnTo>
                  <a:pt x="5211" y="6011"/>
                </a:lnTo>
                <a:cubicBezTo>
                  <a:pt x="5211" y="5945"/>
                  <a:pt x="5158" y="5892"/>
                  <a:pt x="5093" y="5892"/>
                </a:cubicBezTo>
                <a:lnTo>
                  <a:pt x="4358" y="5892"/>
                </a:lnTo>
                <a:lnTo>
                  <a:pt x="4358" y="5464"/>
                </a:lnTo>
                <a:cubicBezTo>
                  <a:pt x="4358" y="5399"/>
                  <a:pt x="4305" y="5346"/>
                  <a:pt x="4239" y="5346"/>
                </a:cubicBezTo>
                <a:lnTo>
                  <a:pt x="3764" y="5346"/>
                </a:lnTo>
                <a:lnTo>
                  <a:pt x="3764" y="1541"/>
                </a:lnTo>
                <a:lnTo>
                  <a:pt x="5379" y="1541"/>
                </a:lnTo>
                <a:cubicBezTo>
                  <a:pt x="5297" y="1563"/>
                  <a:pt x="5229" y="1623"/>
                  <a:pt x="5198" y="1704"/>
                </a:cubicBezTo>
                <a:lnTo>
                  <a:pt x="4384" y="3851"/>
                </a:lnTo>
                <a:cubicBezTo>
                  <a:pt x="4353" y="3933"/>
                  <a:pt x="4365" y="4025"/>
                  <a:pt x="4414" y="4097"/>
                </a:cubicBezTo>
                <a:cubicBezTo>
                  <a:pt x="4464" y="4169"/>
                  <a:pt x="4546" y="4212"/>
                  <a:pt x="4634" y="4212"/>
                </a:cubicBezTo>
                <a:lnTo>
                  <a:pt x="6260" y="4212"/>
                </a:lnTo>
                <a:cubicBezTo>
                  <a:pt x="6348" y="4212"/>
                  <a:pt x="6430" y="4169"/>
                  <a:pt x="6480" y="4097"/>
                </a:cubicBezTo>
                <a:cubicBezTo>
                  <a:pt x="6530" y="4025"/>
                  <a:pt x="6541" y="3933"/>
                  <a:pt x="6510" y="3851"/>
                </a:cubicBezTo>
                <a:close/>
                <a:moveTo>
                  <a:pt x="1907" y="3946"/>
                </a:moveTo>
                <a:lnTo>
                  <a:pt x="280" y="3946"/>
                </a:lnTo>
                <a:lnTo>
                  <a:pt x="1094" y="1799"/>
                </a:lnTo>
                <a:lnTo>
                  <a:pt x="1907" y="3946"/>
                </a:lnTo>
                <a:close/>
                <a:moveTo>
                  <a:pt x="3298" y="1426"/>
                </a:moveTo>
                <a:cubicBezTo>
                  <a:pt x="3088" y="1426"/>
                  <a:pt x="2918" y="1256"/>
                  <a:pt x="2918" y="1046"/>
                </a:cubicBezTo>
                <a:cubicBezTo>
                  <a:pt x="2918" y="836"/>
                  <a:pt x="3088" y="666"/>
                  <a:pt x="3298" y="666"/>
                </a:cubicBezTo>
                <a:cubicBezTo>
                  <a:pt x="3508" y="666"/>
                  <a:pt x="3678" y="836"/>
                  <a:pt x="3678" y="1046"/>
                </a:cubicBezTo>
                <a:cubicBezTo>
                  <a:pt x="3678" y="1256"/>
                  <a:pt x="3508" y="1426"/>
                  <a:pt x="3298" y="1426"/>
                </a:cubicBezTo>
                <a:close/>
                <a:moveTo>
                  <a:pt x="4634" y="3946"/>
                </a:moveTo>
                <a:lnTo>
                  <a:pt x="5447" y="1799"/>
                </a:lnTo>
                <a:lnTo>
                  <a:pt x="6260" y="3946"/>
                </a:lnTo>
                <a:lnTo>
                  <a:pt x="4634" y="3946"/>
                </a:lnTo>
                <a:close/>
              </a:path>
            </a:pathLst>
          </a:custGeom>
          <a:solidFill>
            <a:srgbClr val="2272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50" name="右箭头 5"/>
          <p:cNvSpPr/>
          <p:nvPr/>
        </p:nvSpPr>
        <p:spPr>
          <a:xfrm>
            <a:off x="1478055" y="2386260"/>
            <a:ext cx="348985" cy="464092"/>
          </a:xfrm>
          <a:prstGeom prst="rightArrow">
            <a:avLst/>
          </a:prstGeom>
          <a:solidFill>
            <a:srgbClr val="227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1" name="右箭头 7"/>
          <p:cNvSpPr/>
          <p:nvPr/>
        </p:nvSpPr>
        <p:spPr>
          <a:xfrm>
            <a:off x="2643783" y="2393592"/>
            <a:ext cx="348985" cy="464092"/>
          </a:xfrm>
          <a:prstGeom prst="rightArrow">
            <a:avLst/>
          </a:prstGeom>
          <a:solidFill>
            <a:srgbClr val="227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2" name="右箭头 25"/>
          <p:cNvSpPr/>
          <p:nvPr/>
        </p:nvSpPr>
        <p:spPr>
          <a:xfrm>
            <a:off x="3846169" y="2393592"/>
            <a:ext cx="348985" cy="464092"/>
          </a:xfrm>
          <a:prstGeom prst="rightArrow">
            <a:avLst/>
          </a:prstGeom>
          <a:solidFill>
            <a:srgbClr val="227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3" name="右箭头 26"/>
          <p:cNvSpPr/>
          <p:nvPr/>
        </p:nvSpPr>
        <p:spPr>
          <a:xfrm>
            <a:off x="4901923" y="2408255"/>
            <a:ext cx="348985" cy="464092"/>
          </a:xfrm>
          <a:prstGeom prst="rightArrow">
            <a:avLst/>
          </a:prstGeom>
          <a:solidFill>
            <a:srgbClr val="227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4" name="右箭头 27"/>
          <p:cNvSpPr/>
          <p:nvPr/>
        </p:nvSpPr>
        <p:spPr>
          <a:xfrm>
            <a:off x="5935682" y="2430250"/>
            <a:ext cx="348985" cy="464092"/>
          </a:xfrm>
          <a:prstGeom prst="rightArrow">
            <a:avLst/>
          </a:prstGeom>
          <a:solidFill>
            <a:srgbClr val="227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5" name="右箭头 28"/>
          <p:cNvSpPr/>
          <p:nvPr/>
        </p:nvSpPr>
        <p:spPr>
          <a:xfrm>
            <a:off x="1454594" y="2383327"/>
            <a:ext cx="348985" cy="464092"/>
          </a:xfrm>
          <a:prstGeom prst="rightArrow">
            <a:avLst/>
          </a:prstGeom>
          <a:noFill/>
          <a:ln>
            <a:solidFill>
              <a:srgbClr val="227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6" name="右箭头 73"/>
          <p:cNvSpPr/>
          <p:nvPr/>
        </p:nvSpPr>
        <p:spPr>
          <a:xfrm>
            <a:off x="2620322" y="2390659"/>
            <a:ext cx="348985" cy="464092"/>
          </a:xfrm>
          <a:prstGeom prst="rightArrow">
            <a:avLst/>
          </a:prstGeom>
          <a:noFill/>
          <a:ln>
            <a:solidFill>
              <a:srgbClr val="227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7" name="右箭头 75"/>
          <p:cNvSpPr/>
          <p:nvPr/>
        </p:nvSpPr>
        <p:spPr>
          <a:xfrm>
            <a:off x="3822708" y="2390659"/>
            <a:ext cx="348985" cy="464092"/>
          </a:xfrm>
          <a:prstGeom prst="rightArrow">
            <a:avLst/>
          </a:prstGeom>
          <a:noFill/>
          <a:ln>
            <a:solidFill>
              <a:srgbClr val="227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8" name="右箭头 76"/>
          <p:cNvSpPr/>
          <p:nvPr/>
        </p:nvSpPr>
        <p:spPr>
          <a:xfrm>
            <a:off x="4878462" y="2405322"/>
            <a:ext cx="348985" cy="464092"/>
          </a:xfrm>
          <a:prstGeom prst="rightArrow">
            <a:avLst/>
          </a:prstGeom>
          <a:noFill/>
          <a:ln>
            <a:solidFill>
              <a:srgbClr val="227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59" name="右箭头 77"/>
          <p:cNvSpPr/>
          <p:nvPr/>
        </p:nvSpPr>
        <p:spPr>
          <a:xfrm>
            <a:off x="5912221" y="2427317"/>
            <a:ext cx="348985" cy="464092"/>
          </a:xfrm>
          <a:prstGeom prst="rightArrow">
            <a:avLst/>
          </a:prstGeom>
          <a:noFill/>
          <a:ln>
            <a:solidFill>
              <a:srgbClr val="2272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60" name="标题 1"/>
          <p:cNvSpPr txBox="1"/>
          <p:nvPr/>
        </p:nvSpPr>
        <p:spPr>
          <a:xfrm>
            <a:off x="620147" y="700554"/>
            <a:ext cx="5569638" cy="726312"/>
          </a:xfrm>
          <a:prstGeom prst="rect">
            <a:avLst/>
          </a:prstGeom>
        </p:spPr>
        <p:txBody>
          <a:bodyPr vert="horz" lIns="30477" tIns="15238" rIns="30477" bIns="15238" rtlCol="0" anchor="ctr">
            <a:normAutofit fontScale="7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微版权模式</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以版权家为</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例</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micro-copyright model - taking copyright owners as an example</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矩形 1"/>
          <p:cNvSpPr/>
          <p:nvPr/>
        </p:nvSpPr>
        <p:spPr>
          <a:xfrm>
            <a:off x="958000" y="2360100"/>
            <a:ext cx="7163435" cy="1076325"/>
          </a:xfrm>
          <a:prstGeom prst="rect">
            <a:avLst/>
          </a:prstGeom>
        </p:spPr>
        <p:txBody>
          <a:bodyPr wrap="none">
            <a:spAutoFit/>
          </a:bodyPr>
          <a:lstStyle/>
          <a:p>
            <a:pPr lvl="0" algn="ctr"/>
            <a:r>
              <a:rPr lang="zh-CN" altLang="en-US"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商品溯源</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+区块链</a:t>
            </a:r>
            <a:r>
              <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Product traceability + </a:t>
            </a:r>
            <a:r>
              <a:rPr lang="en-US" altLang="zh-CN" sz="32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 =?</a:t>
            </a:r>
            <a:endPar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9024"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商品溯源</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以溯源链为例</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pic>
        <p:nvPicPr>
          <p:cNvPr id="2097154" name="图片 1"/>
          <p:cNvPicPr>
            <a:picLocks noChangeAspect="1"/>
          </p:cNvPicPr>
          <p:nvPr/>
        </p:nvPicPr>
        <p:blipFill>
          <a:blip r:embed="rId1"/>
          <a:stretch>
            <a:fillRect/>
          </a:stretch>
        </p:blipFill>
        <p:spPr>
          <a:xfrm>
            <a:off x="620147" y="1142366"/>
            <a:ext cx="6829425" cy="3840480"/>
          </a:xfrm>
          <a:prstGeom prst="rect">
            <a:avLst/>
          </a:prstGeom>
        </p:spPr>
      </p:pic>
      <p:sp>
        <p:nvSpPr>
          <p:cNvPr id="1049025" name="文本框 2"/>
          <p:cNvSpPr txBox="1"/>
          <p:nvPr/>
        </p:nvSpPr>
        <p:spPr>
          <a:xfrm>
            <a:off x="7555865" y="1822450"/>
            <a:ext cx="1462405" cy="126047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a:solidFill>
                  <a:schemeClr val="bg1"/>
                </a:solidFill>
                <a:latin typeface="Arial" panose="020B0604020202020204" pitchFamily="34" charset="0"/>
                <a:ea typeface="微软雅黑" panose="020B0503020204020204" charset="-122"/>
                <a:cs typeface="微软雅黑" panose="020B0503020204020204" charset="-122"/>
              </a:rPr>
              <a:t>关键：实物如何可信映射到链上</a:t>
            </a:r>
            <a:endParaRPr lang="zh-CN" altLang="en-US" sz="1200">
              <a:solidFill>
                <a:schemeClr val="bg1"/>
              </a:solidFill>
              <a:latin typeface="Arial" panose="020B0604020202020204" pitchFamily="34" charset="0"/>
              <a:ea typeface="微软雅黑" panose="020B0503020204020204" charset="-122"/>
              <a:cs typeface="微软雅黑" panose="020B0503020204020204" charset="-122"/>
            </a:endParaRPr>
          </a:p>
          <a:p>
            <a:pPr marL="628650" lvl="1" indent="-171450">
              <a:buFont typeface="Arial" panose="020B0604020202020204" pitchFamily="34" charset="0"/>
              <a:buChar char="•"/>
            </a:pPr>
            <a:r>
              <a:rPr lang="zh-CN" altLang="en-US" sz="1200">
                <a:solidFill>
                  <a:schemeClr val="bg1"/>
                </a:solidFill>
                <a:latin typeface="Arial" panose="020B0604020202020204" pitchFamily="34" charset="0"/>
                <a:ea typeface="微软雅黑" panose="020B0503020204020204" charset="-122"/>
                <a:cs typeface="微软雅黑" panose="020B0503020204020204" charset="-122"/>
              </a:rPr>
              <a:t>物联网</a:t>
            </a:r>
            <a:endParaRPr lang="zh-CN" altLang="en-US" sz="1200">
              <a:solidFill>
                <a:schemeClr val="bg1"/>
              </a:solidFill>
              <a:latin typeface="Arial" panose="020B0604020202020204" pitchFamily="34" charset="0"/>
              <a:ea typeface="微软雅黑" panose="020B0503020204020204" charset="-122"/>
              <a:cs typeface="微软雅黑" panose="020B0503020204020204" charset="-122"/>
            </a:endParaRPr>
          </a:p>
          <a:p>
            <a:pPr marL="628650" lvl="1" indent="-171450">
              <a:buFont typeface="Arial" panose="020B0604020202020204" pitchFamily="34" charset="0"/>
              <a:buChar char="•"/>
            </a:pPr>
            <a:r>
              <a:rPr lang="zh-CN" altLang="en-US" sz="1200">
                <a:solidFill>
                  <a:schemeClr val="bg1"/>
                </a:solidFill>
                <a:latin typeface="Arial" panose="020B0604020202020204" pitchFamily="34" charset="0"/>
                <a:ea typeface="微软雅黑" panose="020B0503020204020204" charset="-122"/>
                <a:cs typeface="微软雅黑" panose="020B0503020204020204" charset="-122"/>
              </a:rPr>
              <a:t>人工智能</a:t>
            </a:r>
            <a:endParaRPr lang="zh-CN" altLang="en-US" sz="1200">
              <a:solidFill>
                <a:schemeClr val="bg1"/>
              </a:solidFill>
              <a:latin typeface="Arial" panose="020B0604020202020204" pitchFamily="34" charset="0"/>
              <a:ea typeface="微软雅黑" panose="020B0503020204020204" charset="-122"/>
              <a:cs typeface="微软雅黑" panose="020B0503020204020204" charset="-122"/>
            </a:endParaRPr>
          </a:p>
          <a:p>
            <a:pPr marL="628650" lvl="1" indent="-171450">
              <a:buFont typeface="Arial" panose="020B0604020202020204" pitchFamily="34" charset="0"/>
              <a:buChar char="•"/>
            </a:pPr>
            <a:r>
              <a:rPr lang="zh-CN" altLang="en-US" sz="1200">
                <a:solidFill>
                  <a:schemeClr val="bg1"/>
                </a:solidFill>
                <a:latin typeface="Arial" panose="020B0604020202020204" pitchFamily="34" charset="0"/>
                <a:ea typeface="微软雅黑" panose="020B0503020204020204" charset="-122"/>
                <a:cs typeface="微软雅黑" panose="020B0503020204020204" charset="-122"/>
              </a:rPr>
              <a:t>大数据</a:t>
            </a:r>
            <a:endParaRPr lang="zh-CN" altLang="en-US" sz="160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buFont typeface="Arial" panose="020B0604020202020204" pitchFamily="34" charset="0"/>
              <a:buChar char="•"/>
            </a:pPr>
            <a:endParaRPr lang="zh-CN" altLang="en-US" sz="160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9039" name="标题 1"/>
          <p:cNvSpPr txBox="1"/>
          <p:nvPr/>
        </p:nvSpPr>
        <p:spPr>
          <a:xfrm>
            <a:off x="620147" y="700553"/>
            <a:ext cx="5418912" cy="872135"/>
          </a:xfrm>
          <a:prstGeom prst="rect">
            <a:avLst/>
          </a:prstGeom>
        </p:spPr>
        <p:txBody>
          <a:bodyPr vert="horz" lIns="30477" tIns="15238" rIns="30477" bIns="15238"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商品溯源</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以溯源链为</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例</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Commodity Traceability——Taking traceability chain as an example</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9040" name="矩形 1"/>
          <p:cNvSpPr/>
          <p:nvPr/>
        </p:nvSpPr>
        <p:spPr>
          <a:xfrm>
            <a:off x="845428" y="3653659"/>
            <a:ext cx="1099216" cy="482600"/>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加工</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Processing</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1" name="矩形 7"/>
          <p:cNvSpPr/>
          <p:nvPr/>
        </p:nvSpPr>
        <p:spPr>
          <a:xfrm>
            <a:off x="2110155" y="3283401"/>
            <a:ext cx="929309" cy="482600"/>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检验</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Detection</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2" name="矩形 8"/>
          <p:cNvSpPr/>
          <p:nvPr/>
        </p:nvSpPr>
        <p:spPr>
          <a:xfrm>
            <a:off x="3305765" y="3041029"/>
            <a:ext cx="545041" cy="482600"/>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销售</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Sales</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3" name="矩形 9"/>
          <p:cNvSpPr/>
          <p:nvPr/>
        </p:nvSpPr>
        <p:spPr>
          <a:xfrm>
            <a:off x="4117107" y="2719562"/>
            <a:ext cx="643382" cy="482600"/>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订货</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Order</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4" name="矩形 10"/>
          <p:cNvSpPr/>
          <p:nvPr/>
        </p:nvSpPr>
        <p:spPr>
          <a:xfrm>
            <a:off x="4977619" y="2027743"/>
            <a:ext cx="1392144" cy="690245"/>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订单查询与</a:t>
            </a: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跟踪</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Order inquiry and tracking</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5" name="矩形 11"/>
          <p:cNvSpPr/>
          <p:nvPr/>
        </p:nvSpPr>
        <p:spPr>
          <a:xfrm>
            <a:off x="6640433" y="1709314"/>
            <a:ext cx="765910" cy="690245"/>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订单</a:t>
            </a: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查收</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Order check</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pic>
        <p:nvPicPr>
          <p:cNvPr id="2097155" name="图片 14"/>
          <p:cNvPicPr>
            <a:picLocks noChangeAspect="1"/>
          </p:cNvPicPr>
          <p:nvPr/>
        </p:nvPicPr>
        <p:blipFill>
          <a:blip r:embed="rId1"/>
          <a:stretch>
            <a:fillRect/>
          </a:stretch>
        </p:blipFill>
        <p:spPr>
          <a:xfrm rot="20569879">
            <a:off x="692627" y="3345798"/>
            <a:ext cx="7676008" cy="123448"/>
          </a:xfrm>
          <a:prstGeom prst="rect">
            <a:avLst/>
          </a:prstGeom>
          <a:ln>
            <a:solidFill>
              <a:schemeClr val="bg1"/>
            </a:solidFill>
          </a:ln>
        </p:spPr>
      </p:pic>
      <p:sp>
        <p:nvSpPr>
          <p:cNvPr id="1049046" name="左弧形箭头 16"/>
          <p:cNvSpPr/>
          <p:nvPr/>
        </p:nvSpPr>
        <p:spPr>
          <a:xfrm rot="14804351">
            <a:off x="4585598" y="3694611"/>
            <a:ext cx="548640" cy="274954"/>
          </a:xfrm>
          <a:prstGeom prst="curvedRightArrow">
            <a:avLst/>
          </a:prstGeom>
          <a:solidFill>
            <a:srgbClr val="FFFFFF"/>
          </a:solidFill>
          <a:ln w="25400" cap="flat">
            <a:solidFill>
              <a:schemeClr val="accent1"/>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350" b="0" i="0" u="none" strike="noStrike" cap="none" spc="0" normalizeH="0" baseline="0">
              <a:ln>
                <a:noFill/>
              </a:ln>
              <a:solidFill>
                <a:srgbClr val="000000"/>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7" name="矩形 12"/>
          <p:cNvSpPr/>
          <p:nvPr/>
        </p:nvSpPr>
        <p:spPr>
          <a:xfrm>
            <a:off x="7677013" y="1523664"/>
            <a:ext cx="1077642" cy="690245"/>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食品</a:t>
            </a: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评价</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Food evaluation</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
        <p:nvSpPr>
          <p:cNvPr id="1049048" name="矩形 3"/>
          <p:cNvSpPr/>
          <p:nvPr/>
        </p:nvSpPr>
        <p:spPr>
          <a:xfrm>
            <a:off x="89117" y="4470261"/>
            <a:ext cx="840995" cy="482600"/>
          </a:xfrm>
          <a:prstGeom prst="rect">
            <a:avLst/>
          </a:prstGeom>
          <a:solidFill>
            <a:srgbClr val="FFFFFF"/>
          </a:solidFill>
          <a:ln w="25400" cap="flat">
            <a:solidFill>
              <a:srgbClr val="00B0F0"/>
            </a:solidFill>
            <a:prstDash val="solid"/>
            <a:round/>
          </a:ln>
        </p:spPr>
        <p:style>
          <a:lnRef idx="0">
            <a:srgbClr val="FFFFFF"/>
          </a:lnRef>
          <a:fillRef idx="0">
            <a:srgbClr val="FFFFFF"/>
          </a:fillRef>
          <a:effectRef idx="0">
            <a:srgbClr val="FFFFFF"/>
          </a:effectRef>
          <a:fontRef idx="none">
            <a:srgbClr val="000000"/>
          </a:fontRef>
        </p:style>
        <p:txBody>
          <a:bodyPr rot="0" spcFirstLastPara="1" vertOverflow="overflow" horzOverflow="overflow" vert="horz" wrap="square" lIns="34288" tIns="34288" rIns="34288" bIns="3428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rPr>
              <a:t>生产</a:t>
            </a:r>
            <a:endParaRPr kumimoji="0" lang="en-US" altLang="zh-CN" sz="1350" b="1" i="0" u="none" strike="noStrike" cap="none" spc="0" normalizeH="0" baseline="0" dirty="0" smtClean="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a:p>
            <a:pPr defTabSz="914400" hangingPunct="0"/>
            <a:r>
              <a:rPr lang="en-US" altLang="zh-CN" sz="1350" b="1" dirty="0">
                <a:solidFill>
                  <a:schemeClr val="bg1">
                    <a:lumMod val="65000"/>
                  </a:schemeClr>
                </a:solidFill>
                <a:latin typeface="Arial" panose="020B0604020202020204" pitchFamily="34" charset="0"/>
                <a:ea typeface="微软雅黑" panose="020B0503020204020204" charset="-122"/>
                <a:cs typeface="微软雅黑" panose="020B0503020204020204" charset="-122"/>
                <a:sym typeface="Helvetica"/>
              </a:rPr>
              <a:t>produce</a:t>
            </a:r>
            <a:endParaRPr kumimoji="0" lang="zh-CN" altLang="en-US" sz="1350" b="1" i="0" u="none" strike="noStrike" cap="none" spc="0" normalizeH="0" baseline="0" dirty="0">
              <a:ln>
                <a:noFill/>
              </a:ln>
              <a:solidFill>
                <a:schemeClr val="bg1">
                  <a:lumMod val="65000"/>
                </a:schemeClr>
              </a:solidFill>
              <a:effectLst/>
              <a:latin typeface="Arial" panose="020B0604020202020204" pitchFamily="34" charset="0"/>
              <a:ea typeface="微软雅黑" panose="020B0503020204020204" charset="-122"/>
              <a:cs typeface="微软雅黑" panose="020B0503020204020204" charset="-122"/>
              <a:sym typeface="Helvetica"/>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标题 1"/>
          <p:cNvSpPr>
            <a:spLocks noGrp="1"/>
          </p:cNvSpPr>
          <p:nvPr>
            <p:ph type="ctrTitle"/>
          </p:nvPr>
        </p:nvSpPr>
        <p:spPr>
          <a:xfrm>
            <a:off x="0" y="1306286"/>
            <a:ext cx="9144000" cy="2662813"/>
          </a:xfrm>
        </p:spPr>
        <p:txBody>
          <a:bodyPr>
            <a:normAutofit/>
          </a:bodyPr>
          <a:lstStyle/>
          <a:p>
            <a:r>
              <a:rPr lang="zh-CN" altLang="en-US" sz="2800" dirty="0" smtClean="0">
                <a:latin typeface="Arial" panose="020B0604020202020204" pitchFamily="34" charset="0"/>
                <a:ea typeface="微软雅黑" panose="020B0503020204020204" charset="-122"/>
                <a:cs typeface="微软雅黑" panose="020B0503020204020204" charset="-122"/>
              </a:rPr>
              <a:t>链村的故事</a:t>
            </a:r>
            <a:r>
              <a:rPr lang="zh-CN" altLang="en-US" sz="2800" dirty="0" smtClean="0">
                <a:latin typeface="Arial" panose="020B0604020202020204" pitchFamily="34" charset="0"/>
                <a:ea typeface="微软雅黑" panose="020B0503020204020204" charset="-122"/>
                <a:cs typeface="微软雅黑" panose="020B0503020204020204" charset="-122"/>
                <a:sym typeface="+mn-ea"/>
              </a:rPr>
              <a:t>——区块链基本原理解析</a:t>
            </a:r>
            <a:br>
              <a:rPr lang="zh-CN" altLang="en-US" sz="2800" dirty="0" smtClean="0">
                <a:latin typeface="Arial" panose="020B0604020202020204" pitchFamily="34" charset="0"/>
                <a:ea typeface="微软雅黑" panose="020B0503020204020204" charset="-122"/>
                <a:cs typeface="微软雅黑" panose="020B0503020204020204" charset="-122"/>
                <a:sym typeface="+mn-ea"/>
              </a:rPr>
            </a:br>
            <a:br>
              <a:rPr lang="en-US" altLang="zh-CN" sz="2800" dirty="0">
                <a:latin typeface="Arial" panose="020B0604020202020204" pitchFamily="34" charset="0"/>
                <a:ea typeface="微软雅黑" panose="020B0503020204020204" charset="-122"/>
                <a:cs typeface="微软雅黑" panose="020B0503020204020204" charset="-122"/>
              </a:rPr>
            </a:br>
            <a:r>
              <a:rPr lang="en-US" altLang="zh-CN" sz="2800" dirty="0">
                <a:latin typeface="Arial" panose="020B0604020202020204" pitchFamily="34" charset="0"/>
                <a:ea typeface="微软雅黑" panose="020B0503020204020204" charset="-122"/>
                <a:cs typeface="微软雅黑" panose="020B0503020204020204" charset="-122"/>
              </a:rPr>
              <a:t>A </a:t>
            </a:r>
            <a:r>
              <a:rPr lang="en-US" altLang="zh-CN" sz="2800" dirty="0" smtClean="0">
                <a:latin typeface="Arial" panose="020B0604020202020204" pitchFamily="34" charset="0"/>
                <a:ea typeface="微软雅黑" panose="020B0503020204020204" charset="-122"/>
                <a:cs typeface="微软雅黑" panose="020B0503020204020204" charset="-122"/>
              </a:rPr>
              <a:t>Store</a:t>
            </a:r>
            <a:r>
              <a:rPr lang="zh-CN" altLang="en-US" sz="2800" dirty="0" smtClean="0">
                <a:latin typeface="Arial" panose="020B0604020202020204" pitchFamily="34" charset="0"/>
                <a:ea typeface="微软雅黑" panose="020B0503020204020204" charset="-122"/>
                <a:cs typeface="微软雅黑" panose="020B0503020204020204" charset="-122"/>
              </a:rPr>
              <a:t> </a:t>
            </a:r>
            <a:r>
              <a:rPr lang="en-US" altLang="zh-CN" sz="2800" dirty="0" smtClean="0">
                <a:latin typeface="Arial" panose="020B0604020202020204" pitchFamily="34" charset="0"/>
                <a:ea typeface="微软雅黑" panose="020B0503020204020204" charset="-122"/>
                <a:cs typeface="微软雅黑" panose="020B0503020204020204" charset="-122"/>
              </a:rPr>
              <a:t>of</a:t>
            </a:r>
            <a:r>
              <a:rPr lang="zh-CN" altLang="en-US" sz="2800" dirty="0" smtClean="0">
                <a:latin typeface="Arial" panose="020B0604020202020204" pitchFamily="34" charset="0"/>
                <a:ea typeface="微软雅黑" panose="020B0503020204020204" charset="-122"/>
                <a:cs typeface="微软雅黑" panose="020B0503020204020204" charset="-122"/>
              </a:rPr>
              <a:t>  </a:t>
            </a:r>
            <a:r>
              <a:rPr lang="en-US" altLang="zh-CN" sz="2800" dirty="0" err="1" smtClean="0">
                <a:latin typeface="Arial" panose="020B0604020202020204" pitchFamily="34" charset="0"/>
                <a:ea typeface="微软雅黑" panose="020B0503020204020204" charset="-122"/>
                <a:cs typeface="微软雅黑" panose="020B0503020204020204" charset="-122"/>
              </a:rPr>
              <a:t>BlackChain</a:t>
            </a:r>
            <a:r>
              <a:rPr lang="en-US" altLang="zh-CN" sz="2800" dirty="0">
                <a:latin typeface="Arial" panose="020B0604020202020204" pitchFamily="34" charset="0"/>
                <a:ea typeface="微软雅黑" panose="020B0503020204020204" charset="-122"/>
                <a:cs typeface="微软雅黑" panose="020B0503020204020204" charset="-122"/>
              </a:rPr>
              <a:t> V</a:t>
            </a:r>
            <a:r>
              <a:rPr lang="en-US" altLang="zh-CN" sz="2800" dirty="0" smtClean="0">
                <a:latin typeface="Arial" panose="020B0604020202020204" pitchFamily="34" charset="0"/>
                <a:ea typeface="微软雅黑" panose="020B0503020204020204" charset="-122"/>
                <a:cs typeface="微软雅黑" panose="020B0503020204020204" charset="-122"/>
              </a:rPr>
              <a:t>illage</a:t>
            </a:r>
            <a:br>
              <a:rPr lang="en-US" altLang="zh-CN" sz="2800" dirty="0" smtClean="0">
                <a:latin typeface="Arial" panose="020B0604020202020204" pitchFamily="34" charset="0"/>
                <a:ea typeface="微软雅黑" panose="020B0503020204020204" charset="-122"/>
                <a:cs typeface="微软雅黑" panose="020B0503020204020204" charset="-122"/>
              </a:rPr>
            </a:br>
            <a:r>
              <a:rPr lang="en-US" altLang="zh-CN" sz="2000" dirty="0" smtClean="0">
                <a:latin typeface="Arial" panose="020B0604020202020204" pitchFamily="34" charset="0"/>
                <a:ea typeface="微软雅黑" panose="020B0503020204020204" charset="-122"/>
                <a:cs typeface="微软雅黑" panose="020B0503020204020204" charset="-122"/>
              </a:rPr>
              <a:t>Analysis </a:t>
            </a:r>
            <a:r>
              <a:rPr lang="en-US" altLang="zh-CN" sz="2000" dirty="0">
                <a:latin typeface="Arial" panose="020B0604020202020204" pitchFamily="34" charset="0"/>
                <a:ea typeface="微软雅黑" panose="020B0503020204020204" charset="-122"/>
                <a:cs typeface="微软雅黑" panose="020B0503020204020204" charset="-122"/>
              </a:rPr>
              <a:t>of the Basic Principle of B</a:t>
            </a:r>
            <a:r>
              <a:rPr lang="en-US" altLang="zh-CN" sz="2000" dirty="0" err="1">
                <a:latin typeface="Arial" panose="020B0604020202020204" pitchFamily="34" charset="0"/>
                <a:ea typeface="微软雅黑" panose="020B0503020204020204" charset="-122"/>
                <a:cs typeface="微软雅黑" panose="020B0503020204020204" charset="-122"/>
              </a:rPr>
              <a:t>lockchain</a:t>
            </a:r>
            <a:endParaRPr lang="zh-CN" altLang="en-US" sz="2000" dirty="0" smtClean="0">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2" name="标题 1"/>
          <p:cNvSpPr txBox="1"/>
          <p:nvPr/>
        </p:nvSpPr>
        <p:spPr>
          <a:xfrm>
            <a:off x="620147" y="700554"/>
            <a:ext cx="5227994" cy="484826"/>
          </a:xfrm>
          <a:prstGeom prst="rect">
            <a:avLst/>
          </a:prstGeom>
        </p:spPr>
        <p:txBody>
          <a:bodyPr vert="horz" lIns="30477" tIns="15238" rIns="30477" bIns="15238" rtlCol="0" anchor="ctr">
            <a:normAutofit fontScale="7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商品</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溯源</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commodity traceability</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863" name="泪滴形 7"/>
          <p:cNvSpPr/>
          <p:nvPr>
            <p:custDataLst>
              <p:tags r:id="rId1"/>
            </p:custDataLst>
          </p:nvPr>
        </p:nvSpPr>
        <p:spPr>
          <a:xfrm rot="8100000">
            <a:off x="1526214" y="1882158"/>
            <a:ext cx="832109" cy="832111"/>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chemeClr val="accent1"/>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4" name="文本框 3"/>
          <p:cNvSpPr txBox="1"/>
          <p:nvPr>
            <p:custDataLst>
              <p:tags r:id="rId2"/>
            </p:custDataLst>
          </p:nvPr>
        </p:nvSpPr>
        <p:spPr>
          <a:xfrm>
            <a:off x="761609" y="3222048"/>
            <a:ext cx="2363428" cy="1851113"/>
          </a:xfrm>
          <a:prstGeom prst="rect">
            <a:avLst/>
          </a:prstGeom>
          <a:noFill/>
        </p:spPr>
        <p:txBody>
          <a:bodyPr wrap="square" rtlCol="0"/>
          <a:lstStyle/>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产业</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整体数字化</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Industrial digitalization</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穿透</a:t>
            </a: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式</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监管</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Penetrating supervision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事中</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监管</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Regulatory supervision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精准</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处置</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Precise disposal</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区域</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品牌</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Regional brand</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5" name="文本框 4"/>
          <p:cNvSpPr txBox="1"/>
          <p:nvPr>
            <p:custDataLst>
              <p:tags r:id="rId3"/>
            </p:custDataLst>
          </p:nvPr>
        </p:nvSpPr>
        <p:spPr>
          <a:xfrm>
            <a:off x="1278479" y="2886603"/>
            <a:ext cx="1252180" cy="412349"/>
          </a:xfrm>
          <a:prstGeom prst="rect">
            <a:avLst/>
          </a:prstGeom>
          <a:noFill/>
        </p:spPr>
        <p:txBody>
          <a:bodyPr wrap="square" rtlCol="0">
            <a:normAutofit fontScale="75000" lnSpcReduction="20000"/>
          </a:bodyPr>
          <a:lstStyle/>
          <a:p>
            <a:pPr algn="ctr"/>
            <a:r>
              <a:rPr lang="zh-CN" altLang="en-US"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政府</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government</a:t>
            </a:r>
            <a:endParaRPr lang="zh-CN" altLang="en-US"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6" name="泪滴形 7"/>
          <p:cNvSpPr/>
          <p:nvPr>
            <p:custDataLst>
              <p:tags r:id="rId4"/>
            </p:custDataLst>
          </p:nvPr>
        </p:nvSpPr>
        <p:spPr>
          <a:xfrm rot="8100000">
            <a:off x="3847454" y="1882158"/>
            <a:ext cx="832109" cy="832111"/>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chemeClr val="accent1"/>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7" name="文本框 9"/>
          <p:cNvSpPr txBox="1"/>
          <p:nvPr>
            <p:custDataLst>
              <p:tags r:id="rId5"/>
            </p:custDataLst>
          </p:nvPr>
        </p:nvSpPr>
        <p:spPr>
          <a:xfrm>
            <a:off x="3614799" y="3528944"/>
            <a:ext cx="1348831" cy="1730813"/>
          </a:xfrm>
          <a:prstGeom prst="rect">
            <a:avLst/>
          </a:prstGeom>
          <a:noFill/>
        </p:spPr>
        <p:txBody>
          <a:bodyPr wrap="square" rtlCol="0">
            <a:normAutofit fontScale="77593" lnSpcReduction="20000"/>
          </a:bodyPr>
          <a:lstStyle/>
          <a:p>
            <a:pPr algn="ct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原产地</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溢价</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Origin premium</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自证</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清白</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Self-certification</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积分</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体系</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Point system</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数字化</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转型</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Digital transformation</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产业链</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管控</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Industry chain management</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8" name="文本框 10"/>
          <p:cNvSpPr txBox="1"/>
          <p:nvPr>
            <p:custDataLst>
              <p:tags r:id="rId6"/>
            </p:custDataLst>
          </p:nvPr>
        </p:nvSpPr>
        <p:spPr>
          <a:xfrm>
            <a:off x="3614799" y="3004503"/>
            <a:ext cx="1348831" cy="455745"/>
          </a:xfrm>
          <a:prstGeom prst="rect">
            <a:avLst/>
          </a:prstGeom>
          <a:noFill/>
        </p:spPr>
        <p:txBody>
          <a:bodyPr wrap="square" rtlCol="0">
            <a:normAutofit fontScale="72500"/>
          </a:bodyPr>
          <a:lstStyle/>
          <a:p>
            <a:pPr algn="ctr"/>
            <a:r>
              <a:rPr lang="zh-CN" altLang="en-US"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企业</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enterprise</a:t>
            </a:r>
            <a:endParaRPr lang="zh-CN" altLang="en-US"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69" name="泪滴形 7"/>
          <p:cNvSpPr/>
          <p:nvPr>
            <p:custDataLst>
              <p:tags r:id="rId7"/>
            </p:custDataLst>
          </p:nvPr>
        </p:nvSpPr>
        <p:spPr>
          <a:xfrm rot="8100000">
            <a:off x="6168695" y="1882158"/>
            <a:ext cx="832109" cy="832111"/>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chemeClr val="accent1"/>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70" name="文本框 13"/>
          <p:cNvSpPr txBox="1"/>
          <p:nvPr>
            <p:custDataLst>
              <p:tags r:id="rId8"/>
            </p:custDataLst>
          </p:nvPr>
        </p:nvSpPr>
        <p:spPr>
          <a:xfrm>
            <a:off x="5920961" y="3460248"/>
            <a:ext cx="1282338" cy="1493589"/>
          </a:xfrm>
          <a:prstGeom prst="rect">
            <a:avLst/>
          </a:prstGeom>
          <a:noFill/>
        </p:spPr>
        <p:txBody>
          <a:bodyPr wrap="square" rtlCol="0"/>
          <a:lstStyle/>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吃的</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放心</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Eat at ease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用的</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放心</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Reassuring</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消费</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升级</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Consumption upgrade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71" name="文本框 14"/>
          <p:cNvSpPr txBox="1"/>
          <p:nvPr>
            <p:custDataLst>
              <p:tags r:id="rId9"/>
            </p:custDataLst>
          </p:nvPr>
        </p:nvSpPr>
        <p:spPr>
          <a:xfrm>
            <a:off x="5951119" y="3004504"/>
            <a:ext cx="1252180" cy="455744"/>
          </a:xfrm>
          <a:prstGeom prst="rect">
            <a:avLst/>
          </a:prstGeom>
          <a:noFill/>
        </p:spPr>
        <p:txBody>
          <a:bodyPr wrap="square" rtlCol="0">
            <a:normAutofit fontScale="72500"/>
          </a:bodyPr>
          <a:lstStyle/>
          <a:p>
            <a:pPr algn="ctr"/>
            <a:r>
              <a:rPr lang="zh-CN" altLang="en-US"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消费者</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ct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consumer</a:t>
            </a:r>
            <a:endParaRPr lang="zh-CN" altLang="en-US" sz="15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8872" name="factory_85763"/>
          <p:cNvSpPr>
            <a:spLocks noChangeAspect="1"/>
          </p:cNvSpPr>
          <p:nvPr/>
        </p:nvSpPr>
        <p:spPr bwMode="auto">
          <a:xfrm>
            <a:off x="4056380" y="2061210"/>
            <a:ext cx="438150" cy="405130"/>
          </a:xfrm>
          <a:custGeom>
            <a:avLst/>
            <a:gdLst>
              <a:gd name="T0" fmla="*/ 2658 w 2716"/>
              <a:gd name="T1" fmla="*/ 1414 h 2513"/>
              <a:gd name="T2" fmla="*/ 2029 w 2716"/>
              <a:gd name="T3" fmla="*/ 1121 h 2513"/>
              <a:gd name="T4" fmla="*/ 1933 w 2716"/>
              <a:gd name="T5" fmla="*/ 1127 h 2513"/>
              <a:gd name="T6" fmla="*/ 1887 w 2716"/>
              <a:gd name="T7" fmla="*/ 1212 h 2513"/>
              <a:gd name="T8" fmla="*/ 1887 w 2716"/>
              <a:gd name="T9" fmla="*/ 1348 h 2513"/>
              <a:gd name="T10" fmla="*/ 1400 w 2716"/>
              <a:gd name="T11" fmla="*/ 1121 h 2513"/>
              <a:gd name="T12" fmla="*/ 1304 w 2716"/>
              <a:gd name="T13" fmla="*/ 1127 h 2513"/>
              <a:gd name="T14" fmla="*/ 1258 w 2716"/>
              <a:gd name="T15" fmla="*/ 1212 h 2513"/>
              <a:gd name="T16" fmla="*/ 1258 w 2716"/>
              <a:gd name="T17" fmla="*/ 1348 h 2513"/>
              <a:gd name="T18" fmla="*/ 1155 w 2716"/>
              <a:gd name="T19" fmla="*/ 1300 h 2513"/>
              <a:gd name="T20" fmla="*/ 1155 w 2716"/>
              <a:gd name="T21" fmla="*/ 820 h 2513"/>
              <a:gd name="T22" fmla="*/ 1055 w 2716"/>
              <a:gd name="T23" fmla="*/ 720 h 2513"/>
              <a:gd name="T24" fmla="*/ 944 w 2716"/>
              <a:gd name="T25" fmla="*/ 720 h 2513"/>
              <a:gd name="T26" fmla="*/ 844 w 2716"/>
              <a:gd name="T27" fmla="*/ 820 h 2513"/>
              <a:gd name="T28" fmla="*/ 844 w 2716"/>
              <a:gd name="T29" fmla="*/ 1155 h 2513"/>
              <a:gd name="T30" fmla="*/ 771 w 2716"/>
              <a:gd name="T31" fmla="*/ 1121 h 2513"/>
              <a:gd name="T32" fmla="*/ 675 w 2716"/>
              <a:gd name="T33" fmla="*/ 1127 h 2513"/>
              <a:gd name="T34" fmla="*/ 644 w 2716"/>
              <a:gd name="T35" fmla="*/ 1159 h 2513"/>
              <a:gd name="T36" fmla="*/ 599 w 2716"/>
              <a:gd name="T37" fmla="*/ 96 h 2513"/>
              <a:gd name="T38" fmla="*/ 499 w 2716"/>
              <a:gd name="T39" fmla="*/ 0 h 2513"/>
              <a:gd name="T40" fmla="*/ 308 w 2716"/>
              <a:gd name="T41" fmla="*/ 0 h 2513"/>
              <a:gd name="T42" fmla="*/ 209 w 2716"/>
              <a:gd name="T43" fmla="*/ 95 h 2513"/>
              <a:gd name="T44" fmla="*/ 159 w 2716"/>
              <a:gd name="T45" fmla="*/ 1129 h 2513"/>
              <a:gd name="T46" fmla="*/ 142 w 2716"/>
              <a:gd name="T47" fmla="*/ 1121 h 2513"/>
              <a:gd name="T48" fmla="*/ 46 w 2716"/>
              <a:gd name="T49" fmla="*/ 1127 h 2513"/>
              <a:gd name="T50" fmla="*/ 0 w 2716"/>
              <a:gd name="T51" fmla="*/ 1212 h 2513"/>
              <a:gd name="T52" fmla="*/ 0 w 2716"/>
              <a:gd name="T53" fmla="*/ 2413 h 2513"/>
              <a:gd name="T54" fmla="*/ 100 w 2716"/>
              <a:gd name="T55" fmla="*/ 2513 h 2513"/>
              <a:gd name="T56" fmla="*/ 2616 w 2716"/>
              <a:gd name="T57" fmla="*/ 2513 h 2513"/>
              <a:gd name="T58" fmla="*/ 2716 w 2716"/>
              <a:gd name="T59" fmla="*/ 2413 h 2513"/>
              <a:gd name="T60" fmla="*/ 2716 w 2716"/>
              <a:gd name="T61" fmla="*/ 1505 h 2513"/>
              <a:gd name="T62" fmla="*/ 2658 w 2716"/>
              <a:gd name="T63" fmla="*/ 1414 h 2513"/>
              <a:gd name="T64" fmla="*/ 574 w 2716"/>
              <a:gd name="T65" fmla="*/ 2028 h 2513"/>
              <a:gd name="T66" fmla="*/ 474 w 2716"/>
              <a:gd name="T67" fmla="*/ 2128 h 2513"/>
              <a:gd name="T68" fmla="*/ 305 w 2716"/>
              <a:gd name="T69" fmla="*/ 2128 h 2513"/>
              <a:gd name="T70" fmla="*/ 205 w 2716"/>
              <a:gd name="T71" fmla="*/ 2028 h 2513"/>
              <a:gd name="T72" fmla="*/ 205 w 2716"/>
              <a:gd name="T73" fmla="*/ 1790 h 2513"/>
              <a:gd name="T74" fmla="*/ 305 w 2716"/>
              <a:gd name="T75" fmla="*/ 1690 h 2513"/>
              <a:gd name="T76" fmla="*/ 474 w 2716"/>
              <a:gd name="T77" fmla="*/ 1690 h 2513"/>
              <a:gd name="T78" fmla="*/ 574 w 2716"/>
              <a:gd name="T79" fmla="*/ 1790 h 2513"/>
              <a:gd name="T80" fmla="*/ 574 w 2716"/>
              <a:gd name="T81" fmla="*/ 2028 h 2513"/>
              <a:gd name="T82" fmla="*/ 1935 w 2716"/>
              <a:gd name="T83" fmla="*/ 2028 h 2513"/>
              <a:gd name="T84" fmla="*/ 1835 w 2716"/>
              <a:gd name="T85" fmla="*/ 2128 h 2513"/>
              <a:gd name="T86" fmla="*/ 1666 w 2716"/>
              <a:gd name="T87" fmla="*/ 2128 h 2513"/>
              <a:gd name="T88" fmla="*/ 1566 w 2716"/>
              <a:gd name="T89" fmla="*/ 2028 h 2513"/>
              <a:gd name="T90" fmla="*/ 1566 w 2716"/>
              <a:gd name="T91" fmla="*/ 1790 h 2513"/>
              <a:gd name="T92" fmla="*/ 1666 w 2716"/>
              <a:gd name="T93" fmla="*/ 1690 h 2513"/>
              <a:gd name="T94" fmla="*/ 1835 w 2716"/>
              <a:gd name="T95" fmla="*/ 1690 h 2513"/>
              <a:gd name="T96" fmla="*/ 1935 w 2716"/>
              <a:gd name="T97" fmla="*/ 1790 h 2513"/>
              <a:gd name="T98" fmla="*/ 1935 w 2716"/>
              <a:gd name="T99" fmla="*/ 2028 h 2513"/>
              <a:gd name="T100" fmla="*/ 2501 w 2716"/>
              <a:gd name="T101" fmla="*/ 2028 h 2513"/>
              <a:gd name="T102" fmla="*/ 2401 w 2716"/>
              <a:gd name="T103" fmla="*/ 2128 h 2513"/>
              <a:gd name="T104" fmla="*/ 2233 w 2716"/>
              <a:gd name="T105" fmla="*/ 2128 h 2513"/>
              <a:gd name="T106" fmla="*/ 2133 w 2716"/>
              <a:gd name="T107" fmla="*/ 2028 h 2513"/>
              <a:gd name="T108" fmla="*/ 2133 w 2716"/>
              <a:gd name="T109" fmla="*/ 1790 h 2513"/>
              <a:gd name="T110" fmla="*/ 2233 w 2716"/>
              <a:gd name="T111" fmla="*/ 1690 h 2513"/>
              <a:gd name="T112" fmla="*/ 2401 w 2716"/>
              <a:gd name="T113" fmla="*/ 1690 h 2513"/>
              <a:gd name="T114" fmla="*/ 2501 w 2716"/>
              <a:gd name="T115" fmla="*/ 1790 h 2513"/>
              <a:gd name="T116" fmla="*/ 2501 w 2716"/>
              <a:gd name="T117" fmla="*/ 2028 h 2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6" h="2513">
                <a:moveTo>
                  <a:pt x="2658" y="1414"/>
                </a:moveTo>
                <a:lnTo>
                  <a:pt x="2029" y="1121"/>
                </a:lnTo>
                <a:cubicBezTo>
                  <a:pt x="1998" y="1107"/>
                  <a:pt x="1962" y="1109"/>
                  <a:pt x="1933" y="1127"/>
                </a:cubicBezTo>
                <a:cubicBezTo>
                  <a:pt x="1904" y="1146"/>
                  <a:pt x="1887" y="1177"/>
                  <a:pt x="1887" y="1212"/>
                </a:cubicBezTo>
                <a:lnTo>
                  <a:pt x="1887" y="1348"/>
                </a:lnTo>
                <a:lnTo>
                  <a:pt x="1400" y="1121"/>
                </a:lnTo>
                <a:cubicBezTo>
                  <a:pt x="1369" y="1107"/>
                  <a:pt x="1333" y="1109"/>
                  <a:pt x="1304" y="1127"/>
                </a:cubicBezTo>
                <a:cubicBezTo>
                  <a:pt x="1275" y="1146"/>
                  <a:pt x="1258" y="1177"/>
                  <a:pt x="1258" y="1212"/>
                </a:cubicBezTo>
                <a:lnTo>
                  <a:pt x="1258" y="1348"/>
                </a:lnTo>
                <a:lnTo>
                  <a:pt x="1155" y="1300"/>
                </a:lnTo>
                <a:lnTo>
                  <a:pt x="1155" y="820"/>
                </a:lnTo>
                <a:cubicBezTo>
                  <a:pt x="1155" y="765"/>
                  <a:pt x="1110" y="720"/>
                  <a:pt x="1055" y="720"/>
                </a:cubicBezTo>
                <a:lnTo>
                  <a:pt x="944" y="720"/>
                </a:lnTo>
                <a:cubicBezTo>
                  <a:pt x="889" y="720"/>
                  <a:pt x="844" y="765"/>
                  <a:pt x="844" y="820"/>
                </a:cubicBezTo>
                <a:lnTo>
                  <a:pt x="844" y="1155"/>
                </a:lnTo>
                <a:lnTo>
                  <a:pt x="771" y="1121"/>
                </a:lnTo>
                <a:cubicBezTo>
                  <a:pt x="740" y="1107"/>
                  <a:pt x="704" y="1109"/>
                  <a:pt x="675" y="1127"/>
                </a:cubicBezTo>
                <a:cubicBezTo>
                  <a:pt x="662" y="1135"/>
                  <a:pt x="652" y="1146"/>
                  <a:pt x="644" y="1159"/>
                </a:cubicBezTo>
                <a:lnTo>
                  <a:pt x="599" y="96"/>
                </a:lnTo>
                <a:cubicBezTo>
                  <a:pt x="596" y="42"/>
                  <a:pt x="552" y="0"/>
                  <a:pt x="499" y="0"/>
                </a:cubicBezTo>
                <a:lnTo>
                  <a:pt x="308" y="0"/>
                </a:lnTo>
                <a:cubicBezTo>
                  <a:pt x="255" y="0"/>
                  <a:pt x="211" y="42"/>
                  <a:pt x="209" y="95"/>
                </a:cubicBezTo>
                <a:lnTo>
                  <a:pt x="159" y="1129"/>
                </a:lnTo>
                <a:lnTo>
                  <a:pt x="142" y="1121"/>
                </a:lnTo>
                <a:cubicBezTo>
                  <a:pt x="111" y="1106"/>
                  <a:pt x="75" y="1109"/>
                  <a:pt x="46" y="1127"/>
                </a:cubicBezTo>
                <a:cubicBezTo>
                  <a:pt x="17" y="1146"/>
                  <a:pt x="0" y="1177"/>
                  <a:pt x="0" y="1212"/>
                </a:cubicBezTo>
                <a:lnTo>
                  <a:pt x="0" y="2413"/>
                </a:lnTo>
                <a:cubicBezTo>
                  <a:pt x="0" y="2469"/>
                  <a:pt x="45" y="2513"/>
                  <a:pt x="100" y="2513"/>
                </a:cubicBezTo>
                <a:lnTo>
                  <a:pt x="2616" y="2513"/>
                </a:lnTo>
                <a:cubicBezTo>
                  <a:pt x="2671" y="2513"/>
                  <a:pt x="2716" y="2469"/>
                  <a:pt x="2716" y="2413"/>
                </a:cubicBezTo>
                <a:lnTo>
                  <a:pt x="2716" y="1505"/>
                </a:lnTo>
                <a:cubicBezTo>
                  <a:pt x="2716" y="1466"/>
                  <a:pt x="2693" y="1431"/>
                  <a:pt x="2658" y="1414"/>
                </a:cubicBezTo>
                <a:close/>
                <a:moveTo>
                  <a:pt x="574" y="2028"/>
                </a:moveTo>
                <a:cubicBezTo>
                  <a:pt x="574" y="2083"/>
                  <a:pt x="529" y="2128"/>
                  <a:pt x="474" y="2128"/>
                </a:cubicBezTo>
                <a:lnTo>
                  <a:pt x="305" y="2128"/>
                </a:lnTo>
                <a:cubicBezTo>
                  <a:pt x="250" y="2128"/>
                  <a:pt x="205" y="2083"/>
                  <a:pt x="205" y="2028"/>
                </a:cubicBezTo>
                <a:lnTo>
                  <a:pt x="205" y="1790"/>
                </a:lnTo>
                <a:cubicBezTo>
                  <a:pt x="205" y="1734"/>
                  <a:pt x="250" y="1690"/>
                  <a:pt x="305" y="1690"/>
                </a:cubicBezTo>
                <a:lnTo>
                  <a:pt x="474" y="1690"/>
                </a:lnTo>
                <a:cubicBezTo>
                  <a:pt x="529" y="1690"/>
                  <a:pt x="574" y="1734"/>
                  <a:pt x="574" y="1790"/>
                </a:cubicBezTo>
                <a:lnTo>
                  <a:pt x="574" y="2028"/>
                </a:lnTo>
                <a:close/>
                <a:moveTo>
                  <a:pt x="1935" y="2028"/>
                </a:moveTo>
                <a:cubicBezTo>
                  <a:pt x="1935" y="2083"/>
                  <a:pt x="1890" y="2128"/>
                  <a:pt x="1835" y="2128"/>
                </a:cubicBezTo>
                <a:lnTo>
                  <a:pt x="1666" y="2128"/>
                </a:lnTo>
                <a:cubicBezTo>
                  <a:pt x="1611" y="2128"/>
                  <a:pt x="1566" y="2083"/>
                  <a:pt x="1566" y="2028"/>
                </a:cubicBezTo>
                <a:lnTo>
                  <a:pt x="1566" y="1790"/>
                </a:lnTo>
                <a:cubicBezTo>
                  <a:pt x="1566" y="1734"/>
                  <a:pt x="1611" y="1690"/>
                  <a:pt x="1666" y="1690"/>
                </a:cubicBezTo>
                <a:lnTo>
                  <a:pt x="1835" y="1690"/>
                </a:lnTo>
                <a:cubicBezTo>
                  <a:pt x="1890" y="1690"/>
                  <a:pt x="1935" y="1734"/>
                  <a:pt x="1935" y="1790"/>
                </a:cubicBezTo>
                <a:lnTo>
                  <a:pt x="1935" y="2028"/>
                </a:lnTo>
                <a:close/>
                <a:moveTo>
                  <a:pt x="2501" y="2028"/>
                </a:moveTo>
                <a:cubicBezTo>
                  <a:pt x="2501" y="2083"/>
                  <a:pt x="2457" y="2128"/>
                  <a:pt x="2401" y="2128"/>
                </a:cubicBezTo>
                <a:lnTo>
                  <a:pt x="2233" y="2128"/>
                </a:lnTo>
                <a:cubicBezTo>
                  <a:pt x="2177" y="2128"/>
                  <a:pt x="2133" y="2083"/>
                  <a:pt x="2133" y="2028"/>
                </a:cubicBezTo>
                <a:lnTo>
                  <a:pt x="2133" y="1790"/>
                </a:lnTo>
                <a:cubicBezTo>
                  <a:pt x="2133" y="1734"/>
                  <a:pt x="2177" y="1690"/>
                  <a:pt x="2233" y="1690"/>
                </a:cubicBezTo>
                <a:lnTo>
                  <a:pt x="2401" y="1690"/>
                </a:lnTo>
                <a:cubicBezTo>
                  <a:pt x="2457" y="1690"/>
                  <a:pt x="2501" y="1734"/>
                  <a:pt x="2501" y="1790"/>
                </a:cubicBezTo>
                <a:lnTo>
                  <a:pt x="2501" y="2028"/>
                </a:lnTo>
                <a:close/>
              </a:path>
            </a:pathLst>
          </a:custGeom>
          <a:solidFill>
            <a:schemeClr val="accent2"/>
          </a:solidFill>
          <a:ln>
            <a:noFill/>
          </a:ln>
        </p:spPr>
        <p:txBody>
          <a:bodyPr/>
          <a:lstStyle/>
          <a:p>
            <a:endParaRPr lang="zh-CN" altLang="en-US">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3" name="factory_85763"/>
          <p:cNvSpPr>
            <a:spLocks noChangeAspect="1"/>
          </p:cNvSpPr>
          <p:nvPr/>
        </p:nvSpPr>
        <p:spPr bwMode="auto">
          <a:xfrm>
            <a:off x="1699260" y="2122170"/>
            <a:ext cx="485775" cy="353060"/>
          </a:xfrm>
          <a:custGeom>
            <a:avLst/>
            <a:gdLst>
              <a:gd name="connsiteX0" fmla="*/ 119224 w 609685"/>
              <a:gd name="connsiteY0" fmla="*/ 337585 h 442798"/>
              <a:gd name="connsiteX1" fmla="*/ 142716 w 609685"/>
              <a:gd name="connsiteY1" fmla="*/ 337585 h 442798"/>
              <a:gd name="connsiteX2" fmla="*/ 149670 w 609685"/>
              <a:gd name="connsiteY2" fmla="*/ 344539 h 442798"/>
              <a:gd name="connsiteX3" fmla="*/ 149670 w 609685"/>
              <a:gd name="connsiteY3" fmla="*/ 377783 h 442798"/>
              <a:gd name="connsiteX4" fmla="*/ 142716 w 609685"/>
              <a:gd name="connsiteY4" fmla="*/ 384652 h 442798"/>
              <a:gd name="connsiteX5" fmla="*/ 119224 w 609685"/>
              <a:gd name="connsiteY5" fmla="*/ 384652 h 442798"/>
              <a:gd name="connsiteX6" fmla="*/ 112270 w 609685"/>
              <a:gd name="connsiteY6" fmla="*/ 377783 h 442798"/>
              <a:gd name="connsiteX7" fmla="*/ 112270 w 609685"/>
              <a:gd name="connsiteY7" fmla="*/ 344539 h 442798"/>
              <a:gd name="connsiteX8" fmla="*/ 119224 w 609685"/>
              <a:gd name="connsiteY8" fmla="*/ 337585 h 442798"/>
              <a:gd name="connsiteX9" fmla="*/ 70663 w 609685"/>
              <a:gd name="connsiteY9" fmla="*/ 337585 h 442798"/>
              <a:gd name="connsiteX10" fmla="*/ 94248 w 609685"/>
              <a:gd name="connsiteY10" fmla="*/ 337585 h 442798"/>
              <a:gd name="connsiteX11" fmla="*/ 101120 w 609685"/>
              <a:gd name="connsiteY11" fmla="*/ 344539 h 442798"/>
              <a:gd name="connsiteX12" fmla="*/ 101120 w 609685"/>
              <a:gd name="connsiteY12" fmla="*/ 377783 h 442798"/>
              <a:gd name="connsiteX13" fmla="*/ 94248 w 609685"/>
              <a:gd name="connsiteY13" fmla="*/ 384652 h 442798"/>
              <a:gd name="connsiteX14" fmla="*/ 70663 w 609685"/>
              <a:gd name="connsiteY14" fmla="*/ 384652 h 442798"/>
              <a:gd name="connsiteX15" fmla="*/ 63791 w 609685"/>
              <a:gd name="connsiteY15" fmla="*/ 377783 h 442798"/>
              <a:gd name="connsiteX16" fmla="*/ 63791 w 609685"/>
              <a:gd name="connsiteY16" fmla="*/ 344539 h 442798"/>
              <a:gd name="connsiteX17" fmla="*/ 70663 w 609685"/>
              <a:gd name="connsiteY17" fmla="*/ 337585 h 442798"/>
              <a:gd name="connsiteX18" fmla="*/ 515461 w 609685"/>
              <a:gd name="connsiteY18" fmla="*/ 336244 h 442798"/>
              <a:gd name="connsiteX19" fmla="*/ 538997 w 609685"/>
              <a:gd name="connsiteY19" fmla="*/ 336244 h 442798"/>
              <a:gd name="connsiteX20" fmla="*/ 545964 w 609685"/>
              <a:gd name="connsiteY20" fmla="*/ 343198 h 442798"/>
              <a:gd name="connsiteX21" fmla="*/ 545964 w 609685"/>
              <a:gd name="connsiteY21" fmla="*/ 376357 h 442798"/>
              <a:gd name="connsiteX22" fmla="*/ 538997 w 609685"/>
              <a:gd name="connsiteY22" fmla="*/ 383311 h 442798"/>
              <a:gd name="connsiteX23" fmla="*/ 515461 w 609685"/>
              <a:gd name="connsiteY23" fmla="*/ 383311 h 442798"/>
              <a:gd name="connsiteX24" fmla="*/ 508494 w 609685"/>
              <a:gd name="connsiteY24" fmla="*/ 376357 h 442798"/>
              <a:gd name="connsiteX25" fmla="*/ 508494 w 609685"/>
              <a:gd name="connsiteY25" fmla="*/ 343198 h 442798"/>
              <a:gd name="connsiteX26" fmla="*/ 515461 w 609685"/>
              <a:gd name="connsiteY26" fmla="*/ 336244 h 442798"/>
              <a:gd name="connsiteX27" fmla="*/ 466983 w 609685"/>
              <a:gd name="connsiteY27" fmla="*/ 336244 h 442798"/>
              <a:gd name="connsiteX28" fmla="*/ 490519 w 609685"/>
              <a:gd name="connsiteY28" fmla="*/ 336244 h 442798"/>
              <a:gd name="connsiteX29" fmla="*/ 497486 w 609685"/>
              <a:gd name="connsiteY29" fmla="*/ 343198 h 442798"/>
              <a:gd name="connsiteX30" fmla="*/ 497486 w 609685"/>
              <a:gd name="connsiteY30" fmla="*/ 376357 h 442798"/>
              <a:gd name="connsiteX31" fmla="*/ 490519 w 609685"/>
              <a:gd name="connsiteY31" fmla="*/ 383311 h 442798"/>
              <a:gd name="connsiteX32" fmla="*/ 466983 w 609685"/>
              <a:gd name="connsiteY32" fmla="*/ 383311 h 442798"/>
              <a:gd name="connsiteX33" fmla="*/ 460016 w 609685"/>
              <a:gd name="connsiteY33" fmla="*/ 376357 h 442798"/>
              <a:gd name="connsiteX34" fmla="*/ 460016 w 609685"/>
              <a:gd name="connsiteY34" fmla="*/ 343198 h 442798"/>
              <a:gd name="connsiteX35" fmla="*/ 466983 w 609685"/>
              <a:gd name="connsiteY35" fmla="*/ 336244 h 442798"/>
              <a:gd name="connsiteX36" fmla="*/ 119224 w 609685"/>
              <a:gd name="connsiteY36" fmla="*/ 274006 h 442798"/>
              <a:gd name="connsiteX37" fmla="*/ 142716 w 609685"/>
              <a:gd name="connsiteY37" fmla="*/ 274006 h 442798"/>
              <a:gd name="connsiteX38" fmla="*/ 149670 w 609685"/>
              <a:gd name="connsiteY38" fmla="*/ 280878 h 442798"/>
              <a:gd name="connsiteX39" fmla="*/ 149670 w 609685"/>
              <a:gd name="connsiteY39" fmla="*/ 314132 h 442798"/>
              <a:gd name="connsiteX40" fmla="*/ 142716 w 609685"/>
              <a:gd name="connsiteY40" fmla="*/ 321003 h 442798"/>
              <a:gd name="connsiteX41" fmla="*/ 119224 w 609685"/>
              <a:gd name="connsiteY41" fmla="*/ 321003 h 442798"/>
              <a:gd name="connsiteX42" fmla="*/ 112270 w 609685"/>
              <a:gd name="connsiteY42" fmla="*/ 314132 h 442798"/>
              <a:gd name="connsiteX43" fmla="*/ 112270 w 609685"/>
              <a:gd name="connsiteY43" fmla="*/ 280878 h 442798"/>
              <a:gd name="connsiteX44" fmla="*/ 119224 w 609685"/>
              <a:gd name="connsiteY44" fmla="*/ 274006 h 442798"/>
              <a:gd name="connsiteX45" fmla="*/ 70663 w 609685"/>
              <a:gd name="connsiteY45" fmla="*/ 274006 h 442798"/>
              <a:gd name="connsiteX46" fmla="*/ 94248 w 609685"/>
              <a:gd name="connsiteY46" fmla="*/ 274006 h 442798"/>
              <a:gd name="connsiteX47" fmla="*/ 101120 w 609685"/>
              <a:gd name="connsiteY47" fmla="*/ 280878 h 442798"/>
              <a:gd name="connsiteX48" fmla="*/ 101120 w 609685"/>
              <a:gd name="connsiteY48" fmla="*/ 314132 h 442798"/>
              <a:gd name="connsiteX49" fmla="*/ 94248 w 609685"/>
              <a:gd name="connsiteY49" fmla="*/ 321003 h 442798"/>
              <a:gd name="connsiteX50" fmla="*/ 70663 w 609685"/>
              <a:gd name="connsiteY50" fmla="*/ 321003 h 442798"/>
              <a:gd name="connsiteX51" fmla="*/ 63791 w 609685"/>
              <a:gd name="connsiteY51" fmla="*/ 314132 h 442798"/>
              <a:gd name="connsiteX52" fmla="*/ 63791 w 609685"/>
              <a:gd name="connsiteY52" fmla="*/ 280878 h 442798"/>
              <a:gd name="connsiteX53" fmla="*/ 70663 w 609685"/>
              <a:gd name="connsiteY53" fmla="*/ 274006 h 442798"/>
              <a:gd name="connsiteX54" fmla="*/ 515461 w 609685"/>
              <a:gd name="connsiteY54" fmla="*/ 272594 h 442798"/>
              <a:gd name="connsiteX55" fmla="*/ 538997 w 609685"/>
              <a:gd name="connsiteY55" fmla="*/ 272594 h 442798"/>
              <a:gd name="connsiteX56" fmla="*/ 545964 w 609685"/>
              <a:gd name="connsiteY56" fmla="*/ 279548 h 442798"/>
              <a:gd name="connsiteX57" fmla="*/ 545964 w 609685"/>
              <a:gd name="connsiteY57" fmla="*/ 312792 h 442798"/>
              <a:gd name="connsiteX58" fmla="*/ 538997 w 609685"/>
              <a:gd name="connsiteY58" fmla="*/ 319661 h 442798"/>
              <a:gd name="connsiteX59" fmla="*/ 515461 w 609685"/>
              <a:gd name="connsiteY59" fmla="*/ 319661 h 442798"/>
              <a:gd name="connsiteX60" fmla="*/ 508494 w 609685"/>
              <a:gd name="connsiteY60" fmla="*/ 312792 h 442798"/>
              <a:gd name="connsiteX61" fmla="*/ 508494 w 609685"/>
              <a:gd name="connsiteY61" fmla="*/ 279548 h 442798"/>
              <a:gd name="connsiteX62" fmla="*/ 515461 w 609685"/>
              <a:gd name="connsiteY62" fmla="*/ 272594 h 442798"/>
              <a:gd name="connsiteX63" fmla="*/ 466983 w 609685"/>
              <a:gd name="connsiteY63" fmla="*/ 272594 h 442798"/>
              <a:gd name="connsiteX64" fmla="*/ 490519 w 609685"/>
              <a:gd name="connsiteY64" fmla="*/ 272594 h 442798"/>
              <a:gd name="connsiteX65" fmla="*/ 497486 w 609685"/>
              <a:gd name="connsiteY65" fmla="*/ 279548 h 442798"/>
              <a:gd name="connsiteX66" fmla="*/ 497486 w 609685"/>
              <a:gd name="connsiteY66" fmla="*/ 312792 h 442798"/>
              <a:gd name="connsiteX67" fmla="*/ 490519 w 609685"/>
              <a:gd name="connsiteY67" fmla="*/ 319661 h 442798"/>
              <a:gd name="connsiteX68" fmla="*/ 466983 w 609685"/>
              <a:gd name="connsiteY68" fmla="*/ 319661 h 442798"/>
              <a:gd name="connsiteX69" fmla="*/ 460016 w 609685"/>
              <a:gd name="connsiteY69" fmla="*/ 312792 h 442798"/>
              <a:gd name="connsiteX70" fmla="*/ 460016 w 609685"/>
              <a:gd name="connsiteY70" fmla="*/ 279548 h 442798"/>
              <a:gd name="connsiteX71" fmla="*/ 466983 w 609685"/>
              <a:gd name="connsiteY71" fmla="*/ 272594 h 442798"/>
              <a:gd name="connsiteX72" fmla="*/ 436484 w 609685"/>
              <a:gd name="connsiteY72" fmla="*/ 253234 h 442798"/>
              <a:gd name="connsiteX73" fmla="*/ 436484 w 609685"/>
              <a:gd name="connsiteY73" fmla="*/ 402613 h 442798"/>
              <a:gd name="connsiteX74" fmla="*/ 568083 w 609685"/>
              <a:gd name="connsiteY74" fmla="*/ 402613 h 442798"/>
              <a:gd name="connsiteX75" fmla="*/ 568083 w 609685"/>
              <a:gd name="connsiteY75" fmla="*/ 253234 h 442798"/>
              <a:gd name="connsiteX76" fmla="*/ 41602 w 609685"/>
              <a:gd name="connsiteY76" fmla="*/ 253234 h 442798"/>
              <a:gd name="connsiteX77" fmla="*/ 41602 w 609685"/>
              <a:gd name="connsiteY77" fmla="*/ 401257 h 442798"/>
              <a:gd name="connsiteX78" fmla="*/ 173201 w 609685"/>
              <a:gd name="connsiteY78" fmla="*/ 401257 h 442798"/>
              <a:gd name="connsiteX79" fmla="*/ 173201 w 609685"/>
              <a:gd name="connsiteY79" fmla="*/ 253234 h 442798"/>
              <a:gd name="connsiteX80" fmla="*/ 304800 w 609685"/>
              <a:gd name="connsiteY80" fmla="*/ 164640 h 442798"/>
              <a:gd name="connsiteX81" fmla="*/ 214803 w 609685"/>
              <a:gd name="connsiteY81" fmla="*/ 242128 h 442798"/>
              <a:gd name="connsiteX82" fmla="*/ 214803 w 609685"/>
              <a:gd name="connsiteY82" fmla="*/ 402613 h 442798"/>
              <a:gd name="connsiteX83" fmla="*/ 249444 w 609685"/>
              <a:gd name="connsiteY83" fmla="*/ 402613 h 442798"/>
              <a:gd name="connsiteX84" fmla="*/ 249444 w 609685"/>
              <a:gd name="connsiteY84" fmla="*/ 287823 h 442798"/>
              <a:gd name="connsiteX85" fmla="*/ 270160 w 609685"/>
              <a:gd name="connsiteY85" fmla="*/ 267052 h 442798"/>
              <a:gd name="connsiteX86" fmla="*/ 339440 w 609685"/>
              <a:gd name="connsiteY86" fmla="*/ 267052 h 442798"/>
              <a:gd name="connsiteX87" fmla="*/ 360241 w 609685"/>
              <a:gd name="connsiteY87" fmla="*/ 287823 h 442798"/>
              <a:gd name="connsiteX88" fmla="*/ 360241 w 609685"/>
              <a:gd name="connsiteY88" fmla="*/ 402613 h 442798"/>
              <a:gd name="connsiteX89" fmla="*/ 394882 w 609685"/>
              <a:gd name="connsiteY89" fmla="*/ 402613 h 442798"/>
              <a:gd name="connsiteX90" fmla="*/ 394882 w 609685"/>
              <a:gd name="connsiteY90" fmla="*/ 242128 h 442798"/>
              <a:gd name="connsiteX91" fmla="*/ 304800 w 609685"/>
              <a:gd name="connsiteY91" fmla="*/ 0 h 442798"/>
              <a:gd name="connsiteX92" fmla="*/ 325601 w 609685"/>
              <a:gd name="connsiteY92" fmla="*/ 16617 h 442798"/>
              <a:gd name="connsiteX93" fmla="*/ 400400 w 609685"/>
              <a:gd name="connsiteY93" fmla="*/ 16617 h 442798"/>
              <a:gd name="connsiteX94" fmla="*/ 421201 w 609685"/>
              <a:gd name="connsiteY94" fmla="*/ 37388 h 442798"/>
              <a:gd name="connsiteX95" fmla="*/ 421201 w 609685"/>
              <a:gd name="connsiteY95" fmla="*/ 82998 h 442798"/>
              <a:gd name="connsiteX96" fmla="*/ 400400 w 609685"/>
              <a:gd name="connsiteY96" fmla="*/ 103769 h 442798"/>
              <a:gd name="connsiteX97" fmla="*/ 325601 w 609685"/>
              <a:gd name="connsiteY97" fmla="*/ 103769 h 442798"/>
              <a:gd name="connsiteX98" fmla="*/ 325601 w 609685"/>
              <a:gd name="connsiteY98" fmla="*/ 128694 h 442798"/>
              <a:gd name="connsiteX99" fmla="*/ 346402 w 609685"/>
              <a:gd name="connsiteY99" fmla="*/ 146667 h 442798"/>
              <a:gd name="connsiteX100" fmla="*/ 588884 w 609685"/>
              <a:gd name="connsiteY100" fmla="*/ 146667 h 442798"/>
              <a:gd name="connsiteX101" fmla="*/ 609685 w 609685"/>
              <a:gd name="connsiteY101" fmla="*/ 167438 h 442798"/>
              <a:gd name="connsiteX102" fmla="*/ 609685 w 609685"/>
              <a:gd name="connsiteY102" fmla="*/ 232463 h 442798"/>
              <a:gd name="connsiteX103" fmla="*/ 609685 w 609685"/>
              <a:gd name="connsiteY103" fmla="*/ 422028 h 442798"/>
              <a:gd name="connsiteX104" fmla="*/ 588884 w 609685"/>
              <a:gd name="connsiteY104" fmla="*/ 442798 h 442798"/>
              <a:gd name="connsiteX105" fmla="*/ 415683 w 609685"/>
              <a:gd name="connsiteY105" fmla="*/ 442798 h 442798"/>
              <a:gd name="connsiteX106" fmla="*/ 339440 w 609685"/>
              <a:gd name="connsiteY106" fmla="*/ 442798 h 442798"/>
              <a:gd name="connsiteX107" fmla="*/ 270160 w 609685"/>
              <a:gd name="connsiteY107" fmla="*/ 442798 h 442798"/>
              <a:gd name="connsiteX108" fmla="*/ 194002 w 609685"/>
              <a:gd name="connsiteY108" fmla="*/ 442798 h 442798"/>
              <a:gd name="connsiteX109" fmla="*/ 20801 w 609685"/>
              <a:gd name="connsiteY109" fmla="*/ 442798 h 442798"/>
              <a:gd name="connsiteX110" fmla="*/ 0 w 609685"/>
              <a:gd name="connsiteY110" fmla="*/ 422028 h 442798"/>
              <a:gd name="connsiteX111" fmla="*/ 0 w 609685"/>
              <a:gd name="connsiteY111" fmla="*/ 232463 h 442798"/>
              <a:gd name="connsiteX112" fmla="*/ 0 w 609685"/>
              <a:gd name="connsiteY112" fmla="*/ 167438 h 442798"/>
              <a:gd name="connsiteX113" fmla="*/ 20801 w 609685"/>
              <a:gd name="connsiteY113" fmla="*/ 146667 h 442798"/>
              <a:gd name="connsiteX114" fmla="*/ 263283 w 609685"/>
              <a:gd name="connsiteY114" fmla="*/ 146667 h 442798"/>
              <a:gd name="connsiteX115" fmla="*/ 284084 w 609685"/>
              <a:gd name="connsiteY115" fmla="*/ 128694 h 442798"/>
              <a:gd name="connsiteX116" fmla="*/ 284084 w 609685"/>
              <a:gd name="connsiteY116" fmla="*/ 20771 h 442798"/>
              <a:gd name="connsiteX117" fmla="*/ 304800 w 609685"/>
              <a:gd name="connsiteY117"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685" h="442798">
                <a:moveTo>
                  <a:pt x="119224" y="337585"/>
                </a:moveTo>
                <a:lnTo>
                  <a:pt x="142716" y="337585"/>
                </a:lnTo>
                <a:cubicBezTo>
                  <a:pt x="146871" y="337585"/>
                  <a:pt x="149670" y="340384"/>
                  <a:pt x="149670" y="344539"/>
                </a:cubicBezTo>
                <a:lnTo>
                  <a:pt x="149670" y="377783"/>
                </a:lnTo>
                <a:cubicBezTo>
                  <a:pt x="149670" y="381938"/>
                  <a:pt x="146871" y="384652"/>
                  <a:pt x="142716" y="384652"/>
                </a:cubicBezTo>
                <a:lnTo>
                  <a:pt x="119224" y="384652"/>
                </a:lnTo>
                <a:cubicBezTo>
                  <a:pt x="115069" y="384652"/>
                  <a:pt x="112270" y="381938"/>
                  <a:pt x="112270" y="377783"/>
                </a:cubicBezTo>
                <a:lnTo>
                  <a:pt x="112270" y="344539"/>
                </a:lnTo>
                <a:cubicBezTo>
                  <a:pt x="112270" y="340384"/>
                  <a:pt x="115069" y="337585"/>
                  <a:pt x="119224" y="337585"/>
                </a:cubicBezTo>
                <a:close/>
                <a:moveTo>
                  <a:pt x="70663" y="337585"/>
                </a:moveTo>
                <a:lnTo>
                  <a:pt x="94248" y="337585"/>
                </a:lnTo>
                <a:cubicBezTo>
                  <a:pt x="98405" y="337585"/>
                  <a:pt x="101120" y="340384"/>
                  <a:pt x="101120" y="344539"/>
                </a:cubicBezTo>
                <a:lnTo>
                  <a:pt x="101120" y="377783"/>
                </a:lnTo>
                <a:cubicBezTo>
                  <a:pt x="101120" y="381938"/>
                  <a:pt x="98405" y="384652"/>
                  <a:pt x="94248" y="384652"/>
                </a:cubicBezTo>
                <a:lnTo>
                  <a:pt x="70663" y="384652"/>
                </a:lnTo>
                <a:cubicBezTo>
                  <a:pt x="66506" y="384652"/>
                  <a:pt x="63791" y="381938"/>
                  <a:pt x="63791" y="377783"/>
                </a:cubicBezTo>
                <a:lnTo>
                  <a:pt x="63791" y="344539"/>
                </a:lnTo>
                <a:cubicBezTo>
                  <a:pt x="63791" y="340384"/>
                  <a:pt x="66506" y="337585"/>
                  <a:pt x="70663" y="337585"/>
                </a:cubicBezTo>
                <a:close/>
                <a:moveTo>
                  <a:pt x="515461" y="336244"/>
                </a:moveTo>
                <a:lnTo>
                  <a:pt x="538997" y="336244"/>
                </a:lnTo>
                <a:cubicBezTo>
                  <a:pt x="543160" y="336244"/>
                  <a:pt x="545964" y="339043"/>
                  <a:pt x="545964" y="343198"/>
                </a:cubicBezTo>
                <a:lnTo>
                  <a:pt x="545964" y="376357"/>
                </a:lnTo>
                <a:cubicBezTo>
                  <a:pt x="545964" y="380513"/>
                  <a:pt x="543160" y="383311"/>
                  <a:pt x="538997" y="383311"/>
                </a:cubicBezTo>
                <a:lnTo>
                  <a:pt x="515461" y="383311"/>
                </a:lnTo>
                <a:cubicBezTo>
                  <a:pt x="511298" y="383311"/>
                  <a:pt x="508494" y="380513"/>
                  <a:pt x="508494" y="376357"/>
                </a:cubicBezTo>
                <a:lnTo>
                  <a:pt x="508494" y="343198"/>
                </a:lnTo>
                <a:cubicBezTo>
                  <a:pt x="508494" y="339043"/>
                  <a:pt x="511298" y="336244"/>
                  <a:pt x="515461" y="336244"/>
                </a:cubicBezTo>
                <a:close/>
                <a:moveTo>
                  <a:pt x="466983" y="336244"/>
                </a:moveTo>
                <a:lnTo>
                  <a:pt x="490519" y="336244"/>
                </a:lnTo>
                <a:cubicBezTo>
                  <a:pt x="494682" y="336244"/>
                  <a:pt x="497486" y="339043"/>
                  <a:pt x="497486" y="343198"/>
                </a:cubicBezTo>
                <a:lnTo>
                  <a:pt x="497486" y="376357"/>
                </a:lnTo>
                <a:cubicBezTo>
                  <a:pt x="497486" y="380513"/>
                  <a:pt x="494682" y="383311"/>
                  <a:pt x="490519" y="383311"/>
                </a:cubicBezTo>
                <a:lnTo>
                  <a:pt x="466983" y="383311"/>
                </a:lnTo>
                <a:cubicBezTo>
                  <a:pt x="462820" y="383311"/>
                  <a:pt x="460016" y="380513"/>
                  <a:pt x="460016" y="376357"/>
                </a:cubicBezTo>
                <a:lnTo>
                  <a:pt x="460016" y="343198"/>
                </a:lnTo>
                <a:cubicBezTo>
                  <a:pt x="460016" y="339043"/>
                  <a:pt x="462820" y="336244"/>
                  <a:pt x="466983" y="336244"/>
                </a:cubicBezTo>
                <a:close/>
                <a:moveTo>
                  <a:pt x="119224" y="274006"/>
                </a:moveTo>
                <a:lnTo>
                  <a:pt x="142716" y="274006"/>
                </a:lnTo>
                <a:cubicBezTo>
                  <a:pt x="146871" y="274006"/>
                  <a:pt x="149670" y="276721"/>
                  <a:pt x="149670" y="280878"/>
                </a:cubicBezTo>
                <a:lnTo>
                  <a:pt x="149670" y="314132"/>
                </a:lnTo>
                <a:cubicBezTo>
                  <a:pt x="149670" y="318289"/>
                  <a:pt x="146871" y="321003"/>
                  <a:pt x="142716" y="321003"/>
                </a:cubicBezTo>
                <a:lnTo>
                  <a:pt x="119224" y="321003"/>
                </a:lnTo>
                <a:cubicBezTo>
                  <a:pt x="115069" y="321003"/>
                  <a:pt x="112270" y="318289"/>
                  <a:pt x="112270" y="314132"/>
                </a:cubicBezTo>
                <a:lnTo>
                  <a:pt x="112270" y="280878"/>
                </a:lnTo>
                <a:cubicBezTo>
                  <a:pt x="112270" y="276721"/>
                  <a:pt x="115069" y="274006"/>
                  <a:pt x="119224" y="274006"/>
                </a:cubicBezTo>
                <a:close/>
                <a:moveTo>
                  <a:pt x="70663" y="274006"/>
                </a:moveTo>
                <a:lnTo>
                  <a:pt x="94248" y="274006"/>
                </a:lnTo>
                <a:cubicBezTo>
                  <a:pt x="98405" y="274006"/>
                  <a:pt x="101120" y="276721"/>
                  <a:pt x="101120" y="280878"/>
                </a:cubicBezTo>
                <a:lnTo>
                  <a:pt x="101120" y="314132"/>
                </a:lnTo>
                <a:cubicBezTo>
                  <a:pt x="101120" y="318289"/>
                  <a:pt x="98405" y="321003"/>
                  <a:pt x="94248" y="321003"/>
                </a:cubicBezTo>
                <a:lnTo>
                  <a:pt x="70663" y="321003"/>
                </a:lnTo>
                <a:cubicBezTo>
                  <a:pt x="66506" y="321003"/>
                  <a:pt x="63791" y="318289"/>
                  <a:pt x="63791" y="314132"/>
                </a:cubicBezTo>
                <a:lnTo>
                  <a:pt x="63791" y="280878"/>
                </a:lnTo>
                <a:cubicBezTo>
                  <a:pt x="63791" y="276721"/>
                  <a:pt x="66506" y="274006"/>
                  <a:pt x="70663" y="274006"/>
                </a:cubicBezTo>
                <a:close/>
                <a:moveTo>
                  <a:pt x="515461" y="272594"/>
                </a:moveTo>
                <a:lnTo>
                  <a:pt x="538997" y="272594"/>
                </a:lnTo>
                <a:cubicBezTo>
                  <a:pt x="543160" y="272594"/>
                  <a:pt x="545964" y="275393"/>
                  <a:pt x="545964" y="279548"/>
                </a:cubicBezTo>
                <a:lnTo>
                  <a:pt x="545964" y="312792"/>
                </a:lnTo>
                <a:cubicBezTo>
                  <a:pt x="545964" y="316863"/>
                  <a:pt x="543160" y="319661"/>
                  <a:pt x="538997" y="319661"/>
                </a:cubicBezTo>
                <a:lnTo>
                  <a:pt x="515461" y="319661"/>
                </a:lnTo>
                <a:cubicBezTo>
                  <a:pt x="511298" y="319661"/>
                  <a:pt x="508494" y="316863"/>
                  <a:pt x="508494" y="312792"/>
                </a:cubicBezTo>
                <a:lnTo>
                  <a:pt x="508494" y="279548"/>
                </a:lnTo>
                <a:cubicBezTo>
                  <a:pt x="508494" y="275393"/>
                  <a:pt x="511298" y="272594"/>
                  <a:pt x="515461" y="272594"/>
                </a:cubicBezTo>
                <a:close/>
                <a:moveTo>
                  <a:pt x="466983" y="272594"/>
                </a:moveTo>
                <a:lnTo>
                  <a:pt x="490519" y="272594"/>
                </a:lnTo>
                <a:cubicBezTo>
                  <a:pt x="494682" y="272594"/>
                  <a:pt x="497486" y="275393"/>
                  <a:pt x="497486" y="279548"/>
                </a:cubicBezTo>
                <a:lnTo>
                  <a:pt x="497486" y="312792"/>
                </a:lnTo>
                <a:cubicBezTo>
                  <a:pt x="497486" y="316863"/>
                  <a:pt x="494682" y="319661"/>
                  <a:pt x="490519" y="319661"/>
                </a:cubicBezTo>
                <a:lnTo>
                  <a:pt x="466983" y="319661"/>
                </a:lnTo>
                <a:cubicBezTo>
                  <a:pt x="462820" y="319661"/>
                  <a:pt x="460016" y="316863"/>
                  <a:pt x="460016" y="312792"/>
                </a:cubicBezTo>
                <a:lnTo>
                  <a:pt x="460016" y="279548"/>
                </a:lnTo>
                <a:cubicBezTo>
                  <a:pt x="460016" y="275393"/>
                  <a:pt x="462820" y="272594"/>
                  <a:pt x="466983" y="272594"/>
                </a:cubicBezTo>
                <a:close/>
                <a:moveTo>
                  <a:pt x="436484" y="253234"/>
                </a:moveTo>
                <a:lnTo>
                  <a:pt x="436484" y="402613"/>
                </a:lnTo>
                <a:lnTo>
                  <a:pt x="568083" y="402613"/>
                </a:lnTo>
                <a:lnTo>
                  <a:pt x="568083" y="253234"/>
                </a:lnTo>
                <a:close/>
                <a:moveTo>
                  <a:pt x="41602" y="253234"/>
                </a:moveTo>
                <a:lnTo>
                  <a:pt x="41602" y="401257"/>
                </a:lnTo>
                <a:lnTo>
                  <a:pt x="173201" y="401257"/>
                </a:lnTo>
                <a:lnTo>
                  <a:pt x="173201" y="253234"/>
                </a:lnTo>
                <a:close/>
                <a:moveTo>
                  <a:pt x="304800" y="164640"/>
                </a:moveTo>
                <a:lnTo>
                  <a:pt x="214803" y="242128"/>
                </a:lnTo>
                <a:lnTo>
                  <a:pt x="214803" y="402613"/>
                </a:lnTo>
                <a:lnTo>
                  <a:pt x="249444" y="402613"/>
                </a:lnTo>
                <a:lnTo>
                  <a:pt x="249444" y="287823"/>
                </a:lnTo>
                <a:cubicBezTo>
                  <a:pt x="249444" y="276717"/>
                  <a:pt x="259122" y="267052"/>
                  <a:pt x="270160" y="267052"/>
                </a:cubicBezTo>
                <a:lnTo>
                  <a:pt x="339440" y="267052"/>
                </a:lnTo>
                <a:cubicBezTo>
                  <a:pt x="350562" y="267052"/>
                  <a:pt x="360241" y="275361"/>
                  <a:pt x="360241" y="287823"/>
                </a:cubicBezTo>
                <a:lnTo>
                  <a:pt x="360241" y="402613"/>
                </a:lnTo>
                <a:lnTo>
                  <a:pt x="394882" y="402613"/>
                </a:lnTo>
                <a:lnTo>
                  <a:pt x="394882" y="242128"/>
                </a:lnTo>
                <a:close/>
                <a:moveTo>
                  <a:pt x="304800" y="0"/>
                </a:moveTo>
                <a:cubicBezTo>
                  <a:pt x="315922" y="0"/>
                  <a:pt x="322884" y="6952"/>
                  <a:pt x="325601" y="16617"/>
                </a:cubicBezTo>
                <a:lnTo>
                  <a:pt x="400400" y="16617"/>
                </a:lnTo>
                <a:cubicBezTo>
                  <a:pt x="411523" y="16617"/>
                  <a:pt x="421201" y="26282"/>
                  <a:pt x="421201" y="37388"/>
                </a:cubicBezTo>
                <a:lnTo>
                  <a:pt x="421201" y="82998"/>
                </a:lnTo>
                <a:cubicBezTo>
                  <a:pt x="421201" y="94104"/>
                  <a:pt x="411523" y="103769"/>
                  <a:pt x="400400" y="103769"/>
                </a:cubicBezTo>
                <a:lnTo>
                  <a:pt x="325601" y="103769"/>
                </a:lnTo>
                <a:lnTo>
                  <a:pt x="325601" y="128694"/>
                </a:lnTo>
                <a:lnTo>
                  <a:pt x="346402" y="146667"/>
                </a:lnTo>
                <a:lnTo>
                  <a:pt x="588884" y="146667"/>
                </a:lnTo>
                <a:cubicBezTo>
                  <a:pt x="600006" y="146667"/>
                  <a:pt x="609685" y="156332"/>
                  <a:pt x="609685" y="167438"/>
                </a:cubicBezTo>
                <a:lnTo>
                  <a:pt x="609685" y="232463"/>
                </a:lnTo>
                <a:lnTo>
                  <a:pt x="609685" y="422028"/>
                </a:lnTo>
                <a:cubicBezTo>
                  <a:pt x="609685" y="433049"/>
                  <a:pt x="600006" y="442798"/>
                  <a:pt x="588884" y="442798"/>
                </a:cubicBezTo>
                <a:lnTo>
                  <a:pt x="415683" y="442798"/>
                </a:lnTo>
                <a:lnTo>
                  <a:pt x="339440" y="442798"/>
                </a:lnTo>
                <a:lnTo>
                  <a:pt x="270160" y="442798"/>
                </a:lnTo>
                <a:lnTo>
                  <a:pt x="194002" y="442798"/>
                </a:lnTo>
                <a:lnTo>
                  <a:pt x="20801" y="442798"/>
                </a:lnTo>
                <a:cubicBezTo>
                  <a:pt x="9679" y="442798"/>
                  <a:pt x="0" y="433049"/>
                  <a:pt x="0" y="422028"/>
                </a:cubicBezTo>
                <a:lnTo>
                  <a:pt x="0" y="232463"/>
                </a:lnTo>
                <a:lnTo>
                  <a:pt x="0" y="167438"/>
                </a:lnTo>
                <a:cubicBezTo>
                  <a:pt x="0" y="156332"/>
                  <a:pt x="9679" y="146667"/>
                  <a:pt x="20801" y="146667"/>
                </a:cubicBezTo>
                <a:lnTo>
                  <a:pt x="263283" y="146667"/>
                </a:lnTo>
                <a:lnTo>
                  <a:pt x="284084" y="128694"/>
                </a:lnTo>
                <a:lnTo>
                  <a:pt x="284084" y="20771"/>
                </a:lnTo>
                <a:cubicBezTo>
                  <a:pt x="284084" y="9665"/>
                  <a:pt x="293763" y="0"/>
                  <a:pt x="304800"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4" name="factory_85763"/>
          <p:cNvSpPr>
            <a:spLocks noChangeAspect="1"/>
          </p:cNvSpPr>
          <p:nvPr/>
        </p:nvSpPr>
        <p:spPr bwMode="auto">
          <a:xfrm>
            <a:off x="6337300" y="2059305"/>
            <a:ext cx="495300" cy="407035"/>
          </a:xfrm>
          <a:custGeom>
            <a:avLst/>
            <a:gdLst>
              <a:gd name="connsiteX0" fmla="*/ 394639 w 605381"/>
              <a:gd name="connsiteY0" fmla="*/ 383382 h 497133"/>
              <a:gd name="connsiteX1" fmla="*/ 441105 w 605381"/>
              <a:gd name="connsiteY1" fmla="*/ 383382 h 497133"/>
              <a:gd name="connsiteX2" fmla="*/ 428501 w 605381"/>
              <a:gd name="connsiteY2" fmla="*/ 464974 h 497133"/>
              <a:gd name="connsiteX3" fmla="*/ 402231 w 605381"/>
              <a:gd name="connsiteY3" fmla="*/ 484083 h 497133"/>
              <a:gd name="connsiteX4" fmla="*/ 383098 w 605381"/>
              <a:gd name="connsiteY4" fmla="*/ 457998 h 497133"/>
              <a:gd name="connsiteX5" fmla="*/ 278028 w 605381"/>
              <a:gd name="connsiteY5" fmla="*/ 383382 h 497133"/>
              <a:gd name="connsiteX6" fmla="*/ 324478 w 605381"/>
              <a:gd name="connsiteY6" fmla="*/ 383382 h 497133"/>
              <a:gd name="connsiteX7" fmla="*/ 336014 w 605381"/>
              <a:gd name="connsiteY7" fmla="*/ 457979 h 497133"/>
              <a:gd name="connsiteX8" fmla="*/ 313396 w 605381"/>
              <a:gd name="connsiteY8" fmla="*/ 484361 h 497133"/>
              <a:gd name="connsiteX9" fmla="*/ 290779 w 605381"/>
              <a:gd name="connsiteY9" fmla="*/ 464954 h 497133"/>
              <a:gd name="connsiteX10" fmla="*/ 528252 w 605381"/>
              <a:gd name="connsiteY10" fmla="*/ 228457 h 497133"/>
              <a:gd name="connsiteX11" fmla="*/ 528252 w 605381"/>
              <a:gd name="connsiteY11" fmla="*/ 241497 h 497133"/>
              <a:gd name="connsiteX12" fmla="*/ 560136 w 605381"/>
              <a:gd name="connsiteY12" fmla="*/ 241497 h 497133"/>
              <a:gd name="connsiteX13" fmla="*/ 560136 w 605381"/>
              <a:gd name="connsiteY13" fmla="*/ 228457 h 497133"/>
              <a:gd name="connsiteX14" fmla="*/ 411799 w 605381"/>
              <a:gd name="connsiteY14" fmla="*/ 202833 h 497133"/>
              <a:gd name="connsiteX15" fmla="*/ 410129 w 605381"/>
              <a:gd name="connsiteY15" fmla="*/ 204804 h 497133"/>
              <a:gd name="connsiteX16" fmla="*/ 410129 w 605381"/>
              <a:gd name="connsiteY16" fmla="*/ 256508 h 497133"/>
              <a:gd name="connsiteX17" fmla="*/ 433510 w 605381"/>
              <a:gd name="connsiteY17" fmla="*/ 246197 h 497133"/>
              <a:gd name="connsiteX18" fmla="*/ 414076 w 605381"/>
              <a:gd name="connsiteY18" fmla="*/ 203894 h 497133"/>
              <a:gd name="connsiteX19" fmla="*/ 411799 w 605381"/>
              <a:gd name="connsiteY19" fmla="*/ 202833 h 497133"/>
              <a:gd name="connsiteX20" fmla="*/ 304152 w 605381"/>
              <a:gd name="connsiteY20" fmla="*/ 162653 h 497133"/>
              <a:gd name="connsiteX21" fmla="*/ 409218 w 605381"/>
              <a:gd name="connsiteY21" fmla="*/ 162653 h 497133"/>
              <a:gd name="connsiteX22" fmla="*/ 448390 w 605381"/>
              <a:gd name="connsiteY22" fmla="*/ 187216 h 497133"/>
              <a:gd name="connsiteX23" fmla="*/ 476174 w 605381"/>
              <a:gd name="connsiteY23" fmla="*/ 249078 h 497133"/>
              <a:gd name="connsiteX24" fmla="*/ 466154 w 605381"/>
              <a:gd name="connsiteY24" fmla="*/ 273641 h 497133"/>
              <a:gd name="connsiteX25" fmla="*/ 410129 w 605381"/>
              <a:gd name="connsiteY25" fmla="*/ 298355 h 497133"/>
              <a:gd name="connsiteX26" fmla="*/ 410129 w 605381"/>
              <a:gd name="connsiteY26" fmla="*/ 322312 h 497133"/>
              <a:gd name="connsiteX27" fmla="*/ 501682 w 605381"/>
              <a:gd name="connsiteY27" fmla="*/ 322312 h 497133"/>
              <a:gd name="connsiteX28" fmla="*/ 491509 w 605381"/>
              <a:gd name="connsiteY28" fmla="*/ 312153 h 497133"/>
              <a:gd name="connsiteX29" fmla="*/ 491661 w 605381"/>
              <a:gd name="connsiteY29" fmla="*/ 250291 h 497133"/>
              <a:gd name="connsiteX30" fmla="*/ 501682 w 605381"/>
              <a:gd name="connsiteY30" fmla="*/ 241497 h 497133"/>
              <a:gd name="connsiteX31" fmla="*/ 514739 w 605381"/>
              <a:gd name="connsiteY31" fmla="*/ 241497 h 497133"/>
              <a:gd name="connsiteX32" fmla="*/ 514739 w 605381"/>
              <a:gd name="connsiteY32" fmla="*/ 221786 h 497133"/>
              <a:gd name="connsiteX33" fmla="*/ 521571 w 605381"/>
              <a:gd name="connsiteY33" fmla="*/ 214963 h 497133"/>
              <a:gd name="connsiteX34" fmla="*/ 566968 w 605381"/>
              <a:gd name="connsiteY34" fmla="*/ 214963 h 497133"/>
              <a:gd name="connsiteX35" fmla="*/ 573801 w 605381"/>
              <a:gd name="connsiteY35" fmla="*/ 221786 h 497133"/>
              <a:gd name="connsiteX36" fmla="*/ 573801 w 605381"/>
              <a:gd name="connsiteY36" fmla="*/ 241497 h 497133"/>
              <a:gd name="connsiteX37" fmla="*/ 586858 w 605381"/>
              <a:gd name="connsiteY37" fmla="*/ 241497 h 497133"/>
              <a:gd name="connsiteX38" fmla="*/ 596879 w 605381"/>
              <a:gd name="connsiteY38" fmla="*/ 251504 h 497133"/>
              <a:gd name="connsiteX39" fmla="*/ 596879 w 605381"/>
              <a:gd name="connsiteY39" fmla="*/ 312153 h 497133"/>
              <a:gd name="connsiteX40" fmla="*/ 586858 w 605381"/>
              <a:gd name="connsiteY40" fmla="*/ 322312 h 497133"/>
              <a:gd name="connsiteX41" fmla="*/ 596879 w 605381"/>
              <a:gd name="connsiteY41" fmla="*/ 322312 h 497133"/>
              <a:gd name="connsiteX42" fmla="*/ 605381 w 605381"/>
              <a:gd name="connsiteY42" fmla="*/ 330651 h 497133"/>
              <a:gd name="connsiteX43" fmla="*/ 605381 w 605381"/>
              <a:gd name="connsiteY43" fmla="*/ 360976 h 497133"/>
              <a:gd name="connsiteX44" fmla="*/ 596879 w 605381"/>
              <a:gd name="connsiteY44" fmla="*/ 369315 h 497133"/>
              <a:gd name="connsiteX45" fmla="*/ 585643 w 605381"/>
              <a:gd name="connsiteY45" fmla="*/ 369315 h 497133"/>
              <a:gd name="connsiteX46" fmla="*/ 585643 w 605381"/>
              <a:gd name="connsiteY46" fmla="*/ 383416 h 497133"/>
              <a:gd name="connsiteX47" fmla="*/ 585643 w 605381"/>
              <a:gd name="connsiteY47" fmla="*/ 488794 h 497133"/>
              <a:gd name="connsiteX48" fmla="*/ 577293 w 605381"/>
              <a:gd name="connsiteY48" fmla="*/ 497133 h 497133"/>
              <a:gd name="connsiteX49" fmla="*/ 547079 w 605381"/>
              <a:gd name="connsiteY49" fmla="*/ 497133 h 497133"/>
              <a:gd name="connsiteX50" fmla="*/ 538576 w 605381"/>
              <a:gd name="connsiteY50" fmla="*/ 488794 h 497133"/>
              <a:gd name="connsiteX51" fmla="*/ 538576 w 605381"/>
              <a:gd name="connsiteY51" fmla="*/ 383416 h 497133"/>
              <a:gd name="connsiteX52" fmla="*/ 538576 w 605381"/>
              <a:gd name="connsiteY52" fmla="*/ 369315 h 497133"/>
              <a:gd name="connsiteX53" fmla="*/ 273482 w 605381"/>
              <a:gd name="connsiteY53" fmla="*/ 369315 h 497133"/>
              <a:gd name="connsiteX54" fmla="*/ 273482 w 605381"/>
              <a:gd name="connsiteY54" fmla="*/ 383416 h 497133"/>
              <a:gd name="connsiteX55" fmla="*/ 273482 w 605381"/>
              <a:gd name="connsiteY55" fmla="*/ 488794 h 497133"/>
              <a:gd name="connsiteX56" fmla="*/ 265132 w 605381"/>
              <a:gd name="connsiteY56" fmla="*/ 497133 h 497133"/>
              <a:gd name="connsiteX57" fmla="*/ 234766 w 605381"/>
              <a:gd name="connsiteY57" fmla="*/ 497133 h 497133"/>
              <a:gd name="connsiteX58" fmla="*/ 226415 w 605381"/>
              <a:gd name="connsiteY58" fmla="*/ 488794 h 497133"/>
              <a:gd name="connsiteX59" fmla="*/ 226415 w 605381"/>
              <a:gd name="connsiteY59" fmla="*/ 383416 h 497133"/>
              <a:gd name="connsiteX60" fmla="*/ 226415 w 605381"/>
              <a:gd name="connsiteY60" fmla="*/ 369315 h 497133"/>
              <a:gd name="connsiteX61" fmla="*/ 217154 w 605381"/>
              <a:gd name="connsiteY61" fmla="*/ 369315 h 497133"/>
              <a:gd name="connsiteX62" fmla="*/ 208803 w 605381"/>
              <a:gd name="connsiteY62" fmla="*/ 360976 h 497133"/>
              <a:gd name="connsiteX63" fmla="*/ 208803 w 605381"/>
              <a:gd name="connsiteY63" fmla="*/ 330651 h 497133"/>
              <a:gd name="connsiteX64" fmla="*/ 217154 w 605381"/>
              <a:gd name="connsiteY64" fmla="*/ 322312 h 497133"/>
              <a:gd name="connsiteX65" fmla="*/ 308858 w 605381"/>
              <a:gd name="connsiteY65" fmla="*/ 322312 h 497133"/>
              <a:gd name="connsiteX66" fmla="*/ 308858 w 605381"/>
              <a:gd name="connsiteY66" fmla="*/ 202530 h 497133"/>
              <a:gd name="connsiteX67" fmla="*/ 264524 w 605381"/>
              <a:gd name="connsiteY67" fmla="*/ 237706 h 497133"/>
              <a:gd name="connsiteX68" fmla="*/ 250101 w 605381"/>
              <a:gd name="connsiteY68" fmla="*/ 305178 h 497133"/>
              <a:gd name="connsiteX69" fmla="*/ 231426 w 605381"/>
              <a:gd name="connsiteY69" fmla="*/ 320189 h 497133"/>
              <a:gd name="connsiteX70" fmla="*/ 212599 w 605381"/>
              <a:gd name="connsiteY70" fmla="*/ 297142 h 497133"/>
              <a:gd name="connsiteX71" fmla="*/ 228541 w 605381"/>
              <a:gd name="connsiteY71" fmla="*/ 223151 h 497133"/>
              <a:gd name="connsiteX72" fmla="*/ 235221 w 605381"/>
              <a:gd name="connsiteY72" fmla="*/ 212082 h 497133"/>
              <a:gd name="connsiteX73" fmla="*/ 292309 w 605381"/>
              <a:gd name="connsiteY73" fmla="*/ 166898 h 497133"/>
              <a:gd name="connsiteX74" fmla="*/ 304152 w 605381"/>
              <a:gd name="connsiteY74" fmla="*/ 162653 h 497133"/>
              <a:gd name="connsiteX75" fmla="*/ 47525 w 605381"/>
              <a:gd name="connsiteY75" fmla="*/ 94910 h 497133"/>
              <a:gd name="connsiteX76" fmla="*/ 153658 w 605381"/>
              <a:gd name="connsiteY76" fmla="*/ 94910 h 497133"/>
              <a:gd name="connsiteX77" fmla="*/ 200423 w 605381"/>
              <a:gd name="connsiteY77" fmla="*/ 141303 h 497133"/>
              <a:gd name="connsiteX78" fmla="*/ 201182 w 605381"/>
              <a:gd name="connsiteY78" fmla="*/ 286394 h 497133"/>
              <a:gd name="connsiteX79" fmla="*/ 181595 w 605381"/>
              <a:gd name="connsiteY79" fmla="*/ 306255 h 497133"/>
              <a:gd name="connsiteX80" fmla="*/ 181443 w 605381"/>
              <a:gd name="connsiteY80" fmla="*/ 306255 h 497133"/>
              <a:gd name="connsiteX81" fmla="*/ 161705 w 605381"/>
              <a:gd name="connsiteY81" fmla="*/ 286546 h 497133"/>
              <a:gd name="connsiteX82" fmla="*/ 160946 w 605381"/>
              <a:gd name="connsiteY82" fmla="*/ 141454 h 497133"/>
              <a:gd name="connsiteX83" fmla="*/ 160946 w 605381"/>
              <a:gd name="connsiteY83" fmla="*/ 141303 h 497133"/>
              <a:gd name="connsiteX84" fmla="*/ 156846 w 605381"/>
              <a:gd name="connsiteY84" fmla="*/ 137209 h 497133"/>
              <a:gd name="connsiteX85" fmla="*/ 152595 w 605381"/>
              <a:gd name="connsiteY85" fmla="*/ 141303 h 497133"/>
              <a:gd name="connsiteX86" fmla="*/ 153050 w 605381"/>
              <a:gd name="connsiteY86" fmla="*/ 473482 h 497133"/>
              <a:gd name="connsiteX87" fmla="*/ 129364 w 605381"/>
              <a:gd name="connsiteY87" fmla="*/ 497133 h 497133"/>
              <a:gd name="connsiteX88" fmla="*/ 105677 w 605381"/>
              <a:gd name="connsiteY88" fmla="*/ 473482 h 497133"/>
              <a:gd name="connsiteX89" fmla="*/ 105677 w 605381"/>
              <a:gd name="connsiteY89" fmla="*/ 284120 h 497133"/>
              <a:gd name="connsiteX90" fmla="*/ 95353 w 605381"/>
              <a:gd name="connsiteY90" fmla="*/ 284120 h 497133"/>
              <a:gd name="connsiteX91" fmla="*/ 95353 w 605381"/>
              <a:gd name="connsiteY91" fmla="*/ 473482 h 497133"/>
              <a:gd name="connsiteX92" fmla="*/ 71666 w 605381"/>
              <a:gd name="connsiteY92" fmla="*/ 497133 h 497133"/>
              <a:gd name="connsiteX93" fmla="*/ 47980 w 605381"/>
              <a:gd name="connsiteY93" fmla="*/ 473482 h 497133"/>
              <a:gd name="connsiteX94" fmla="*/ 47980 w 605381"/>
              <a:gd name="connsiteY94" fmla="*/ 141606 h 497133"/>
              <a:gd name="connsiteX95" fmla="*/ 44032 w 605381"/>
              <a:gd name="connsiteY95" fmla="*/ 137664 h 497133"/>
              <a:gd name="connsiteX96" fmla="*/ 40236 w 605381"/>
              <a:gd name="connsiteY96" fmla="*/ 141454 h 497133"/>
              <a:gd name="connsiteX97" fmla="*/ 39477 w 605381"/>
              <a:gd name="connsiteY97" fmla="*/ 286546 h 497133"/>
              <a:gd name="connsiteX98" fmla="*/ 19739 w 605381"/>
              <a:gd name="connsiteY98" fmla="*/ 306255 h 497133"/>
              <a:gd name="connsiteX99" fmla="*/ 0 w 605381"/>
              <a:gd name="connsiteY99" fmla="*/ 286394 h 497133"/>
              <a:gd name="connsiteX100" fmla="*/ 759 w 605381"/>
              <a:gd name="connsiteY100" fmla="*/ 141303 h 497133"/>
              <a:gd name="connsiteX101" fmla="*/ 47525 w 605381"/>
              <a:gd name="connsiteY101" fmla="*/ 94910 h 497133"/>
              <a:gd name="connsiteX102" fmla="*/ 359713 w 605381"/>
              <a:gd name="connsiteY102" fmla="*/ 70918 h 497133"/>
              <a:gd name="connsiteX103" fmla="*/ 399330 w 605381"/>
              <a:gd name="connsiteY103" fmla="*/ 110505 h 497133"/>
              <a:gd name="connsiteX104" fmla="*/ 359713 w 605381"/>
              <a:gd name="connsiteY104" fmla="*/ 150092 h 497133"/>
              <a:gd name="connsiteX105" fmla="*/ 319944 w 605381"/>
              <a:gd name="connsiteY105" fmla="*/ 110505 h 497133"/>
              <a:gd name="connsiteX106" fmla="*/ 359713 w 605381"/>
              <a:gd name="connsiteY106" fmla="*/ 70918 h 497133"/>
              <a:gd name="connsiteX107" fmla="*/ 100839 w 605381"/>
              <a:gd name="connsiteY107" fmla="*/ 0 h 497133"/>
              <a:gd name="connsiteX108" fmla="*/ 141838 w 605381"/>
              <a:gd name="connsiteY108" fmla="*/ 40858 h 497133"/>
              <a:gd name="connsiteX109" fmla="*/ 100839 w 605381"/>
              <a:gd name="connsiteY109" fmla="*/ 81716 h 497133"/>
              <a:gd name="connsiteX110" fmla="*/ 59840 w 605381"/>
              <a:gd name="connsiteY110" fmla="*/ 40858 h 497133"/>
              <a:gd name="connsiteX111" fmla="*/ 100839 w 605381"/>
              <a:gd name="connsiteY111" fmla="*/ 0 h 49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5381" h="497133">
                <a:moveTo>
                  <a:pt x="394639" y="383382"/>
                </a:moveTo>
                <a:lnTo>
                  <a:pt x="441105" y="383382"/>
                </a:lnTo>
                <a:lnTo>
                  <a:pt x="428501" y="464974"/>
                </a:lnTo>
                <a:cubicBezTo>
                  <a:pt x="426527" y="477410"/>
                  <a:pt x="414835" y="486055"/>
                  <a:pt x="402231" y="484083"/>
                </a:cubicBezTo>
                <a:cubicBezTo>
                  <a:pt x="389628" y="482112"/>
                  <a:pt x="381124" y="470434"/>
                  <a:pt x="383098" y="457998"/>
                </a:cubicBezTo>
                <a:close/>
                <a:moveTo>
                  <a:pt x="278028" y="383382"/>
                </a:moveTo>
                <a:lnTo>
                  <a:pt x="324478" y="383382"/>
                </a:lnTo>
                <a:lnTo>
                  <a:pt x="336014" y="457979"/>
                </a:lnTo>
                <a:cubicBezTo>
                  <a:pt x="338291" y="471777"/>
                  <a:pt x="327513" y="484361"/>
                  <a:pt x="313396" y="484361"/>
                </a:cubicBezTo>
                <a:cubicBezTo>
                  <a:pt x="302315" y="484361"/>
                  <a:pt x="292449" y="476325"/>
                  <a:pt x="290779" y="464954"/>
                </a:cubicBezTo>
                <a:close/>
                <a:moveTo>
                  <a:pt x="528252" y="228457"/>
                </a:moveTo>
                <a:lnTo>
                  <a:pt x="528252" y="241497"/>
                </a:lnTo>
                <a:lnTo>
                  <a:pt x="560136" y="241497"/>
                </a:lnTo>
                <a:lnTo>
                  <a:pt x="560136" y="228457"/>
                </a:lnTo>
                <a:close/>
                <a:moveTo>
                  <a:pt x="411799" y="202833"/>
                </a:moveTo>
                <a:cubicBezTo>
                  <a:pt x="410736" y="203136"/>
                  <a:pt x="410129" y="203894"/>
                  <a:pt x="410129" y="204804"/>
                </a:cubicBezTo>
                <a:lnTo>
                  <a:pt x="410129" y="256508"/>
                </a:lnTo>
                <a:lnTo>
                  <a:pt x="433510" y="246197"/>
                </a:lnTo>
                <a:cubicBezTo>
                  <a:pt x="427893" y="233309"/>
                  <a:pt x="420605" y="217389"/>
                  <a:pt x="414076" y="203894"/>
                </a:cubicBezTo>
                <a:cubicBezTo>
                  <a:pt x="413621" y="203136"/>
                  <a:pt x="412710" y="202681"/>
                  <a:pt x="411799" y="202833"/>
                </a:cubicBezTo>
                <a:close/>
                <a:moveTo>
                  <a:pt x="304152" y="162653"/>
                </a:moveTo>
                <a:lnTo>
                  <a:pt x="409218" y="162653"/>
                </a:lnTo>
                <a:cubicBezTo>
                  <a:pt x="425767" y="162653"/>
                  <a:pt x="441254" y="172357"/>
                  <a:pt x="448390" y="187216"/>
                </a:cubicBezTo>
                <a:cubicBezTo>
                  <a:pt x="459321" y="209504"/>
                  <a:pt x="471316" y="236948"/>
                  <a:pt x="476174" y="249078"/>
                </a:cubicBezTo>
                <a:cubicBezTo>
                  <a:pt x="479970" y="258630"/>
                  <a:pt x="475567" y="269547"/>
                  <a:pt x="466154" y="273641"/>
                </a:cubicBezTo>
                <a:lnTo>
                  <a:pt x="410129" y="298355"/>
                </a:lnTo>
                <a:lnTo>
                  <a:pt x="410129" y="322312"/>
                </a:lnTo>
                <a:lnTo>
                  <a:pt x="501682" y="322312"/>
                </a:lnTo>
                <a:cubicBezTo>
                  <a:pt x="496064" y="322312"/>
                  <a:pt x="491509" y="317763"/>
                  <a:pt x="491509" y="312153"/>
                </a:cubicBezTo>
                <a:cubicBezTo>
                  <a:pt x="491509" y="247410"/>
                  <a:pt x="491509" y="251352"/>
                  <a:pt x="491661" y="250291"/>
                </a:cubicBezTo>
                <a:cubicBezTo>
                  <a:pt x="492268" y="245287"/>
                  <a:pt x="496519" y="241497"/>
                  <a:pt x="501682" y="241497"/>
                </a:cubicBezTo>
                <a:lnTo>
                  <a:pt x="514739" y="241497"/>
                </a:lnTo>
                <a:lnTo>
                  <a:pt x="514739" y="221786"/>
                </a:lnTo>
                <a:cubicBezTo>
                  <a:pt x="514739" y="217995"/>
                  <a:pt x="517776" y="214963"/>
                  <a:pt x="521571" y="214963"/>
                </a:cubicBezTo>
                <a:lnTo>
                  <a:pt x="566968" y="214963"/>
                </a:lnTo>
                <a:cubicBezTo>
                  <a:pt x="570764" y="214963"/>
                  <a:pt x="573801" y="217995"/>
                  <a:pt x="573801" y="221786"/>
                </a:cubicBezTo>
                <a:lnTo>
                  <a:pt x="573801" y="241497"/>
                </a:lnTo>
                <a:lnTo>
                  <a:pt x="586858" y="241497"/>
                </a:lnTo>
                <a:cubicBezTo>
                  <a:pt x="592476" y="241497"/>
                  <a:pt x="596879" y="246046"/>
                  <a:pt x="596879" y="251504"/>
                </a:cubicBezTo>
                <a:lnTo>
                  <a:pt x="596879" y="312153"/>
                </a:lnTo>
                <a:cubicBezTo>
                  <a:pt x="596879" y="317763"/>
                  <a:pt x="592476" y="322312"/>
                  <a:pt x="586858" y="322312"/>
                </a:cubicBezTo>
                <a:lnTo>
                  <a:pt x="596879" y="322312"/>
                </a:lnTo>
                <a:cubicBezTo>
                  <a:pt x="601585" y="322312"/>
                  <a:pt x="605381" y="326102"/>
                  <a:pt x="605381" y="330651"/>
                </a:cubicBezTo>
                <a:lnTo>
                  <a:pt x="605381" y="360976"/>
                </a:lnTo>
                <a:cubicBezTo>
                  <a:pt x="605381" y="365524"/>
                  <a:pt x="601585" y="369315"/>
                  <a:pt x="596879" y="369315"/>
                </a:cubicBezTo>
                <a:lnTo>
                  <a:pt x="585643" y="369315"/>
                </a:lnTo>
                <a:lnTo>
                  <a:pt x="585643" y="383416"/>
                </a:lnTo>
                <a:lnTo>
                  <a:pt x="585643" y="488794"/>
                </a:lnTo>
                <a:cubicBezTo>
                  <a:pt x="585643" y="493342"/>
                  <a:pt x="581847" y="497133"/>
                  <a:pt x="577293" y="497133"/>
                </a:cubicBezTo>
                <a:lnTo>
                  <a:pt x="547079" y="497133"/>
                </a:lnTo>
                <a:cubicBezTo>
                  <a:pt x="542372" y="497133"/>
                  <a:pt x="538576" y="493342"/>
                  <a:pt x="538576" y="488794"/>
                </a:cubicBezTo>
                <a:lnTo>
                  <a:pt x="538576" y="383416"/>
                </a:lnTo>
                <a:lnTo>
                  <a:pt x="538576" y="369315"/>
                </a:lnTo>
                <a:lnTo>
                  <a:pt x="273482" y="369315"/>
                </a:lnTo>
                <a:lnTo>
                  <a:pt x="273482" y="383416"/>
                </a:lnTo>
                <a:lnTo>
                  <a:pt x="273482" y="488794"/>
                </a:lnTo>
                <a:cubicBezTo>
                  <a:pt x="273482" y="493342"/>
                  <a:pt x="269687" y="497133"/>
                  <a:pt x="265132" y="497133"/>
                </a:cubicBezTo>
                <a:lnTo>
                  <a:pt x="234766" y="497133"/>
                </a:lnTo>
                <a:cubicBezTo>
                  <a:pt x="230211" y="497133"/>
                  <a:pt x="226415" y="493342"/>
                  <a:pt x="226415" y="488794"/>
                </a:cubicBezTo>
                <a:lnTo>
                  <a:pt x="226415" y="383416"/>
                </a:lnTo>
                <a:lnTo>
                  <a:pt x="226415" y="369315"/>
                </a:lnTo>
                <a:lnTo>
                  <a:pt x="217154" y="369315"/>
                </a:lnTo>
                <a:cubicBezTo>
                  <a:pt x="212599" y="369315"/>
                  <a:pt x="208803" y="365524"/>
                  <a:pt x="208803" y="360976"/>
                </a:cubicBezTo>
                <a:lnTo>
                  <a:pt x="208803" y="330651"/>
                </a:lnTo>
                <a:cubicBezTo>
                  <a:pt x="208803" y="326102"/>
                  <a:pt x="212599" y="322312"/>
                  <a:pt x="217154" y="322312"/>
                </a:cubicBezTo>
                <a:lnTo>
                  <a:pt x="308858" y="322312"/>
                </a:lnTo>
                <a:lnTo>
                  <a:pt x="308858" y="202530"/>
                </a:lnTo>
                <a:lnTo>
                  <a:pt x="264524" y="237706"/>
                </a:lnTo>
                <a:lnTo>
                  <a:pt x="250101" y="305178"/>
                </a:lnTo>
                <a:cubicBezTo>
                  <a:pt x="248279" y="313973"/>
                  <a:pt x="240383" y="320189"/>
                  <a:pt x="231426" y="320189"/>
                </a:cubicBezTo>
                <a:cubicBezTo>
                  <a:pt x="219127" y="320189"/>
                  <a:pt x="210169" y="308969"/>
                  <a:pt x="212599" y="297142"/>
                </a:cubicBezTo>
                <a:lnTo>
                  <a:pt x="228541" y="223151"/>
                </a:lnTo>
                <a:cubicBezTo>
                  <a:pt x="229452" y="218753"/>
                  <a:pt x="231729" y="214811"/>
                  <a:pt x="235221" y="212082"/>
                </a:cubicBezTo>
                <a:lnTo>
                  <a:pt x="292309" y="166898"/>
                </a:lnTo>
                <a:cubicBezTo>
                  <a:pt x="295649" y="164169"/>
                  <a:pt x="299901" y="162653"/>
                  <a:pt x="304152" y="162653"/>
                </a:cubicBezTo>
                <a:close/>
                <a:moveTo>
                  <a:pt x="47525" y="94910"/>
                </a:moveTo>
                <a:lnTo>
                  <a:pt x="153658" y="94910"/>
                </a:lnTo>
                <a:cubicBezTo>
                  <a:pt x="179318" y="94910"/>
                  <a:pt x="200271" y="115681"/>
                  <a:pt x="200423" y="141303"/>
                </a:cubicBezTo>
                <a:lnTo>
                  <a:pt x="201182" y="286394"/>
                </a:lnTo>
                <a:cubicBezTo>
                  <a:pt x="201182" y="297310"/>
                  <a:pt x="192376" y="306104"/>
                  <a:pt x="181595" y="306255"/>
                </a:cubicBezTo>
                <a:lnTo>
                  <a:pt x="181443" y="306255"/>
                </a:lnTo>
                <a:cubicBezTo>
                  <a:pt x="170511" y="306255"/>
                  <a:pt x="161705" y="297462"/>
                  <a:pt x="161705" y="286546"/>
                </a:cubicBezTo>
                <a:lnTo>
                  <a:pt x="160946" y="141454"/>
                </a:lnTo>
                <a:cubicBezTo>
                  <a:pt x="160946" y="141454"/>
                  <a:pt x="160946" y="141454"/>
                  <a:pt x="160946" y="141303"/>
                </a:cubicBezTo>
                <a:cubicBezTo>
                  <a:pt x="160946" y="139029"/>
                  <a:pt x="159124" y="137209"/>
                  <a:pt x="156846" y="137209"/>
                </a:cubicBezTo>
                <a:cubicBezTo>
                  <a:pt x="154569" y="137209"/>
                  <a:pt x="152595" y="139029"/>
                  <a:pt x="152595" y="141303"/>
                </a:cubicBezTo>
                <a:cubicBezTo>
                  <a:pt x="152595" y="309287"/>
                  <a:pt x="153050" y="300646"/>
                  <a:pt x="153050" y="473482"/>
                </a:cubicBezTo>
                <a:cubicBezTo>
                  <a:pt x="153050" y="486520"/>
                  <a:pt x="142422" y="497133"/>
                  <a:pt x="129364" y="497133"/>
                </a:cubicBezTo>
                <a:cubicBezTo>
                  <a:pt x="116306" y="497133"/>
                  <a:pt x="105677" y="486520"/>
                  <a:pt x="105677" y="473482"/>
                </a:cubicBezTo>
                <a:lnTo>
                  <a:pt x="105677" y="284120"/>
                </a:lnTo>
                <a:lnTo>
                  <a:pt x="95353" y="284120"/>
                </a:lnTo>
                <a:lnTo>
                  <a:pt x="95353" y="473482"/>
                </a:lnTo>
                <a:cubicBezTo>
                  <a:pt x="95353" y="486520"/>
                  <a:pt x="84724" y="497133"/>
                  <a:pt x="71666" y="497133"/>
                </a:cubicBezTo>
                <a:cubicBezTo>
                  <a:pt x="58608" y="497133"/>
                  <a:pt x="47980" y="486520"/>
                  <a:pt x="47980" y="473482"/>
                </a:cubicBezTo>
                <a:lnTo>
                  <a:pt x="47980" y="141606"/>
                </a:lnTo>
                <a:cubicBezTo>
                  <a:pt x="47980" y="139484"/>
                  <a:pt x="46158" y="137664"/>
                  <a:pt x="44032" y="137664"/>
                </a:cubicBezTo>
                <a:cubicBezTo>
                  <a:pt x="42058" y="137664"/>
                  <a:pt x="40236" y="139484"/>
                  <a:pt x="40236" y="141454"/>
                </a:cubicBezTo>
                <a:lnTo>
                  <a:pt x="39477" y="286546"/>
                </a:lnTo>
                <a:cubicBezTo>
                  <a:pt x="39477" y="297462"/>
                  <a:pt x="30671" y="306255"/>
                  <a:pt x="19739" y="306255"/>
                </a:cubicBezTo>
                <a:cubicBezTo>
                  <a:pt x="8806" y="306104"/>
                  <a:pt x="0" y="297310"/>
                  <a:pt x="0" y="286394"/>
                </a:cubicBezTo>
                <a:lnTo>
                  <a:pt x="759" y="141303"/>
                </a:lnTo>
                <a:cubicBezTo>
                  <a:pt x="911" y="115681"/>
                  <a:pt x="21864" y="94910"/>
                  <a:pt x="47525" y="94910"/>
                </a:cubicBezTo>
                <a:close/>
                <a:moveTo>
                  <a:pt x="359713" y="70918"/>
                </a:moveTo>
                <a:cubicBezTo>
                  <a:pt x="381571" y="70918"/>
                  <a:pt x="399330" y="88664"/>
                  <a:pt x="399330" y="110505"/>
                </a:cubicBezTo>
                <a:cubicBezTo>
                  <a:pt x="399330" y="132346"/>
                  <a:pt x="381571" y="150092"/>
                  <a:pt x="359713" y="150092"/>
                </a:cubicBezTo>
                <a:cubicBezTo>
                  <a:pt x="337855" y="150092"/>
                  <a:pt x="319944" y="132346"/>
                  <a:pt x="319944" y="110505"/>
                </a:cubicBezTo>
                <a:cubicBezTo>
                  <a:pt x="319944" y="88664"/>
                  <a:pt x="337703" y="70918"/>
                  <a:pt x="359713" y="70918"/>
                </a:cubicBezTo>
                <a:close/>
                <a:moveTo>
                  <a:pt x="100839" y="0"/>
                </a:moveTo>
                <a:cubicBezTo>
                  <a:pt x="123482" y="0"/>
                  <a:pt x="141838" y="18293"/>
                  <a:pt x="141838" y="40858"/>
                </a:cubicBezTo>
                <a:cubicBezTo>
                  <a:pt x="141838" y="63423"/>
                  <a:pt x="123482" y="81716"/>
                  <a:pt x="100839" y="81716"/>
                </a:cubicBezTo>
                <a:cubicBezTo>
                  <a:pt x="78196" y="81716"/>
                  <a:pt x="59840" y="63423"/>
                  <a:pt x="59840" y="40858"/>
                </a:cubicBezTo>
                <a:cubicBezTo>
                  <a:pt x="59840" y="18293"/>
                  <a:pt x="78196" y="0"/>
                  <a:pt x="100839"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5" name="矩形 1"/>
          <p:cNvSpPr/>
          <p:nvPr/>
        </p:nvSpPr>
        <p:spPr>
          <a:xfrm>
            <a:off x="708762" y="2360100"/>
            <a:ext cx="7660005" cy="1076325"/>
          </a:xfrm>
          <a:prstGeom prst="rect">
            <a:avLst/>
          </a:prstGeom>
        </p:spPr>
        <p:txBody>
          <a:bodyPr wrap="none">
            <a:spAutoFit/>
          </a:bodyPr>
          <a:lstStyle/>
          <a:p>
            <a:pPr lvl="0" algn="ctr"/>
            <a:r>
              <a:rPr lang="zh-CN" altLang="en-US"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供应链金融</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+区块链</a:t>
            </a:r>
            <a:r>
              <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Supply Chain Finance + </a:t>
            </a:r>
            <a:r>
              <a:rPr lang="en-US" altLang="zh-CN" sz="32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 =?</a:t>
            </a:r>
            <a:endPar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6" name="object 4"/>
          <p:cNvSpPr txBox="1"/>
          <p:nvPr/>
        </p:nvSpPr>
        <p:spPr>
          <a:xfrm>
            <a:off x="1467058" y="1507198"/>
            <a:ext cx="5338888" cy="563880"/>
          </a:xfrm>
          <a:prstGeom prst="rect">
            <a:avLst/>
          </a:prstGeom>
        </p:spPr>
        <p:txBody>
          <a:bodyPr vert="horz" wrap="square" lIns="0" tIns="105277" rIns="0" bIns="0" rtlCol="0">
            <a:spAutoFit/>
          </a:bodyPr>
          <a:lstStyle/>
          <a:p>
            <a:pPr marL="12700">
              <a:lnSpc>
                <a:spcPct val="100000"/>
              </a:lnSpc>
              <a:spcBef>
                <a:spcPts val="1140"/>
              </a:spcBef>
            </a:pPr>
            <a:r>
              <a:rPr sz="1015">
                <a:solidFill>
                  <a:schemeClr val="bg1"/>
                </a:solidFill>
                <a:latin typeface="Arial" panose="020B0604020202020204" pitchFamily="34" charset="0"/>
                <a:ea typeface="微软雅黑" panose="020B0503020204020204" charset="-122"/>
                <a:cs typeface="微软雅黑" panose="020B0503020204020204" charset="-122"/>
              </a:rPr>
              <a:t>模式：以源自核⼼企业的应收账款为底层资产</a:t>
            </a:r>
            <a:endParaRPr sz="1015">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1140"/>
              </a:spcBef>
            </a:pPr>
            <a:r>
              <a:rPr lang="en-US" sz="1015">
                <a:solidFill>
                  <a:schemeClr val="bg1"/>
                </a:solidFill>
                <a:latin typeface="Arial" panose="020B0604020202020204" pitchFamily="34" charset="0"/>
                <a:ea typeface="微软雅黑" panose="020B0503020204020204" charset="-122"/>
                <a:cs typeface="微软雅黑" panose="020B0503020204020204" charset="-122"/>
              </a:rPr>
              <a:t>	</a:t>
            </a:r>
            <a:r>
              <a:rPr sz="1015">
                <a:solidFill>
                  <a:schemeClr val="bg1"/>
                </a:solidFill>
                <a:latin typeface="Arial" panose="020B0604020202020204" pitchFamily="34" charset="0"/>
                <a:ea typeface="微软雅黑" panose="020B0503020204020204" charset="-122"/>
                <a:cs typeface="微软雅黑" panose="020B0503020204020204" charset="-122"/>
              </a:rPr>
              <a:t>通过区块链实现债权凭证的流转、保证不可篡改、不可重复融资，可被追溯</a:t>
            </a:r>
            <a:endParaRPr sz="101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7" name="object 15"/>
          <p:cNvSpPr txBox="1"/>
          <p:nvPr/>
        </p:nvSpPr>
        <p:spPr>
          <a:xfrm>
            <a:off x="3405083" y="3220596"/>
            <a:ext cx="461744" cy="497205"/>
          </a:xfrm>
          <a:prstGeom prst="rect">
            <a:avLst/>
          </a:prstGeom>
        </p:spPr>
        <p:txBody>
          <a:bodyPr vert="horz" wrap="square" lIns="0" tIns="28164" rIns="0" bIns="0" rtlCol="0">
            <a:spAutoFit/>
          </a:bodyPr>
          <a:lstStyle/>
          <a:p>
            <a:pPr algn="ctr">
              <a:lnSpc>
                <a:spcPct val="100000"/>
              </a:lnSpc>
              <a:spcBef>
                <a:spcPts val="305"/>
              </a:spcBef>
            </a:pPr>
            <a:r>
              <a:rPr sz="925">
                <a:solidFill>
                  <a:schemeClr val="bg1"/>
                </a:solidFill>
                <a:latin typeface="Arial" panose="020B0604020202020204" pitchFamily="34" charset="0"/>
                <a:ea typeface="微软雅黑" panose="020B0503020204020204" charset="-122"/>
                <a:cs typeface="微软雅黑" panose="020B0503020204020204" charset="-122"/>
              </a:rPr>
              <a:t>债权凭证卖出</a:t>
            </a:r>
            <a:endParaRPr sz="925">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a:solidFill>
                  <a:schemeClr val="bg1"/>
                </a:solidFill>
                <a:latin typeface="Arial" panose="020B0604020202020204" pitchFamily="34" charset="0"/>
                <a:ea typeface="微软雅黑" panose="020B0503020204020204" charset="-122"/>
                <a:cs typeface="微软雅黑" panose="020B0503020204020204" charset="-122"/>
              </a:rPr>
              <a:t>100万</a:t>
            </a:r>
            <a:endParaRPr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8" name="object 40"/>
          <p:cNvSpPr txBox="1"/>
          <p:nvPr/>
        </p:nvSpPr>
        <p:spPr>
          <a:xfrm>
            <a:off x="5532443" y="4069601"/>
            <a:ext cx="1793315" cy="180340"/>
          </a:xfrm>
          <a:prstGeom prst="rect">
            <a:avLst/>
          </a:prstGeom>
        </p:spPr>
        <p:txBody>
          <a:bodyPr vert="horz" wrap="square" lIns="0" tIns="9233" rIns="0" bIns="0" rtlCol="0">
            <a:spAutoFit/>
          </a:bodyPr>
          <a:lstStyle/>
          <a:p>
            <a:pPr marL="12700">
              <a:lnSpc>
                <a:spcPct val="100000"/>
              </a:lnSpc>
              <a:spcBef>
                <a:spcPts val="100"/>
              </a:spcBef>
            </a:pPr>
            <a:r>
              <a:rPr sz="1115">
                <a:solidFill>
                  <a:schemeClr val="bg1"/>
                </a:solidFill>
                <a:latin typeface="Arial" panose="020B0604020202020204" pitchFamily="34" charset="0"/>
                <a:ea typeface="微软雅黑" panose="020B0503020204020204" charset="-122"/>
                <a:cs typeface="微软雅黑" panose="020B0503020204020204" charset="-122"/>
              </a:rPr>
              <a:t>多种类型金融机构</a:t>
            </a:r>
            <a:endParaRPr sz="1115">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6" name="直接箭头连接符 40"/>
          <p:cNvCxnSpPr>
            <a:endCxn id="1048885" idx="2"/>
          </p:cNvCxnSpPr>
          <p:nvPr/>
        </p:nvCxnSpPr>
        <p:spPr>
          <a:xfrm flipH="1" flipV="1">
            <a:off x="3295663" y="3040103"/>
            <a:ext cx="1635685" cy="909121"/>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7" name="直接箭头连接符 41"/>
          <p:cNvCxnSpPr>
            <a:endCxn id="1048887" idx="2"/>
          </p:cNvCxnSpPr>
          <p:nvPr/>
        </p:nvCxnSpPr>
        <p:spPr>
          <a:xfrm flipV="1">
            <a:off x="5385175" y="3043670"/>
            <a:ext cx="826274" cy="800613"/>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8" name="直接箭头连接符 42"/>
          <p:cNvCxnSpPr/>
          <p:nvPr/>
        </p:nvCxnSpPr>
        <p:spPr>
          <a:xfrm flipV="1">
            <a:off x="5496645" y="3015026"/>
            <a:ext cx="1688601" cy="95789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9" name="直接箭头连接符 44"/>
          <p:cNvCxnSpPr>
            <a:endCxn id="1048886" idx="2"/>
          </p:cNvCxnSpPr>
          <p:nvPr/>
        </p:nvCxnSpPr>
        <p:spPr>
          <a:xfrm flipH="1" flipV="1">
            <a:off x="4763454" y="3040103"/>
            <a:ext cx="381978" cy="818209"/>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sp>
        <p:nvSpPr>
          <p:cNvPr id="1048879" name="car-side-view_26212"/>
          <p:cNvSpPr>
            <a:spLocks noChangeAspect="1"/>
          </p:cNvSpPr>
          <p:nvPr/>
        </p:nvSpPr>
        <p:spPr bwMode="auto">
          <a:xfrm>
            <a:off x="1514713" y="2354734"/>
            <a:ext cx="527877" cy="366581"/>
          </a:xfrm>
          <a:custGeom>
            <a:avLst/>
            <a:gdLst>
              <a:gd name="connsiteX0" fmla="*/ 460235 w 608281"/>
              <a:gd name="connsiteY0" fmla="*/ 260665 h 421978"/>
              <a:gd name="connsiteX1" fmla="*/ 538788 w 608281"/>
              <a:gd name="connsiteY1" fmla="*/ 322967 h 421978"/>
              <a:gd name="connsiteX2" fmla="*/ 541032 w 608281"/>
              <a:gd name="connsiteY2" fmla="*/ 341368 h 421978"/>
              <a:gd name="connsiteX3" fmla="*/ 460235 w 608281"/>
              <a:gd name="connsiteY3" fmla="*/ 421978 h 421978"/>
              <a:gd name="connsiteX4" fmla="*/ 379437 w 608281"/>
              <a:gd name="connsiteY4" fmla="*/ 341368 h 421978"/>
              <a:gd name="connsiteX5" fmla="*/ 381681 w 608281"/>
              <a:gd name="connsiteY5" fmla="*/ 322967 h 421978"/>
              <a:gd name="connsiteX6" fmla="*/ 460235 w 608281"/>
              <a:gd name="connsiteY6" fmla="*/ 260665 h 421978"/>
              <a:gd name="connsiteX7" fmla="*/ 146913 w 608281"/>
              <a:gd name="connsiteY7" fmla="*/ 260665 h 421978"/>
              <a:gd name="connsiteX8" fmla="*/ 225571 w 608281"/>
              <a:gd name="connsiteY8" fmla="*/ 322967 h 421978"/>
              <a:gd name="connsiteX9" fmla="*/ 227722 w 608281"/>
              <a:gd name="connsiteY9" fmla="*/ 341368 h 421978"/>
              <a:gd name="connsiteX10" fmla="*/ 146913 w 608281"/>
              <a:gd name="connsiteY10" fmla="*/ 421978 h 421978"/>
              <a:gd name="connsiteX11" fmla="*/ 66198 w 608281"/>
              <a:gd name="connsiteY11" fmla="*/ 341368 h 421978"/>
              <a:gd name="connsiteX12" fmla="*/ 68349 w 608281"/>
              <a:gd name="connsiteY12" fmla="*/ 322967 h 421978"/>
              <a:gd name="connsiteX13" fmla="*/ 146913 w 608281"/>
              <a:gd name="connsiteY13" fmla="*/ 260665 h 421978"/>
              <a:gd name="connsiteX14" fmla="*/ 232611 w 608281"/>
              <a:gd name="connsiteY14" fmla="*/ 71581 h 421978"/>
              <a:gd name="connsiteX15" fmla="*/ 105143 w 608281"/>
              <a:gd name="connsiteY15" fmla="*/ 79238 h 421978"/>
              <a:gd name="connsiteX16" fmla="*/ 93921 w 608281"/>
              <a:gd name="connsiteY16" fmla="*/ 155527 h 421978"/>
              <a:gd name="connsiteX17" fmla="*/ 232611 w 608281"/>
              <a:gd name="connsiteY17" fmla="*/ 145816 h 421978"/>
              <a:gd name="connsiteX18" fmla="*/ 265638 w 608281"/>
              <a:gd name="connsiteY18" fmla="*/ 113 h 421978"/>
              <a:gd name="connsiteX19" fmla="*/ 462670 w 608281"/>
              <a:gd name="connsiteY19" fmla="*/ 145816 h 421978"/>
              <a:gd name="connsiteX20" fmla="*/ 564233 w 608281"/>
              <a:gd name="connsiteY20" fmla="*/ 196799 h 421978"/>
              <a:gd name="connsiteX21" fmla="*/ 570405 w 608281"/>
              <a:gd name="connsiteY21" fmla="*/ 195959 h 421978"/>
              <a:gd name="connsiteX22" fmla="*/ 596030 w 608281"/>
              <a:gd name="connsiteY22" fmla="*/ 222198 h 421978"/>
              <a:gd name="connsiteX23" fmla="*/ 583124 w 608281"/>
              <a:gd name="connsiteY23" fmla="*/ 244889 h 421978"/>
              <a:gd name="connsiteX24" fmla="*/ 586304 w 608281"/>
              <a:gd name="connsiteY24" fmla="*/ 288776 h 421978"/>
              <a:gd name="connsiteX25" fmla="*/ 608281 w 608281"/>
              <a:gd name="connsiteY25" fmla="*/ 303436 h 421978"/>
              <a:gd name="connsiteX26" fmla="*/ 583779 w 608281"/>
              <a:gd name="connsiteY26" fmla="*/ 323045 h 421978"/>
              <a:gd name="connsiteX27" fmla="*/ 548896 w 608281"/>
              <a:gd name="connsiteY27" fmla="*/ 323045 h 421978"/>
              <a:gd name="connsiteX28" fmla="*/ 460239 w 608281"/>
              <a:gd name="connsiteY28" fmla="*/ 250958 h 421978"/>
              <a:gd name="connsiteX29" fmla="*/ 371582 w 608281"/>
              <a:gd name="connsiteY29" fmla="*/ 323045 h 421978"/>
              <a:gd name="connsiteX30" fmla="*/ 235697 w 608281"/>
              <a:gd name="connsiteY30" fmla="*/ 323045 h 421978"/>
              <a:gd name="connsiteX31" fmla="*/ 146947 w 608281"/>
              <a:gd name="connsiteY31" fmla="*/ 250958 h 421978"/>
              <a:gd name="connsiteX32" fmla="*/ 58290 w 608281"/>
              <a:gd name="connsiteY32" fmla="*/ 323045 h 421978"/>
              <a:gd name="connsiteX33" fmla="*/ 1336 w 608281"/>
              <a:gd name="connsiteY33" fmla="*/ 323045 h 421978"/>
              <a:gd name="connsiteX34" fmla="*/ 24623 w 608281"/>
              <a:gd name="connsiteY34" fmla="*/ 282706 h 421978"/>
              <a:gd name="connsiteX35" fmla="*/ 25558 w 608281"/>
              <a:gd name="connsiteY35" fmla="*/ 272902 h 421978"/>
              <a:gd name="connsiteX36" fmla="*/ 24623 w 608281"/>
              <a:gd name="connsiteY36" fmla="*/ 272902 h 421978"/>
              <a:gd name="connsiteX37" fmla="*/ 14803 w 608281"/>
              <a:gd name="connsiteY37" fmla="*/ 263097 h 421978"/>
              <a:gd name="connsiteX38" fmla="*/ 14803 w 608281"/>
              <a:gd name="connsiteY38" fmla="*/ 233777 h 421978"/>
              <a:gd name="connsiteX39" fmla="*/ 24623 w 608281"/>
              <a:gd name="connsiteY39" fmla="*/ 224065 h 421978"/>
              <a:gd name="connsiteX40" fmla="*/ 31075 w 608281"/>
              <a:gd name="connsiteY40" fmla="*/ 224065 h 421978"/>
              <a:gd name="connsiteX41" fmla="*/ 34442 w 608281"/>
              <a:gd name="connsiteY41" fmla="*/ 199601 h 421978"/>
              <a:gd name="connsiteX42" fmla="*/ 63527 w 608281"/>
              <a:gd name="connsiteY42" fmla="*/ 156928 h 421978"/>
              <a:gd name="connsiteX43" fmla="*/ 76807 w 608281"/>
              <a:gd name="connsiteY43" fmla="*/ 65978 h 421978"/>
              <a:gd name="connsiteX44" fmla="*/ 91489 w 608281"/>
              <a:gd name="connsiteY44" fmla="*/ 51318 h 421978"/>
              <a:gd name="connsiteX45" fmla="*/ 232611 w 608281"/>
              <a:gd name="connsiteY45" fmla="*/ 42261 h 421978"/>
              <a:gd name="connsiteX46" fmla="*/ 232611 w 608281"/>
              <a:gd name="connsiteY46" fmla="*/ 2856 h 421978"/>
              <a:gd name="connsiteX47" fmla="*/ 265638 w 608281"/>
              <a:gd name="connsiteY47" fmla="*/ 113 h 42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281" h="421978">
                <a:moveTo>
                  <a:pt x="460235" y="260665"/>
                </a:moveTo>
                <a:cubicBezTo>
                  <a:pt x="498482" y="260665"/>
                  <a:pt x="530465" y="287286"/>
                  <a:pt x="538788" y="322967"/>
                </a:cubicBezTo>
                <a:cubicBezTo>
                  <a:pt x="540190" y="328945"/>
                  <a:pt x="541032" y="335017"/>
                  <a:pt x="541032" y="341368"/>
                </a:cubicBezTo>
                <a:cubicBezTo>
                  <a:pt x="541032" y="385923"/>
                  <a:pt x="504841" y="421978"/>
                  <a:pt x="460235" y="421978"/>
                </a:cubicBezTo>
                <a:cubicBezTo>
                  <a:pt x="415628" y="421978"/>
                  <a:pt x="379437" y="385923"/>
                  <a:pt x="379437" y="341368"/>
                </a:cubicBezTo>
                <a:cubicBezTo>
                  <a:pt x="379437" y="335017"/>
                  <a:pt x="380279" y="328945"/>
                  <a:pt x="381681" y="322967"/>
                </a:cubicBezTo>
                <a:cubicBezTo>
                  <a:pt x="390004" y="287286"/>
                  <a:pt x="421987" y="260665"/>
                  <a:pt x="460235" y="260665"/>
                </a:cubicBezTo>
                <a:close/>
                <a:moveTo>
                  <a:pt x="146913" y="260665"/>
                </a:moveTo>
                <a:cubicBezTo>
                  <a:pt x="185260" y="260665"/>
                  <a:pt x="217247" y="287286"/>
                  <a:pt x="225571" y="322967"/>
                </a:cubicBezTo>
                <a:cubicBezTo>
                  <a:pt x="226880" y="328945"/>
                  <a:pt x="227722" y="335017"/>
                  <a:pt x="227722" y="341368"/>
                </a:cubicBezTo>
                <a:cubicBezTo>
                  <a:pt x="227722" y="385923"/>
                  <a:pt x="191526" y="421978"/>
                  <a:pt x="146913" y="421978"/>
                </a:cubicBezTo>
                <a:cubicBezTo>
                  <a:pt x="102394" y="421978"/>
                  <a:pt x="66198" y="385923"/>
                  <a:pt x="66198" y="341368"/>
                </a:cubicBezTo>
                <a:cubicBezTo>
                  <a:pt x="66198" y="335017"/>
                  <a:pt x="67040" y="328945"/>
                  <a:pt x="68349" y="322967"/>
                </a:cubicBezTo>
                <a:cubicBezTo>
                  <a:pt x="76673" y="287286"/>
                  <a:pt x="108660" y="260665"/>
                  <a:pt x="146913" y="260665"/>
                </a:cubicBezTo>
                <a:close/>
                <a:moveTo>
                  <a:pt x="232611" y="71581"/>
                </a:moveTo>
                <a:cubicBezTo>
                  <a:pt x="190059" y="72515"/>
                  <a:pt x="147508" y="74569"/>
                  <a:pt x="105143" y="79238"/>
                </a:cubicBezTo>
                <a:cubicBezTo>
                  <a:pt x="102992" y="105010"/>
                  <a:pt x="99345" y="130315"/>
                  <a:pt x="93921" y="155527"/>
                </a:cubicBezTo>
                <a:cubicBezTo>
                  <a:pt x="144796" y="154593"/>
                  <a:pt x="232611" y="145816"/>
                  <a:pt x="232611" y="145816"/>
                </a:cubicBezTo>
                <a:close/>
                <a:moveTo>
                  <a:pt x="265638" y="113"/>
                </a:moveTo>
                <a:cubicBezTo>
                  <a:pt x="325476" y="-1480"/>
                  <a:pt x="447099" y="12053"/>
                  <a:pt x="462670" y="145816"/>
                </a:cubicBezTo>
                <a:cubicBezTo>
                  <a:pt x="462670" y="145816"/>
                  <a:pt x="528602" y="143948"/>
                  <a:pt x="564233" y="196799"/>
                </a:cubicBezTo>
                <a:cubicBezTo>
                  <a:pt x="566197" y="196239"/>
                  <a:pt x="568254" y="195959"/>
                  <a:pt x="570405" y="195959"/>
                </a:cubicBezTo>
                <a:cubicBezTo>
                  <a:pt x="584527" y="195959"/>
                  <a:pt x="596030" y="207725"/>
                  <a:pt x="596030" y="222198"/>
                </a:cubicBezTo>
                <a:cubicBezTo>
                  <a:pt x="596030" y="231909"/>
                  <a:pt x="590793" y="240313"/>
                  <a:pt x="583124" y="244889"/>
                </a:cubicBezTo>
                <a:cubicBezTo>
                  <a:pt x="585556" y="257775"/>
                  <a:pt x="586771" y="272248"/>
                  <a:pt x="586304" y="288776"/>
                </a:cubicBezTo>
                <a:cubicBezTo>
                  <a:pt x="586304" y="288776"/>
                  <a:pt x="608281" y="283920"/>
                  <a:pt x="608281" y="303436"/>
                </a:cubicBezTo>
                <a:cubicBezTo>
                  <a:pt x="608281" y="323045"/>
                  <a:pt x="583779" y="323045"/>
                  <a:pt x="583779" y="323045"/>
                </a:cubicBezTo>
                <a:lnTo>
                  <a:pt x="548896" y="323045"/>
                </a:lnTo>
                <a:cubicBezTo>
                  <a:pt x="540385" y="281866"/>
                  <a:pt x="503819" y="250958"/>
                  <a:pt x="460239" y="250958"/>
                </a:cubicBezTo>
                <a:cubicBezTo>
                  <a:pt x="416565" y="250958"/>
                  <a:pt x="380092" y="281866"/>
                  <a:pt x="371582" y="323045"/>
                </a:cubicBezTo>
                <a:lnTo>
                  <a:pt x="235697" y="323045"/>
                </a:lnTo>
                <a:cubicBezTo>
                  <a:pt x="227187" y="281866"/>
                  <a:pt x="190621" y="250958"/>
                  <a:pt x="146947" y="250958"/>
                </a:cubicBezTo>
                <a:cubicBezTo>
                  <a:pt x="103366" y="250958"/>
                  <a:pt x="66800" y="281866"/>
                  <a:pt x="58290" y="323045"/>
                </a:cubicBezTo>
                <a:lnTo>
                  <a:pt x="1336" y="323045"/>
                </a:lnTo>
                <a:cubicBezTo>
                  <a:pt x="1336" y="323045"/>
                  <a:pt x="-8390" y="287562"/>
                  <a:pt x="24623" y="282706"/>
                </a:cubicBezTo>
                <a:cubicBezTo>
                  <a:pt x="24623" y="282706"/>
                  <a:pt x="24997" y="278878"/>
                  <a:pt x="25558" y="272902"/>
                </a:cubicBezTo>
                <a:lnTo>
                  <a:pt x="24623" y="272902"/>
                </a:lnTo>
                <a:cubicBezTo>
                  <a:pt x="19198" y="272902"/>
                  <a:pt x="14803" y="268513"/>
                  <a:pt x="14803" y="263097"/>
                </a:cubicBezTo>
                <a:lnTo>
                  <a:pt x="14803" y="233777"/>
                </a:lnTo>
                <a:cubicBezTo>
                  <a:pt x="14803" y="228454"/>
                  <a:pt x="19198" y="224065"/>
                  <a:pt x="24623" y="224065"/>
                </a:cubicBezTo>
                <a:lnTo>
                  <a:pt x="31075" y="224065"/>
                </a:lnTo>
                <a:cubicBezTo>
                  <a:pt x="32198" y="215475"/>
                  <a:pt x="33320" y="206978"/>
                  <a:pt x="34442" y="199601"/>
                </a:cubicBezTo>
                <a:cubicBezTo>
                  <a:pt x="38464" y="173735"/>
                  <a:pt x="37528" y="160849"/>
                  <a:pt x="63527" y="156928"/>
                </a:cubicBezTo>
                <a:cubicBezTo>
                  <a:pt x="70447" y="126954"/>
                  <a:pt x="74936" y="96886"/>
                  <a:pt x="76807" y="65978"/>
                </a:cubicBezTo>
                <a:cubicBezTo>
                  <a:pt x="77368" y="57294"/>
                  <a:pt x="83166" y="52439"/>
                  <a:pt x="91489" y="51318"/>
                </a:cubicBezTo>
                <a:cubicBezTo>
                  <a:pt x="138436" y="45436"/>
                  <a:pt x="185477" y="43288"/>
                  <a:pt x="232611" y="42261"/>
                </a:cubicBezTo>
                <a:lnTo>
                  <a:pt x="232611" y="2856"/>
                </a:lnTo>
                <a:cubicBezTo>
                  <a:pt x="232611" y="2856"/>
                  <a:pt x="245692" y="644"/>
                  <a:pt x="265638" y="113"/>
                </a:cubicBezTo>
                <a:close/>
              </a:path>
            </a:pathLst>
          </a:custGeom>
          <a:solidFill>
            <a:schemeClr val="accent2"/>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80" name="car-side-view_26212"/>
          <p:cNvSpPr>
            <a:spLocks noChangeAspect="1"/>
          </p:cNvSpPr>
          <p:nvPr/>
        </p:nvSpPr>
        <p:spPr bwMode="auto">
          <a:xfrm>
            <a:off x="3032359" y="2338604"/>
            <a:ext cx="438431" cy="438431"/>
          </a:xfrm>
          <a:custGeom>
            <a:avLst/>
            <a:gdLst>
              <a:gd name="connsiteX0" fmla="*/ 303796 w 607639"/>
              <a:gd name="connsiteY0" fmla="*/ 435177 h 606722"/>
              <a:gd name="connsiteX1" fmla="*/ 360942 w 607639"/>
              <a:gd name="connsiteY1" fmla="*/ 472697 h 606722"/>
              <a:gd name="connsiteX2" fmla="*/ 309226 w 607639"/>
              <a:gd name="connsiteY2" fmla="*/ 482032 h 606722"/>
              <a:gd name="connsiteX3" fmla="*/ 247896 w 607639"/>
              <a:gd name="connsiteY3" fmla="*/ 469852 h 606722"/>
              <a:gd name="connsiteX4" fmla="*/ 303796 w 607639"/>
              <a:gd name="connsiteY4" fmla="*/ 435177 h 606722"/>
              <a:gd name="connsiteX5" fmla="*/ 479906 w 607639"/>
              <a:gd name="connsiteY5" fmla="*/ 302161 h 606722"/>
              <a:gd name="connsiteX6" fmla="*/ 480974 w 607639"/>
              <a:gd name="connsiteY6" fmla="*/ 302161 h 606722"/>
              <a:gd name="connsiteX7" fmla="*/ 480974 w 607639"/>
              <a:gd name="connsiteY7" fmla="*/ 303494 h 606722"/>
              <a:gd name="connsiteX8" fmla="*/ 441650 w 607639"/>
              <a:gd name="connsiteY8" fmla="*/ 415842 h 606722"/>
              <a:gd name="connsiteX9" fmla="*/ 417183 w 607639"/>
              <a:gd name="connsiteY9" fmla="*/ 365535 h 606722"/>
              <a:gd name="connsiteX10" fmla="*/ 479906 w 607639"/>
              <a:gd name="connsiteY10" fmla="*/ 302161 h 606722"/>
              <a:gd name="connsiteX11" fmla="*/ 126861 w 607639"/>
              <a:gd name="connsiteY11" fmla="*/ 293835 h 606722"/>
              <a:gd name="connsiteX12" fmla="*/ 181564 w 607639"/>
              <a:gd name="connsiteY12" fmla="*/ 356761 h 606722"/>
              <a:gd name="connsiteX13" fmla="*/ 158526 w 607639"/>
              <a:gd name="connsiteY13" fmla="*/ 405822 h 606722"/>
              <a:gd name="connsiteX14" fmla="*/ 126594 w 607639"/>
              <a:gd name="connsiteY14" fmla="*/ 303523 h 606722"/>
              <a:gd name="connsiteX15" fmla="*/ 126861 w 607639"/>
              <a:gd name="connsiteY15" fmla="*/ 293835 h 606722"/>
              <a:gd name="connsiteX16" fmla="*/ 303775 w 607639"/>
              <a:gd name="connsiteY16" fmla="*/ 278077 h 606722"/>
              <a:gd name="connsiteX17" fmla="*/ 278498 w 607639"/>
              <a:gd name="connsiteY17" fmla="*/ 303317 h 606722"/>
              <a:gd name="connsiteX18" fmla="*/ 303775 w 607639"/>
              <a:gd name="connsiteY18" fmla="*/ 328645 h 606722"/>
              <a:gd name="connsiteX19" fmla="*/ 329142 w 607639"/>
              <a:gd name="connsiteY19" fmla="*/ 303317 h 606722"/>
              <a:gd name="connsiteX20" fmla="*/ 303775 w 607639"/>
              <a:gd name="connsiteY20" fmla="*/ 278077 h 606722"/>
              <a:gd name="connsiteX21" fmla="*/ 479916 w 607639"/>
              <a:gd name="connsiteY21" fmla="*/ 251593 h 606722"/>
              <a:gd name="connsiteX22" fmla="*/ 366524 w 607639"/>
              <a:gd name="connsiteY22" fmla="*/ 365526 h 606722"/>
              <a:gd name="connsiteX23" fmla="*/ 376225 w 607639"/>
              <a:gd name="connsiteY23" fmla="*/ 411384 h 606722"/>
              <a:gd name="connsiteX24" fmla="*/ 303775 w 607639"/>
              <a:gd name="connsiteY24" fmla="*/ 384634 h 606722"/>
              <a:gd name="connsiteX25" fmla="*/ 192162 w 607639"/>
              <a:gd name="connsiteY25" fmla="*/ 479104 h 606722"/>
              <a:gd name="connsiteX26" fmla="*/ 205068 w 607639"/>
              <a:gd name="connsiteY26" fmla="*/ 505587 h 606722"/>
              <a:gd name="connsiteX27" fmla="*/ 309293 w 607639"/>
              <a:gd name="connsiteY27" fmla="*/ 532604 h 606722"/>
              <a:gd name="connsiteX28" fmla="*/ 402037 w 607639"/>
              <a:gd name="connsiteY28" fmla="*/ 510386 h 606722"/>
              <a:gd name="connsiteX29" fmla="*/ 416100 w 607639"/>
              <a:gd name="connsiteY29" fmla="*/ 484525 h 606722"/>
              <a:gd name="connsiteX30" fmla="*/ 406932 w 607639"/>
              <a:gd name="connsiteY30" fmla="*/ 452620 h 606722"/>
              <a:gd name="connsiteX31" fmla="*/ 437461 w 607639"/>
              <a:gd name="connsiteY31" fmla="*/ 471194 h 606722"/>
              <a:gd name="connsiteX32" fmla="*/ 446984 w 607639"/>
              <a:gd name="connsiteY32" fmla="*/ 473060 h 606722"/>
              <a:gd name="connsiteX33" fmla="*/ 464964 w 607639"/>
              <a:gd name="connsiteY33" fmla="*/ 465595 h 606722"/>
              <a:gd name="connsiteX34" fmla="*/ 531628 w 607639"/>
              <a:gd name="connsiteY34" fmla="*/ 303495 h 606722"/>
              <a:gd name="connsiteX35" fmla="*/ 530204 w 607639"/>
              <a:gd name="connsiteY35" fmla="*/ 277810 h 606722"/>
              <a:gd name="connsiteX36" fmla="*/ 512314 w 607639"/>
              <a:gd name="connsiteY36" fmla="*/ 256392 h 606722"/>
              <a:gd name="connsiteX37" fmla="*/ 479916 w 607639"/>
              <a:gd name="connsiteY37" fmla="*/ 251593 h 606722"/>
              <a:gd name="connsiteX38" fmla="*/ 356469 w 607639"/>
              <a:gd name="connsiteY38" fmla="*/ 132875 h 606722"/>
              <a:gd name="connsiteX39" fmla="*/ 448020 w 607639"/>
              <a:gd name="connsiteY39" fmla="*/ 199609 h 606722"/>
              <a:gd name="connsiteX40" fmla="*/ 418215 w 607639"/>
              <a:gd name="connsiteY40" fmla="*/ 207251 h 606722"/>
              <a:gd name="connsiteX41" fmla="*/ 355579 w 607639"/>
              <a:gd name="connsiteY41" fmla="*/ 143893 h 606722"/>
              <a:gd name="connsiteX42" fmla="*/ 356469 w 607639"/>
              <a:gd name="connsiteY42" fmla="*/ 132875 h 606722"/>
              <a:gd name="connsiteX43" fmla="*/ 251081 w 607639"/>
              <a:gd name="connsiteY43" fmla="*/ 132875 h 606722"/>
              <a:gd name="connsiteX44" fmla="*/ 252060 w 607639"/>
              <a:gd name="connsiteY44" fmla="*/ 143893 h 606722"/>
              <a:gd name="connsiteX45" fmla="*/ 189335 w 607639"/>
              <a:gd name="connsiteY45" fmla="*/ 207251 h 606722"/>
              <a:gd name="connsiteX46" fmla="*/ 159619 w 607639"/>
              <a:gd name="connsiteY46" fmla="*/ 199698 h 606722"/>
              <a:gd name="connsiteX47" fmla="*/ 251081 w 607639"/>
              <a:gd name="connsiteY47" fmla="*/ 132875 h 606722"/>
              <a:gd name="connsiteX48" fmla="*/ 344806 w 607639"/>
              <a:gd name="connsiteY48" fmla="*/ 78028 h 606722"/>
              <a:gd name="connsiteX49" fmla="*/ 317749 w 607639"/>
              <a:gd name="connsiteY49" fmla="*/ 91181 h 606722"/>
              <a:gd name="connsiteX50" fmla="*/ 304932 w 607639"/>
              <a:gd name="connsiteY50" fmla="*/ 143793 h 606722"/>
              <a:gd name="connsiteX51" fmla="*/ 418236 w 607639"/>
              <a:gd name="connsiteY51" fmla="*/ 257814 h 606722"/>
              <a:gd name="connsiteX52" fmla="*/ 499676 w 607639"/>
              <a:gd name="connsiteY52" fmla="*/ 223066 h 606722"/>
              <a:gd name="connsiteX53" fmla="*/ 503681 w 607639"/>
              <a:gd name="connsiteY53" fmla="*/ 193472 h 606722"/>
              <a:gd name="connsiteX54" fmla="*/ 344806 w 607639"/>
              <a:gd name="connsiteY54" fmla="*/ 78028 h 606722"/>
              <a:gd name="connsiteX55" fmla="*/ 262833 w 607639"/>
              <a:gd name="connsiteY55" fmla="*/ 78028 h 606722"/>
              <a:gd name="connsiteX56" fmla="*/ 103869 w 607639"/>
              <a:gd name="connsiteY56" fmla="*/ 193472 h 606722"/>
              <a:gd name="connsiteX57" fmla="*/ 107874 w 607639"/>
              <a:gd name="connsiteY57" fmla="*/ 223066 h 606722"/>
              <a:gd name="connsiteX58" fmla="*/ 137424 w 607639"/>
              <a:gd name="connsiteY58" fmla="*/ 244661 h 606722"/>
              <a:gd name="connsiteX59" fmla="*/ 118822 w 607639"/>
              <a:gd name="connsiteY59" fmla="*/ 242706 h 606722"/>
              <a:gd name="connsiteX60" fmla="*/ 99864 w 607639"/>
              <a:gd name="connsiteY60" fmla="*/ 244395 h 606722"/>
              <a:gd name="connsiteX61" fmla="*/ 79126 w 607639"/>
              <a:gd name="connsiteY61" fmla="*/ 265191 h 606722"/>
              <a:gd name="connsiteX62" fmla="*/ 75922 w 607639"/>
              <a:gd name="connsiteY62" fmla="*/ 303495 h 606722"/>
              <a:gd name="connsiteX63" fmla="*/ 133241 w 607639"/>
              <a:gd name="connsiteY63" fmla="*/ 455464 h 606722"/>
              <a:gd name="connsiteX64" fmla="*/ 152199 w 607639"/>
              <a:gd name="connsiteY64" fmla="*/ 463995 h 606722"/>
              <a:gd name="connsiteX65" fmla="*/ 161901 w 607639"/>
              <a:gd name="connsiteY65" fmla="*/ 462129 h 606722"/>
              <a:gd name="connsiteX66" fmla="*/ 232215 w 607639"/>
              <a:gd name="connsiteY66" fmla="*/ 356728 h 606722"/>
              <a:gd name="connsiteX67" fmla="*/ 170712 w 607639"/>
              <a:gd name="connsiteY67" fmla="*/ 255948 h 606722"/>
              <a:gd name="connsiteX68" fmla="*/ 189314 w 607639"/>
              <a:gd name="connsiteY68" fmla="*/ 257814 h 606722"/>
              <a:gd name="connsiteX69" fmla="*/ 302707 w 607639"/>
              <a:gd name="connsiteY69" fmla="*/ 143793 h 606722"/>
              <a:gd name="connsiteX70" fmla="*/ 289801 w 607639"/>
              <a:gd name="connsiteY70" fmla="*/ 91181 h 606722"/>
              <a:gd name="connsiteX71" fmla="*/ 262833 w 607639"/>
              <a:gd name="connsiteY71" fmla="*/ 78028 h 606722"/>
              <a:gd name="connsiteX72" fmla="*/ 303775 w 607639"/>
              <a:gd name="connsiteY72" fmla="*/ 0 h 606722"/>
              <a:gd name="connsiteX73" fmla="*/ 607639 w 607639"/>
              <a:gd name="connsiteY73" fmla="*/ 303317 h 606722"/>
              <a:gd name="connsiteX74" fmla="*/ 303775 w 607639"/>
              <a:gd name="connsiteY74" fmla="*/ 606722 h 606722"/>
              <a:gd name="connsiteX75" fmla="*/ 0 w 607639"/>
              <a:gd name="connsiteY75" fmla="*/ 303317 h 606722"/>
              <a:gd name="connsiteX76" fmla="*/ 303775 w 607639"/>
              <a:gd name="connsiteY7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606722">
                <a:moveTo>
                  <a:pt x="303796" y="435177"/>
                </a:moveTo>
                <a:cubicBezTo>
                  <a:pt x="328986" y="435177"/>
                  <a:pt x="351062" y="450381"/>
                  <a:pt x="360942" y="472697"/>
                </a:cubicBezTo>
                <a:cubicBezTo>
                  <a:pt x="344119" y="478476"/>
                  <a:pt x="326672" y="481588"/>
                  <a:pt x="309226" y="482032"/>
                </a:cubicBezTo>
                <a:cubicBezTo>
                  <a:pt x="287863" y="481588"/>
                  <a:pt x="267301" y="477498"/>
                  <a:pt x="247896" y="469852"/>
                </a:cubicBezTo>
                <a:cubicBezTo>
                  <a:pt x="258310" y="448958"/>
                  <a:pt x="279673" y="435177"/>
                  <a:pt x="303796" y="435177"/>
                </a:cubicBezTo>
                <a:close/>
                <a:moveTo>
                  <a:pt x="479906" y="302161"/>
                </a:moveTo>
                <a:lnTo>
                  <a:pt x="480974" y="302161"/>
                </a:lnTo>
                <a:lnTo>
                  <a:pt x="480974" y="303494"/>
                </a:lnTo>
                <a:cubicBezTo>
                  <a:pt x="480974" y="344914"/>
                  <a:pt x="467184" y="384111"/>
                  <a:pt x="441650" y="415842"/>
                </a:cubicBezTo>
                <a:cubicBezTo>
                  <a:pt x="426436" y="404021"/>
                  <a:pt x="417183" y="385622"/>
                  <a:pt x="417183" y="365535"/>
                </a:cubicBezTo>
                <a:cubicBezTo>
                  <a:pt x="417183" y="330604"/>
                  <a:pt x="445297" y="302161"/>
                  <a:pt x="479906" y="302161"/>
                </a:cubicBezTo>
                <a:close/>
                <a:moveTo>
                  <a:pt x="126861" y="293835"/>
                </a:moveTo>
                <a:cubicBezTo>
                  <a:pt x="157726" y="297745"/>
                  <a:pt x="181564" y="324498"/>
                  <a:pt x="181564" y="356761"/>
                </a:cubicBezTo>
                <a:cubicBezTo>
                  <a:pt x="181564" y="376137"/>
                  <a:pt x="172936" y="394001"/>
                  <a:pt x="158526" y="405822"/>
                </a:cubicBezTo>
                <a:cubicBezTo>
                  <a:pt x="137890" y="375959"/>
                  <a:pt x="126594" y="340319"/>
                  <a:pt x="126594" y="303523"/>
                </a:cubicBezTo>
                <a:cubicBezTo>
                  <a:pt x="126594" y="300323"/>
                  <a:pt x="126683" y="297034"/>
                  <a:pt x="126861" y="293835"/>
                </a:cubicBezTo>
                <a:close/>
                <a:moveTo>
                  <a:pt x="303775" y="278077"/>
                </a:moveTo>
                <a:cubicBezTo>
                  <a:pt x="289801" y="278077"/>
                  <a:pt x="278498" y="289364"/>
                  <a:pt x="278498" y="303317"/>
                </a:cubicBezTo>
                <a:cubicBezTo>
                  <a:pt x="278498" y="317270"/>
                  <a:pt x="289801" y="328645"/>
                  <a:pt x="303775" y="328645"/>
                </a:cubicBezTo>
                <a:cubicBezTo>
                  <a:pt x="317749" y="328645"/>
                  <a:pt x="329142" y="317270"/>
                  <a:pt x="329142" y="303317"/>
                </a:cubicBezTo>
                <a:cubicBezTo>
                  <a:pt x="329142" y="289364"/>
                  <a:pt x="317749" y="278077"/>
                  <a:pt x="303775" y="278077"/>
                </a:cubicBezTo>
                <a:close/>
                <a:moveTo>
                  <a:pt x="479916" y="251593"/>
                </a:moveTo>
                <a:cubicBezTo>
                  <a:pt x="417435" y="251593"/>
                  <a:pt x="366524" y="302695"/>
                  <a:pt x="366524" y="365526"/>
                </a:cubicBezTo>
                <a:cubicBezTo>
                  <a:pt x="366524" y="381701"/>
                  <a:pt x="370084" y="397253"/>
                  <a:pt x="376225" y="411384"/>
                </a:cubicBezTo>
                <a:cubicBezTo>
                  <a:pt x="356466" y="394765"/>
                  <a:pt x="331189" y="384634"/>
                  <a:pt x="303775" y="384634"/>
                </a:cubicBezTo>
                <a:cubicBezTo>
                  <a:pt x="248503" y="384634"/>
                  <a:pt x="201597" y="424359"/>
                  <a:pt x="192162" y="479104"/>
                </a:cubicBezTo>
                <a:cubicBezTo>
                  <a:pt x="190293" y="489768"/>
                  <a:pt x="195545" y="500433"/>
                  <a:pt x="205068" y="505587"/>
                </a:cubicBezTo>
                <a:cubicBezTo>
                  <a:pt x="236576" y="522561"/>
                  <a:pt x="272178" y="531893"/>
                  <a:pt x="309293" y="532604"/>
                </a:cubicBezTo>
                <a:cubicBezTo>
                  <a:pt x="341780" y="531804"/>
                  <a:pt x="372932" y="524339"/>
                  <a:pt x="402037" y="510386"/>
                </a:cubicBezTo>
                <a:cubicBezTo>
                  <a:pt x="411738" y="505676"/>
                  <a:pt x="417435" y="495278"/>
                  <a:pt x="416100" y="484525"/>
                </a:cubicBezTo>
                <a:cubicBezTo>
                  <a:pt x="414765" y="473238"/>
                  <a:pt x="411293" y="462662"/>
                  <a:pt x="406932" y="452620"/>
                </a:cubicBezTo>
                <a:cubicBezTo>
                  <a:pt x="415922" y="460263"/>
                  <a:pt x="426068" y="466573"/>
                  <a:pt x="437461" y="471194"/>
                </a:cubicBezTo>
                <a:cubicBezTo>
                  <a:pt x="440487" y="472438"/>
                  <a:pt x="443780" y="473060"/>
                  <a:pt x="446984" y="473060"/>
                </a:cubicBezTo>
                <a:cubicBezTo>
                  <a:pt x="453571" y="473060"/>
                  <a:pt x="460068" y="470483"/>
                  <a:pt x="464964" y="465595"/>
                </a:cubicBezTo>
                <a:cubicBezTo>
                  <a:pt x="507953" y="422226"/>
                  <a:pt x="531628" y="364727"/>
                  <a:pt x="531628" y="303495"/>
                </a:cubicBezTo>
                <a:cubicBezTo>
                  <a:pt x="531628" y="294785"/>
                  <a:pt x="531094" y="286164"/>
                  <a:pt x="530204" y="277810"/>
                </a:cubicBezTo>
                <a:cubicBezTo>
                  <a:pt x="529047" y="267679"/>
                  <a:pt x="522016" y="259325"/>
                  <a:pt x="512314" y="256392"/>
                </a:cubicBezTo>
                <a:cubicBezTo>
                  <a:pt x="501723" y="253193"/>
                  <a:pt x="490775" y="251593"/>
                  <a:pt x="479916" y="251593"/>
                </a:cubicBezTo>
                <a:close/>
                <a:moveTo>
                  <a:pt x="356469" y="132875"/>
                </a:moveTo>
                <a:cubicBezTo>
                  <a:pt x="393481" y="144427"/>
                  <a:pt x="425510" y="167708"/>
                  <a:pt x="448020" y="199609"/>
                </a:cubicBezTo>
                <a:cubicBezTo>
                  <a:pt x="438945" y="204585"/>
                  <a:pt x="428802" y="207251"/>
                  <a:pt x="418215" y="207251"/>
                </a:cubicBezTo>
                <a:cubicBezTo>
                  <a:pt x="383694" y="207251"/>
                  <a:pt x="355579" y="178815"/>
                  <a:pt x="355579" y="143893"/>
                </a:cubicBezTo>
                <a:cubicBezTo>
                  <a:pt x="355579" y="140161"/>
                  <a:pt x="355846" y="136429"/>
                  <a:pt x="356469" y="132875"/>
                </a:cubicBezTo>
                <a:close/>
                <a:moveTo>
                  <a:pt x="251081" y="132875"/>
                </a:moveTo>
                <a:cubicBezTo>
                  <a:pt x="251704" y="136518"/>
                  <a:pt x="252060" y="140161"/>
                  <a:pt x="252060" y="143893"/>
                </a:cubicBezTo>
                <a:cubicBezTo>
                  <a:pt x="252060" y="178815"/>
                  <a:pt x="223945" y="207251"/>
                  <a:pt x="189335" y="207251"/>
                </a:cubicBezTo>
                <a:cubicBezTo>
                  <a:pt x="178748" y="207251"/>
                  <a:pt x="168605" y="204585"/>
                  <a:pt x="159619" y="199698"/>
                </a:cubicBezTo>
                <a:cubicBezTo>
                  <a:pt x="182040" y="167708"/>
                  <a:pt x="214158" y="144427"/>
                  <a:pt x="251081" y="132875"/>
                </a:cubicBezTo>
                <a:close/>
                <a:moveTo>
                  <a:pt x="344806" y="78028"/>
                </a:moveTo>
                <a:cubicBezTo>
                  <a:pt x="334037" y="75984"/>
                  <a:pt x="322911" y="81406"/>
                  <a:pt x="317749" y="91181"/>
                </a:cubicBezTo>
                <a:cubicBezTo>
                  <a:pt x="309382" y="107356"/>
                  <a:pt x="304932" y="125574"/>
                  <a:pt x="304932" y="143793"/>
                </a:cubicBezTo>
                <a:cubicBezTo>
                  <a:pt x="304932" y="206714"/>
                  <a:pt x="355754" y="257814"/>
                  <a:pt x="418236" y="257814"/>
                </a:cubicBezTo>
                <a:cubicBezTo>
                  <a:pt x="449210" y="257814"/>
                  <a:pt x="478136" y="245461"/>
                  <a:pt x="499676" y="223066"/>
                </a:cubicBezTo>
                <a:cubicBezTo>
                  <a:pt x="507419" y="215067"/>
                  <a:pt x="508932" y="203159"/>
                  <a:pt x="503681" y="193472"/>
                </a:cubicBezTo>
                <a:cubicBezTo>
                  <a:pt x="470482" y="132506"/>
                  <a:pt x="412628" y="90382"/>
                  <a:pt x="344806" y="78028"/>
                </a:cubicBezTo>
                <a:close/>
                <a:moveTo>
                  <a:pt x="262833" y="78028"/>
                </a:moveTo>
                <a:cubicBezTo>
                  <a:pt x="195011" y="90382"/>
                  <a:pt x="137068" y="132506"/>
                  <a:pt x="103869" y="193472"/>
                </a:cubicBezTo>
                <a:cubicBezTo>
                  <a:pt x="98618" y="203159"/>
                  <a:pt x="100220" y="215067"/>
                  <a:pt x="107874" y="223066"/>
                </a:cubicBezTo>
                <a:cubicBezTo>
                  <a:pt x="116597" y="232042"/>
                  <a:pt x="126744" y="238974"/>
                  <a:pt x="137424" y="244661"/>
                </a:cubicBezTo>
                <a:cubicBezTo>
                  <a:pt x="131372" y="243595"/>
                  <a:pt x="125230" y="242706"/>
                  <a:pt x="118822" y="242706"/>
                </a:cubicBezTo>
                <a:cubicBezTo>
                  <a:pt x="112414" y="242706"/>
                  <a:pt x="106094" y="243328"/>
                  <a:pt x="99864" y="244395"/>
                </a:cubicBezTo>
                <a:cubicBezTo>
                  <a:pt x="89272" y="246172"/>
                  <a:pt x="80906" y="254526"/>
                  <a:pt x="79126" y="265191"/>
                </a:cubicBezTo>
                <a:cubicBezTo>
                  <a:pt x="77079" y="277988"/>
                  <a:pt x="75922" y="290874"/>
                  <a:pt x="75922" y="303495"/>
                </a:cubicBezTo>
                <a:cubicBezTo>
                  <a:pt x="75922" y="359483"/>
                  <a:pt x="96304" y="413428"/>
                  <a:pt x="133241" y="455464"/>
                </a:cubicBezTo>
                <a:cubicBezTo>
                  <a:pt x="138136" y="460974"/>
                  <a:pt x="145079" y="463995"/>
                  <a:pt x="152199" y="463995"/>
                </a:cubicBezTo>
                <a:cubicBezTo>
                  <a:pt x="155492" y="463995"/>
                  <a:pt x="158785" y="463373"/>
                  <a:pt x="161901" y="462129"/>
                </a:cubicBezTo>
                <a:cubicBezTo>
                  <a:pt x="204623" y="444444"/>
                  <a:pt x="232215" y="403030"/>
                  <a:pt x="232215" y="356728"/>
                </a:cubicBezTo>
                <a:cubicBezTo>
                  <a:pt x="232215" y="312737"/>
                  <a:pt x="207115" y="274966"/>
                  <a:pt x="170712" y="255948"/>
                </a:cubicBezTo>
                <a:cubicBezTo>
                  <a:pt x="176853" y="256926"/>
                  <a:pt x="182995" y="257814"/>
                  <a:pt x="189314" y="257814"/>
                </a:cubicBezTo>
                <a:cubicBezTo>
                  <a:pt x="251796" y="257814"/>
                  <a:pt x="302707" y="206714"/>
                  <a:pt x="302707" y="143793"/>
                </a:cubicBezTo>
                <a:cubicBezTo>
                  <a:pt x="302707" y="125574"/>
                  <a:pt x="298257" y="107356"/>
                  <a:pt x="289801" y="91181"/>
                </a:cubicBezTo>
                <a:cubicBezTo>
                  <a:pt x="284728" y="81406"/>
                  <a:pt x="273602" y="75984"/>
                  <a:pt x="262833" y="78028"/>
                </a:cubicBezTo>
                <a:close/>
                <a:moveTo>
                  <a:pt x="303775" y="0"/>
                </a:moveTo>
                <a:cubicBezTo>
                  <a:pt x="471372" y="0"/>
                  <a:pt x="607639" y="136061"/>
                  <a:pt x="607639" y="303317"/>
                </a:cubicBezTo>
                <a:cubicBezTo>
                  <a:pt x="607639" y="470661"/>
                  <a:pt x="471372" y="606722"/>
                  <a:pt x="303775" y="606722"/>
                </a:cubicBezTo>
                <a:cubicBezTo>
                  <a:pt x="136267" y="606722"/>
                  <a:pt x="0" y="470661"/>
                  <a:pt x="0" y="303317"/>
                </a:cubicBezTo>
                <a:cubicBezTo>
                  <a:pt x="0" y="136061"/>
                  <a:pt x="136267" y="0"/>
                  <a:pt x="303775"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1" name="car-side-view_26212"/>
          <p:cNvSpPr>
            <a:spLocks noChangeAspect="1"/>
          </p:cNvSpPr>
          <p:nvPr/>
        </p:nvSpPr>
        <p:spPr bwMode="auto">
          <a:xfrm>
            <a:off x="4522145" y="2348136"/>
            <a:ext cx="410571" cy="410571"/>
          </a:xfrm>
          <a:custGeom>
            <a:avLst/>
            <a:gdLst>
              <a:gd name="connsiteX0" fmla="*/ 261049 w 607639"/>
              <a:gd name="connsiteY0" fmla="*/ 366405 h 606722"/>
              <a:gd name="connsiteX1" fmla="*/ 170166 w 607639"/>
              <a:gd name="connsiteY1" fmla="*/ 418750 h 606722"/>
              <a:gd name="connsiteX2" fmla="*/ 303775 w 607639"/>
              <a:gd name="connsiteY2" fmla="*/ 479805 h 606722"/>
              <a:gd name="connsiteX3" fmla="*/ 437474 w 607639"/>
              <a:gd name="connsiteY3" fmla="*/ 418750 h 606722"/>
              <a:gd name="connsiteX4" fmla="*/ 346591 w 607639"/>
              <a:gd name="connsiteY4" fmla="*/ 366405 h 606722"/>
              <a:gd name="connsiteX5" fmla="*/ 303775 w 607639"/>
              <a:gd name="connsiteY5" fmla="*/ 379469 h 606722"/>
              <a:gd name="connsiteX6" fmla="*/ 261049 w 607639"/>
              <a:gd name="connsiteY6" fmla="*/ 366405 h 606722"/>
              <a:gd name="connsiteX7" fmla="*/ 255886 w 607639"/>
              <a:gd name="connsiteY7" fmla="*/ 341432 h 606722"/>
              <a:gd name="connsiteX8" fmla="*/ 269861 w 607639"/>
              <a:gd name="connsiteY8" fmla="*/ 342676 h 606722"/>
              <a:gd name="connsiteX9" fmla="*/ 303775 w 607639"/>
              <a:gd name="connsiteY9" fmla="*/ 355296 h 606722"/>
              <a:gd name="connsiteX10" fmla="*/ 337779 w 607639"/>
              <a:gd name="connsiteY10" fmla="*/ 342676 h 606722"/>
              <a:gd name="connsiteX11" fmla="*/ 351665 w 607639"/>
              <a:gd name="connsiteY11" fmla="*/ 341432 h 606722"/>
              <a:gd name="connsiteX12" fmla="*/ 461775 w 607639"/>
              <a:gd name="connsiteY12" fmla="*/ 404886 h 606722"/>
              <a:gd name="connsiteX13" fmla="*/ 467561 w 607639"/>
              <a:gd name="connsiteY13" fmla="*/ 412885 h 606722"/>
              <a:gd name="connsiteX14" fmla="*/ 465425 w 607639"/>
              <a:gd name="connsiteY14" fmla="*/ 422483 h 606722"/>
              <a:gd name="connsiteX15" fmla="*/ 395727 w 607639"/>
              <a:gd name="connsiteY15" fmla="*/ 481760 h 606722"/>
              <a:gd name="connsiteX16" fmla="*/ 303775 w 607639"/>
              <a:gd name="connsiteY16" fmla="*/ 503978 h 606722"/>
              <a:gd name="connsiteX17" fmla="*/ 211824 w 607639"/>
              <a:gd name="connsiteY17" fmla="*/ 481760 h 606722"/>
              <a:gd name="connsiteX18" fmla="*/ 142126 w 607639"/>
              <a:gd name="connsiteY18" fmla="*/ 422483 h 606722"/>
              <a:gd name="connsiteX19" fmla="*/ 140079 w 607639"/>
              <a:gd name="connsiteY19" fmla="*/ 412885 h 606722"/>
              <a:gd name="connsiteX20" fmla="*/ 145865 w 607639"/>
              <a:gd name="connsiteY20" fmla="*/ 404886 h 606722"/>
              <a:gd name="connsiteX21" fmla="*/ 407179 w 607639"/>
              <a:gd name="connsiteY21" fmla="*/ 197421 h 606722"/>
              <a:gd name="connsiteX22" fmla="*/ 424275 w 607639"/>
              <a:gd name="connsiteY22" fmla="*/ 198576 h 606722"/>
              <a:gd name="connsiteX23" fmla="*/ 463544 w 607639"/>
              <a:gd name="connsiteY23" fmla="*/ 303343 h 606722"/>
              <a:gd name="connsiteX24" fmla="*/ 451434 w 607639"/>
              <a:gd name="connsiteY24" fmla="*/ 315428 h 606722"/>
              <a:gd name="connsiteX25" fmla="*/ 439324 w 607639"/>
              <a:gd name="connsiteY25" fmla="*/ 303343 h 606722"/>
              <a:gd name="connsiteX26" fmla="*/ 406021 w 607639"/>
              <a:gd name="connsiteY26" fmla="*/ 214482 h 606722"/>
              <a:gd name="connsiteX27" fmla="*/ 407179 w 607639"/>
              <a:gd name="connsiteY27" fmla="*/ 197421 h 606722"/>
              <a:gd name="connsiteX28" fmla="*/ 362675 w 607639"/>
              <a:gd name="connsiteY28" fmla="*/ 158561 h 606722"/>
              <a:gd name="connsiteX29" fmla="*/ 371937 w 607639"/>
              <a:gd name="connsiteY29" fmla="*/ 159005 h 606722"/>
              <a:gd name="connsiteX30" fmla="*/ 390282 w 607639"/>
              <a:gd name="connsiteY30" fmla="*/ 169137 h 606722"/>
              <a:gd name="connsiteX31" fmla="*/ 393844 w 607639"/>
              <a:gd name="connsiteY31" fmla="*/ 185845 h 606722"/>
              <a:gd name="connsiteX32" fmla="*/ 383692 w 607639"/>
              <a:gd name="connsiteY32" fmla="*/ 191444 h 606722"/>
              <a:gd name="connsiteX33" fmla="*/ 377102 w 607639"/>
              <a:gd name="connsiteY33" fmla="*/ 189489 h 606722"/>
              <a:gd name="connsiteX34" fmla="*/ 361517 w 607639"/>
              <a:gd name="connsiteY34" fmla="*/ 180868 h 606722"/>
              <a:gd name="connsiteX35" fmla="*/ 355818 w 607639"/>
              <a:gd name="connsiteY35" fmla="*/ 164782 h 606722"/>
              <a:gd name="connsiteX36" fmla="*/ 362675 w 607639"/>
              <a:gd name="connsiteY36" fmla="*/ 158561 h 606722"/>
              <a:gd name="connsiteX37" fmla="*/ 337032 w 607639"/>
              <a:gd name="connsiteY37" fmla="*/ 130055 h 606722"/>
              <a:gd name="connsiteX38" fmla="*/ 337032 w 607639"/>
              <a:gd name="connsiteY38" fmla="*/ 234918 h 606722"/>
              <a:gd name="connsiteX39" fmla="*/ 380031 w 607639"/>
              <a:gd name="connsiteY39" fmla="*/ 303346 h 606722"/>
              <a:gd name="connsiteX40" fmla="*/ 379853 w 607639"/>
              <a:gd name="connsiteY40" fmla="*/ 308856 h 606722"/>
              <a:gd name="connsiteX41" fmla="*/ 470747 w 607639"/>
              <a:gd name="connsiteY41" fmla="*/ 361288 h 606722"/>
              <a:gd name="connsiteX42" fmla="*/ 480540 w 607639"/>
              <a:gd name="connsiteY42" fmla="*/ 303346 h 606722"/>
              <a:gd name="connsiteX43" fmla="*/ 337032 w 607639"/>
              <a:gd name="connsiteY43" fmla="*/ 130055 h 606722"/>
              <a:gd name="connsiteX44" fmla="*/ 270473 w 607639"/>
              <a:gd name="connsiteY44" fmla="*/ 130055 h 606722"/>
              <a:gd name="connsiteX45" fmla="*/ 127092 w 607639"/>
              <a:gd name="connsiteY45" fmla="*/ 303346 h 606722"/>
              <a:gd name="connsiteX46" fmla="*/ 136793 w 607639"/>
              <a:gd name="connsiteY46" fmla="*/ 361288 h 606722"/>
              <a:gd name="connsiteX47" fmla="*/ 227752 w 607639"/>
              <a:gd name="connsiteY47" fmla="*/ 308856 h 606722"/>
              <a:gd name="connsiteX48" fmla="*/ 227574 w 607639"/>
              <a:gd name="connsiteY48" fmla="*/ 303346 h 606722"/>
              <a:gd name="connsiteX49" fmla="*/ 270473 w 607639"/>
              <a:gd name="connsiteY49" fmla="*/ 234918 h 606722"/>
              <a:gd name="connsiteX50" fmla="*/ 326260 w 607639"/>
              <a:gd name="connsiteY50" fmla="*/ 104016 h 606722"/>
              <a:gd name="connsiteX51" fmla="*/ 504755 w 607639"/>
              <a:gd name="connsiteY51" fmla="*/ 303346 h 606722"/>
              <a:gd name="connsiteX52" fmla="*/ 488018 w 607639"/>
              <a:gd name="connsiteY52" fmla="*/ 383594 h 606722"/>
              <a:gd name="connsiteX53" fmla="*/ 480718 w 607639"/>
              <a:gd name="connsiteY53" fmla="*/ 390259 h 606722"/>
              <a:gd name="connsiteX54" fmla="*/ 476890 w 607639"/>
              <a:gd name="connsiteY54" fmla="*/ 390792 h 606722"/>
              <a:gd name="connsiteX55" fmla="*/ 470836 w 607639"/>
              <a:gd name="connsiteY55" fmla="*/ 389192 h 606722"/>
              <a:gd name="connsiteX56" fmla="*/ 360712 w 607639"/>
              <a:gd name="connsiteY56" fmla="*/ 325741 h 606722"/>
              <a:gd name="connsiteX57" fmla="*/ 354926 w 607639"/>
              <a:gd name="connsiteY57" fmla="*/ 313033 h 606722"/>
              <a:gd name="connsiteX58" fmla="*/ 355816 w 607639"/>
              <a:gd name="connsiteY58" fmla="*/ 303346 h 606722"/>
              <a:gd name="connsiteX59" fmla="*/ 320918 w 607639"/>
              <a:gd name="connsiteY59" fmla="*/ 254291 h 606722"/>
              <a:gd name="connsiteX60" fmla="*/ 312817 w 607639"/>
              <a:gd name="connsiteY60" fmla="*/ 242916 h 606722"/>
              <a:gd name="connsiteX61" fmla="*/ 312817 w 607639"/>
              <a:gd name="connsiteY61" fmla="*/ 116014 h 606722"/>
              <a:gd name="connsiteX62" fmla="*/ 316912 w 607639"/>
              <a:gd name="connsiteY62" fmla="*/ 107038 h 606722"/>
              <a:gd name="connsiteX63" fmla="*/ 326260 w 607639"/>
              <a:gd name="connsiteY63" fmla="*/ 104016 h 606722"/>
              <a:gd name="connsiteX64" fmla="*/ 281242 w 607639"/>
              <a:gd name="connsiteY64" fmla="*/ 104016 h 606722"/>
              <a:gd name="connsiteX65" fmla="*/ 290676 w 607639"/>
              <a:gd name="connsiteY65" fmla="*/ 107038 h 606722"/>
              <a:gd name="connsiteX66" fmla="*/ 294681 w 607639"/>
              <a:gd name="connsiteY66" fmla="*/ 116014 h 606722"/>
              <a:gd name="connsiteX67" fmla="*/ 294681 w 607639"/>
              <a:gd name="connsiteY67" fmla="*/ 242916 h 606722"/>
              <a:gd name="connsiteX68" fmla="*/ 286582 w 607639"/>
              <a:gd name="connsiteY68" fmla="*/ 254291 h 606722"/>
              <a:gd name="connsiteX69" fmla="*/ 251783 w 607639"/>
              <a:gd name="connsiteY69" fmla="*/ 303346 h 606722"/>
              <a:gd name="connsiteX70" fmla="*/ 252673 w 607639"/>
              <a:gd name="connsiteY70" fmla="*/ 313033 h 606722"/>
              <a:gd name="connsiteX71" fmla="*/ 246799 w 607639"/>
              <a:gd name="connsiteY71" fmla="*/ 325741 h 606722"/>
              <a:gd name="connsiteX72" fmla="*/ 136704 w 607639"/>
              <a:gd name="connsiteY72" fmla="*/ 389192 h 606722"/>
              <a:gd name="connsiteX73" fmla="*/ 130652 w 607639"/>
              <a:gd name="connsiteY73" fmla="*/ 390792 h 606722"/>
              <a:gd name="connsiteX74" fmla="*/ 126914 w 607639"/>
              <a:gd name="connsiteY74" fmla="*/ 390259 h 606722"/>
              <a:gd name="connsiteX75" fmla="*/ 119616 w 607639"/>
              <a:gd name="connsiteY75" fmla="*/ 383594 h 606722"/>
              <a:gd name="connsiteX76" fmla="*/ 102884 w 607639"/>
              <a:gd name="connsiteY76" fmla="*/ 303346 h 606722"/>
              <a:gd name="connsiteX77" fmla="*/ 281242 w 607639"/>
              <a:gd name="connsiteY77" fmla="*/ 104016 h 606722"/>
              <a:gd name="connsiteX78" fmla="*/ 303775 w 607639"/>
              <a:gd name="connsiteY78" fmla="*/ 85847 h 606722"/>
              <a:gd name="connsiteX79" fmla="*/ 85957 w 607639"/>
              <a:gd name="connsiteY79" fmla="*/ 303317 h 606722"/>
              <a:gd name="connsiteX80" fmla="*/ 303775 w 607639"/>
              <a:gd name="connsiteY80" fmla="*/ 520875 h 606722"/>
              <a:gd name="connsiteX81" fmla="*/ 521682 w 607639"/>
              <a:gd name="connsiteY81" fmla="*/ 303317 h 606722"/>
              <a:gd name="connsiteX82" fmla="*/ 303775 w 607639"/>
              <a:gd name="connsiteY82" fmla="*/ 85847 h 606722"/>
              <a:gd name="connsiteX83" fmla="*/ 303775 w 607639"/>
              <a:gd name="connsiteY83" fmla="*/ 61674 h 606722"/>
              <a:gd name="connsiteX84" fmla="*/ 545894 w 607639"/>
              <a:gd name="connsiteY84" fmla="*/ 303317 h 606722"/>
              <a:gd name="connsiteX85" fmla="*/ 303775 w 607639"/>
              <a:gd name="connsiteY85" fmla="*/ 545048 h 606722"/>
              <a:gd name="connsiteX86" fmla="*/ 61745 w 607639"/>
              <a:gd name="connsiteY86" fmla="*/ 303317 h 606722"/>
              <a:gd name="connsiteX87" fmla="*/ 303775 w 607639"/>
              <a:gd name="connsiteY87" fmla="*/ 61674 h 606722"/>
              <a:gd name="connsiteX88" fmla="*/ 303775 w 607639"/>
              <a:gd name="connsiteY88" fmla="*/ 24173 h 606722"/>
              <a:gd name="connsiteX89" fmla="*/ 24209 w 607639"/>
              <a:gd name="connsiteY89" fmla="*/ 303317 h 606722"/>
              <a:gd name="connsiteX90" fmla="*/ 303775 w 607639"/>
              <a:gd name="connsiteY90" fmla="*/ 582549 h 606722"/>
              <a:gd name="connsiteX91" fmla="*/ 583430 w 607639"/>
              <a:gd name="connsiteY91" fmla="*/ 303317 h 606722"/>
              <a:gd name="connsiteX92" fmla="*/ 303775 w 607639"/>
              <a:gd name="connsiteY92" fmla="*/ 24173 h 606722"/>
              <a:gd name="connsiteX93" fmla="*/ 303775 w 607639"/>
              <a:gd name="connsiteY93" fmla="*/ 0 h 606722"/>
              <a:gd name="connsiteX94" fmla="*/ 518634 w 607639"/>
              <a:gd name="connsiteY94" fmla="*/ 88871 h 606722"/>
              <a:gd name="connsiteX95" fmla="*/ 607639 w 607639"/>
              <a:gd name="connsiteY95" fmla="*/ 303317 h 606722"/>
              <a:gd name="connsiteX96" fmla="*/ 518634 w 607639"/>
              <a:gd name="connsiteY96" fmla="*/ 517851 h 606722"/>
              <a:gd name="connsiteX97" fmla="*/ 303775 w 607639"/>
              <a:gd name="connsiteY97" fmla="*/ 606722 h 606722"/>
              <a:gd name="connsiteX98" fmla="*/ 89005 w 607639"/>
              <a:gd name="connsiteY98" fmla="*/ 517851 h 606722"/>
              <a:gd name="connsiteX99" fmla="*/ 0 w 607639"/>
              <a:gd name="connsiteY99" fmla="*/ 303317 h 606722"/>
              <a:gd name="connsiteX100" fmla="*/ 89005 w 607639"/>
              <a:gd name="connsiteY100" fmla="*/ 88871 h 606722"/>
              <a:gd name="connsiteX101" fmla="*/ 303775 w 607639"/>
              <a:gd name="connsiteY10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606722">
                <a:moveTo>
                  <a:pt x="261049" y="366405"/>
                </a:moveTo>
                <a:lnTo>
                  <a:pt x="170166" y="418750"/>
                </a:lnTo>
                <a:cubicBezTo>
                  <a:pt x="203546" y="457232"/>
                  <a:pt x="252593" y="479805"/>
                  <a:pt x="303775" y="479805"/>
                </a:cubicBezTo>
                <a:cubicBezTo>
                  <a:pt x="355047" y="479805"/>
                  <a:pt x="404094" y="457232"/>
                  <a:pt x="437474" y="418750"/>
                </a:cubicBezTo>
                <a:lnTo>
                  <a:pt x="346591" y="366405"/>
                </a:lnTo>
                <a:cubicBezTo>
                  <a:pt x="334040" y="374848"/>
                  <a:pt x="319086" y="379469"/>
                  <a:pt x="303775" y="379469"/>
                </a:cubicBezTo>
                <a:cubicBezTo>
                  <a:pt x="288465" y="379469"/>
                  <a:pt x="273600" y="374848"/>
                  <a:pt x="261049" y="366405"/>
                </a:cubicBezTo>
                <a:close/>
                <a:moveTo>
                  <a:pt x="255886" y="341432"/>
                </a:moveTo>
                <a:cubicBezTo>
                  <a:pt x="260337" y="338855"/>
                  <a:pt x="265945" y="339388"/>
                  <a:pt x="269861" y="342676"/>
                </a:cubicBezTo>
                <a:cubicBezTo>
                  <a:pt x="279297" y="350853"/>
                  <a:pt x="291403" y="355296"/>
                  <a:pt x="303775" y="355296"/>
                </a:cubicBezTo>
                <a:cubicBezTo>
                  <a:pt x="316237" y="355296"/>
                  <a:pt x="328343" y="350853"/>
                  <a:pt x="337779" y="342676"/>
                </a:cubicBezTo>
                <a:cubicBezTo>
                  <a:pt x="341606" y="339388"/>
                  <a:pt x="347214" y="338855"/>
                  <a:pt x="351665" y="341432"/>
                </a:cubicBezTo>
                <a:lnTo>
                  <a:pt x="461775" y="404886"/>
                </a:lnTo>
                <a:cubicBezTo>
                  <a:pt x="464801" y="406575"/>
                  <a:pt x="466849" y="409508"/>
                  <a:pt x="467561" y="412885"/>
                </a:cubicBezTo>
                <a:cubicBezTo>
                  <a:pt x="468273" y="416262"/>
                  <a:pt x="467472" y="419728"/>
                  <a:pt x="465425" y="422483"/>
                </a:cubicBezTo>
                <a:cubicBezTo>
                  <a:pt x="447177" y="447189"/>
                  <a:pt x="423054" y="467718"/>
                  <a:pt x="395727" y="481760"/>
                </a:cubicBezTo>
                <a:cubicBezTo>
                  <a:pt x="367598" y="496246"/>
                  <a:pt x="335731" y="503978"/>
                  <a:pt x="303775" y="503978"/>
                </a:cubicBezTo>
                <a:cubicBezTo>
                  <a:pt x="271820" y="503978"/>
                  <a:pt x="240042" y="496246"/>
                  <a:pt x="211824" y="481760"/>
                </a:cubicBezTo>
                <a:cubicBezTo>
                  <a:pt x="184586" y="467718"/>
                  <a:pt x="160463" y="447189"/>
                  <a:pt x="142126" y="422483"/>
                </a:cubicBezTo>
                <a:cubicBezTo>
                  <a:pt x="140079" y="419728"/>
                  <a:pt x="139367" y="416262"/>
                  <a:pt x="140079" y="412885"/>
                </a:cubicBezTo>
                <a:cubicBezTo>
                  <a:pt x="140702" y="409508"/>
                  <a:pt x="142839" y="406575"/>
                  <a:pt x="145865" y="404886"/>
                </a:cubicBezTo>
                <a:close/>
                <a:moveTo>
                  <a:pt x="407179" y="197421"/>
                </a:moveTo>
                <a:cubicBezTo>
                  <a:pt x="412254" y="193067"/>
                  <a:pt x="419912" y="193600"/>
                  <a:pt x="424275" y="198576"/>
                </a:cubicBezTo>
                <a:cubicBezTo>
                  <a:pt x="449653" y="227634"/>
                  <a:pt x="463544" y="264866"/>
                  <a:pt x="463544" y="303343"/>
                </a:cubicBezTo>
                <a:cubicBezTo>
                  <a:pt x="463544" y="310008"/>
                  <a:pt x="458201" y="315428"/>
                  <a:pt x="451434" y="315428"/>
                </a:cubicBezTo>
                <a:cubicBezTo>
                  <a:pt x="444756" y="315428"/>
                  <a:pt x="439324" y="310008"/>
                  <a:pt x="439324" y="303343"/>
                </a:cubicBezTo>
                <a:cubicBezTo>
                  <a:pt x="439324" y="270642"/>
                  <a:pt x="427481" y="239097"/>
                  <a:pt x="406021" y="214482"/>
                </a:cubicBezTo>
                <a:cubicBezTo>
                  <a:pt x="401658" y="209417"/>
                  <a:pt x="402103" y="201864"/>
                  <a:pt x="407179" y="197421"/>
                </a:cubicBezTo>
                <a:close/>
                <a:moveTo>
                  <a:pt x="362675" y="158561"/>
                </a:moveTo>
                <a:cubicBezTo>
                  <a:pt x="365591" y="157516"/>
                  <a:pt x="368909" y="157583"/>
                  <a:pt x="371937" y="159005"/>
                </a:cubicBezTo>
                <a:cubicBezTo>
                  <a:pt x="378170" y="161938"/>
                  <a:pt x="384404" y="165404"/>
                  <a:pt x="390282" y="169137"/>
                </a:cubicBezTo>
                <a:cubicBezTo>
                  <a:pt x="395892" y="172780"/>
                  <a:pt x="397495" y="180246"/>
                  <a:pt x="393844" y="185845"/>
                </a:cubicBezTo>
                <a:cubicBezTo>
                  <a:pt x="391528" y="189489"/>
                  <a:pt x="387610" y="191444"/>
                  <a:pt x="383692" y="191444"/>
                </a:cubicBezTo>
                <a:cubicBezTo>
                  <a:pt x="381465" y="191444"/>
                  <a:pt x="379150" y="190822"/>
                  <a:pt x="377102" y="189489"/>
                </a:cubicBezTo>
                <a:cubicBezTo>
                  <a:pt x="372115" y="186289"/>
                  <a:pt x="366860" y="183356"/>
                  <a:pt x="361517" y="180868"/>
                </a:cubicBezTo>
                <a:cubicBezTo>
                  <a:pt x="355551" y="178024"/>
                  <a:pt x="352968" y="170825"/>
                  <a:pt x="355818" y="164782"/>
                </a:cubicBezTo>
                <a:cubicBezTo>
                  <a:pt x="357243" y="161760"/>
                  <a:pt x="359758" y="159605"/>
                  <a:pt x="362675" y="158561"/>
                </a:cubicBezTo>
                <a:close/>
                <a:moveTo>
                  <a:pt x="337032" y="130055"/>
                </a:moveTo>
                <a:lnTo>
                  <a:pt x="337032" y="234918"/>
                </a:lnTo>
                <a:cubicBezTo>
                  <a:pt x="363116" y="247449"/>
                  <a:pt x="380031" y="274020"/>
                  <a:pt x="380031" y="303346"/>
                </a:cubicBezTo>
                <a:cubicBezTo>
                  <a:pt x="380031" y="305213"/>
                  <a:pt x="379942" y="306990"/>
                  <a:pt x="379853" y="308856"/>
                </a:cubicBezTo>
                <a:lnTo>
                  <a:pt x="470747" y="361288"/>
                </a:lnTo>
                <a:cubicBezTo>
                  <a:pt x="477246" y="342715"/>
                  <a:pt x="480540" y="323342"/>
                  <a:pt x="480540" y="303346"/>
                </a:cubicBezTo>
                <a:cubicBezTo>
                  <a:pt x="480540" y="217945"/>
                  <a:pt x="419736" y="145695"/>
                  <a:pt x="337032" y="130055"/>
                </a:cubicBezTo>
                <a:close/>
                <a:moveTo>
                  <a:pt x="270473" y="130055"/>
                </a:moveTo>
                <a:cubicBezTo>
                  <a:pt x="187880" y="145695"/>
                  <a:pt x="127092" y="217945"/>
                  <a:pt x="127092" y="303346"/>
                </a:cubicBezTo>
                <a:cubicBezTo>
                  <a:pt x="127092" y="323342"/>
                  <a:pt x="130385" y="342715"/>
                  <a:pt x="136793" y="361288"/>
                </a:cubicBezTo>
                <a:lnTo>
                  <a:pt x="227752" y="308856"/>
                </a:lnTo>
                <a:cubicBezTo>
                  <a:pt x="227574" y="306990"/>
                  <a:pt x="227574" y="305213"/>
                  <a:pt x="227574" y="303346"/>
                </a:cubicBezTo>
                <a:cubicBezTo>
                  <a:pt x="227574" y="274020"/>
                  <a:pt x="244485" y="247449"/>
                  <a:pt x="270473" y="234918"/>
                </a:cubicBezTo>
                <a:close/>
                <a:moveTo>
                  <a:pt x="326260" y="104016"/>
                </a:moveTo>
                <a:cubicBezTo>
                  <a:pt x="428015" y="115392"/>
                  <a:pt x="504755" y="201060"/>
                  <a:pt x="504755" y="303346"/>
                </a:cubicBezTo>
                <a:cubicBezTo>
                  <a:pt x="504755" y="331251"/>
                  <a:pt x="499146" y="358178"/>
                  <a:pt x="488018" y="383594"/>
                </a:cubicBezTo>
                <a:cubicBezTo>
                  <a:pt x="486594" y="386704"/>
                  <a:pt x="484012" y="389192"/>
                  <a:pt x="480718" y="390259"/>
                </a:cubicBezTo>
                <a:cubicBezTo>
                  <a:pt x="479472" y="390614"/>
                  <a:pt x="478226" y="390792"/>
                  <a:pt x="476890" y="390792"/>
                </a:cubicBezTo>
                <a:cubicBezTo>
                  <a:pt x="474843" y="390792"/>
                  <a:pt x="472706" y="390259"/>
                  <a:pt x="470836" y="389192"/>
                </a:cubicBezTo>
                <a:lnTo>
                  <a:pt x="360712" y="325741"/>
                </a:lnTo>
                <a:cubicBezTo>
                  <a:pt x="356261" y="323164"/>
                  <a:pt x="353947" y="318098"/>
                  <a:pt x="354926" y="313033"/>
                </a:cubicBezTo>
                <a:cubicBezTo>
                  <a:pt x="355549" y="309834"/>
                  <a:pt x="355816" y="306546"/>
                  <a:pt x="355816" y="303346"/>
                </a:cubicBezTo>
                <a:cubicBezTo>
                  <a:pt x="355816" y="281307"/>
                  <a:pt x="341839" y="261579"/>
                  <a:pt x="320918" y="254291"/>
                </a:cubicBezTo>
                <a:cubicBezTo>
                  <a:pt x="316111" y="252603"/>
                  <a:pt x="312817" y="248071"/>
                  <a:pt x="312817" y="242916"/>
                </a:cubicBezTo>
                <a:lnTo>
                  <a:pt x="312817" y="116014"/>
                </a:lnTo>
                <a:cubicBezTo>
                  <a:pt x="312817" y="112637"/>
                  <a:pt x="314330" y="109349"/>
                  <a:pt x="316912" y="107038"/>
                </a:cubicBezTo>
                <a:cubicBezTo>
                  <a:pt x="319405" y="104727"/>
                  <a:pt x="322877" y="103661"/>
                  <a:pt x="326260" y="104016"/>
                </a:cubicBezTo>
                <a:close/>
                <a:moveTo>
                  <a:pt x="281242" y="104016"/>
                </a:moveTo>
                <a:cubicBezTo>
                  <a:pt x="284713" y="103661"/>
                  <a:pt x="288095" y="104727"/>
                  <a:pt x="290676" y="107038"/>
                </a:cubicBezTo>
                <a:cubicBezTo>
                  <a:pt x="293257" y="109349"/>
                  <a:pt x="294681" y="112637"/>
                  <a:pt x="294681" y="116014"/>
                </a:cubicBezTo>
                <a:lnTo>
                  <a:pt x="294681" y="242916"/>
                </a:lnTo>
                <a:cubicBezTo>
                  <a:pt x="294681" y="248071"/>
                  <a:pt x="291477" y="252603"/>
                  <a:pt x="286582" y="254291"/>
                </a:cubicBezTo>
                <a:cubicBezTo>
                  <a:pt x="265756" y="261579"/>
                  <a:pt x="251783" y="281307"/>
                  <a:pt x="251783" y="303346"/>
                </a:cubicBezTo>
                <a:cubicBezTo>
                  <a:pt x="251783" y="306546"/>
                  <a:pt x="252050" y="309834"/>
                  <a:pt x="252673" y="313033"/>
                </a:cubicBezTo>
                <a:cubicBezTo>
                  <a:pt x="253652" y="318098"/>
                  <a:pt x="251249" y="323164"/>
                  <a:pt x="246799" y="325741"/>
                </a:cubicBezTo>
                <a:lnTo>
                  <a:pt x="136704" y="389192"/>
                </a:lnTo>
                <a:cubicBezTo>
                  <a:pt x="134835" y="390259"/>
                  <a:pt x="132788" y="390792"/>
                  <a:pt x="130652" y="390792"/>
                </a:cubicBezTo>
                <a:cubicBezTo>
                  <a:pt x="129406" y="390792"/>
                  <a:pt x="128160" y="390614"/>
                  <a:pt x="126914" y="390259"/>
                </a:cubicBezTo>
                <a:cubicBezTo>
                  <a:pt x="123621" y="389192"/>
                  <a:pt x="120951" y="386704"/>
                  <a:pt x="119616" y="383594"/>
                </a:cubicBezTo>
                <a:cubicBezTo>
                  <a:pt x="108491" y="358178"/>
                  <a:pt x="102884" y="331251"/>
                  <a:pt x="102884" y="303346"/>
                </a:cubicBezTo>
                <a:cubicBezTo>
                  <a:pt x="102884" y="201060"/>
                  <a:pt x="179603" y="115392"/>
                  <a:pt x="281242" y="104016"/>
                </a:cubicBezTo>
                <a:close/>
                <a:moveTo>
                  <a:pt x="303775" y="85847"/>
                </a:moveTo>
                <a:cubicBezTo>
                  <a:pt x="183695" y="85847"/>
                  <a:pt x="85957" y="183428"/>
                  <a:pt x="85957" y="303317"/>
                </a:cubicBezTo>
                <a:cubicBezTo>
                  <a:pt x="85957" y="423294"/>
                  <a:pt x="183695" y="520875"/>
                  <a:pt x="303775" y="520875"/>
                </a:cubicBezTo>
                <a:cubicBezTo>
                  <a:pt x="423944" y="520875"/>
                  <a:pt x="521682" y="423294"/>
                  <a:pt x="521682" y="303317"/>
                </a:cubicBezTo>
                <a:cubicBezTo>
                  <a:pt x="521682" y="183428"/>
                  <a:pt x="423944" y="85847"/>
                  <a:pt x="303775" y="85847"/>
                </a:cubicBezTo>
                <a:close/>
                <a:moveTo>
                  <a:pt x="303775" y="61674"/>
                </a:moveTo>
                <a:cubicBezTo>
                  <a:pt x="437297" y="61674"/>
                  <a:pt x="545894" y="170098"/>
                  <a:pt x="545894" y="303317"/>
                </a:cubicBezTo>
                <a:cubicBezTo>
                  <a:pt x="545894" y="436624"/>
                  <a:pt x="437297" y="545048"/>
                  <a:pt x="303775" y="545048"/>
                </a:cubicBezTo>
                <a:cubicBezTo>
                  <a:pt x="170343" y="545048"/>
                  <a:pt x="61745" y="436624"/>
                  <a:pt x="61745" y="303317"/>
                </a:cubicBezTo>
                <a:cubicBezTo>
                  <a:pt x="61745" y="170098"/>
                  <a:pt x="170343" y="61674"/>
                  <a:pt x="303775" y="61674"/>
                </a:cubicBezTo>
                <a:close/>
                <a:moveTo>
                  <a:pt x="303775" y="24173"/>
                </a:moveTo>
                <a:cubicBezTo>
                  <a:pt x="149618" y="24173"/>
                  <a:pt x="24209" y="149392"/>
                  <a:pt x="24209" y="303317"/>
                </a:cubicBezTo>
                <a:cubicBezTo>
                  <a:pt x="24209" y="457241"/>
                  <a:pt x="149618" y="582549"/>
                  <a:pt x="303775" y="582549"/>
                </a:cubicBezTo>
                <a:cubicBezTo>
                  <a:pt x="457932" y="582549"/>
                  <a:pt x="583430" y="457241"/>
                  <a:pt x="583430" y="303317"/>
                </a:cubicBezTo>
                <a:cubicBezTo>
                  <a:pt x="583430" y="149392"/>
                  <a:pt x="457932" y="24173"/>
                  <a:pt x="303775" y="24173"/>
                </a:cubicBezTo>
                <a:close/>
                <a:moveTo>
                  <a:pt x="303775" y="0"/>
                </a:moveTo>
                <a:cubicBezTo>
                  <a:pt x="384948" y="0"/>
                  <a:pt x="461225" y="31549"/>
                  <a:pt x="518634" y="88871"/>
                </a:cubicBezTo>
                <a:cubicBezTo>
                  <a:pt x="576042" y="146104"/>
                  <a:pt x="607639" y="222355"/>
                  <a:pt x="607639" y="303317"/>
                </a:cubicBezTo>
                <a:cubicBezTo>
                  <a:pt x="607639" y="384367"/>
                  <a:pt x="576042" y="460529"/>
                  <a:pt x="518634" y="517851"/>
                </a:cubicBezTo>
                <a:cubicBezTo>
                  <a:pt x="461225" y="575173"/>
                  <a:pt x="384948" y="606722"/>
                  <a:pt x="303775" y="606722"/>
                </a:cubicBezTo>
                <a:cubicBezTo>
                  <a:pt x="222691" y="606722"/>
                  <a:pt x="146325" y="575173"/>
                  <a:pt x="89005" y="517851"/>
                </a:cubicBezTo>
                <a:cubicBezTo>
                  <a:pt x="31597" y="460529"/>
                  <a:pt x="0" y="384367"/>
                  <a:pt x="0" y="303317"/>
                </a:cubicBezTo>
                <a:cubicBezTo>
                  <a:pt x="0" y="222355"/>
                  <a:pt x="31597" y="146104"/>
                  <a:pt x="89005" y="88871"/>
                </a:cubicBezTo>
                <a:cubicBezTo>
                  <a:pt x="146325" y="31549"/>
                  <a:pt x="222691" y="0"/>
                  <a:pt x="303775"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2" name="car-side-view_26212"/>
          <p:cNvSpPr>
            <a:spLocks noChangeAspect="1"/>
          </p:cNvSpPr>
          <p:nvPr/>
        </p:nvSpPr>
        <p:spPr bwMode="auto">
          <a:xfrm>
            <a:off x="5977472" y="2351801"/>
            <a:ext cx="380511" cy="406905"/>
          </a:xfrm>
          <a:custGeom>
            <a:avLst/>
            <a:gdLst>
              <a:gd name="connsiteX0" fmla="*/ 394980 w 566676"/>
              <a:gd name="connsiteY0" fmla="*/ 515747 h 606761"/>
              <a:gd name="connsiteX1" fmla="*/ 475471 w 566676"/>
              <a:gd name="connsiteY1" fmla="*/ 515747 h 606761"/>
              <a:gd name="connsiteX2" fmla="*/ 484583 w 566676"/>
              <a:gd name="connsiteY2" fmla="*/ 520298 h 606761"/>
              <a:gd name="connsiteX3" fmla="*/ 524069 w 566676"/>
              <a:gd name="connsiteY3" fmla="*/ 590075 h 606761"/>
              <a:gd name="connsiteX4" fmla="*/ 526347 w 566676"/>
              <a:gd name="connsiteY4" fmla="*/ 596901 h 606761"/>
              <a:gd name="connsiteX5" fmla="*/ 516475 w 566676"/>
              <a:gd name="connsiteY5" fmla="*/ 606761 h 606761"/>
              <a:gd name="connsiteX6" fmla="*/ 515716 w 566676"/>
              <a:gd name="connsiteY6" fmla="*/ 606761 h 606761"/>
              <a:gd name="connsiteX7" fmla="*/ 353975 w 566676"/>
              <a:gd name="connsiteY7" fmla="*/ 606761 h 606761"/>
              <a:gd name="connsiteX8" fmla="*/ 345622 w 566676"/>
              <a:gd name="connsiteY8" fmla="*/ 601452 h 606761"/>
              <a:gd name="connsiteX9" fmla="*/ 345622 w 566676"/>
              <a:gd name="connsiteY9" fmla="*/ 591592 h 606761"/>
              <a:gd name="connsiteX10" fmla="*/ 385868 w 566676"/>
              <a:gd name="connsiteY10" fmla="*/ 520298 h 606761"/>
              <a:gd name="connsiteX11" fmla="*/ 394980 w 566676"/>
              <a:gd name="connsiteY11" fmla="*/ 515747 h 606761"/>
              <a:gd name="connsiteX12" fmla="*/ 91146 w 566676"/>
              <a:gd name="connsiteY12" fmla="*/ 515747 h 606761"/>
              <a:gd name="connsiteX13" fmla="*/ 171691 w 566676"/>
              <a:gd name="connsiteY13" fmla="*/ 515747 h 606761"/>
              <a:gd name="connsiteX14" fmla="*/ 180809 w 566676"/>
              <a:gd name="connsiteY14" fmla="*/ 520298 h 606761"/>
              <a:gd name="connsiteX15" fmla="*/ 220321 w 566676"/>
              <a:gd name="connsiteY15" fmla="*/ 590075 h 606761"/>
              <a:gd name="connsiteX16" fmla="*/ 222601 w 566676"/>
              <a:gd name="connsiteY16" fmla="*/ 596901 h 606761"/>
              <a:gd name="connsiteX17" fmla="*/ 212723 w 566676"/>
              <a:gd name="connsiteY17" fmla="*/ 606761 h 606761"/>
              <a:gd name="connsiteX18" fmla="*/ 211963 w 566676"/>
              <a:gd name="connsiteY18" fmla="*/ 606761 h 606761"/>
              <a:gd name="connsiteX19" fmla="*/ 50114 w 566676"/>
              <a:gd name="connsiteY19" fmla="*/ 606761 h 606761"/>
              <a:gd name="connsiteX20" fmla="*/ 41756 w 566676"/>
              <a:gd name="connsiteY20" fmla="*/ 601452 h 606761"/>
              <a:gd name="connsiteX21" fmla="*/ 41756 w 566676"/>
              <a:gd name="connsiteY21" fmla="*/ 591592 h 606761"/>
              <a:gd name="connsiteX22" fmla="*/ 82028 w 566676"/>
              <a:gd name="connsiteY22" fmla="*/ 520298 h 606761"/>
              <a:gd name="connsiteX23" fmla="*/ 91146 w 566676"/>
              <a:gd name="connsiteY23" fmla="*/ 515747 h 606761"/>
              <a:gd name="connsiteX24" fmla="*/ 323598 w 566676"/>
              <a:gd name="connsiteY24" fmla="*/ 455071 h 606761"/>
              <a:gd name="connsiteX25" fmla="*/ 323598 w 566676"/>
              <a:gd name="connsiteY25" fmla="*/ 560496 h 606761"/>
              <a:gd name="connsiteX26" fmla="*/ 364617 w 566676"/>
              <a:gd name="connsiteY26" fmla="*/ 492993 h 606761"/>
              <a:gd name="connsiteX27" fmla="*/ 364617 w 566676"/>
              <a:gd name="connsiteY27" fmla="*/ 455071 h 606761"/>
              <a:gd name="connsiteX28" fmla="*/ 202059 w 566676"/>
              <a:gd name="connsiteY28" fmla="*/ 455071 h 606761"/>
              <a:gd name="connsiteX29" fmla="*/ 202059 w 566676"/>
              <a:gd name="connsiteY29" fmla="*/ 492993 h 606761"/>
              <a:gd name="connsiteX30" fmla="*/ 243078 w 566676"/>
              <a:gd name="connsiteY30" fmla="*/ 560496 h 606761"/>
              <a:gd name="connsiteX31" fmla="*/ 243078 w 566676"/>
              <a:gd name="connsiteY31" fmla="*/ 455071 h 606761"/>
              <a:gd name="connsiteX32" fmla="*/ 243143 w 566676"/>
              <a:gd name="connsiteY32" fmla="*/ 364057 h 606761"/>
              <a:gd name="connsiteX33" fmla="*/ 323655 w 566676"/>
              <a:gd name="connsiteY33" fmla="*/ 364057 h 606761"/>
              <a:gd name="connsiteX34" fmla="*/ 332770 w 566676"/>
              <a:gd name="connsiteY34" fmla="*/ 368608 h 606761"/>
              <a:gd name="connsiteX35" fmla="*/ 351759 w 566676"/>
              <a:gd name="connsiteY35" fmla="*/ 408047 h 606761"/>
              <a:gd name="connsiteX36" fmla="*/ 354797 w 566676"/>
              <a:gd name="connsiteY36" fmla="*/ 414873 h 606761"/>
              <a:gd name="connsiteX37" fmla="*/ 344163 w 566676"/>
              <a:gd name="connsiteY37" fmla="*/ 424733 h 606761"/>
              <a:gd name="connsiteX38" fmla="*/ 222635 w 566676"/>
              <a:gd name="connsiteY38" fmla="*/ 424733 h 606761"/>
              <a:gd name="connsiteX39" fmla="*/ 213520 w 566676"/>
              <a:gd name="connsiteY39" fmla="*/ 419424 h 606761"/>
              <a:gd name="connsiteX40" fmla="*/ 214280 w 566676"/>
              <a:gd name="connsiteY40" fmla="*/ 409564 h 606761"/>
              <a:gd name="connsiteX41" fmla="*/ 234028 w 566676"/>
              <a:gd name="connsiteY41" fmla="*/ 368608 h 606761"/>
              <a:gd name="connsiteX42" fmla="*/ 243143 w 566676"/>
              <a:gd name="connsiteY42" fmla="*/ 364057 h 606761"/>
              <a:gd name="connsiteX43" fmla="*/ 505906 w 566676"/>
              <a:gd name="connsiteY43" fmla="*/ 194164 h 606761"/>
              <a:gd name="connsiteX44" fmla="*/ 505906 w 566676"/>
              <a:gd name="connsiteY44" fmla="*/ 303381 h 606761"/>
              <a:gd name="connsiteX45" fmla="*/ 505906 w 566676"/>
              <a:gd name="connsiteY45" fmla="*/ 343578 h 606761"/>
              <a:gd name="connsiteX46" fmla="*/ 505906 w 566676"/>
              <a:gd name="connsiteY46" fmla="*/ 492993 h 606761"/>
              <a:gd name="connsiteX47" fmla="*/ 546926 w 566676"/>
              <a:gd name="connsiteY47" fmla="*/ 560496 h 606761"/>
              <a:gd name="connsiteX48" fmla="*/ 546926 w 566676"/>
              <a:gd name="connsiteY48" fmla="*/ 275318 h 606761"/>
              <a:gd name="connsiteX49" fmla="*/ 60770 w 566676"/>
              <a:gd name="connsiteY49" fmla="*/ 194164 h 606761"/>
              <a:gd name="connsiteX50" fmla="*/ 19750 w 566676"/>
              <a:gd name="connsiteY50" fmla="*/ 275318 h 606761"/>
              <a:gd name="connsiteX51" fmla="*/ 19750 w 566676"/>
              <a:gd name="connsiteY51" fmla="*/ 560496 h 606761"/>
              <a:gd name="connsiteX52" fmla="*/ 60770 w 566676"/>
              <a:gd name="connsiteY52" fmla="*/ 492993 h 606761"/>
              <a:gd name="connsiteX53" fmla="*/ 353983 w 566676"/>
              <a:gd name="connsiteY53" fmla="*/ 53092 h 606761"/>
              <a:gd name="connsiteX54" fmla="*/ 353983 w 566676"/>
              <a:gd name="connsiteY54" fmla="*/ 341303 h 606761"/>
              <a:gd name="connsiteX55" fmla="*/ 395002 w 566676"/>
              <a:gd name="connsiteY55" fmla="*/ 408805 h 606761"/>
              <a:gd name="connsiteX56" fmla="*/ 395002 w 566676"/>
              <a:gd name="connsiteY56" fmla="*/ 151690 h 606761"/>
              <a:gd name="connsiteX57" fmla="*/ 395002 w 566676"/>
              <a:gd name="connsiteY57" fmla="*/ 123628 h 606761"/>
              <a:gd name="connsiteX58" fmla="*/ 212693 w 566676"/>
              <a:gd name="connsiteY58" fmla="*/ 53092 h 606761"/>
              <a:gd name="connsiteX59" fmla="*/ 171674 w 566676"/>
              <a:gd name="connsiteY59" fmla="*/ 123628 h 606761"/>
              <a:gd name="connsiteX60" fmla="*/ 171674 w 566676"/>
              <a:gd name="connsiteY60" fmla="*/ 151690 h 606761"/>
              <a:gd name="connsiteX61" fmla="*/ 171674 w 566676"/>
              <a:gd name="connsiteY61" fmla="*/ 408805 h 606761"/>
              <a:gd name="connsiteX62" fmla="*/ 212693 w 566676"/>
              <a:gd name="connsiteY62" fmla="*/ 341303 h 606761"/>
              <a:gd name="connsiteX63" fmla="*/ 221809 w 566676"/>
              <a:gd name="connsiteY63" fmla="*/ 0 h 606761"/>
              <a:gd name="connsiteX64" fmla="*/ 222568 w 566676"/>
              <a:gd name="connsiteY64" fmla="*/ 0 h 606761"/>
              <a:gd name="connsiteX65" fmla="*/ 344108 w 566676"/>
              <a:gd name="connsiteY65" fmla="*/ 0 h 606761"/>
              <a:gd name="connsiteX66" fmla="*/ 344867 w 566676"/>
              <a:gd name="connsiteY66" fmla="*/ 0 h 606761"/>
              <a:gd name="connsiteX67" fmla="*/ 347146 w 566676"/>
              <a:gd name="connsiteY67" fmla="*/ 758 h 606761"/>
              <a:gd name="connsiteX68" fmla="*/ 347906 w 566676"/>
              <a:gd name="connsiteY68" fmla="*/ 758 h 606761"/>
              <a:gd name="connsiteX69" fmla="*/ 350944 w 566676"/>
              <a:gd name="connsiteY69" fmla="*/ 3034 h 606761"/>
              <a:gd name="connsiteX70" fmla="*/ 351704 w 566676"/>
              <a:gd name="connsiteY70" fmla="*/ 3792 h 606761"/>
              <a:gd name="connsiteX71" fmla="*/ 353223 w 566676"/>
              <a:gd name="connsiteY71" fmla="*/ 5309 h 606761"/>
              <a:gd name="connsiteX72" fmla="*/ 413993 w 566676"/>
              <a:gd name="connsiteY72" fmla="*/ 116802 h 606761"/>
              <a:gd name="connsiteX73" fmla="*/ 414752 w 566676"/>
              <a:gd name="connsiteY73" fmla="*/ 121352 h 606761"/>
              <a:gd name="connsiteX74" fmla="*/ 414752 w 566676"/>
              <a:gd name="connsiteY74" fmla="*/ 141830 h 606761"/>
              <a:gd name="connsiteX75" fmla="*/ 496031 w 566676"/>
              <a:gd name="connsiteY75" fmla="*/ 141830 h 606761"/>
              <a:gd name="connsiteX76" fmla="*/ 496791 w 566676"/>
              <a:gd name="connsiteY76" fmla="*/ 141830 h 606761"/>
              <a:gd name="connsiteX77" fmla="*/ 499070 w 566676"/>
              <a:gd name="connsiteY77" fmla="*/ 142589 h 606761"/>
              <a:gd name="connsiteX78" fmla="*/ 499830 w 566676"/>
              <a:gd name="connsiteY78" fmla="*/ 142589 h 606761"/>
              <a:gd name="connsiteX79" fmla="*/ 502868 w 566676"/>
              <a:gd name="connsiteY79" fmla="*/ 144864 h 606761"/>
              <a:gd name="connsiteX80" fmla="*/ 503628 w 566676"/>
              <a:gd name="connsiteY80" fmla="*/ 144864 h 606761"/>
              <a:gd name="connsiteX81" fmla="*/ 505147 w 566676"/>
              <a:gd name="connsiteY81" fmla="*/ 147140 h 606761"/>
              <a:gd name="connsiteX82" fmla="*/ 565916 w 566676"/>
              <a:gd name="connsiteY82" fmla="*/ 268492 h 606761"/>
              <a:gd name="connsiteX83" fmla="*/ 566676 w 566676"/>
              <a:gd name="connsiteY83" fmla="*/ 273042 h 606761"/>
              <a:gd name="connsiteX84" fmla="*/ 566676 w 566676"/>
              <a:gd name="connsiteY84" fmla="*/ 596901 h 606761"/>
              <a:gd name="connsiteX85" fmla="*/ 559839 w 566676"/>
              <a:gd name="connsiteY85" fmla="*/ 606761 h 606761"/>
              <a:gd name="connsiteX86" fmla="*/ 556801 w 566676"/>
              <a:gd name="connsiteY86" fmla="*/ 606761 h 606761"/>
              <a:gd name="connsiteX87" fmla="*/ 548445 w 566676"/>
              <a:gd name="connsiteY87" fmla="*/ 602210 h 606761"/>
              <a:gd name="connsiteX88" fmla="*/ 489954 w 566676"/>
              <a:gd name="connsiteY88" fmla="*/ 505887 h 606761"/>
              <a:gd name="connsiteX89" fmla="*/ 380569 w 566676"/>
              <a:gd name="connsiteY89" fmla="*/ 505887 h 606761"/>
              <a:gd name="connsiteX90" fmla="*/ 322079 w 566676"/>
              <a:gd name="connsiteY90" fmla="*/ 602210 h 606761"/>
              <a:gd name="connsiteX91" fmla="*/ 313723 w 566676"/>
              <a:gd name="connsiteY91" fmla="*/ 606761 h 606761"/>
              <a:gd name="connsiteX92" fmla="*/ 310684 w 566676"/>
              <a:gd name="connsiteY92" fmla="*/ 606761 h 606761"/>
              <a:gd name="connsiteX93" fmla="*/ 303848 w 566676"/>
              <a:gd name="connsiteY93" fmla="*/ 596901 h 606761"/>
              <a:gd name="connsiteX94" fmla="*/ 303848 w 566676"/>
              <a:gd name="connsiteY94" fmla="*/ 445211 h 606761"/>
              <a:gd name="connsiteX95" fmla="*/ 313723 w 566676"/>
              <a:gd name="connsiteY95" fmla="*/ 434593 h 606761"/>
              <a:gd name="connsiteX96" fmla="*/ 374492 w 566676"/>
              <a:gd name="connsiteY96" fmla="*/ 434593 h 606761"/>
              <a:gd name="connsiteX97" fmla="*/ 386646 w 566676"/>
              <a:gd name="connsiteY97" fmla="*/ 434593 h 606761"/>
              <a:gd name="connsiteX98" fmla="*/ 338031 w 566676"/>
              <a:gd name="connsiteY98" fmla="*/ 354197 h 606761"/>
              <a:gd name="connsiteX99" fmla="*/ 303848 w 566676"/>
              <a:gd name="connsiteY99" fmla="*/ 354197 h 606761"/>
              <a:gd name="connsiteX100" fmla="*/ 262828 w 566676"/>
              <a:gd name="connsiteY100" fmla="*/ 354197 h 606761"/>
              <a:gd name="connsiteX101" fmla="*/ 228645 w 566676"/>
              <a:gd name="connsiteY101" fmla="*/ 354197 h 606761"/>
              <a:gd name="connsiteX102" fmla="*/ 180030 w 566676"/>
              <a:gd name="connsiteY102" fmla="*/ 434593 h 606761"/>
              <a:gd name="connsiteX103" fmla="*/ 192184 w 566676"/>
              <a:gd name="connsiteY103" fmla="*/ 434593 h 606761"/>
              <a:gd name="connsiteX104" fmla="*/ 252953 w 566676"/>
              <a:gd name="connsiteY104" fmla="*/ 434593 h 606761"/>
              <a:gd name="connsiteX105" fmla="*/ 262828 w 566676"/>
              <a:gd name="connsiteY105" fmla="*/ 445211 h 606761"/>
              <a:gd name="connsiteX106" fmla="*/ 262828 w 566676"/>
              <a:gd name="connsiteY106" fmla="*/ 596901 h 606761"/>
              <a:gd name="connsiteX107" fmla="*/ 255992 w 566676"/>
              <a:gd name="connsiteY107" fmla="*/ 606761 h 606761"/>
              <a:gd name="connsiteX108" fmla="*/ 252953 w 566676"/>
              <a:gd name="connsiteY108" fmla="*/ 606761 h 606761"/>
              <a:gd name="connsiteX109" fmla="*/ 244597 w 566676"/>
              <a:gd name="connsiteY109" fmla="*/ 602210 h 606761"/>
              <a:gd name="connsiteX110" fmla="*/ 186107 w 566676"/>
              <a:gd name="connsiteY110" fmla="*/ 505887 h 606761"/>
              <a:gd name="connsiteX111" fmla="*/ 76722 w 566676"/>
              <a:gd name="connsiteY111" fmla="*/ 505887 h 606761"/>
              <a:gd name="connsiteX112" fmla="*/ 18231 w 566676"/>
              <a:gd name="connsiteY112" fmla="*/ 602210 h 606761"/>
              <a:gd name="connsiteX113" fmla="*/ 9875 w 566676"/>
              <a:gd name="connsiteY113" fmla="*/ 606761 h 606761"/>
              <a:gd name="connsiteX114" fmla="*/ 6837 w 566676"/>
              <a:gd name="connsiteY114" fmla="*/ 606761 h 606761"/>
              <a:gd name="connsiteX115" fmla="*/ 0 w 566676"/>
              <a:gd name="connsiteY115" fmla="*/ 596901 h 606761"/>
              <a:gd name="connsiteX116" fmla="*/ 0 w 566676"/>
              <a:gd name="connsiteY116" fmla="*/ 273042 h 606761"/>
              <a:gd name="connsiteX117" fmla="*/ 760 w 566676"/>
              <a:gd name="connsiteY117" fmla="*/ 268492 h 606761"/>
              <a:gd name="connsiteX118" fmla="*/ 61529 w 566676"/>
              <a:gd name="connsiteY118" fmla="*/ 147140 h 606761"/>
              <a:gd name="connsiteX119" fmla="*/ 63048 w 566676"/>
              <a:gd name="connsiteY119" fmla="*/ 144864 h 606761"/>
              <a:gd name="connsiteX120" fmla="*/ 63808 w 566676"/>
              <a:gd name="connsiteY120" fmla="*/ 144864 h 606761"/>
              <a:gd name="connsiteX121" fmla="*/ 66846 w 566676"/>
              <a:gd name="connsiteY121" fmla="*/ 142589 h 606761"/>
              <a:gd name="connsiteX122" fmla="*/ 67606 w 566676"/>
              <a:gd name="connsiteY122" fmla="*/ 142589 h 606761"/>
              <a:gd name="connsiteX123" fmla="*/ 69885 w 566676"/>
              <a:gd name="connsiteY123" fmla="*/ 141830 h 606761"/>
              <a:gd name="connsiteX124" fmla="*/ 70645 w 566676"/>
              <a:gd name="connsiteY124" fmla="*/ 141830 h 606761"/>
              <a:gd name="connsiteX125" fmla="*/ 151924 w 566676"/>
              <a:gd name="connsiteY125" fmla="*/ 141830 h 606761"/>
              <a:gd name="connsiteX126" fmla="*/ 151924 w 566676"/>
              <a:gd name="connsiteY126" fmla="*/ 121352 h 606761"/>
              <a:gd name="connsiteX127" fmla="*/ 152683 w 566676"/>
              <a:gd name="connsiteY127" fmla="*/ 116802 h 606761"/>
              <a:gd name="connsiteX128" fmla="*/ 213453 w 566676"/>
              <a:gd name="connsiteY128" fmla="*/ 5309 h 606761"/>
              <a:gd name="connsiteX129" fmla="*/ 214972 w 566676"/>
              <a:gd name="connsiteY129" fmla="*/ 3792 h 606761"/>
              <a:gd name="connsiteX130" fmla="*/ 215732 w 566676"/>
              <a:gd name="connsiteY130" fmla="*/ 3034 h 606761"/>
              <a:gd name="connsiteX131" fmla="*/ 218770 w 566676"/>
              <a:gd name="connsiteY131" fmla="*/ 758 h 606761"/>
              <a:gd name="connsiteX132" fmla="*/ 219530 w 566676"/>
              <a:gd name="connsiteY132" fmla="*/ 758 h 606761"/>
              <a:gd name="connsiteX133" fmla="*/ 221809 w 566676"/>
              <a:gd name="connsiteY13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66676" h="606761">
                <a:moveTo>
                  <a:pt x="394980" y="515747"/>
                </a:moveTo>
                <a:lnTo>
                  <a:pt x="475471" y="515747"/>
                </a:lnTo>
                <a:cubicBezTo>
                  <a:pt x="479267" y="515747"/>
                  <a:pt x="482305" y="517264"/>
                  <a:pt x="484583" y="520298"/>
                </a:cubicBezTo>
                <a:lnTo>
                  <a:pt x="524069" y="590075"/>
                </a:lnTo>
                <a:cubicBezTo>
                  <a:pt x="525588" y="591592"/>
                  <a:pt x="526347" y="593867"/>
                  <a:pt x="526347" y="596901"/>
                </a:cubicBezTo>
                <a:cubicBezTo>
                  <a:pt x="526347" y="602210"/>
                  <a:pt x="521791" y="606761"/>
                  <a:pt x="516475" y="606761"/>
                </a:cubicBezTo>
                <a:cubicBezTo>
                  <a:pt x="516475" y="606761"/>
                  <a:pt x="515716" y="606761"/>
                  <a:pt x="515716" y="606761"/>
                </a:cubicBezTo>
                <a:lnTo>
                  <a:pt x="353975" y="606761"/>
                </a:lnTo>
                <a:cubicBezTo>
                  <a:pt x="350937" y="606761"/>
                  <a:pt x="347141" y="604486"/>
                  <a:pt x="345622" y="601452"/>
                </a:cubicBezTo>
                <a:cubicBezTo>
                  <a:pt x="343344" y="598418"/>
                  <a:pt x="343344" y="594626"/>
                  <a:pt x="345622" y="591592"/>
                </a:cubicBezTo>
                <a:lnTo>
                  <a:pt x="385868" y="520298"/>
                </a:lnTo>
                <a:cubicBezTo>
                  <a:pt x="388146" y="517264"/>
                  <a:pt x="391183" y="515747"/>
                  <a:pt x="394980" y="515747"/>
                </a:cubicBezTo>
                <a:close/>
                <a:moveTo>
                  <a:pt x="91146" y="515747"/>
                </a:moveTo>
                <a:lnTo>
                  <a:pt x="171691" y="515747"/>
                </a:lnTo>
                <a:cubicBezTo>
                  <a:pt x="175490" y="515747"/>
                  <a:pt x="178529" y="517264"/>
                  <a:pt x="180809" y="520298"/>
                </a:cubicBezTo>
                <a:lnTo>
                  <a:pt x="220321" y="590075"/>
                </a:lnTo>
                <a:cubicBezTo>
                  <a:pt x="221841" y="591592"/>
                  <a:pt x="222601" y="593867"/>
                  <a:pt x="222601" y="596901"/>
                </a:cubicBezTo>
                <a:cubicBezTo>
                  <a:pt x="222601" y="602210"/>
                  <a:pt x="218042" y="606761"/>
                  <a:pt x="212723" y="606761"/>
                </a:cubicBezTo>
                <a:cubicBezTo>
                  <a:pt x="212723" y="606761"/>
                  <a:pt x="211963" y="606761"/>
                  <a:pt x="211963" y="606761"/>
                </a:cubicBezTo>
                <a:lnTo>
                  <a:pt x="50114" y="606761"/>
                </a:lnTo>
                <a:cubicBezTo>
                  <a:pt x="47075" y="606761"/>
                  <a:pt x="43275" y="604486"/>
                  <a:pt x="41756" y="601452"/>
                </a:cubicBezTo>
                <a:cubicBezTo>
                  <a:pt x="39476" y="598418"/>
                  <a:pt x="39476" y="594626"/>
                  <a:pt x="41756" y="591592"/>
                </a:cubicBezTo>
                <a:lnTo>
                  <a:pt x="82028" y="520298"/>
                </a:lnTo>
                <a:cubicBezTo>
                  <a:pt x="84307" y="517264"/>
                  <a:pt x="87347" y="515747"/>
                  <a:pt x="91146" y="515747"/>
                </a:cubicBezTo>
                <a:close/>
                <a:moveTo>
                  <a:pt x="323598" y="455071"/>
                </a:moveTo>
                <a:lnTo>
                  <a:pt x="323598" y="560496"/>
                </a:lnTo>
                <a:lnTo>
                  <a:pt x="364617" y="492993"/>
                </a:lnTo>
                <a:lnTo>
                  <a:pt x="364617" y="455071"/>
                </a:lnTo>
                <a:close/>
                <a:moveTo>
                  <a:pt x="202059" y="455071"/>
                </a:moveTo>
                <a:lnTo>
                  <a:pt x="202059" y="492993"/>
                </a:lnTo>
                <a:lnTo>
                  <a:pt x="243078" y="560496"/>
                </a:lnTo>
                <a:lnTo>
                  <a:pt x="243078" y="455071"/>
                </a:lnTo>
                <a:close/>
                <a:moveTo>
                  <a:pt x="243143" y="364057"/>
                </a:moveTo>
                <a:lnTo>
                  <a:pt x="323655" y="364057"/>
                </a:lnTo>
                <a:cubicBezTo>
                  <a:pt x="327453" y="364057"/>
                  <a:pt x="330491" y="365574"/>
                  <a:pt x="332770" y="368608"/>
                </a:cubicBezTo>
                <a:lnTo>
                  <a:pt x="351759" y="408047"/>
                </a:lnTo>
                <a:cubicBezTo>
                  <a:pt x="353278" y="409564"/>
                  <a:pt x="354797" y="411839"/>
                  <a:pt x="354797" y="414873"/>
                </a:cubicBezTo>
                <a:cubicBezTo>
                  <a:pt x="354797" y="420182"/>
                  <a:pt x="350240" y="424733"/>
                  <a:pt x="344163" y="424733"/>
                </a:cubicBezTo>
                <a:lnTo>
                  <a:pt x="222635" y="424733"/>
                </a:lnTo>
                <a:cubicBezTo>
                  <a:pt x="218837" y="424733"/>
                  <a:pt x="215799" y="422458"/>
                  <a:pt x="213520" y="419424"/>
                </a:cubicBezTo>
                <a:cubicBezTo>
                  <a:pt x="212001" y="416390"/>
                  <a:pt x="212001" y="412598"/>
                  <a:pt x="214280" y="409564"/>
                </a:cubicBezTo>
                <a:lnTo>
                  <a:pt x="234028" y="368608"/>
                </a:lnTo>
                <a:cubicBezTo>
                  <a:pt x="236307" y="365574"/>
                  <a:pt x="239345" y="364057"/>
                  <a:pt x="243143" y="364057"/>
                </a:cubicBezTo>
                <a:close/>
                <a:moveTo>
                  <a:pt x="505906" y="194164"/>
                </a:moveTo>
                <a:lnTo>
                  <a:pt x="505906" y="303381"/>
                </a:lnTo>
                <a:lnTo>
                  <a:pt x="505906" y="343578"/>
                </a:lnTo>
                <a:lnTo>
                  <a:pt x="505906" y="492993"/>
                </a:lnTo>
                <a:lnTo>
                  <a:pt x="546926" y="560496"/>
                </a:lnTo>
                <a:lnTo>
                  <a:pt x="546926" y="275318"/>
                </a:lnTo>
                <a:close/>
                <a:moveTo>
                  <a:pt x="60770" y="194164"/>
                </a:moveTo>
                <a:lnTo>
                  <a:pt x="19750" y="275318"/>
                </a:lnTo>
                <a:lnTo>
                  <a:pt x="19750" y="560496"/>
                </a:lnTo>
                <a:lnTo>
                  <a:pt x="60770" y="492993"/>
                </a:lnTo>
                <a:close/>
                <a:moveTo>
                  <a:pt x="353983" y="53092"/>
                </a:moveTo>
                <a:lnTo>
                  <a:pt x="353983" y="341303"/>
                </a:lnTo>
                <a:lnTo>
                  <a:pt x="395002" y="408805"/>
                </a:lnTo>
                <a:lnTo>
                  <a:pt x="395002" y="151690"/>
                </a:lnTo>
                <a:lnTo>
                  <a:pt x="395002" y="123628"/>
                </a:lnTo>
                <a:close/>
                <a:moveTo>
                  <a:pt x="212693" y="53092"/>
                </a:moveTo>
                <a:lnTo>
                  <a:pt x="171674" y="123628"/>
                </a:lnTo>
                <a:lnTo>
                  <a:pt x="171674" y="151690"/>
                </a:lnTo>
                <a:lnTo>
                  <a:pt x="171674" y="408805"/>
                </a:lnTo>
                <a:lnTo>
                  <a:pt x="212693" y="341303"/>
                </a:lnTo>
                <a:close/>
                <a:moveTo>
                  <a:pt x="221809" y="0"/>
                </a:moveTo>
                <a:cubicBezTo>
                  <a:pt x="222568" y="0"/>
                  <a:pt x="222568" y="0"/>
                  <a:pt x="222568" y="0"/>
                </a:cubicBezTo>
                <a:lnTo>
                  <a:pt x="344108" y="0"/>
                </a:lnTo>
                <a:cubicBezTo>
                  <a:pt x="344108" y="0"/>
                  <a:pt x="344108" y="0"/>
                  <a:pt x="344867" y="0"/>
                </a:cubicBezTo>
                <a:cubicBezTo>
                  <a:pt x="345627" y="0"/>
                  <a:pt x="346386" y="0"/>
                  <a:pt x="347146" y="758"/>
                </a:cubicBezTo>
                <a:cubicBezTo>
                  <a:pt x="347906" y="758"/>
                  <a:pt x="347906" y="758"/>
                  <a:pt x="347906" y="758"/>
                </a:cubicBezTo>
                <a:cubicBezTo>
                  <a:pt x="349425" y="1517"/>
                  <a:pt x="350184" y="2275"/>
                  <a:pt x="350944" y="3034"/>
                </a:cubicBezTo>
                <a:cubicBezTo>
                  <a:pt x="351704" y="3034"/>
                  <a:pt x="351704" y="3034"/>
                  <a:pt x="351704" y="3792"/>
                </a:cubicBezTo>
                <a:cubicBezTo>
                  <a:pt x="352463" y="4551"/>
                  <a:pt x="352463" y="4551"/>
                  <a:pt x="353223" y="5309"/>
                </a:cubicBezTo>
                <a:lnTo>
                  <a:pt x="413993" y="116802"/>
                </a:lnTo>
                <a:cubicBezTo>
                  <a:pt x="414752" y="118318"/>
                  <a:pt x="414752" y="119835"/>
                  <a:pt x="414752" y="121352"/>
                </a:cubicBezTo>
                <a:lnTo>
                  <a:pt x="414752" y="141830"/>
                </a:lnTo>
                <a:lnTo>
                  <a:pt x="496031" y="141830"/>
                </a:lnTo>
                <a:cubicBezTo>
                  <a:pt x="496031" y="141830"/>
                  <a:pt x="496031" y="141830"/>
                  <a:pt x="496791" y="141830"/>
                </a:cubicBezTo>
                <a:cubicBezTo>
                  <a:pt x="497551" y="141830"/>
                  <a:pt x="498310" y="141830"/>
                  <a:pt x="499070" y="142589"/>
                </a:cubicBezTo>
                <a:cubicBezTo>
                  <a:pt x="499830" y="142589"/>
                  <a:pt x="499830" y="142589"/>
                  <a:pt x="499830" y="142589"/>
                </a:cubicBezTo>
                <a:cubicBezTo>
                  <a:pt x="501349" y="143347"/>
                  <a:pt x="502108" y="143347"/>
                  <a:pt x="502868" y="144864"/>
                </a:cubicBezTo>
                <a:cubicBezTo>
                  <a:pt x="503628" y="144864"/>
                  <a:pt x="503628" y="144864"/>
                  <a:pt x="503628" y="144864"/>
                </a:cubicBezTo>
                <a:cubicBezTo>
                  <a:pt x="504387" y="145623"/>
                  <a:pt x="504387" y="146381"/>
                  <a:pt x="505147" y="147140"/>
                </a:cubicBezTo>
                <a:lnTo>
                  <a:pt x="565916" y="268492"/>
                </a:lnTo>
                <a:cubicBezTo>
                  <a:pt x="566676" y="270009"/>
                  <a:pt x="566676" y="271526"/>
                  <a:pt x="566676" y="273042"/>
                </a:cubicBezTo>
                <a:lnTo>
                  <a:pt x="566676" y="596901"/>
                </a:lnTo>
                <a:cubicBezTo>
                  <a:pt x="566676" y="601452"/>
                  <a:pt x="563638" y="605244"/>
                  <a:pt x="559839" y="606761"/>
                </a:cubicBezTo>
                <a:cubicBezTo>
                  <a:pt x="558320" y="606761"/>
                  <a:pt x="557561" y="606761"/>
                  <a:pt x="556801" y="606761"/>
                </a:cubicBezTo>
                <a:cubicBezTo>
                  <a:pt x="553003" y="606761"/>
                  <a:pt x="549964" y="605244"/>
                  <a:pt x="548445" y="602210"/>
                </a:cubicBezTo>
                <a:lnTo>
                  <a:pt x="489954" y="505887"/>
                </a:lnTo>
                <a:lnTo>
                  <a:pt x="380569" y="505887"/>
                </a:lnTo>
                <a:lnTo>
                  <a:pt x="322079" y="602210"/>
                </a:lnTo>
                <a:cubicBezTo>
                  <a:pt x="320559" y="605244"/>
                  <a:pt x="317521" y="606761"/>
                  <a:pt x="313723" y="606761"/>
                </a:cubicBezTo>
                <a:cubicBezTo>
                  <a:pt x="312963" y="606761"/>
                  <a:pt x="312204" y="606761"/>
                  <a:pt x="310684" y="606761"/>
                </a:cubicBezTo>
                <a:cubicBezTo>
                  <a:pt x="306886" y="605244"/>
                  <a:pt x="303848" y="601452"/>
                  <a:pt x="303848" y="596901"/>
                </a:cubicBezTo>
                <a:lnTo>
                  <a:pt x="303848" y="445211"/>
                </a:lnTo>
                <a:cubicBezTo>
                  <a:pt x="303848" y="439143"/>
                  <a:pt x="308405" y="434593"/>
                  <a:pt x="313723" y="434593"/>
                </a:cubicBezTo>
                <a:lnTo>
                  <a:pt x="374492" y="434593"/>
                </a:lnTo>
                <a:lnTo>
                  <a:pt x="386646" y="434593"/>
                </a:lnTo>
                <a:lnTo>
                  <a:pt x="338031" y="354197"/>
                </a:lnTo>
                <a:lnTo>
                  <a:pt x="303848" y="354197"/>
                </a:lnTo>
                <a:lnTo>
                  <a:pt x="262828" y="354197"/>
                </a:lnTo>
                <a:lnTo>
                  <a:pt x="228645" y="354197"/>
                </a:lnTo>
                <a:lnTo>
                  <a:pt x="180030" y="434593"/>
                </a:lnTo>
                <a:lnTo>
                  <a:pt x="192184" y="434593"/>
                </a:lnTo>
                <a:lnTo>
                  <a:pt x="252953" y="434593"/>
                </a:lnTo>
                <a:cubicBezTo>
                  <a:pt x="258271" y="434593"/>
                  <a:pt x="262828" y="439143"/>
                  <a:pt x="262828" y="445211"/>
                </a:cubicBezTo>
                <a:lnTo>
                  <a:pt x="262828" y="596901"/>
                </a:lnTo>
                <a:cubicBezTo>
                  <a:pt x="262828" y="601452"/>
                  <a:pt x="259790" y="605244"/>
                  <a:pt x="255992" y="606761"/>
                </a:cubicBezTo>
                <a:cubicBezTo>
                  <a:pt x="254472" y="606761"/>
                  <a:pt x="253713" y="606761"/>
                  <a:pt x="252953" y="606761"/>
                </a:cubicBezTo>
                <a:cubicBezTo>
                  <a:pt x="249155" y="606761"/>
                  <a:pt x="246117" y="605244"/>
                  <a:pt x="244597" y="602210"/>
                </a:cubicBezTo>
                <a:lnTo>
                  <a:pt x="186107" y="505887"/>
                </a:lnTo>
                <a:lnTo>
                  <a:pt x="76722" y="505887"/>
                </a:lnTo>
                <a:lnTo>
                  <a:pt x="18231" y="602210"/>
                </a:lnTo>
                <a:cubicBezTo>
                  <a:pt x="16712" y="605244"/>
                  <a:pt x="13673" y="606761"/>
                  <a:pt x="9875" y="606761"/>
                </a:cubicBezTo>
                <a:cubicBezTo>
                  <a:pt x="9115" y="606761"/>
                  <a:pt x="8356" y="606761"/>
                  <a:pt x="6837" y="606761"/>
                </a:cubicBezTo>
                <a:cubicBezTo>
                  <a:pt x="3038" y="605244"/>
                  <a:pt x="0" y="601452"/>
                  <a:pt x="0" y="596901"/>
                </a:cubicBezTo>
                <a:lnTo>
                  <a:pt x="0" y="273042"/>
                </a:lnTo>
                <a:cubicBezTo>
                  <a:pt x="0" y="271526"/>
                  <a:pt x="0" y="270009"/>
                  <a:pt x="760" y="268492"/>
                </a:cubicBezTo>
                <a:lnTo>
                  <a:pt x="61529" y="147140"/>
                </a:lnTo>
                <a:cubicBezTo>
                  <a:pt x="62289" y="146381"/>
                  <a:pt x="62289" y="145623"/>
                  <a:pt x="63048" y="144864"/>
                </a:cubicBezTo>
                <a:cubicBezTo>
                  <a:pt x="63048" y="144864"/>
                  <a:pt x="63048" y="144864"/>
                  <a:pt x="63808" y="144864"/>
                </a:cubicBezTo>
                <a:cubicBezTo>
                  <a:pt x="64568" y="143347"/>
                  <a:pt x="65327" y="142589"/>
                  <a:pt x="66846" y="142589"/>
                </a:cubicBezTo>
                <a:cubicBezTo>
                  <a:pt x="66846" y="142589"/>
                  <a:pt x="66846" y="142589"/>
                  <a:pt x="67606" y="142589"/>
                </a:cubicBezTo>
                <a:cubicBezTo>
                  <a:pt x="68366" y="141830"/>
                  <a:pt x="69125" y="141830"/>
                  <a:pt x="69885" y="141830"/>
                </a:cubicBezTo>
                <a:cubicBezTo>
                  <a:pt x="70645" y="141830"/>
                  <a:pt x="70645" y="141830"/>
                  <a:pt x="70645" y="141830"/>
                </a:cubicBezTo>
                <a:lnTo>
                  <a:pt x="151924" y="141830"/>
                </a:lnTo>
                <a:lnTo>
                  <a:pt x="151924" y="121352"/>
                </a:lnTo>
                <a:cubicBezTo>
                  <a:pt x="151924" y="119835"/>
                  <a:pt x="151924" y="118318"/>
                  <a:pt x="152683" y="116802"/>
                </a:cubicBezTo>
                <a:lnTo>
                  <a:pt x="213453" y="5309"/>
                </a:lnTo>
                <a:cubicBezTo>
                  <a:pt x="214213" y="4551"/>
                  <a:pt x="214213" y="3792"/>
                  <a:pt x="214972" y="3792"/>
                </a:cubicBezTo>
                <a:cubicBezTo>
                  <a:pt x="214972" y="3034"/>
                  <a:pt x="214972" y="3034"/>
                  <a:pt x="215732" y="3034"/>
                </a:cubicBezTo>
                <a:cubicBezTo>
                  <a:pt x="216492" y="2275"/>
                  <a:pt x="217251" y="1517"/>
                  <a:pt x="218770" y="758"/>
                </a:cubicBezTo>
                <a:cubicBezTo>
                  <a:pt x="218770" y="758"/>
                  <a:pt x="218770" y="758"/>
                  <a:pt x="219530" y="758"/>
                </a:cubicBezTo>
                <a:cubicBezTo>
                  <a:pt x="220290" y="0"/>
                  <a:pt x="221049" y="0"/>
                  <a:pt x="221809"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3" name="car-side-view_26212"/>
          <p:cNvSpPr>
            <a:spLocks noChangeAspect="1"/>
          </p:cNvSpPr>
          <p:nvPr/>
        </p:nvSpPr>
        <p:spPr bwMode="auto">
          <a:xfrm>
            <a:off x="7316960" y="2361332"/>
            <a:ext cx="351918" cy="411304"/>
          </a:xfrm>
          <a:custGeom>
            <a:avLst/>
            <a:gdLst>
              <a:gd name="connsiteX0" fmla="*/ 151146 w 519653"/>
              <a:gd name="connsiteY0" fmla="*/ 443997 h 606439"/>
              <a:gd name="connsiteX1" fmla="*/ 188939 w 519653"/>
              <a:gd name="connsiteY1" fmla="*/ 481885 h 606439"/>
              <a:gd name="connsiteX2" fmla="*/ 173576 w 519653"/>
              <a:gd name="connsiteY2" fmla="*/ 512256 h 606439"/>
              <a:gd name="connsiteX3" fmla="*/ 218128 w 519653"/>
              <a:gd name="connsiteY3" fmla="*/ 504280 h 606439"/>
              <a:gd name="connsiteX4" fmla="*/ 260991 w 519653"/>
              <a:gd name="connsiteY4" fmla="*/ 501826 h 606439"/>
              <a:gd name="connsiteX5" fmla="*/ 303085 w 519653"/>
              <a:gd name="connsiteY5" fmla="*/ 504127 h 606439"/>
              <a:gd name="connsiteX6" fmla="*/ 347330 w 519653"/>
              <a:gd name="connsiteY6" fmla="*/ 512103 h 606439"/>
              <a:gd name="connsiteX7" fmla="*/ 332274 w 519653"/>
              <a:gd name="connsiteY7" fmla="*/ 481885 h 606439"/>
              <a:gd name="connsiteX8" fmla="*/ 370067 w 519653"/>
              <a:gd name="connsiteY8" fmla="*/ 443997 h 606439"/>
              <a:gd name="connsiteX9" fmla="*/ 408013 w 519653"/>
              <a:gd name="connsiteY9" fmla="*/ 481885 h 606439"/>
              <a:gd name="connsiteX10" fmla="*/ 372525 w 519653"/>
              <a:gd name="connsiteY10" fmla="*/ 519466 h 606439"/>
              <a:gd name="connsiteX11" fmla="*/ 397105 w 519653"/>
              <a:gd name="connsiteY11" fmla="*/ 529436 h 606439"/>
              <a:gd name="connsiteX12" fmla="*/ 412622 w 519653"/>
              <a:gd name="connsiteY12" fmla="*/ 537719 h 606439"/>
              <a:gd name="connsiteX13" fmla="*/ 459632 w 519653"/>
              <a:gd name="connsiteY13" fmla="*/ 606439 h 606439"/>
              <a:gd name="connsiteX14" fmla="*/ 62349 w 519653"/>
              <a:gd name="connsiteY14" fmla="*/ 606439 h 606439"/>
              <a:gd name="connsiteX15" fmla="*/ 108899 w 519653"/>
              <a:gd name="connsiteY15" fmla="*/ 537873 h 606439"/>
              <a:gd name="connsiteX16" fmla="*/ 124876 w 519653"/>
              <a:gd name="connsiteY16" fmla="*/ 529590 h 606439"/>
              <a:gd name="connsiteX17" fmla="*/ 149149 w 519653"/>
              <a:gd name="connsiteY17" fmla="*/ 519619 h 606439"/>
              <a:gd name="connsiteX18" fmla="*/ 113200 w 519653"/>
              <a:gd name="connsiteY18" fmla="*/ 481885 h 606439"/>
              <a:gd name="connsiteX19" fmla="*/ 151146 w 519653"/>
              <a:gd name="connsiteY19" fmla="*/ 443997 h 606439"/>
              <a:gd name="connsiteX20" fmla="*/ 15635 w 519653"/>
              <a:gd name="connsiteY20" fmla="*/ 254671 h 606439"/>
              <a:gd name="connsiteX21" fmla="*/ 504018 w 519653"/>
              <a:gd name="connsiteY21" fmla="*/ 254671 h 606439"/>
              <a:gd name="connsiteX22" fmla="*/ 449480 w 519653"/>
              <a:gd name="connsiteY22" fmla="*/ 431289 h 606439"/>
              <a:gd name="connsiteX23" fmla="*/ 433810 w 519653"/>
              <a:gd name="connsiteY23" fmla="*/ 442798 h 606439"/>
              <a:gd name="connsiteX24" fmla="*/ 429509 w 519653"/>
              <a:gd name="connsiteY24" fmla="*/ 442798 h 606439"/>
              <a:gd name="connsiteX25" fmla="*/ 370055 w 519653"/>
              <a:gd name="connsiteY25" fmla="*/ 410421 h 606439"/>
              <a:gd name="connsiteX26" fmla="*/ 310601 w 519653"/>
              <a:gd name="connsiteY26" fmla="*/ 442798 h 606439"/>
              <a:gd name="connsiteX27" fmla="*/ 210435 w 519653"/>
              <a:gd name="connsiteY27" fmla="*/ 442798 h 606439"/>
              <a:gd name="connsiteX28" fmla="*/ 151135 w 519653"/>
              <a:gd name="connsiteY28" fmla="*/ 410421 h 606439"/>
              <a:gd name="connsiteX29" fmla="*/ 91681 w 519653"/>
              <a:gd name="connsiteY29" fmla="*/ 442798 h 606439"/>
              <a:gd name="connsiteX30" fmla="*/ 85843 w 519653"/>
              <a:gd name="connsiteY30" fmla="*/ 442798 h 606439"/>
              <a:gd name="connsiteX31" fmla="*/ 70173 w 519653"/>
              <a:gd name="connsiteY31" fmla="*/ 431289 h 606439"/>
              <a:gd name="connsiteX32" fmla="*/ 222571 w 519653"/>
              <a:gd name="connsiteY32" fmla="*/ 0 h 606439"/>
              <a:gd name="connsiteX33" fmla="*/ 261747 w 519653"/>
              <a:gd name="connsiteY33" fmla="*/ 11507 h 606439"/>
              <a:gd name="connsiteX34" fmla="*/ 300923 w 519653"/>
              <a:gd name="connsiteY34" fmla="*/ 0 h 606439"/>
              <a:gd name="connsiteX35" fmla="*/ 372975 w 519653"/>
              <a:gd name="connsiteY35" fmla="*/ 68276 h 606439"/>
              <a:gd name="connsiteX36" fmla="*/ 384344 w 519653"/>
              <a:gd name="connsiteY36" fmla="*/ 67509 h 606439"/>
              <a:gd name="connsiteX37" fmla="*/ 483743 w 519653"/>
              <a:gd name="connsiteY37" fmla="*/ 166470 h 606439"/>
              <a:gd name="connsiteX38" fmla="*/ 481899 w 519653"/>
              <a:gd name="connsiteY38" fmla="*/ 185035 h 606439"/>
              <a:gd name="connsiteX39" fmla="*/ 503254 w 519653"/>
              <a:gd name="connsiteY39" fmla="*/ 185035 h 606439"/>
              <a:gd name="connsiteX40" fmla="*/ 516466 w 519653"/>
              <a:gd name="connsiteY40" fmla="*/ 191939 h 606439"/>
              <a:gd name="connsiteX41" fmla="*/ 518924 w 519653"/>
              <a:gd name="connsiteY41" fmla="*/ 206669 h 606439"/>
              <a:gd name="connsiteX42" fmla="*/ 514161 w 519653"/>
              <a:gd name="connsiteY42" fmla="*/ 221858 h 606439"/>
              <a:gd name="connsiteX43" fmla="*/ 5492 w 519653"/>
              <a:gd name="connsiteY43" fmla="*/ 221858 h 606439"/>
              <a:gd name="connsiteX44" fmla="*/ 729 w 519653"/>
              <a:gd name="connsiteY44" fmla="*/ 206515 h 606439"/>
              <a:gd name="connsiteX45" fmla="*/ 3187 w 519653"/>
              <a:gd name="connsiteY45" fmla="*/ 192246 h 606439"/>
              <a:gd name="connsiteX46" fmla="*/ 16399 w 519653"/>
              <a:gd name="connsiteY46" fmla="*/ 185035 h 606439"/>
              <a:gd name="connsiteX47" fmla="*/ 41595 w 519653"/>
              <a:gd name="connsiteY47" fmla="*/ 185035 h 606439"/>
              <a:gd name="connsiteX48" fmla="*/ 39751 w 519653"/>
              <a:gd name="connsiteY48" fmla="*/ 166470 h 606439"/>
              <a:gd name="connsiteX49" fmla="*/ 138997 w 519653"/>
              <a:gd name="connsiteY49" fmla="*/ 67662 h 606439"/>
              <a:gd name="connsiteX50" fmla="*/ 150365 w 519653"/>
              <a:gd name="connsiteY50" fmla="*/ 68429 h 606439"/>
              <a:gd name="connsiteX51" fmla="*/ 222571 w 519653"/>
              <a:gd name="connsiteY51"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9653" h="606439">
                <a:moveTo>
                  <a:pt x="151146" y="443997"/>
                </a:moveTo>
                <a:cubicBezTo>
                  <a:pt x="172040" y="443997"/>
                  <a:pt x="188939" y="460870"/>
                  <a:pt x="188939" y="481885"/>
                </a:cubicBezTo>
                <a:cubicBezTo>
                  <a:pt x="188939" y="494310"/>
                  <a:pt x="182948" y="505354"/>
                  <a:pt x="173576" y="512256"/>
                </a:cubicBezTo>
                <a:cubicBezTo>
                  <a:pt x="187710" y="508728"/>
                  <a:pt x="202612" y="505967"/>
                  <a:pt x="218128" y="504280"/>
                </a:cubicBezTo>
                <a:cubicBezTo>
                  <a:pt x="231955" y="502593"/>
                  <a:pt x="246396" y="501826"/>
                  <a:pt x="260991" y="501826"/>
                </a:cubicBezTo>
                <a:cubicBezTo>
                  <a:pt x="275278" y="501826"/>
                  <a:pt x="289412" y="502593"/>
                  <a:pt x="303085" y="504127"/>
                </a:cubicBezTo>
                <a:cubicBezTo>
                  <a:pt x="318448" y="505814"/>
                  <a:pt x="333350" y="508575"/>
                  <a:pt x="347330" y="512103"/>
                </a:cubicBezTo>
                <a:cubicBezTo>
                  <a:pt x="338266" y="505200"/>
                  <a:pt x="332274" y="494156"/>
                  <a:pt x="332274" y="481885"/>
                </a:cubicBezTo>
                <a:cubicBezTo>
                  <a:pt x="332274" y="460870"/>
                  <a:pt x="349173" y="443997"/>
                  <a:pt x="370067" y="443997"/>
                </a:cubicBezTo>
                <a:cubicBezTo>
                  <a:pt x="390960" y="443997"/>
                  <a:pt x="408013" y="460870"/>
                  <a:pt x="408013" y="481885"/>
                </a:cubicBezTo>
                <a:cubicBezTo>
                  <a:pt x="408013" y="501979"/>
                  <a:pt x="392343" y="518239"/>
                  <a:pt x="372525" y="519466"/>
                </a:cubicBezTo>
                <a:cubicBezTo>
                  <a:pt x="381128" y="522534"/>
                  <a:pt x="389424" y="525755"/>
                  <a:pt x="397105" y="529436"/>
                </a:cubicBezTo>
                <a:cubicBezTo>
                  <a:pt x="402636" y="532197"/>
                  <a:pt x="407706" y="534805"/>
                  <a:pt x="412622" y="537719"/>
                </a:cubicBezTo>
                <a:cubicBezTo>
                  <a:pt x="443040" y="556433"/>
                  <a:pt x="459632" y="581896"/>
                  <a:pt x="459632" y="606439"/>
                </a:cubicBezTo>
                <a:lnTo>
                  <a:pt x="62349" y="606439"/>
                </a:lnTo>
                <a:cubicBezTo>
                  <a:pt x="62349" y="581896"/>
                  <a:pt x="78634" y="556587"/>
                  <a:pt x="108899" y="537873"/>
                </a:cubicBezTo>
                <a:cubicBezTo>
                  <a:pt x="113815" y="534805"/>
                  <a:pt x="119192" y="532351"/>
                  <a:pt x="124876" y="529590"/>
                </a:cubicBezTo>
                <a:cubicBezTo>
                  <a:pt x="132557" y="525908"/>
                  <a:pt x="140700" y="522534"/>
                  <a:pt x="149149" y="519619"/>
                </a:cubicBezTo>
                <a:cubicBezTo>
                  <a:pt x="129178" y="518545"/>
                  <a:pt x="113200" y="502133"/>
                  <a:pt x="113200" y="481885"/>
                </a:cubicBezTo>
                <a:cubicBezTo>
                  <a:pt x="113200" y="460870"/>
                  <a:pt x="130099" y="443997"/>
                  <a:pt x="151146" y="443997"/>
                </a:cubicBezTo>
                <a:close/>
                <a:moveTo>
                  <a:pt x="15635" y="254671"/>
                </a:moveTo>
                <a:lnTo>
                  <a:pt x="504018" y="254671"/>
                </a:lnTo>
                <a:lnTo>
                  <a:pt x="449480" y="431289"/>
                </a:lnTo>
                <a:cubicBezTo>
                  <a:pt x="447330" y="438195"/>
                  <a:pt x="441031" y="442798"/>
                  <a:pt x="433810" y="442798"/>
                </a:cubicBezTo>
                <a:lnTo>
                  <a:pt x="429509" y="442798"/>
                </a:lnTo>
                <a:cubicBezTo>
                  <a:pt x="416911" y="424384"/>
                  <a:pt x="394942" y="410421"/>
                  <a:pt x="370055" y="410421"/>
                </a:cubicBezTo>
                <a:cubicBezTo>
                  <a:pt x="345167" y="410421"/>
                  <a:pt x="323198" y="424384"/>
                  <a:pt x="310601" y="442798"/>
                </a:cubicBezTo>
                <a:lnTo>
                  <a:pt x="210435" y="442798"/>
                </a:lnTo>
                <a:cubicBezTo>
                  <a:pt x="197992" y="424384"/>
                  <a:pt x="176023" y="410421"/>
                  <a:pt x="151135" y="410421"/>
                </a:cubicBezTo>
                <a:cubicBezTo>
                  <a:pt x="126094" y="410421"/>
                  <a:pt x="104279" y="424384"/>
                  <a:pt x="91681" y="442798"/>
                </a:cubicBezTo>
                <a:lnTo>
                  <a:pt x="85843" y="442798"/>
                </a:lnTo>
                <a:cubicBezTo>
                  <a:pt x="78623" y="442798"/>
                  <a:pt x="72324" y="438195"/>
                  <a:pt x="70173" y="431289"/>
                </a:cubicBezTo>
                <a:close/>
                <a:moveTo>
                  <a:pt x="222571" y="0"/>
                </a:moveTo>
                <a:cubicBezTo>
                  <a:pt x="237013" y="0"/>
                  <a:pt x="250378" y="4296"/>
                  <a:pt x="261747" y="11507"/>
                </a:cubicBezTo>
                <a:cubicBezTo>
                  <a:pt x="272962" y="4296"/>
                  <a:pt x="286482" y="0"/>
                  <a:pt x="300923" y="0"/>
                </a:cubicBezTo>
                <a:cubicBezTo>
                  <a:pt x="339484" y="0"/>
                  <a:pt x="370978" y="30225"/>
                  <a:pt x="372975" y="68276"/>
                </a:cubicBezTo>
                <a:cubicBezTo>
                  <a:pt x="376816" y="67816"/>
                  <a:pt x="380503" y="67509"/>
                  <a:pt x="384344" y="67509"/>
                </a:cubicBezTo>
                <a:cubicBezTo>
                  <a:pt x="439190" y="67509"/>
                  <a:pt x="483743" y="111696"/>
                  <a:pt x="483743" y="166470"/>
                </a:cubicBezTo>
                <a:cubicBezTo>
                  <a:pt x="483743" y="173068"/>
                  <a:pt x="483128" y="178898"/>
                  <a:pt x="481899" y="185035"/>
                </a:cubicBezTo>
                <a:lnTo>
                  <a:pt x="503254" y="185035"/>
                </a:lnTo>
                <a:cubicBezTo>
                  <a:pt x="508477" y="185035"/>
                  <a:pt x="513393" y="187797"/>
                  <a:pt x="516466" y="191939"/>
                </a:cubicBezTo>
                <a:cubicBezTo>
                  <a:pt x="519538" y="196082"/>
                  <a:pt x="520460" y="201759"/>
                  <a:pt x="518924" y="206669"/>
                </a:cubicBezTo>
                <a:lnTo>
                  <a:pt x="514161" y="221858"/>
                </a:lnTo>
                <a:lnTo>
                  <a:pt x="5492" y="221858"/>
                </a:lnTo>
                <a:lnTo>
                  <a:pt x="729" y="206515"/>
                </a:lnTo>
                <a:cubicBezTo>
                  <a:pt x="-807" y="201605"/>
                  <a:pt x="115" y="196389"/>
                  <a:pt x="3187" y="192246"/>
                </a:cubicBezTo>
                <a:cubicBezTo>
                  <a:pt x="6260" y="187950"/>
                  <a:pt x="11176" y="185035"/>
                  <a:pt x="16399" y="185035"/>
                </a:cubicBezTo>
                <a:lnTo>
                  <a:pt x="41595" y="185035"/>
                </a:lnTo>
                <a:cubicBezTo>
                  <a:pt x="40366" y="178898"/>
                  <a:pt x="39751" y="173068"/>
                  <a:pt x="39751" y="166470"/>
                </a:cubicBezTo>
                <a:cubicBezTo>
                  <a:pt x="39751" y="111696"/>
                  <a:pt x="84151" y="67662"/>
                  <a:pt x="138997" y="67662"/>
                </a:cubicBezTo>
                <a:cubicBezTo>
                  <a:pt x="142837" y="67662"/>
                  <a:pt x="146678" y="67969"/>
                  <a:pt x="150365" y="68429"/>
                </a:cubicBezTo>
                <a:cubicBezTo>
                  <a:pt x="152362" y="30379"/>
                  <a:pt x="184010" y="0"/>
                  <a:pt x="222571"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cxnSp>
        <p:nvCxnSpPr>
          <p:cNvPr id="3145740" name="直接箭头连接符 24"/>
          <p:cNvCxnSpPr/>
          <p:nvPr/>
        </p:nvCxnSpPr>
        <p:spPr>
          <a:xfrm>
            <a:off x="2126171" y="2566618"/>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1" name="直接箭头连接符 25"/>
          <p:cNvCxnSpPr/>
          <p:nvPr/>
        </p:nvCxnSpPr>
        <p:spPr>
          <a:xfrm>
            <a:off x="3588829" y="2564418"/>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2" name="直接箭头连接符 26"/>
          <p:cNvCxnSpPr/>
          <p:nvPr/>
        </p:nvCxnSpPr>
        <p:spPr>
          <a:xfrm>
            <a:off x="5026561" y="2571750"/>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3" name="直接箭头连接符 27"/>
          <p:cNvCxnSpPr/>
          <p:nvPr/>
        </p:nvCxnSpPr>
        <p:spPr>
          <a:xfrm>
            <a:off x="6423968" y="2571750"/>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sp>
        <p:nvSpPr>
          <p:cNvPr id="1048884" name="文本框 28"/>
          <p:cNvSpPr txBox="1"/>
          <p:nvPr/>
        </p:nvSpPr>
        <p:spPr>
          <a:xfrm>
            <a:off x="1503716" y="2813694"/>
            <a:ext cx="622455" cy="234315"/>
          </a:xfrm>
          <a:prstGeom prst="rect">
            <a:avLst/>
          </a:prstGeom>
          <a:noFill/>
        </p:spPr>
        <p:txBody>
          <a:bodyPr wrap="square" rtlCol="0">
            <a:spAutoFit/>
          </a:bodyPr>
          <a:lstStyle/>
          <a:p>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整车厂</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5" name="文本框 29"/>
          <p:cNvSpPr txBox="1"/>
          <p:nvPr/>
        </p:nvSpPr>
        <p:spPr>
          <a:xfrm>
            <a:off x="2984704" y="2806362"/>
            <a:ext cx="622455" cy="234315"/>
          </a:xfrm>
          <a:prstGeom prst="rect">
            <a:avLst/>
          </a:prstGeom>
          <a:noFill/>
        </p:spPr>
        <p:txBody>
          <a:bodyPr wrap="square" rtlCol="0">
            <a:spAutoFit/>
          </a:bodyPr>
          <a:lstStyle/>
          <a:p>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轮胎厂</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6" name="文本框 30"/>
          <p:cNvSpPr txBox="1"/>
          <p:nvPr/>
        </p:nvSpPr>
        <p:spPr>
          <a:xfrm>
            <a:off x="4452495" y="2806362"/>
            <a:ext cx="622455" cy="234315"/>
          </a:xfrm>
          <a:prstGeom prst="rect">
            <a:avLst/>
          </a:prstGeom>
          <a:noFill/>
        </p:spPr>
        <p:txBody>
          <a:bodyPr wrap="square" rtlCol="0">
            <a:spAutoFit/>
          </a:bodyPr>
          <a:lstStyle/>
          <a:p>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轮毂厂</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7" name="文本框 31"/>
          <p:cNvSpPr txBox="1"/>
          <p:nvPr/>
        </p:nvSpPr>
        <p:spPr>
          <a:xfrm>
            <a:off x="5900490" y="2809295"/>
            <a:ext cx="622455" cy="234315"/>
          </a:xfrm>
          <a:prstGeom prst="rect">
            <a:avLst/>
          </a:prstGeom>
          <a:noFill/>
        </p:spPr>
        <p:txBody>
          <a:bodyPr wrap="square" rtlCol="0">
            <a:spAutoFit/>
          </a:bodyPr>
          <a:lstStyle/>
          <a:p>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铝锭厂</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8" name="文本框 32"/>
          <p:cNvSpPr txBox="1"/>
          <p:nvPr/>
        </p:nvSpPr>
        <p:spPr>
          <a:xfrm>
            <a:off x="7225314" y="2813694"/>
            <a:ext cx="578465" cy="377190"/>
          </a:xfrm>
          <a:prstGeom prst="rect">
            <a:avLst/>
          </a:prstGeom>
          <a:noFill/>
        </p:spPr>
        <p:txBody>
          <a:bodyPr wrap="square" rtlCol="0">
            <a:spAutoFit/>
          </a:bodyPr>
          <a:lstStyle/>
          <a:p>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铝矿开采企业</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9" name="object 15"/>
          <p:cNvSpPr txBox="1"/>
          <p:nvPr/>
        </p:nvSpPr>
        <p:spPr>
          <a:xfrm>
            <a:off x="4532686" y="3203000"/>
            <a:ext cx="461744" cy="497205"/>
          </a:xfrm>
          <a:prstGeom prst="rect">
            <a:avLst/>
          </a:prstGeom>
        </p:spPr>
        <p:txBody>
          <a:bodyPr vert="horz" wrap="square" lIns="0" tIns="28164" rIns="0" bIns="0" rtlCol="0">
            <a:spAutoFit/>
          </a:bodyPr>
          <a:lstStyle/>
          <a:p>
            <a:pPr algn="ctr">
              <a:lnSpc>
                <a:spcPct val="100000"/>
              </a:lnSpc>
              <a:spcBef>
                <a:spcPts val="305"/>
              </a:spcBef>
            </a:pPr>
            <a:r>
              <a:rPr sz="925">
                <a:solidFill>
                  <a:schemeClr val="bg1"/>
                </a:solidFill>
                <a:latin typeface="Arial" panose="020B0604020202020204" pitchFamily="34" charset="0"/>
                <a:ea typeface="微软雅黑" panose="020B0503020204020204" charset="-122"/>
                <a:cs typeface="微软雅黑" panose="020B0503020204020204" charset="-122"/>
              </a:rPr>
              <a:t>债权凭证卖出</a:t>
            </a:r>
            <a:endParaRPr sz="925">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a:solidFill>
                  <a:schemeClr val="bg1"/>
                </a:solidFill>
                <a:latin typeface="Arial" panose="020B0604020202020204" pitchFamily="34" charset="0"/>
                <a:ea typeface="微软雅黑" panose="020B0503020204020204" charset="-122"/>
                <a:cs typeface="微软雅黑" panose="020B0503020204020204" charset="-122"/>
              </a:rPr>
              <a:t>100万</a:t>
            </a:r>
            <a:endParaRPr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0" name="object 15"/>
          <p:cNvSpPr txBox="1"/>
          <p:nvPr/>
        </p:nvSpPr>
        <p:spPr>
          <a:xfrm>
            <a:off x="5278312" y="3220596"/>
            <a:ext cx="461744" cy="497205"/>
          </a:xfrm>
          <a:prstGeom prst="rect">
            <a:avLst/>
          </a:prstGeom>
        </p:spPr>
        <p:txBody>
          <a:bodyPr vert="horz" wrap="square" lIns="0" tIns="28164" rIns="0" bIns="0" rtlCol="0">
            <a:spAutoFit/>
          </a:bodyPr>
          <a:lstStyle/>
          <a:p>
            <a:pPr algn="ctr">
              <a:lnSpc>
                <a:spcPct val="100000"/>
              </a:lnSpc>
              <a:spcBef>
                <a:spcPts val="305"/>
              </a:spcBef>
            </a:pPr>
            <a:r>
              <a:rPr sz="925">
                <a:solidFill>
                  <a:schemeClr val="bg1"/>
                </a:solidFill>
                <a:latin typeface="Arial" panose="020B0604020202020204" pitchFamily="34" charset="0"/>
                <a:ea typeface="微软雅黑" panose="020B0503020204020204" charset="-122"/>
                <a:cs typeface="微软雅黑" panose="020B0503020204020204" charset="-122"/>
              </a:rPr>
              <a:t>债权凭证卖出</a:t>
            </a:r>
            <a:endParaRPr sz="925">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a:solidFill>
                  <a:schemeClr val="bg1"/>
                </a:solidFill>
                <a:latin typeface="Arial" panose="020B0604020202020204" pitchFamily="34" charset="0"/>
                <a:ea typeface="微软雅黑" panose="020B0503020204020204" charset="-122"/>
                <a:cs typeface="微软雅黑" panose="020B0503020204020204" charset="-122"/>
              </a:rPr>
              <a:t>100万</a:t>
            </a:r>
            <a:endParaRPr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1" name="object 15"/>
          <p:cNvSpPr txBox="1"/>
          <p:nvPr/>
        </p:nvSpPr>
        <p:spPr>
          <a:xfrm>
            <a:off x="6424245" y="3203000"/>
            <a:ext cx="461744" cy="497205"/>
          </a:xfrm>
          <a:prstGeom prst="rect">
            <a:avLst/>
          </a:prstGeom>
        </p:spPr>
        <p:txBody>
          <a:bodyPr vert="horz" wrap="square" lIns="0" tIns="28164" rIns="0" bIns="0" rtlCol="0">
            <a:spAutoFit/>
          </a:bodyPr>
          <a:lstStyle/>
          <a:p>
            <a:pPr algn="ctr">
              <a:lnSpc>
                <a:spcPct val="100000"/>
              </a:lnSpc>
              <a:spcBef>
                <a:spcPts val="305"/>
              </a:spcBef>
            </a:pPr>
            <a:r>
              <a:rPr sz="925">
                <a:solidFill>
                  <a:schemeClr val="bg1"/>
                </a:solidFill>
                <a:latin typeface="Arial" panose="020B0604020202020204" pitchFamily="34" charset="0"/>
                <a:ea typeface="微软雅黑" panose="020B0503020204020204" charset="-122"/>
                <a:cs typeface="微软雅黑" panose="020B0503020204020204" charset="-122"/>
              </a:rPr>
              <a:t>债权凭证卖出</a:t>
            </a:r>
            <a:endParaRPr sz="925">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a:solidFill>
                  <a:schemeClr val="bg1"/>
                </a:solidFill>
                <a:latin typeface="Arial" panose="020B0604020202020204" pitchFamily="34" charset="0"/>
                <a:ea typeface="微软雅黑" panose="020B0503020204020204" charset="-122"/>
                <a:cs typeface="微软雅黑" panose="020B0503020204020204" charset="-122"/>
              </a:rPr>
              <a:t>100万</a:t>
            </a:r>
            <a:endParaRPr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2" name="文本框 47"/>
          <p:cNvSpPr txBox="1"/>
          <p:nvPr/>
        </p:nvSpPr>
        <p:spPr>
          <a:xfrm>
            <a:off x="2187756" y="2623071"/>
            <a:ext cx="781551" cy="269240"/>
          </a:xfrm>
          <a:prstGeom prst="rect">
            <a:avLst/>
          </a:prstGeom>
          <a:noFill/>
        </p:spPr>
        <p:txBody>
          <a:bodyPr wrap="square" rtlCol="0">
            <a:spAutoFit/>
          </a:bodyPr>
          <a:lstStyle/>
          <a:p>
            <a:r>
              <a:rPr lang="en-US" altLang="zh-CN" sz="1155">
                <a:solidFill>
                  <a:schemeClr val="bg1"/>
                </a:solidFill>
                <a:latin typeface="Arial" panose="020B0604020202020204" pitchFamily="34" charset="0"/>
                <a:ea typeface="微软雅黑" panose="020B0503020204020204" charset="-122"/>
                <a:cs typeface="微软雅黑" panose="020B0503020204020204" charset="-122"/>
              </a:rPr>
              <a:t>1000</a:t>
            </a:r>
            <a:r>
              <a:rPr lang="zh-CN" altLang="en-US" sz="1155">
                <a:solidFill>
                  <a:schemeClr val="bg1"/>
                </a:solidFill>
                <a:latin typeface="Arial" panose="020B0604020202020204" pitchFamily="34" charset="0"/>
                <a:ea typeface="微软雅黑" panose="020B0503020204020204" charset="-122"/>
                <a:cs typeface="微软雅黑" panose="020B0503020204020204" charset="-122"/>
              </a:rPr>
              <a:t>万</a:t>
            </a:r>
            <a:endParaRPr lang="zh-CN" altLang="en-US" sz="115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3" name="文本框 48"/>
          <p:cNvSpPr txBox="1"/>
          <p:nvPr/>
        </p:nvSpPr>
        <p:spPr>
          <a:xfrm>
            <a:off x="3722265" y="2623071"/>
            <a:ext cx="781551" cy="269240"/>
          </a:xfrm>
          <a:prstGeom prst="rect">
            <a:avLst/>
          </a:prstGeom>
          <a:noFill/>
        </p:spPr>
        <p:txBody>
          <a:bodyPr wrap="square" rtlCol="0">
            <a:spAutoFit/>
          </a:bodyPr>
          <a:lstStyle/>
          <a:p>
            <a:r>
              <a:rPr lang="en-US" altLang="zh-CN" sz="1155">
                <a:solidFill>
                  <a:schemeClr val="bg1"/>
                </a:solidFill>
                <a:latin typeface="Arial" panose="020B0604020202020204" pitchFamily="34" charset="0"/>
                <a:ea typeface="微软雅黑" panose="020B0503020204020204" charset="-122"/>
                <a:cs typeface="微软雅黑" panose="020B0503020204020204" charset="-122"/>
              </a:rPr>
              <a:t>500</a:t>
            </a:r>
            <a:r>
              <a:rPr lang="zh-CN" altLang="en-US" sz="1155">
                <a:solidFill>
                  <a:schemeClr val="bg1"/>
                </a:solidFill>
                <a:latin typeface="Arial" panose="020B0604020202020204" pitchFamily="34" charset="0"/>
                <a:ea typeface="微软雅黑" panose="020B0503020204020204" charset="-122"/>
                <a:cs typeface="微软雅黑" panose="020B0503020204020204" charset="-122"/>
              </a:rPr>
              <a:t>万</a:t>
            </a:r>
            <a:endParaRPr lang="zh-CN" altLang="en-US" sz="115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4" name="文本框 49"/>
          <p:cNvSpPr txBox="1"/>
          <p:nvPr/>
        </p:nvSpPr>
        <p:spPr>
          <a:xfrm>
            <a:off x="5195921" y="2623071"/>
            <a:ext cx="781551" cy="269240"/>
          </a:xfrm>
          <a:prstGeom prst="rect">
            <a:avLst/>
          </a:prstGeom>
          <a:noFill/>
        </p:spPr>
        <p:txBody>
          <a:bodyPr wrap="square" rtlCol="0">
            <a:spAutoFit/>
          </a:bodyPr>
          <a:lstStyle/>
          <a:p>
            <a:r>
              <a:rPr lang="en-US" altLang="zh-CN" sz="1155">
                <a:solidFill>
                  <a:schemeClr val="bg1"/>
                </a:solidFill>
                <a:latin typeface="Arial" panose="020B0604020202020204" pitchFamily="34" charset="0"/>
                <a:ea typeface="微软雅黑" panose="020B0503020204020204" charset="-122"/>
                <a:cs typeface="微软雅黑" panose="020B0503020204020204" charset="-122"/>
              </a:rPr>
              <a:t>300</a:t>
            </a:r>
            <a:r>
              <a:rPr lang="zh-CN" altLang="en-US" sz="1155">
                <a:solidFill>
                  <a:schemeClr val="bg1"/>
                </a:solidFill>
                <a:latin typeface="Arial" panose="020B0604020202020204" pitchFamily="34" charset="0"/>
                <a:ea typeface="微软雅黑" panose="020B0503020204020204" charset="-122"/>
                <a:cs typeface="微软雅黑" panose="020B0503020204020204" charset="-122"/>
              </a:rPr>
              <a:t>万</a:t>
            </a:r>
            <a:endParaRPr lang="zh-CN" altLang="en-US" sz="115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5" name="文本框 50"/>
          <p:cNvSpPr txBox="1"/>
          <p:nvPr/>
        </p:nvSpPr>
        <p:spPr>
          <a:xfrm>
            <a:off x="6522945" y="2623071"/>
            <a:ext cx="781551" cy="269240"/>
          </a:xfrm>
          <a:prstGeom prst="rect">
            <a:avLst/>
          </a:prstGeom>
          <a:noFill/>
        </p:spPr>
        <p:txBody>
          <a:bodyPr wrap="square" rtlCol="0">
            <a:spAutoFit/>
          </a:bodyPr>
          <a:lstStyle/>
          <a:p>
            <a:r>
              <a:rPr lang="en-US" altLang="zh-CN" sz="1155">
                <a:solidFill>
                  <a:schemeClr val="bg1"/>
                </a:solidFill>
                <a:latin typeface="Arial" panose="020B0604020202020204" pitchFamily="34" charset="0"/>
                <a:ea typeface="微软雅黑" panose="020B0503020204020204" charset="-122"/>
                <a:cs typeface="微软雅黑" panose="020B0503020204020204" charset="-122"/>
              </a:rPr>
              <a:t>100</a:t>
            </a:r>
            <a:r>
              <a:rPr lang="zh-CN" altLang="en-US" sz="1155">
                <a:solidFill>
                  <a:schemeClr val="bg1"/>
                </a:solidFill>
                <a:latin typeface="Arial" panose="020B0604020202020204" pitchFamily="34" charset="0"/>
                <a:ea typeface="微软雅黑" panose="020B0503020204020204" charset="-122"/>
                <a:cs typeface="微软雅黑" panose="020B0503020204020204" charset="-122"/>
              </a:rPr>
              <a:t>万</a:t>
            </a:r>
            <a:endParaRPr lang="zh-CN" altLang="en-US" sz="115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6" name="文本框 51"/>
          <p:cNvSpPr txBox="1"/>
          <p:nvPr/>
        </p:nvSpPr>
        <p:spPr>
          <a:xfrm>
            <a:off x="2078515" y="2175109"/>
            <a:ext cx="925984" cy="377190"/>
          </a:xfrm>
          <a:prstGeom prst="rect">
            <a:avLst/>
          </a:prstGeom>
          <a:noFill/>
        </p:spPr>
        <p:txBody>
          <a:bodyPr wrap="square" rtlCol="0">
            <a:spAutoFit/>
          </a:bodyPr>
          <a:lstStyle/>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贸易合同</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应收账款资产</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7" name="文本框 52"/>
          <p:cNvSpPr txBox="1"/>
          <p:nvPr/>
        </p:nvSpPr>
        <p:spPr>
          <a:xfrm>
            <a:off x="3512581" y="2182441"/>
            <a:ext cx="991235" cy="377190"/>
          </a:xfrm>
          <a:prstGeom prst="rect">
            <a:avLst/>
          </a:prstGeom>
          <a:noFill/>
        </p:spPr>
        <p:txBody>
          <a:bodyPr wrap="square" rtlCol="0">
            <a:spAutoFit/>
          </a:bodyPr>
          <a:lstStyle/>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债权凭证</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转让拆分</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8" name="文本框 53"/>
          <p:cNvSpPr txBox="1"/>
          <p:nvPr/>
        </p:nvSpPr>
        <p:spPr>
          <a:xfrm>
            <a:off x="4909255" y="2182441"/>
            <a:ext cx="991235" cy="377190"/>
          </a:xfrm>
          <a:prstGeom prst="rect">
            <a:avLst/>
          </a:prstGeom>
          <a:noFill/>
        </p:spPr>
        <p:txBody>
          <a:bodyPr wrap="square" rtlCol="0">
            <a:spAutoFit/>
          </a:bodyPr>
          <a:lstStyle/>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债权凭证</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转让拆分</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9" name="文本框 54"/>
          <p:cNvSpPr txBox="1"/>
          <p:nvPr/>
        </p:nvSpPr>
        <p:spPr>
          <a:xfrm>
            <a:off x="6313260" y="2182441"/>
            <a:ext cx="991235" cy="377190"/>
          </a:xfrm>
          <a:prstGeom prst="rect">
            <a:avLst/>
          </a:prstGeom>
          <a:noFill/>
        </p:spPr>
        <p:txBody>
          <a:bodyPr wrap="square" rtlCol="0">
            <a:spAutoFit/>
          </a:bodyPr>
          <a:lstStyle/>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债权凭证</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zh-CN" altLang="en-US" sz="925">
                <a:solidFill>
                  <a:schemeClr val="bg1"/>
                </a:solidFill>
                <a:latin typeface="Arial" panose="020B0604020202020204" pitchFamily="34" charset="0"/>
                <a:ea typeface="微软雅黑" panose="020B0503020204020204" charset="-122"/>
                <a:cs typeface="微软雅黑" panose="020B0503020204020204" charset="-122"/>
              </a:rPr>
              <a:t>转让拆分</a:t>
            </a:r>
            <a:endParaRPr lang="zh-CN" altLang="en-US" sz="9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0" name="car-side-view_26212"/>
          <p:cNvSpPr>
            <a:spLocks noChangeAspect="1"/>
          </p:cNvSpPr>
          <p:nvPr/>
        </p:nvSpPr>
        <p:spPr bwMode="auto">
          <a:xfrm>
            <a:off x="5041957" y="3881178"/>
            <a:ext cx="490486" cy="436965"/>
          </a:xfrm>
          <a:custGeom>
            <a:avLst/>
            <a:gdLst>
              <a:gd name="connsiteX0" fmla="*/ 296191 w 608348"/>
              <a:gd name="connsiteY0" fmla="*/ 164084 h 541256"/>
              <a:gd name="connsiteX1" fmla="*/ 314429 w 608348"/>
              <a:gd name="connsiteY1" fmla="*/ 164084 h 541256"/>
              <a:gd name="connsiteX2" fmla="*/ 323594 w 608348"/>
              <a:gd name="connsiteY2" fmla="*/ 173234 h 541256"/>
              <a:gd name="connsiteX3" fmla="*/ 323594 w 608348"/>
              <a:gd name="connsiteY3" fmla="*/ 193215 h 541256"/>
              <a:gd name="connsiteX4" fmla="*/ 357357 w 608348"/>
              <a:gd name="connsiteY4" fmla="*/ 204046 h 541256"/>
              <a:gd name="connsiteX5" fmla="*/ 361285 w 608348"/>
              <a:gd name="connsiteY5" fmla="*/ 215250 h 541256"/>
              <a:gd name="connsiteX6" fmla="*/ 353990 w 608348"/>
              <a:gd name="connsiteY6" fmla="*/ 234577 h 541256"/>
              <a:gd name="connsiteX7" fmla="*/ 348472 w 608348"/>
              <a:gd name="connsiteY7" fmla="*/ 239992 h 541256"/>
              <a:gd name="connsiteX8" fmla="*/ 340803 w 608348"/>
              <a:gd name="connsiteY8" fmla="*/ 239339 h 541256"/>
              <a:gd name="connsiteX9" fmla="*/ 308256 w 608348"/>
              <a:gd name="connsiteY9" fmla="*/ 230562 h 541256"/>
              <a:gd name="connsiteX10" fmla="*/ 286278 w 608348"/>
              <a:gd name="connsiteY10" fmla="*/ 246621 h 541256"/>
              <a:gd name="connsiteX11" fmla="*/ 317048 w 608348"/>
              <a:gd name="connsiteY11" fmla="*/ 271644 h 541256"/>
              <a:gd name="connsiteX12" fmla="*/ 368393 w 608348"/>
              <a:gd name="connsiteY12" fmla="*/ 333920 h 541256"/>
              <a:gd name="connsiteX13" fmla="*/ 321911 w 608348"/>
              <a:gd name="connsiteY13" fmla="*/ 391248 h 541256"/>
              <a:gd name="connsiteX14" fmla="*/ 321911 w 608348"/>
              <a:gd name="connsiteY14" fmla="*/ 414403 h 541256"/>
              <a:gd name="connsiteX15" fmla="*/ 312745 w 608348"/>
              <a:gd name="connsiteY15" fmla="*/ 423553 h 541256"/>
              <a:gd name="connsiteX16" fmla="*/ 294134 w 608348"/>
              <a:gd name="connsiteY16" fmla="*/ 423553 h 541256"/>
              <a:gd name="connsiteX17" fmla="*/ 284968 w 608348"/>
              <a:gd name="connsiteY17" fmla="*/ 414403 h 541256"/>
              <a:gd name="connsiteX18" fmla="*/ 284968 w 608348"/>
              <a:gd name="connsiteY18" fmla="*/ 393302 h 541256"/>
              <a:gd name="connsiteX19" fmla="*/ 243817 w 608348"/>
              <a:gd name="connsiteY19" fmla="*/ 379297 h 541256"/>
              <a:gd name="connsiteX20" fmla="*/ 240450 w 608348"/>
              <a:gd name="connsiteY20" fmla="*/ 368746 h 541256"/>
              <a:gd name="connsiteX21" fmla="*/ 247558 w 608348"/>
              <a:gd name="connsiteY21" fmla="*/ 349046 h 541256"/>
              <a:gd name="connsiteX22" fmla="*/ 253263 w 608348"/>
              <a:gd name="connsiteY22" fmla="*/ 343444 h 541256"/>
              <a:gd name="connsiteX23" fmla="*/ 261306 w 608348"/>
              <a:gd name="connsiteY23" fmla="*/ 344471 h 541256"/>
              <a:gd name="connsiteX24" fmla="*/ 298529 w 608348"/>
              <a:gd name="connsiteY24" fmla="*/ 355581 h 541256"/>
              <a:gd name="connsiteX25" fmla="*/ 324343 w 608348"/>
              <a:gd name="connsiteY25" fmla="*/ 335974 h 541256"/>
              <a:gd name="connsiteX26" fmla="*/ 296846 w 608348"/>
              <a:gd name="connsiteY26" fmla="*/ 309551 h 541256"/>
              <a:gd name="connsiteX27" fmla="*/ 242601 w 608348"/>
              <a:gd name="connsiteY27" fmla="*/ 250169 h 541256"/>
              <a:gd name="connsiteX28" fmla="*/ 287026 w 608348"/>
              <a:gd name="connsiteY28" fmla="*/ 195456 h 541256"/>
              <a:gd name="connsiteX29" fmla="*/ 287026 w 608348"/>
              <a:gd name="connsiteY29" fmla="*/ 173234 h 541256"/>
              <a:gd name="connsiteX30" fmla="*/ 296191 w 608348"/>
              <a:gd name="connsiteY30" fmla="*/ 164084 h 541256"/>
              <a:gd name="connsiteX31" fmla="*/ 302671 w 608348"/>
              <a:gd name="connsiteY31" fmla="*/ 90917 h 541256"/>
              <a:gd name="connsiteX32" fmla="*/ 169953 w 608348"/>
              <a:gd name="connsiteY32" fmla="*/ 189820 h 541256"/>
              <a:gd name="connsiteX33" fmla="*/ 170607 w 608348"/>
              <a:gd name="connsiteY33" fmla="*/ 466075 h 541256"/>
              <a:gd name="connsiteX34" fmla="*/ 434921 w 608348"/>
              <a:gd name="connsiteY34" fmla="*/ 466075 h 541256"/>
              <a:gd name="connsiteX35" fmla="*/ 435202 w 608348"/>
              <a:gd name="connsiteY35" fmla="*/ 188513 h 541256"/>
              <a:gd name="connsiteX36" fmla="*/ 302390 w 608348"/>
              <a:gd name="connsiteY36" fmla="*/ 0 h 541256"/>
              <a:gd name="connsiteX37" fmla="*/ 326521 w 608348"/>
              <a:gd name="connsiteY37" fmla="*/ 7891 h 541256"/>
              <a:gd name="connsiteX38" fmla="*/ 591863 w 608348"/>
              <a:gd name="connsiteY38" fmla="*/ 203269 h 541256"/>
              <a:gd name="connsiteX39" fmla="*/ 600468 w 608348"/>
              <a:gd name="connsiteY39" fmla="*/ 259864 h 541256"/>
              <a:gd name="connsiteX40" fmla="*/ 567733 w 608348"/>
              <a:gd name="connsiteY40" fmla="*/ 276302 h 541256"/>
              <a:gd name="connsiteX41" fmla="*/ 543696 w 608348"/>
              <a:gd name="connsiteY41" fmla="*/ 268457 h 541256"/>
              <a:gd name="connsiteX42" fmla="*/ 515450 w 608348"/>
              <a:gd name="connsiteY42" fmla="*/ 247630 h 541256"/>
              <a:gd name="connsiteX43" fmla="*/ 515450 w 608348"/>
              <a:gd name="connsiteY43" fmla="*/ 500724 h 541256"/>
              <a:gd name="connsiteX44" fmla="*/ 474952 w 608348"/>
              <a:gd name="connsiteY44" fmla="*/ 541256 h 541256"/>
              <a:gd name="connsiteX45" fmla="*/ 130109 w 608348"/>
              <a:gd name="connsiteY45" fmla="*/ 541256 h 541256"/>
              <a:gd name="connsiteX46" fmla="*/ 89518 w 608348"/>
              <a:gd name="connsiteY46" fmla="*/ 500724 h 541256"/>
              <a:gd name="connsiteX47" fmla="*/ 89518 w 608348"/>
              <a:gd name="connsiteY47" fmla="*/ 249871 h 541256"/>
              <a:gd name="connsiteX48" fmla="*/ 64826 w 608348"/>
              <a:gd name="connsiteY48" fmla="*/ 268270 h 541256"/>
              <a:gd name="connsiteX49" fmla="*/ 8054 w 608348"/>
              <a:gd name="connsiteY49" fmla="*/ 260051 h 541256"/>
              <a:gd name="connsiteX50" fmla="*/ 16284 w 608348"/>
              <a:gd name="connsiteY50" fmla="*/ 203362 h 541256"/>
              <a:gd name="connsiteX51" fmla="*/ 278260 w 608348"/>
              <a:gd name="connsiteY51" fmla="*/ 8078 h 541256"/>
              <a:gd name="connsiteX52" fmla="*/ 302390 w 608348"/>
              <a:gd name="connsiteY52" fmla="*/ 0 h 54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348" h="541256">
                <a:moveTo>
                  <a:pt x="296191" y="164084"/>
                </a:moveTo>
                <a:lnTo>
                  <a:pt x="314429" y="164084"/>
                </a:lnTo>
                <a:cubicBezTo>
                  <a:pt x="319573" y="164084"/>
                  <a:pt x="323594" y="168192"/>
                  <a:pt x="323594" y="173234"/>
                </a:cubicBezTo>
                <a:lnTo>
                  <a:pt x="323594" y="193215"/>
                </a:lnTo>
                <a:cubicBezTo>
                  <a:pt x="336220" y="194615"/>
                  <a:pt x="347256" y="198163"/>
                  <a:pt x="357357" y="204046"/>
                </a:cubicBezTo>
                <a:cubicBezTo>
                  <a:pt x="361192" y="206286"/>
                  <a:pt x="362875" y="211048"/>
                  <a:pt x="361285" y="215250"/>
                </a:cubicBezTo>
                <a:lnTo>
                  <a:pt x="353990" y="234577"/>
                </a:lnTo>
                <a:cubicBezTo>
                  <a:pt x="352961" y="237098"/>
                  <a:pt x="350997" y="239058"/>
                  <a:pt x="348472" y="239992"/>
                </a:cubicBezTo>
                <a:cubicBezTo>
                  <a:pt x="345947" y="240926"/>
                  <a:pt x="343141" y="240646"/>
                  <a:pt x="340803" y="239339"/>
                </a:cubicBezTo>
                <a:cubicBezTo>
                  <a:pt x="336220" y="236724"/>
                  <a:pt x="325465" y="230562"/>
                  <a:pt x="308256" y="230562"/>
                </a:cubicBezTo>
                <a:cubicBezTo>
                  <a:pt x="292076" y="230562"/>
                  <a:pt x="286278" y="238872"/>
                  <a:pt x="286278" y="246621"/>
                </a:cubicBezTo>
                <a:cubicBezTo>
                  <a:pt x="286278" y="255118"/>
                  <a:pt x="290673" y="260720"/>
                  <a:pt x="317048" y="271644"/>
                </a:cubicBezTo>
                <a:cubicBezTo>
                  <a:pt x="340897" y="281354"/>
                  <a:pt x="368393" y="297227"/>
                  <a:pt x="368393" y="333920"/>
                </a:cubicBezTo>
                <a:cubicBezTo>
                  <a:pt x="368393" y="361464"/>
                  <a:pt x="349969" y="383685"/>
                  <a:pt x="321911" y="391248"/>
                </a:cubicBezTo>
                <a:lnTo>
                  <a:pt x="321911" y="414403"/>
                </a:lnTo>
                <a:cubicBezTo>
                  <a:pt x="321911" y="419445"/>
                  <a:pt x="317796" y="423553"/>
                  <a:pt x="312745" y="423553"/>
                </a:cubicBezTo>
                <a:lnTo>
                  <a:pt x="294134" y="423553"/>
                </a:lnTo>
                <a:cubicBezTo>
                  <a:pt x="289083" y="423553"/>
                  <a:pt x="284968" y="419445"/>
                  <a:pt x="284968" y="414403"/>
                </a:cubicBezTo>
                <a:lnTo>
                  <a:pt x="284968" y="393302"/>
                </a:lnTo>
                <a:cubicBezTo>
                  <a:pt x="269349" y="391621"/>
                  <a:pt x="253824" y="386486"/>
                  <a:pt x="243817" y="379297"/>
                </a:cubicBezTo>
                <a:cubicBezTo>
                  <a:pt x="240450" y="376869"/>
                  <a:pt x="239047" y="372574"/>
                  <a:pt x="240450" y="368746"/>
                </a:cubicBezTo>
                <a:lnTo>
                  <a:pt x="247558" y="349046"/>
                </a:lnTo>
                <a:cubicBezTo>
                  <a:pt x="248493" y="346338"/>
                  <a:pt x="250644" y="344284"/>
                  <a:pt x="253263" y="343444"/>
                </a:cubicBezTo>
                <a:cubicBezTo>
                  <a:pt x="255975" y="342510"/>
                  <a:pt x="258968" y="342883"/>
                  <a:pt x="261306" y="344471"/>
                </a:cubicBezTo>
                <a:cubicBezTo>
                  <a:pt x="271688" y="351473"/>
                  <a:pt x="285623" y="355581"/>
                  <a:pt x="298529" y="355581"/>
                </a:cubicBezTo>
                <a:cubicBezTo>
                  <a:pt x="313961" y="355581"/>
                  <a:pt x="324343" y="347645"/>
                  <a:pt x="324343" y="335974"/>
                </a:cubicBezTo>
                <a:cubicBezTo>
                  <a:pt x="324343" y="328038"/>
                  <a:pt x="321069" y="319355"/>
                  <a:pt x="296846" y="309551"/>
                </a:cubicBezTo>
                <a:cubicBezTo>
                  <a:pt x="270098" y="299001"/>
                  <a:pt x="242601" y="283688"/>
                  <a:pt x="242601" y="250169"/>
                </a:cubicBezTo>
                <a:cubicBezTo>
                  <a:pt x="242601" y="223559"/>
                  <a:pt x="259810" y="202738"/>
                  <a:pt x="287026" y="195456"/>
                </a:cubicBezTo>
                <a:lnTo>
                  <a:pt x="287026" y="173234"/>
                </a:lnTo>
                <a:cubicBezTo>
                  <a:pt x="287026" y="168192"/>
                  <a:pt x="291141" y="164084"/>
                  <a:pt x="296191" y="164084"/>
                </a:cubicBezTo>
                <a:close/>
                <a:moveTo>
                  <a:pt x="302671" y="90917"/>
                </a:moveTo>
                <a:lnTo>
                  <a:pt x="169953" y="189820"/>
                </a:lnTo>
                <a:lnTo>
                  <a:pt x="170607" y="466075"/>
                </a:lnTo>
                <a:lnTo>
                  <a:pt x="434921" y="466075"/>
                </a:lnTo>
                <a:lnTo>
                  <a:pt x="435202" y="188513"/>
                </a:lnTo>
                <a:close/>
                <a:moveTo>
                  <a:pt x="302390" y="0"/>
                </a:moveTo>
                <a:cubicBezTo>
                  <a:pt x="310878" y="-24"/>
                  <a:pt x="319366" y="2615"/>
                  <a:pt x="326521" y="7891"/>
                </a:cubicBezTo>
                <a:lnTo>
                  <a:pt x="591863" y="203269"/>
                </a:lnTo>
                <a:cubicBezTo>
                  <a:pt x="609821" y="216530"/>
                  <a:pt x="613749" y="241840"/>
                  <a:pt x="600468" y="259864"/>
                </a:cubicBezTo>
                <a:cubicBezTo>
                  <a:pt x="592424" y="270605"/>
                  <a:pt x="580172" y="276302"/>
                  <a:pt x="567733" y="276302"/>
                </a:cubicBezTo>
                <a:cubicBezTo>
                  <a:pt x="559409" y="276302"/>
                  <a:pt x="550991" y="273780"/>
                  <a:pt x="543696" y="268457"/>
                </a:cubicBezTo>
                <a:lnTo>
                  <a:pt x="515450" y="247630"/>
                </a:lnTo>
                <a:lnTo>
                  <a:pt x="515450" y="500724"/>
                </a:lnTo>
                <a:cubicBezTo>
                  <a:pt x="515450" y="523045"/>
                  <a:pt x="497305" y="541256"/>
                  <a:pt x="474952" y="541256"/>
                </a:cubicBezTo>
                <a:lnTo>
                  <a:pt x="130109" y="541256"/>
                </a:lnTo>
                <a:cubicBezTo>
                  <a:pt x="107662" y="541256"/>
                  <a:pt x="89518" y="523045"/>
                  <a:pt x="89518" y="500724"/>
                </a:cubicBezTo>
                <a:lnTo>
                  <a:pt x="89518" y="249871"/>
                </a:lnTo>
                <a:lnTo>
                  <a:pt x="64826" y="268270"/>
                </a:lnTo>
                <a:cubicBezTo>
                  <a:pt x="46868" y="281625"/>
                  <a:pt x="21522" y="277983"/>
                  <a:pt x="8054" y="260051"/>
                </a:cubicBezTo>
                <a:cubicBezTo>
                  <a:pt x="-5321" y="242120"/>
                  <a:pt x="-1673" y="216811"/>
                  <a:pt x="16284" y="203362"/>
                </a:cubicBezTo>
                <a:lnTo>
                  <a:pt x="278260" y="8078"/>
                </a:lnTo>
                <a:cubicBezTo>
                  <a:pt x="285415" y="2708"/>
                  <a:pt x="293902" y="23"/>
                  <a:pt x="302390" y="0"/>
                </a:cubicBezTo>
                <a:close/>
              </a:path>
            </a:pathLst>
          </a:custGeom>
          <a:solidFill>
            <a:srgbClr val="28CC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901" name="标题 1"/>
          <p:cNvSpPr txBox="1"/>
          <p:nvPr/>
        </p:nvSpPr>
        <p:spPr>
          <a:xfrm>
            <a:off x="620395" y="628650"/>
            <a:ext cx="7362825" cy="514350"/>
          </a:xfrm>
          <a:prstGeom prst="rect">
            <a:avLst/>
          </a:prstGeom>
        </p:spPr>
        <p:txBody>
          <a:bodyPr vert="horz" lIns="30477" tIns="15237" rIns="30477" bIns="15237"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供应链金融</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以腾讯区块链为例</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信任传递</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引导资金脱虚向实</a:t>
            </a:r>
            <a:endPar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6" name="object 4"/>
          <p:cNvSpPr txBox="1"/>
          <p:nvPr/>
        </p:nvSpPr>
        <p:spPr>
          <a:xfrm>
            <a:off x="1031586" y="1409298"/>
            <a:ext cx="5670482" cy="589280"/>
          </a:xfrm>
          <a:prstGeom prst="rect">
            <a:avLst/>
          </a:prstGeom>
        </p:spPr>
        <p:txBody>
          <a:bodyPr vert="horz" wrap="square" lIns="0" tIns="105277" rIns="0" bIns="0" rtlCol="0">
            <a:spAutoFit/>
          </a:bodyPr>
          <a:lstStyle/>
          <a:p>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Model: accounts receivable from core companies as bottom </a:t>
            </a:r>
            <a:r>
              <a:rPr lang="en-US" altLang="zh-CN" sz="1050" dirty="0" err="1">
                <a:solidFill>
                  <a:schemeClr val="bg1"/>
                </a:solidFill>
                <a:latin typeface="Arial" panose="020B0604020202020204" pitchFamily="34" charset="0"/>
                <a:ea typeface="微软雅黑" panose="020B0503020204020204" charset="-122"/>
                <a:cs typeface="微软雅黑" panose="020B0503020204020204" charset="-122"/>
              </a:rPr>
              <a:t>assetsRealizing</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 the circulation of credit certificates through </a:t>
            </a:r>
            <a:r>
              <a:rPr lang="en-US" altLang="zh-CN" sz="1050"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 guaranteeing non-</a:t>
            </a:r>
            <a:r>
              <a:rPr lang="en-US" altLang="zh-CN" sz="1050" dirty="0" err="1">
                <a:solidFill>
                  <a:schemeClr val="bg1"/>
                </a:solidFill>
                <a:latin typeface="Arial" panose="020B0604020202020204" pitchFamily="34" charset="0"/>
                <a:ea typeface="微软雅黑" panose="020B0503020204020204" charset="-122"/>
                <a:cs typeface="微软雅黑" panose="020B0503020204020204" charset="-122"/>
              </a:rPr>
              <a:t>tamperable</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 non-repeatable financing, can be traced back</a:t>
            </a:r>
            <a:endParaRPr lang="en-US" altLang="zh-CN"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7" name="object 15"/>
          <p:cNvSpPr txBox="1"/>
          <p:nvPr/>
        </p:nvSpPr>
        <p:spPr>
          <a:xfrm>
            <a:off x="3306541" y="3514135"/>
            <a:ext cx="887860" cy="497205"/>
          </a:xfrm>
          <a:prstGeom prst="rect">
            <a:avLst/>
          </a:prstGeom>
        </p:spPr>
        <p:txBody>
          <a:bodyPr vert="horz" wrap="square" lIns="0" tIns="28164" rIns="0" bIns="0" rtlCol="0">
            <a:spAutoFit/>
          </a:bodyPr>
          <a:lstStyle/>
          <a:p>
            <a:pPr algn="ctr">
              <a:lnSpc>
                <a:spcPct val="100000"/>
              </a:lnSpc>
              <a:spcBef>
                <a:spcPts val="305"/>
              </a:spcBef>
            </a:pPr>
            <a:r>
              <a:rPr lang="en-US" sz="925" dirty="0">
                <a:solidFill>
                  <a:schemeClr val="bg1"/>
                </a:solidFill>
                <a:latin typeface="Arial" panose="020B0604020202020204" pitchFamily="34" charset="0"/>
                <a:ea typeface="微软雅黑" panose="020B0503020204020204" charset="-122"/>
                <a:cs typeface="微软雅黑" panose="020B0503020204020204" charset="-122"/>
              </a:rPr>
              <a:t>Credit certificate voucher</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dirty="0" smtClean="0">
                <a:solidFill>
                  <a:schemeClr val="bg1"/>
                </a:solidFill>
                <a:latin typeface="Arial" panose="020B0604020202020204" pitchFamily="34" charset="0"/>
                <a:ea typeface="微软雅黑" panose="020B0503020204020204" charset="-122"/>
                <a:cs typeface="微软雅黑" panose="020B0503020204020204" charset="-122"/>
              </a:rPr>
              <a:t>100</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78" name="object 40"/>
          <p:cNvSpPr txBox="1"/>
          <p:nvPr/>
        </p:nvSpPr>
        <p:spPr>
          <a:xfrm>
            <a:off x="5485704" y="4493965"/>
            <a:ext cx="2136435" cy="352425"/>
          </a:xfrm>
          <a:prstGeom prst="rect">
            <a:avLst/>
          </a:prstGeom>
        </p:spPr>
        <p:txBody>
          <a:bodyPr vert="horz" wrap="square" lIns="0" tIns="9233" rIns="0" bIns="0" rtlCol="0">
            <a:spAutoFit/>
          </a:bodyPr>
          <a:lstStyle/>
          <a:p>
            <a:pPr marL="12700">
              <a:lnSpc>
                <a:spcPct val="100000"/>
              </a:lnSpc>
              <a:spcBef>
                <a:spcPts val="100"/>
              </a:spcBef>
            </a:pPr>
            <a:r>
              <a:rPr lang="en-US" sz="1115">
                <a:solidFill>
                  <a:schemeClr val="bg1"/>
                </a:solidFill>
                <a:latin typeface="Arial" panose="020B0604020202020204" pitchFamily="34" charset="0"/>
                <a:ea typeface="微软雅黑" panose="020B0503020204020204" charset="-122"/>
                <a:cs typeface="微软雅黑" panose="020B0503020204020204" charset="-122"/>
              </a:rPr>
              <a:t>Various types of financial institutions</a:t>
            </a:r>
            <a:endParaRPr lang="en-US" sz="1115"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6" name="直接箭头连接符 40"/>
          <p:cNvCxnSpPr>
            <a:endCxn id="1048885" idx="2"/>
          </p:cNvCxnSpPr>
          <p:nvPr/>
        </p:nvCxnSpPr>
        <p:spPr>
          <a:xfrm flipH="1" flipV="1">
            <a:off x="3298131" y="3040407"/>
            <a:ext cx="1610812" cy="1452923"/>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7" name="直接箭头连接符 41"/>
          <p:cNvCxnSpPr/>
          <p:nvPr/>
        </p:nvCxnSpPr>
        <p:spPr>
          <a:xfrm flipV="1">
            <a:off x="5354940" y="3350299"/>
            <a:ext cx="929133" cy="882948"/>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8" name="直接箭头连接符 42"/>
          <p:cNvCxnSpPr/>
          <p:nvPr/>
        </p:nvCxnSpPr>
        <p:spPr>
          <a:xfrm flipV="1">
            <a:off x="5605725" y="3092151"/>
            <a:ext cx="1686707" cy="1407069"/>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39" name="直接箭头连接符 44"/>
          <p:cNvCxnSpPr>
            <a:endCxn id="1048886" idx="2"/>
          </p:cNvCxnSpPr>
          <p:nvPr/>
        </p:nvCxnSpPr>
        <p:spPr>
          <a:xfrm flipH="1" flipV="1">
            <a:off x="4763723" y="3183388"/>
            <a:ext cx="298374" cy="1049859"/>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sp>
        <p:nvSpPr>
          <p:cNvPr id="1048879" name="car-side-view_26212"/>
          <p:cNvSpPr>
            <a:spLocks noChangeAspect="1"/>
          </p:cNvSpPr>
          <p:nvPr/>
        </p:nvSpPr>
        <p:spPr bwMode="auto">
          <a:xfrm>
            <a:off x="1514713" y="2354734"/>
            <a:ext cx="527877" cy="366581"/>
          </a:xfrm>
          <a:custGeom>
            <a:avLst/>
            <a:gdLst>
              <a:gd name="connsiteX0" fmla="*/ 460235 w 608281"/>
              <a:gd name="connsiteY0" fmla="*/ 260665 h 421978"/>
              <a:gd name="connsiteX1" fmla="*/ 538788 w 608281"/>
              <a:gd name="connsiteY1" fmla="*/ 322967 h 421978"/>
              <a:gd name="connsiteX2" fmla="*/ 541032 w 608281"/>
              <a:gd name="connsiteY2" fmla="*/ 341368 h 421978"/>
              <a:gd name="connsiteX3" fmla="*/ 460235 w 608281"/>
              <a:gd name="connsiteY3" fmla="*/ 421978 h 421978"/>
              <a:gd name="connsiteX4" fmla="*/ 379437 w 608281"/>
              <a:gd name="connsiteY4" fmla="*/ 341368 h 421978"/>
              <a:gd name="connsiteX5" fmla="*/ 381681 w 608281"/>
              <a:gd name="connsiteY5" fmla="*/ 322967 h 421978"/>
              <a:gd name="connsiteX6" fmla="*/ 460235 w 608281"/>
              <a:gd name="connsiteY6" fmla="*/ 260665 h 421978"/>
              <a:gd name="connsiteX7" fmla="*/ 146913 w 608281"/>
              <a:gd name="connsiteY7" fmla="*/ 260665 h 421978"/>
              <a:gd name="connsiteX8" fmla="*/ 225571 w 608281"/>
              <a:gd name="connsiteY8" fmla="*/ 322967 h 421978"/>
              <a:gd name="connsiteX9" fmla="*/ 227722 w 608281"/>
              <a:gd name="connsiteY9" fmla="*/ 341368 h 421978"/>
              <a:gd name="connsiteX10" fmla="*/ 146913 w 608281"/>
              <a:gd name="connsiteY10" fmla="*/ 421978 h 421978"/>
              <a:gd name="connsiteX11" fmla="*/ 66198 w 608281"/>
              <a:gd name="connsiteY11" fmla="*/ 341368 h 421978"/>
              <a:gd name="connsiteX12" fmla="*/ 68349 w 608281"/>
              <a:gd name="connsiteY12" fmla="*/ 322967 h 421978"/>
              <a:gd name="connsiteX13" fmla="*/ 146913 w 608281"/>
              <a:gd name="connsiteY13" fmla="*/ 260665 h 421978"/>
              <a:gd name="connsiteX14" fmla="*/ 232611 w 608281"/>
              <a:gd name="connsiteY14" fmla="*/ 71581 h 421978"/>
              <a:gd name="connsiteX15" fmla="*/ 105143 w 608281"/>
              <a:gd name="connsiteY15" fmla="*/ 79238 h 421978"/>
              <a:gd name="connsiteX16" fmla="*/ 93921 w 608281"/>
              <a:gd name="connsiteY16" fmla="*/ 155527 h 421978"/>
              <a:gd name="connsiteX17" fmla="*/ 232611 w 608281"/>
              <a:gd name="connsiteY17" fmla="*/ 145816 h 421978"/>
              <a:gd name="connsiteX18" fmla="*/ 265638 w 608281"/>
              <a:gd name="connsiteY18" fmla="*/ 113 h 421978"/>
              <a:gd name="connsiteX19" fmla="*/ 462670 w 608281"/>
              <a:gd name="connsiteY19" fmla="*/ 145816 h 421978"/>
              <a:gd name="connsiteX20" fmla="*/ 564233 w 608281"/>
              <a:gd name="connsiteY20" fmla="*/ 196799 h 421978"/>
              <a:gd name="connsiteX21" fmla="*/ 570405 w 608281"/>
              <a:gd name="connsiteY21" fmla="*/ 195959 h 421978"/>
              <a:gd name="connsiteX22" fmla="*/ 596030 w 608281"/>
              <a:gd name="connsiteY22" fmla="*/ 222198 h 421978"/>
              <a:gd name="connsiteX23" fmla="*/ 583124 w 608281"/>
              <a:gd name="connsiteY23" fmla="*/ 244889 h 421978"/>
              <a:gd name="connsiteX24" fmla="*/ 586304 w 608281"/>
              <a:gd name="connsiteY24" fmla="*/ 288776 h 421978"/>
              <a:gd name="connsiteX25" fmla="*/ 608281 w 608281"/>
              <a:gd name="connsiteY25" fmla="*/ 303436 h 421978"/>
              <a:gd name="connsiteX26" fmla="*/ 583779 w 608281"/>
              <a:gd name="connsiteY26" fmla="*/ 323045 h 421978"/>
              <a:gd name="connsiteX27" fmla="*/ 548896 w 608281"/>
              <a:gd name="connsiteY27" fmla="*/ 323045 h 421978"/>
              <a:gd name="connsiteX28" fmla="*/ 460239 w 608281"/>
              <a:gd name="connsiteY28" fmla="*/ 250958 h 421978"/>
              <a:gd name="connsiteX29" fmla="*/ 371582 w 608281"/>
              <a:gd name="connsiteY29" fmla="*/ 323045 h 421978"/>
              <a:gd name="connsiteX30" fmla="*/ 235697 w 608281"/>
              <a:gd name="connsiteY30" fmla="*/ 323045 h 421978"/>
              <a:gd name="connsiteX31" fmla="*/ 146947 w 608281"/>
              <a:gd name="connsiteY31" fmla="*/ 250958 h 421978"/>
              <a:gd name="connsiteX32" fmla="*/ 58290 w 608281"/>
              <a:gd name="connsiteY32" fmla="*/ 323045 h 421978"/>
              <a:gd name="connsiteX33" fmla="*/ 1336 w 608281"/>
              <a:gd name="connsiteY33" fmla="*/ 323045 h 421978"/>
              <a:gd name="connsiteX34" fmla="*/ 24623 w 608281"/>
              <a:gd name="connsiteY34" fmla="*/ 282706 h 421978"/>
              <a:gd name="connsiteX35" fmla="*/ 25558 w 608281"/>
              <a:gd name="connsiteY35" fmla="*/ 272902 h 421978"/>
              <a:gd name="connsiteX36" fmla="*/ 24623 w 608281"/>
              <a:gd name="connsiteY36" fmla="*/ 272902 h 421978"/>
              <a:gd name="connsiteX37" fmla="*/ 14803 w 608281"/>
              <a:gd name="connsiteY37" fmla="*/ 263097 h 421978"/>
              <a:gd name="connsiteX38" fmla="*/ 14803 w 608281"/>
              <a:gd name="connsiteY38" fmla="*/ 233777 h 421978"/>
              <a:gd name="connsiteX39" fmla="*/ 24623 w 608281"/>
              <a:gd name="connsiteY39" fmla="*/ 224065 h 421978"/>
              <a:gd name="connsiteX40" fmla="*/ 31075 w 608281"/>
              <a:gd name="connsiteY40" fmla="*/ 224065 h 421978"/>
              <a:gd name="connsiteX41" fmla="*/ 34442 w 608281"/>
              <a:gd name="connsiteY41" fmla="*/ 199601 h 421978"/>
              <a:gd name="connsiteX42" fmla="*/ 63527 w 608281"/>
              <a:gd name="connsiteY42" fmla="*/ 156928 h 421978"/>
              <a:gd name="connsiteX43" fmla="*/ 76807 w 608281"/>
              <a:gd name="connsiteY43" fmla="*/ 65978 h 421978"/>
              <a:gd name="connsiteX44" fmla="*/ 91489 w 608281"/>
              <a:gd name="connsiteY44" fmla="*/ 51318 h 421978"/>
              <a:gd name="connsiteX45" fmla="*/ 232611 w 608281"/>
              <a:gd name="connsiteY45" fmla="*/ 42261 h 421978"/>
              <a:gd name="connsiteX46" fmla="*/ 232611 w 608281"/>
              <a:gd name="connsiteY46" fmla="*/ 2856 h 421978"/>
              <a:gd name="connsiteX47" fmla="*/ 265638 w 608281"/>
              <a:gd name="connsiteY47" fmla="*/ 113 h 42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281" h="421978">
                <a:moveTo>
                  <a:pt x="460235" y="260665"/>
                </a:moveTo>
                <a:cubicBezTo>
                  <a:pt x="498482" y="260665"/>
                  <a:pt x="530465" y="287286"/>
                  <a:pt x="538788" y="322967"/>
                </a:cubicBezTo>
                <a:cubicBezTo>
                  <a:pt x="540190" y="328945"/>
                  <a:pt x="541032" y="335017"/>
                  <a:pt x="541032" y="341368"/>
                </a:cubicBezTo>
                <a:cubicBezTo>
                  <a:pt x="541032" y="385923"/>
                  <a:pt x="504841" y="421978"/>
                  <a:pt x="460235" y="421978"/>
                </a:cubicBezTo>
                <a:cubicBezTo>
                  <a:pt x="415628" y="421978"/>
                  <a:pt x="379437" y="385923"/>
                  <a:pt x="379437" y="341368"/>
                </a:cubicBezTo>
                <a:cubicBezTo>
                  <a:pt x="379437" y="335017"/>
                  <a:pt x="380279" y="328945"/>
                  <a:pt x="381681" y="322967"/>
                </a:cubicBezTo>
                <a:cubicBezTo>
                  <a:pt x="390004" y="287286"/>
                  <a:pt x="421987" y="260665"/>
                  <a:pt x="460235" y="260665"/>
                </a:cubicBezTo>
                <a:close/>
                <a:moveTo>
                  <a:pt x="146913" y="260665"/>
                </a:moveTo>
                <a:cubicBezTo>
                  <a:pt x="185260" y="260665"/>
                  <a:pt x="217247" y="287286"/>
                  <a:pt x="225571" y="322967"/>
                </a:cubicBezTo>
                <a:cubicBezTo>
                  <a:pt x="226880" y="328945"/>
                  <a:pt x="227722" y="335017"/>
                  <a:pt x="227722" y="341368"/>
                </a:cubicBezTo>
                <a:cubicBezTo>
                  <a:pt x="227722" y="385923"/>
                  <a:pt x="191526" y="421978"/>
                  <a:pt x="146913" y="421978"/>
                </a:cubicBezTo>
                <a:cubicBezTo>
                  <a:pt x="102394" y="421978"/>
                  <a:pt x="66198" y="385923"/>
                  <a:pt x="66198" y="341368"/>
                </a:cubicBezTo>
                <a:cubicBezTo>
                  <a:pt x="66198" y="335017"/>
                  <a:pt x="67040" y="328945"/>
                  <a:pt x="68349" y="322967"/>
                </a:cubicBezTo>
                <a:cubicBezTo>
                  <a:pt x="76673" y="287286"/>
                  <a:pt x="108660" y="260665"/>
                  <a:pt x="146913" y="260665"/>
                </a:cubicBezTo>
                <a:close/>
                <a:moveTo>
                  <a:pt x="232611" y="71581"/>
                </a:moveTo>
                <a:cubicBezTo>
                  <a:pt x="190059" y="72515"/>
                  <a:pt x="147508" y="74569"/>
                  <a:pt x="105143" y="79238"/>
                </a:cubicBezTo>
                <a:cubicBezTo>
                  <a:pt x="102992" y="105010"/>
                  <a:pt x="99345" y="130315"/>
                  <a:pt x="93921" y="155527"/>
                </a:cubicBezTo>
                <a:cubicBezTo>
                  <a:pt x="144796" y="154593"/>
                  <a:pt x="232611" y="145816"/>
                  <a:pt x="232611" y="145816"/>
                </a:cubicBezTo>
                <a:close/>
                <a:moveTo>
                  <a:pt x="265638" y="113"/>
                </a:moveTo>
                <a:cubicBezTo>
                  <a:pt x="325476" y="-1480"/>
                  <a:pt x="447099" y="12053"/>
                  <a:pt x="462670" y="145816"/>
                </a:cubicBezTo>
                <a:cubicBezTo>
                  <a:pt x="462670" y="145816"/>
                  <a:pt x="528602" y="143948"/>
                  <a:pt x="564233" y="196799"/>
                </a:cubicBezTo>
                <a:cubicBezTo>
                  <a:pt x="566197" y="196239"/>
                  <a:pt x="568254" y="195959"/>
                  <a:pt x="570405" y="195959"/>
                </a:cubicBezTo>
                <a:cubicBezTo>
                  <a:pt x="584527" y="195959"/>
                  <a:pt x="596030" y="207725"/>
                  <a:pt x="596030" y="222198"/>
                </a:cubicBezTo>
                <a:cubicBezTo>
                  <a:pt x="596030" y="231909"/>
                  <a:pt x="590793" y="240313"/>
                  <a:pt x="583124" y="244889"/>
                </a:cubicBezTo>
                <a:cubicBezTo>
                  <a:pt x="585556" y="257775"/>
                  <a:pt x="586771" y="272248"/>
                  <a:pt x="586304" y="288776"/>
                </a:cubicBezTo>
                <a:cubicBezTo>
                  <a:pt x="586304" y="288776"/>
                  <a:pt x="608281" y="283920"/>
                  <a:pt x="608281" y="303436"/>
                </a:cubicBezTo>
                <a:cubicBezTo>
                  <a:pt x="608281" y="323045"/>
                  <a:pt x="583779" y="323045"/>
                  <a:pt x="583779" y="323045"/>
                </a:cubicBezTo>
                <a:lnTo>
                  <a:pt x="548896" y="323045"/>
                </a:lnTo>
                <a:cubicBezTo>
                  <a:pt x="540385" y="281866"/>
                  <a:pt x="503819" y="250958"/>
                  <a:pt x="460239" y="250958"/>
                </a:cubicBezTo>
                <a:cubicBezTo>
                  <a:pt x="416565" y="250958"/>
                  <a:pt x="380092" y="281866"/>
                  <a:pt x="371582" y="323045"/>
                </a:cubicBezTo>
                <a:lnTo>
                  <a:pt x="235697" y="323045"/>
                </a:lnTo>
                <a:cubicBezTo>
                  <a:pt x="227187" y="281866"/>
                  <a:pt x="190621" y="250958"/>
                  <a:pt x="146947" y="250958"/>
                </a:cubicBezTo>
                <a:cubicBezTo>
                  <a:pt x="103366" y="250958"/>
                  <a:pt x="66800" y="281866"/>
                  <a:pt x="58290" y="323045"/>
                </a:cubicBezTo>
                <a:lnTo>
                  <a:pt x="1336" y="323045"/>
                </a:lnTo>
                <a:cubicBezTo>
                  <a:pt x="1336" y="323045"/>
                  <a:pt x="-8390" y="287562"/>
                  <a:pt x="24623" y="282706"/>
                </a:cubicBezTo>
                <a:cubicBezTo>
                  <a:pt x="24623" y="282706"/>
                  <a:pt x="24997" y="278878"/>
                  <a:pt x="25558" y="272902"/>
                </a:cubicBezTo>
                <a:lnTo>
                  <a:pt x="24623" y="272902"/>
                </a:lnTo>
                <a:cubicBezTo>
                  <a:pt x="19198" y="272902"/>
                  <a:pt x="14803" y="268513"/>
                  <a:pt x="14803" y="263097"/>
                </a:cubicBezTo>
                <a:lnTo>
                  <a:pt x="14803" y="233777"/>
                </a:lnTo>
                <a:cubicBezTo>
                  <a:pt x="14803" y="228454"/>
                  <a:pt x="19198" y="224065"/>
                  <a:pt x="24623" y="224065"/>
                </a:cubicBezTo>
                <a:lnTo>
                  <a:pt x="31075" y="224065"/>
                </a:lnTo>
                <a:cubicBezTo>
                  <a:pt x="32198" y="215475"/>
                  <a:pt x="33320" y="206978"/>
                  <a:pt x="34442" y="199601"/>
                </a:cubicBezTo>
                <a:cubicBezTo>
                  <a:pt x="38464" y="173735"/>
                  <a:pt x="37528" y="160849"/>
                  <a:pt x="63527" y="156928"/>
                </a:cubicBezTo>
                <a:cubicBezTo>
                  <a:pt x="70447" y="126954"/>
                  <a:pt x="74936" y="96886"/>
                  <a:pt x="76807" y="65978"/>
                </a:cubicBezTo>
                <a:cubicBezTo>
                  <a:pt x="77368" y="57294"/>
                  <a:pt x="83166" y="52439"/>
                  <a:pt x="91489" y="51318"/>
                </a:cubicBezTo>
                <a:cubicBezTo>
                  <a:pt x="138436" y="45436"/>
                  <a:pt x="185477" y="43288"/>
                  <a:pt x="232611" y="42261"/>
                </a:cubicBezTo>
                <a:lnTo>
                  <a:pt x="232611" y="2856"/>
                </a:lnTo>
                <a:cubicBezTo>
                  <a:pt x="232611" y="2856"/>
                  <a:pt x="245692" y="644"/>
                  <a:pt x="265638" y="113"/>
                </a:cubicBezTo>
                <a:close/>
              </a:path>
            </a:pathLst>
          </a:custGeom>
          <a:solidFill>
            <a:schemeClr val="accent2"/>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8880" name="car-side-view_26212"/>
          <p:cNvSpPr>
            <a:spLocks noChangeAspect="1"/>
          </p:cNvSpPr>
          <p:nvPr/>
        </p:nvSpPr>
        <p:spPr bwMode="auto">
          <a:xfrm>
            <a:off x="3032359" y="2338604"/>
            <a:ext cx="438431" cy="438431"/>
          </a:xfrm>
          <a:custGeom>
            <a:avLst/>
            <a:gdLst>
              <a:gd name="connsiteX0" fmla="*/ 303796 w 607639"/>
              <a:gd name="connsiteY0" fmla="*/ 435177 h 606722"/>
              <a:gd name="connsiteX1" fmla="*/ 360942 w 607639"/>
              <a:gd name="connsiteY1" fmla="*/ 472697 h 606722"/>
              <a:gd name="connsiteX2" fmla="*/ 309226 w 607639"/>
              <a:gd name="connsiteY2" fmla="*/ 482032 h 606722"/>
              <a:gd name="connsiteX3" fmla="*/ 247896 w 607639"/>
              <a:gd name="connsiteY3" fmla="*/ 469852 h 606722"/>
              <a:gd name="connsiteX4" fmla="*/ 303796 w 607639"/>
              <a:gd name="connsiteY4" fmla="*/ 435177 h 606722"/>
              <a:gd name="connsiteX5" fmla="*/ 479906 w 607639"/>
              <a:gd name="connsiteY5" fmla="*/ 302161 h 606722"/>
              <a:gd name="connsiteX6" fmla="*/ 480974 w 607639"/>
              <a:gd name="connsiteY6" fmla="*/ 302161 h 606722"/>
              <a:gd name="connsiteX7" fmla="*/ 480974 w 607639"/>
              <a:gd name="connsiteY7" fmla="*/ 303494 h 606722"/>
              <a:gd name="connsiteX8" fmla="*/ 441650 w 607639"/>
              <a:gd name="connsiteY8" fmla="*/ 415842 h 606722"/>
              <a:gd name="connsiteX9" fmla="*/ 417183 w 607639"/>
              <a:gd name="connsiteY9" fmla="*/ 365535 h 606722"/>
              <a:gd name="connsiteX10" fmla="*/ 479906 w 607639"/>
              <a:gd name="connsiteY10" fmla="*/ 302161 h 606722"/>
              <a:gd name="connsiteX11" fmla="*/ 126861 w 607639"/>
              <a:gd name="connsiteY11" fmla="*/ 293835 h 606722"/>
              <a:gd name="connsiteX12" fmla="*/ 181564 w 607639"/>
              <a:gd name="connsiteY12" fmla="*/ 356761 h 606722"/>
              <a:gd name="connsiteX13" fmla="*/ 158526 w 607639"/>
              <a:gd name="connsiteY13" fmla="*/ 405822 h 606722"/>
              <a:gd name="connsiteX14" fmla="*/ 126594 w 607639"/>
              <a:gd name="connsiteY14" fmla="*/ 303523 h 606722"/>
              <a:gd name="connsiteX15" fmla="*/ 126861 w 607639"/>
              <a:gd name="connsiteY15" fmla="*/ 293835 h 606722"/>
              <a:gd name="connsiteX16" fmla="*/ 303775 w 607639"/>
              <a:gd name="connsiteY16" fmla="*/ 278077 h 606722"/>
              <a:gd name="connsiteX17" fmla="*/ 278498 w 607639"/>
              <a:gd name="connsiteY17" fmla="*/ 303317 h 606722"/>
              <a:gd name="connsiteX18" fmla="*/ 303775 w 607639"/>
              <a:gd name="connsiteY18" fmla="*/ 328645 h 606722"/>
              <a:gd name="connsiteX19" fmla="*/ 329142 w 607639"/>
              <a:gd name="connsiteY19" fmla="*/ 303317 h 606722"/>
              <a:gd name="connsiteX20" fmla="*/ 303775 w 607639"/>
              <a:gd name="connsiteY20" fmla="*/ 278077 h 606722"/>
              <a:gd name="connsiteX21" fmla="*/ 479916 w 607639"/>
              <a:gd name="connsiteY21" fmla="*/ 251593 h 606722"/>
              <a:gd name="connsiteX22" fmla="*/ 366524 w 607639"/>
              <a:gd name="connsiteY22" fmla="*/ 365526 h 606722"/>
              <a:gd name="connsiteX23" fmla="*/ 376225 w 607639"/>
              <a:gd name="connsiteY23" fmla="*/ 411384 h 606722"/>
              <a:gd name="connsiteX24" fmla="*/ 303775 w 607639"/>
              <a:gd name="connsiteY24" fmla="*/ 384634 h 606722"/>
              <a:gd name="connsiteX25" fmla="*/ 192162 w 607639"/>
              <a:gd name="connsiteY25" fmla="*/ 479104 h 606722"/>
              <a:gd name="connsiteX26" fmla="*/ 205068 w 607639"/>
              <a:gd name="connsiteY26" fmla="*/ 505587 h 606722"/>
              <a:gd name="connsiteX27" fmla="*/ 309293 w 607639"/>
              <a:gd name="connsiteY27" fmla="*/ 532604 h 606722"/>
              <a:gd name="connsiteX28" fmla="*/ 402037 w 607639"/>
              <a:gd name="connsiteY28" fmla="*/ 510386 h 606722"/>
              <a:gd name="connsiteX29" fmla="*/ 416100 w 607639"/>
              <a:gd name="connsiteY29" fmla="*/ 484525 h 606722"/>
              <a:gd name="connsiteX30" fmla="*/ 406932 w 607639"/>
              <a:gd name="connsiteY30" fmla="*/ 452620 h 606722"/>
              <a:gd name="connsiteX31" fmla="*/ 437461 w 607639"/>
              <a:gd name="connsiteY31" fmla="*/ 471194 h 606722"/>
              <a:gd name="connsiteX32" fmla="*/ 446984 w 607639"/>
              <a:gd name="connsiteY32" fmla="*/ 473060 h 606722"/>
              <a:gd name="connsiteX33" fmla="*/ 464964 w 607639"/>
              <a:gd name="connsiteY33" fmla="*/ 465595 h 606722"/>
              <a:gd name="connsiteX34" fmla="*/ 531628 w 607639"/>
              <a:gd name="connsiteY34" fmla="*/ 303495 h 606722"/>
              <a:gd name="connsiteX35" fmla="*/ 530204 w 607639"/>
              <a:gd name="connsiteY35" fmla="*/ 277810 h 606722"/>
              <a:gd name="connsiteX36" fmla="*/ 512314 w 607639"/>
              <a:gd name="connsiteY36" fmla="*/ 256392 h 606722"/>
              <a:gd name="connsiteX37" fmla="*/ 479916 w 607639"/>
              <a:gd name="connsiteY37" fmla="*/ 251593 h 606722"/>
              <a:gd name="connsiteX38" fmla="*/ 356469 w 607639"/>
              <a:gd name="connsiteY38" fmla="*/ 132875 h 606722"/>
              <a:gd name="connsiteX39" fmla="*/ 448020 w 607639"/>
              <a:gd name="connsiteY39" fmla="*/ 199609 h 606722"/>
              <a:gd name="connsiteX40" fmla="*/ 418215 w 607639"/>
              <a:gd name="connsiteY40" fmla="*/ 207251 h 606722"/>
              <a:gd name="connsiteX41" fmla="*/ 355579 w 607639"/>
              <a:gd name="connsiteY41" fmla="*/ 143893 h 606722"/>
              <a:gd name="connsiteX42" fmla="*/ 356469 w 607639"/>
              <a:gd name="connsiteY42" fmla="*/ 132875 h 606722"/>
              <a:gd name="connsiteX43" fmla="*/ 251081 w 607639"/>
              <a:gd name="connsiteY43" fmla="*/ 132875 h 606722"/>
              <a:gd name="connsiteX44" fmla="*/ 252060 w 607639"/>
              <a:gd name="connsiteY44" fmla="*/ 143893 h 606722"/>
              <a:gd name="connsiteX45" fmla="*/ 189335 w 607639"/>
              <a:gd name="connsiteY45" fmla="*/ 207251 h 606722"/>
              <a:gd name="connsiteX46" fmla="*/ 159619 w 607639"/>
              <a:gd name="connsiteY46" fmla="*/ 199698 h 606722"/>
              <a:gd name="connsiteX47" fmla="*/ 251081 w 607639"/>
              <a:gd name="connsiteY47" fmla="*/ 132875 h 606722"/>
              <a:gd name="connsiteX48" fmla="*/ 344806 w 607639"/>
              <a:gd name="connsiteY48" fmla="*/ 78028 h 606722"/>
              <a:gd name="connsiteX49" fmla="*/ 317749 w 607639"/>
              <a:gd name="connsiteY49" fmla="*/ 91181 h 606722"/>
              <a:gd name="connsiteX50" fmla="*/ 304932 w 607639"/>
              <a:gd name="connsiteY50" fmla="*/ 143793 h 606722"/>
              <a:gd name="connsiteX51" fmla="*/ 418236 w 607639"/>
              <a:gd name="connsiteY51" fmla="*/ 257814 h 606722"/>
              <a:gd name="connsiteX52" fmla="*/ 499676 w 607639"/>
              <a:gd name="connsiteY52" fmla="*/ 223066 h 606722"/>
              <a:gd name="connsiteX53" fmla="*/ 503681 w 607639"/>
              <a:gd name="connsiteY53" fmla="*/ 193472 h 606722"/>
              <a:gd name="connsiteX54" fmla="*/ 344806 w 607639"/>
              <a:gd name="connsiteY54" fmla="*/ 78028 h 606722"/>
              <a:gd name="connsiteX55" fmla="*/ 262833 w 607639"/>
              <a:gd name="connsiteY55" fmla="*/ 78028 h 606722"/>
              <a:gd name="connsiteX56" fmla="*/ 103869 w 607639"/>
              <a:gd name="connsiteY56" fmla="*/ 193472 h 606722"/>
              <a:gd name="connsiteX57" fmla="*/ 107874 w 607639"/>
              <a:gd name="connsiteY57" fmla="*/ 223066 h 606722"/>
              <a:gd name="connsiteX58" fmla="*/ 137424 w 607639"/>
              <a:gd name="connsiteY58" fmla="*/ 244661 h 606722"/>
              <a:gd name="connsiteX59" fmla="*/ 118822 w 607639"/>
              <a:gd name="connsiteY59" fmla="*/ 242706 h 606722"/>
              <a:gd name="connsiteX60" fmla="*/ 99864 w 607639"/>
              <a:gd name="connsiteY60" fmla="*/ 244395 h 606722"/>
              <a:gd name="connsiteX61" fmla="*/ 79126 w 607639"/>
              <a:gd name="connsiteY61" fmla="*/ 265191 h 606722"/>
              <a:gd name="connsiteX62" fmla="*/ 75922 w 607639"/>
              <a:gd name="connsiteY62" fmla="*/ 303495 h 606722"/>
              <a:gd name="connsiteX63" fmla="*/ 133241 w 607639"/>
              <a:gd name="connsiteY63" fmla="*/ 455464 h 606722"/>
              <a:gd name="connsiteX64" fmla="*/ 152199 w 607639"/>
              <a:gd name="connsiteY64" fmla="*/ 463995 h 606722"/>
              <a:gd name="connsiteX65" fmla="*/ 161901 w 607639"/>
              <a:gd name="connsiteY65" fmla="*/ 462129 h 606722"/>
              <a:gd name="connsiteX66" fmla="*/ 232215 w 607639"/>
              <a:gd name="connsiteY66" fmla="*/ 356728 h 606722"/>
              <a:gd name="connsiteX67" fmla="*/ 170712 w 607639"/>
              <a:gd name="connsiteY67" fmla="*/ 255948 h 606722"/>
              <a:gd name="connsiteX68" fmla="*/ 189314 w 607639"/>
              <a:gd name="connsiteY68" fmla="*/ 257814 h 606722"/>
              <a:gd name="connsiteX69" fmla="*/ 302707 w 607639"/>
              <a:gd name="connsiteY69" fmla="*/ 143793 h 606722"/>
              <a:gd name="connsiteX70" fmla="*/ 289801 w 607639"/>
              <a:gd name="connsiteY70" fmla="*/ 91181 h 606722"/>
              <a:gd name="connsiteX71" fmla="*/ 262833 w 607639"/>
              <a:gd name="connsiteY71" fmla="*/ 78028 h 606722"/>
              <a:gd name="connsiteX72" fmla="*/ 303775 w 607639"/>
              <a:gd name="connsiteY72" fmla="*/ 0 h 606722"/>
              <a:gd name="connsiteX73" fmla="*/ 607639 w 607639"/>
              <a:gd name="connsiteY73" fmla="*/ 303317 h 606722"/>
              <a:gd name="connsiteX74" fmla="*/ 303775 w 607639"/>
              <a:gd name="connsiteY74" fmla="*/ 606722 h 606722"/>
              <a:gd name="connsiteX75" fmla="*/ 0 w 607639"/>
              <a:gd name="connsiteY75" fmla="*/ 303317 h 606722"/>
              <a:gd name="connsiteX76" fmla="*/ 303775 w 607639"/>
              <a:gd name="connsiteY7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606722">
                <a:moveTo>
                  <a:pt x="303796" y="435177"/>
                </a:moveTo>
                <a:cubicBezTo>
                  <a:pt x="328986" y="435177"/>
                  <a:pt x="351062" y="450381"/>
                  <a:pt x="360942" y="472697"/>
                </a:cubicBezTo>
                <a:cubicBezTo>
                  <a:pt x="344119" y="478476"/>
                  <a:pt x="326672" y="481588"/>
                  <a:pt x="309226" y="482032"/>
                </a:cubicBezTo>
                <a:cubicBezTo>
                  <a:pt x="287863" y="481588"/>
                  <a:pt x="267301" y="477498"/>
                  <a:pt x="247896" y="469852"/>
                </a:cubicBezTo>
                <a:cubicBezTo>
                  <a:pt x="258310" y="448958"/>
                  <a:pt x="279673" y="435177"/>
                  <a:pt x="303796" y="435177"/>
                </a:cubicBezTo>
                <a:close/>
                <a:moveTo>
                  <a:pt x="479906" y="302161"/>
                </a:moveTo>
                <a:lnTo>
                  <a:pt x="480974" y="302161"/>
                </a:lnTo>
                <a:lnTo>
                  <a:pt x="480974" y="303494"/>
                </a:lnTo>
                <a:cubicBezTo>
                  <a:pt x="480974" y="344914"/>
                  <a:pt x="467184" y="384111"/>
                  <a:pt x="441650" y="415842"/>
                </a:cubicBezTo>
                <a:cubicBezTo>
                  <a:pt x="426436" y="404021"/>
                  <a:pt x="417183" y="385622"/>
                  <a:pt x="417183" y="365535"/>
                </a:cubicBezTo>
                <a:cubicBezTo>
                  <a:pt x="417183" y="330604"/>
                  <a:pt x="445297" y="302161"/>
                  <a:pt x="479906" y="302161"/>
                </a:cubicBezTo>
                <a:close/>
                <a:moveTo>
                  <a:pt x="126861" y="293835"/>
                </a:moveTo>
                <a:cubicBezTo>
                  <a:pt x="157726" y="297745"/>
                  <a:pt x="181564" y="324498"/>
                  <a:pt x="181564" y="356761"/>
                </a:cubicBezTo>
                <a:cubicBezTo>
                  <a:pt x="181564" y="376137"/>
                  <a:pt x="172936" y="394001"/>
                  <a:pt x="158526" y="405822"/>
                </a:cubicBezTo>
                <a:cubicBezTo>
                  <a:pt x="137890" y="375959"/>
                  <a:pt x="126594" y="340319"/>
                  <a:pt x="126594" y="303523"/>
                </a:cubicBezTo>
                <a:cubicBezTo>
                  <a:pt x="126594" y="300323"/>
                  <a:pt x="126683" y="297034"/>
                  <a:pt x="126861" y="293835"/>
                </a:cubicBezTo>
                <a:close/>
                <a:moveTo>
                  <a:pt x="303775" y="278077"/>
                </a:moveTo>
                <a:cubicBezTo>
                  <a:pt x="289801" y="278077"/>
                  <a:pt x="278498" y="289364"/>
                  <a:pt x="278498" y="303317"/>
                </a:cubicBezTo>
                <a:cubicBezTo>
                  <a:pt x="278498" y="317270"/>
                  <a:pt x="289801" y="328645"/>
                  <a:pt x="303775" y="328645"/>
                </a:cubicBezTo>
                <a:cubicBezTo>
                  <a:pt x="317749" y="328645"/>
                  <a:pt x="329142" y="317270"/>
                  <a:pt x="329142" y="303317"/>
                </a:cubicBezTo>
                <a:cubicBezTo>
                  <a:pt x="329142" y="289364"/>
                  <a:pt x="317749" y="278077"/>
                  <a:pt x="303775" y="278077"/>
                </a:cubicBezTo>
                <a:close/>
                <a:moveTo>
                  <a:pt x="479916" y="251593"/>
                </a:moveTo>
                <a:cubicBezTo>
                  <a:pt x="417435" y="251593"/>
                  <a:pt x="366524" y="302695"/>
                  <a:pt x="366524" y="365526"/>
                </a:cubicBezTo>
                <a:cubicBezTo>
                  <a:pt x="366524" y="381701"/>
                  <a:pt x="370084" y="397253"/>
                  <a:pt x="376225" y="411384"/>
                </a:cubicBezTo>
                <a:cubicBezTo>
                  <a:pt x="356466" y="394765"/>
                  <a:pt x="331189" y="384634"/>
                  <a:pt x="303775" y="384634"/>
                </a:cubicBezTo>
                <a:cubicBezTo>
                  <a:pt x="248503" y="384634"/>
                  <a:pt x="201597" y="424359"/>
                  <a:pt x="192162" y="479104"/>
                </a:cubicBezTo>
                <a:cubicBezTo>
                  <a:pt x="190293" y="489768"/>
                  <a:pt x="195545" y="500433"/>
                  <a:pt x="205068" y="505587"/>
                </a:cubicBezTo>
                <a:cubicBezTo>
                  <a:pt x="236576" y="522561"/>
                  <a:pt x="272178" y="531893"/>
                  <a:pt x="309293" y="532604"/>
                </a:cubicBezTo>
                <a:cubicBezTo>
                  <a:pt x="341780" y="531804"/>
                  <a:pt x="372932" y="524339"/>
                  <a:pt x="402037" y="510386"/>
                </a:cubicBezTo>
                <a:cubicBezTo>
                  <a:pt x="411738" y="505676"/>
                  <a:pt x="417435" y="495278"/>
                  <a:pt x="416100" y="484525"/>
                </a:cubicBezTo>
                <a:cubicBezTo>
                  <a:pt x="414765" y="473238"/>
                  <a:pt x="411293" y="462662"/>
                  <a:pt x="406932" y="452620"/>
                </a:cubicBezTo>
                <a:cubicBezTo>
                  <a:pt x="415922" y="460263"/>
                  <a:pt x="426068" y="466573"/>
                  <a:pt x="437461" y="471194"/>
                </a:cubicBezTo>
                <a:cubicBezTo>
                  <a:pt x="440487" y="472438"/>
                  <a:pt x="443780" y="473060"/>
                  <a:pt x="446984" y="473060"/>
                </a:cubicBezTo>
                <a:cubicBezTo>
                  <a:pt x="453571" y="473060"/>
                  <a:pt x="460068" y="470483"/>
                  <a:pt x="464964" y="465595"/>
                </a:cubicBezTo>
                <a:cubicBezTo>
                  <a:pt x="507953" y="422226"/>
                  <a:pt x="531628" y="364727"/>
                  <a:pt x="531628" y="303495"/>
                </a:cubicBezTo>
                <a:cubicBezTo>
                  <a:pt x="531628" y="294785"/>
                  <a:pt x="531094" y="286164"/>
                  <a:pt x="530204" y="277810"/>
                </a:cubicBezTo>
                <a:cubicBezTo>
                  <a:pt x="529047" y="267679"/>
                  <a:pt x="522016" y="259325"/>
                  <a:pt x="512314" y="256392"/>
                </a:cubicBezTo>
                <a:cubicBezTo>
                  <a:pt x="501723" y="253193"/>
                  <a:pt x="490775" y="251593"/>
                  <a:pt x="479916" y="251593"/>
                </a:cubicBezTo>
                <a:close/>
                <a:moveTo>
                  <a:pt x="356469" y="132875"/>
                </a:moveTo>
                <a:cubicBezTo>
                  <a:pt x="393481" y="144427"/>
                  <a:pt x="425510" y="167708"/>
                  <a:pt x="448020" y="199609"/>
                </a:cubicBezTo>
                <a:cubicBezTo>
                  <a:pt x="438945" y="204585"/>
                  <a:pt x="428802" y="207251"/>
                  <a:pt x="418215" y="207251"/>
                </a:cubicBezTo>
                <a:cubicBezTo>
                  <a:pt x="383694" y="207251"/>
                  <a:pt x="355579" y="178815"/>
                  <a:pt x="355579" y="143893"/>
                </a:cubicBezTo>
                <a:cubicBezTo>
                  <a:pt x="355579" y="140161"/>
                  <a:pt x="355846" y="136429"/>
                  <a:pt x="356469" y="132875"/>
                </a:cubicBezTo>
                <a:close/>
                <a:moveTo>
                  <a:pt x="251081" y="132875"/>
                </a:moveTo>
                <a:cubicBezTo>
                  <a:pt x="251704" y="136518"/>
                  <a:pt x="252060" y="140161"/>
                  <a:pt x="252060" y="143893"/>
                </a:cubicBezTo>
                <a:cubicBezTo>
                  <a:pt x="252060" y="178815"/>
                  <a:pt x="223945" y="207251"/>
                  <a:pt x="189335" y="207251"/>
                </a:cubicBezTo>
                <a:cubicBezTo>
                  <a:pt x="178748" y="207251"/>
                  <a:pt x="168605" y="204585"/>
                  <a:pt x="159619" y="199698"/>
                </a:cubicBezTo>
                <a:cubicBezTo>
                  <a:pt x="182040" y="167708"/>
                  <a:pt x="214158" y="144427"/>
                  <a:pt x="251081" y="132875"/>
                </a:cubicBezTo>
                <a:close/>
                <a:moveTo>
                  <a:pt x="344806" y="78028"/>
                </a:moveTo>
                <a:cubicBezTo>
                  <a:pt x="334037" y="75984"/>
                  <a:pt x="322911" y="81406"/>
                  <a:pt x="317749" y="91181"/>
                </a:cubicBezTo>
                <a:cubicBezTo>
                  <a:pt x="309382" y="107356"/>
                  <a:pt x="304932" y="125574"/>
                  <a:pt x="304932" y="143793"/>
                </a:cubicBezTo>
                <a:cubicBezTo>
                  <a:pt x="304932" y="206714"/>
                  <a:pt x="355754" y="257814"/>
                  <a:pt x="418236" y="257814"/>
                </a:cubicBezTo>
                <a:cubicBezTo>
                  <a:pt x="449210" y="257814"/>
                  <a:pt x="478136" y="245461"/>
                  <a:pt x="499676" y="223066"/>
                </a:cubicBezTo>
                <a:cubicBezTo>
                  <a:pt x="507419" y="215067"/>
                  <a:pt x="508932" y="203159"/>
                  <a:pt x="503681" y="193472"/>
                </a:cubicBezTo>
                <a:cubicBezTo>
                  <a:pt x="470482" y="132506"/>
                  <a:pt x="412628" y="90382"/>
                  <a:pt x="344806" y="78028"/>
                </a:cubicBezTo>
                <a:close/>
                <a:moveTo>
                  <a:pt x="262833" y="78028"/>
                </a:moveTo>
                <a:cubicBezTo>
                  <a:pt x="195011" y="90382"/>
                  <a:pt x="137068" y="132506"/>
                  <a:pt x="103869" y="193472"/>
                </a:cubicBezTo>
                <a:cubicBezTo>
                  <a:pt x="98618" y="203159"/>
                  <a:pt x="100220" y="215067"/>
                  <a:pt x="107874" y="223066"/>
                </a:cubicBezTo>
                <a:cubicBezTo>
                  <a:pt x="116597" y="232042"/>
                  <a:pt x="126744" y="238974"/>
                  <a:pt x="137424" y="244661"/>
                </a:cubicBezTo>
                <a:cubicBezTo>
                  <a:pt x="131372" y="243595"/>
                  <a:pt x="125230" y="242706"/>
                  <a:pt x="118822" y="242706"/>
                </a:cubicBezTo>
                <a:cubicBezTo>
                  <a:pt x="112414" y="242706"/>
                  <a:pt x="106094" y="243328"/>
                  <a:pt x="99864" y="244395"/>
                </a:cubicBezTo>
                <a:cubicBezTo>
                  <a:pt x="89272" y="246172"/>
                  <a:pt x="80906" y="254526"/>
                  <a:pt x="79126" y="265191"/>
                </a:cubicBezTo>
                <a:cubicBezTo>
                  <a:pt x="77079" y="277988"/>
                  <a:pt x="75922" y="290874"/>
                  <a:pt x="75922" y="303495"/>
                </a:cubicBezTo>
                <a:cubicBezTo>
                  <a:pt x="75922" y="359483"/>
                  <a:pt x="96304" y="413428"/>
                  <a:pt x="133241" y="455464"/>
                </a:cubicBezTo>
                <a:cubicBezTo>
                  <a:pt x="138136" y="460974"/>
                  <a:pt x="145079" y="463995"/>
                  <a:pt x="152199" y="463995"/>
                </a:cubicBezTo>
                <a:cubicBezTo>
                  <a:pt x="155492" y="463995"/>
                  <a:pt x="158785" y="463373"/>
                  <a:pt x="161901" y="462129"/>
                </a:cubicBezTo>
                <a:cubicBezTo>
                  <a:pt x="204623" y="444444"/>
                  <a:pt x="232215" y="403030"/>
                  <a:pt x="232215" y="356728"/>
                </a:cubicBezTo>
                <a:cubicBezTo>
                  <a:pt x="232215" y="312737"/>
                  <a:pt x="207115" y="274966"/>
                  <a:pt x="170712" y="255948"/>
                </a:cubicBezTo>
                <a:cubicBezTo>
                  <a:pt x="176853" y="256926"/>
                  <a:pt x="182995" y="257814"/>
                  <a:pt x="189314" y="257814"/>
                </a:cubicBezTo>
                <a:cubicBezTo>
                  <a:pt x="251796" y="257814"/>
                  <a:pt x="302707" y="206714"/>
                  <a:pt x="302707" y="143793"/>
                </a:cubicBezTo>
                <a:cubicBezTo>
                  <a:pt x="302707" y="125574"/>
                  <a:pt x="298257" y="107356"/>
                  <a:pt x="289801" y="91181"/>
                </a:cubicBezTo>
                <a:cubicBezTo>
                  <a:pt x="284728" y="81406"/>
                  <a:pt x="273602" y="75984"/>
                  <a:pt x="262833" y="78028"/>
                </a:cubicBezTo>
                <a:close/>
                <a:moveTo>
                  <a:pt x="303775" y="0"/>
                </a:moveTo>
                <a:cubicBezTo>
                  <a:pt x="471372" y="0"/>
                  <a:pt x="607639" y="136061"/>
                  <a:pt x="607639" y="303317"/>
                </a:cubicBezTo>
                <a:cubicBezTo>
                  <a:pt x="607639" y="470661"/>
                  <a:pt x="471372" y="606722"/>
                  <a:pt x="303775" y="606722"/>
                </a:cubicBezTo>
                <a:cubicBezTo>
                  <a:pt x="136267" y="606722"/>
                  <a:pt x="0" y="470661"/>
                  <a:pt x="0" y="303317"/>
                </a:cubicBezTo>
                <a:cubicBezTo>
                  <a:pt x="0" y="136061"/>
                  <a:pt x="136267" y="0"/>
                  <a:pt x="303775"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1" name="car-side-view_26212"/>
          <p:cNvSpPr>
            <a:spLocks noChangeAspect="1"/>
          </p:cNvSpPr>
          <p:nvPr/>
        </p:nvSpPr>
        <p:spPr bwMode="auto">
          <a:xfrm>
            <a:off x="4522145" y="2348136"/>
            <a:ext cx="410571" cy="410571"/>
          </a:xfrm>
          <a:custGeom>
            <a:avLst/>
            <a:gdLst>
              <a:gd name="connsiteX0" fmla="*/ 261049 w 607639"/>
              <a:gd name="connsiteY0" fmla="*/ 366405 h 606722"/>
              <a:gd name="connsiteX1" fmla="*/ 170166 w 607639"/>
              <a:gd name="connsiteY1" fmla="*/ 418750 h 606722"/>
              <a:gd name="connsiteX2" fmla="*/ 303775 w 607639"/>
              <a:gd name="connsiteY2" fmla="*/ 479805 h 606722"/>
              <a:gd name="connsiteX3" fmla="*/ 437474 w 607639"/>
              <a:gd name="connsiteY3" fmla="*/ 418750 h 606722"/>
              <a:gd name="connsiteX4" fmla="*/ 346591 w 607639"/>
              <a:gd name="connsiteY4" fmla="*/ 366405 h 606722"/>
              <a:gd name="connsiteX5" fmla="*/ 303775 w 607639"/>
              <a:gd name="connsiteY5" fmla="*/ 379469 h 606722"/>
              <a:gd name="connsiteX6" fmla="*/ 261049 w 607639"/>
              <a:gd name="connsiteY6" fmla="*/ 366405 h 606722"/>
              <a:gd name="connsiteX7" fmla="*/ 255886 w 607639"/>
              <a:gd name="connsiteY7" fmla="*/ 341432 h 606722"/>
              <a:gd name="connsiteX8" fmla="*/ 269861 w 607639"/>
              <a:gd name="connsiteY8" fmla="*/ 342676 h 606722"/>
              <a:gd name="connsiteX9" fmla="*/ 303775 w 607639"/>
              <a:gd name="connsiteY9" fmla="*/ 355296 h 606722"/>
              <a:gd name="connsiteX10" fmla="*/ 337779 w 607639"/>
              <a:gd name="connsiteY10" fmla="*/ 342676 h 606722"/>
              <a:gd name="connsiteX11" fmla="*/ 351665 w 607639"/>
              <a:gd name="connsiteY11" fmla="*/ 341432 h 606722"/>
              <a:gd name="connsiteX12" fmla="*/ 461775 w 607639"/>
              <a:gd name="connsiteY12" fmla="*/ 404886 h 606722"/>
              <a:gd name="connsiteX13" fmla="*/ 467561 w 607639"/>
              <a:gd name="connsiteY13" fmla="*/ 412885 h 606722"/>
              <a:gd name="connsiteX14" fmla="*/ 465425 w 607639"/>
              <a:gd name="connsiteY14" fmla="*/ 422483 h 606722"/>
              <a:gd name="connsiteX15" fmla="*/ 395727 w 607639"/>
              <a:gd name="connsiteY15" fmla="*/ 481760 h 606722"/>
              <a:gd name="connsiteX16" fmla="*/ 303775 w 607639"/>
              <a:gd name="connsiteY16" fmla="*/ 503978 h 606722"/>
              <a:gd name="connsiteX17" fmla="*/ 211824 w 607639"/>
              <a:gd name="connsiteY17" fmla="*/ 481760 h 606722"/>
              <a:gd name="connsiteX18" fmla="*/ 142126 w 607639"/>
              <a:gd name="connsiteY18" fmla="*/ 422483 h 606722"/>
              <a:gd name="connsiteX19" fmla="*/ 140079 w 607639"/>
              <a:gd name="connsiteY19" fmla="*/ 412885 h 606722"/>
              <a:gd name="connsiteX20" fmla="*/ 145865 w 607639"/>
              <a:gd name="connsiteY20" fmla="*/ 404886 h 606722"/>
              <a:gd name="connsiteX21" fmla="*/ 407179 w 607639"/>
              <a:gd name="connsiteY21" fmla="*/ 197421 h 606722"/>
              <a:gd name="connsiteX22" fmla="*/ 424275 w 607639"/>
              <a:gd name="connsiteY22" fmla="*/ 198576 h 606722"/>
              <a:gd name="connsiteX23" fmla="*/ 463544 w 607639"/>
              <a:gd name="connsiteY23" fmla="*/ 303343 h 606722"/>
              <a:gd name="connsiteX24" fmla="*/ 451434 w 607639"/>
              <a:gd name="connsiteY24" fmla="*/ 315428 h 606722"/>
              <a:gd name="connsiteX25" fmla="*/ 439324 w 607639"/>
              <a:gd name="connsiteY25" fmla="*/ 303343 h 606722"/>
              <a:gd name="connsiteX26" fmla="*/ 406021 w 607639"/>
              <a:gd name="connsiteY26" fmla="*/ 214482 h 606722"/>
              <a:gd name="connsiteX27" fmla="*/ 407179 w 607639"/>
              <a:gd name="connsiteY27" fmla="*/ 197421 h 606722"/>
              <a:gd name="connsiteX28" fmla="*/ 362675 w 607639"/>
              <a:gd name="connsiteY28" fmla="*/ 158561 h 606722"/>
              <a:gd name="connsiteX29" fmla="*/ 371937 w 607639"/>
              <a:gd name="connsiteY29" fmla="*/ 159005 h 606722"/>
              <a:gd name="connsiteX30" fmla="*/ 390282 w 607639"/>
              <a:gd name="connsiteY30" fmla="*/ 169137 h 606722"/>
              <a:gd name="connsiteX31" fmla="*/ 393844 w 607639"/>
              <a:gd name="connsiteY31" fmla="*/ 185845 h 606722"/>
              <a:gd name="connsiteX32" fmla="*/ 383692 w 607639"/>
              <a:gd name="connsiteY32" fmla="*/ 191444 h 606722"/>
              <a:gd name="connsiteX33" fmla="*/ 377102 w 607639"/>
              <a:gd name="connsiteY33" fmla="*/ 189489 h 606722"/>
              <a:gd name="connsiteX34" fmla="*/ 361517 w 607639"/>
              <a:gd name="connsiteY34" fmla="*/ 180868 h 606722"/>
              <a:gd name="connsiteX35" fmla="*/ 355818 w 607639"/>
              <a:gd name="connsiteY35" fmla="*/ 164782 h 606722"/>
              <a:gd name="connsiteX36" fmla="*/ 362675 w 607639"/>
              <a:gd name="connsiteY36" fmla="*/ 158561 h 606722"/>
              <a:gd name="connsiteX37" fmla="*/ 337032 w 607639"/>
              <a:gd name="connsiteY37" fmla="*/ 130055 h 606722"/>
              <a:gd name="connsiteX38" fmla="*/ 337032 w 607639"/>
              <a:gd name="connsiteY38" fmla="*/ 234918 h 606722"/>
              <a:gd name="connsiteX39" fmla="*/ 380031 w 607639"/>
              <a:gd name="connsiteY39" fmla="*/ 303346 h 606722"/>
              <a:gd name="connsiteX40" fmla="*/ 379853 w 607639"/>
              <a:gd name="connsiteY40" fmla="*/ 308856 h 606722"/>
              <a:gd name="connsiteX41" fmla="*/ 470747 w 607639"/>
              <a:gd name="connsiteY41" fmla="*/ 361288 h 606722"/>
              <a:gd name="connsiteX42" fmla="*/ 480540 w 607639"/>
              <a:gd name="connsiteY42" fmla="*/ 303346 h 606722"/>
              <a:gd name="connsiteX43" fmla="*/ 337032 w 607639"/>
              <a:gd name="connsiteY43" fmla="*/ 130055 h 606722"/>
              <a:gd name="connsiteX44" fmla="*/ 270473 w 607639"/>
              <a:gd name="connsiteY44" fmla="*/ 130055 h 606722"/>
              <a:gd name="connsiteX45" fmla="*/ 127092 w 607639"/>
              <a:gd name="connsiteY45" fmla="*/ 303346 h 606722"/>
              <a:gd name="connsiteX46" fmla="*/ 136793 w 607639"/>
              <a:gd name="connsiteY46" fmla="*/ 361288 h 606722"/>
              <a:gd name="connsiteX47" fmla="*/ 227752 w 607639"/>
              <a:gd name="connsiteY47" fmla="*/ 308856 h 606722"/>
              <a:gd name="connsiteX48" fmla="*/ 227574 w 607639"/>
              <a:gd name="connsiteY48" fmla="*/ 303346 h 606722"/>
              <a:gd name="connsiteX49" fmla="*/ 270473 w 607639"/>
              <a:gd name="connsiteY49" fmla="*/ 234918 h 606722"/>
              <a:gd name="connsiteX50" fmla="*/ 326260 w 607639"/>
              <a:gd name="connsiteY50" fmla="*/ 104016 h 606722"/>
              <a:gd name="connsiteX51" fmla="*/ 504755 w 607639"/>
              <a:gd name="connsiteY51" fmla="*/ 303346 h 606722"/>
              <a:gd name="connsiteX52" fmla="*/ 488018 w 607639"/>
              <a:gd name="connsiteY52" fmla="*/ 383594 h 606722"/>
              <a:gd name="connsiteX53" fmla="*/ 480718 w 607639"/>
              <a:gd name="connsiteY53" fmla="*/ 390259 h 606722"/>
              <a:gd name="connsiteX54" fmla="*/ 476890 w 607639"/>
              <a:gd name="connsiteY54" fmla="*/ 390792 h 606722"/>
              <a:gd name="connsiteX55" fmla="*/ 470836 w 607639"/>
              <a:gd name="connsiteY55" fmla="*/ 389192 h 606722"/>
              <a:gd name="connsiteX56" fmla="*/ 360712 w 607639"/>
              <a:gd name="connsiteY56" fmla="*/ 325741 h 606722"/>
              <a:gd name="connsiteX57" fmla="*/ 354926 w 607639"/>
              <a:gd name="connsiteY57" fmla="*/ 313033 h 606722"/>
              <a:gd name="connsiteX58" fmla="*/ 355816 w 607639"/>
              <a:gd name="connsiteY58" fmla="*/ 303346 h 606722"/>
              <a:gd name="connsiteX59" fmla="*/ 320918 w 607639"/>
              <a:gd name="connsiteY59" fmla="*/ 254291 h 606722"/>
              <a:gd name="connsiteX60" fmla="*/ 312817 w 607639"/>
              <a:gd name="connsiteY60" fmla="*/ 242916 h 606722"/>
              <a:gd name="connsiteX61" fmla="*/ 312817 w 607639"/>
              <a:gd name="connsiteY61" fmla="*/ 116014 h 606722"/>
              <a:gd name="connsiteX62" fmla="*/ 316912 w 607639"/>
              <a:gd name="connsiteY62" fmla="*/ 107038 h 606722"/>
              <a:gd name="connsiteX63" fmla="*/ 326260 w 607639"/>
              <a:gd name="connsiteY63" fmla="*/ 104016 h 606722"/>
              <a:gd name="connsiteX64" fmla="*/ 281242 w 607639"/>
              <a:gd name="connsiteY64" fmla="*/ 104016 h 606722"/>
              <a:gd name="connsiteX65" fmla="*/ 290676 w 607639"/>
              <a:gd name="connsiteY65" fmla="*/ 107038 h 606722"/>
              <a:gd name="connsiteX66" fmla="*/ 294681 w 607639"/>
              <a:gd name="connsiteY66" fmla="*/ 116014 h 606722"/>
              <a:gd name="connsiteX67" fmla="*/ 294681 w 607639"/>
              <a:gd name="connsiteY67" fmla="*/ 242916 h 606722"/>
              <a:gd name="connsiteX68" fmla="*/ 286582 w 607639"/>
              <a:gd name="connsiteY68" fmla="*/ 254291 h 606722"/>
              <a:gd name="connsiteX69" fmla="*/ 251783 w 607639"/>
              <a:gd name="connsiteY69" fmla="*/ 303346 h 606722"/>
              <a:gd name="connsiteX70" fmla="*/ 252673 w 607639"/>
              <a:gd name="connsiteY70" fmla="*/ 313033 h 606722"/>
              <a:gd name="connsiteX71" fmla="*/ 246799 w 607639"/>
              <a:gd name="connsiteY71" fmla="*/ 325741 h 606722"/>
              <a:gd name="connsiteX72" fmla="*/ 136704 w 607639"/>
              <a:gd name="connsiteY72" fmla="*/ 389192 h 606722"/>
              <a:gd name="connsiteX73" fmla="*/ 130652 w 607639"/>
              <a:gd name="connsiteY73" fmla="*/ 390792 h 606722"/>
              <a:gd name="connsiteX74" fmla="*/ 126914 w 607639"/>
              <a:gd name="connsiteY74" fmla="*/ 390259 h 606722"/>
              <a:gd name="connsiteX75" fmla="*/ 119616 w 607639"/>
              <a:gd name="connsiteY75" fmla="*/ 383594 h 606722"/>
              <a:gd name="connsiteX76" fmla="*/ 102884 w 607639"/>
              <a:gd name="connsiteY76" fmla="*/ 303346 h 606722"/>
              <a:gd name="connsiteX77" fmla="*/ 281242 w 607639"/>
              <a:gd name="connsiteY77" fmla="*/ 104016 h 606722"/>
              <a:gd name="connsiteX78" fmla="*/ 303775 w 607639"/>
              <a:gd name="connsiteY78" fmla="*/ 85847 h 606722"/>
              <a:gd name="connsiteX79" fmla="*/ 85957 w 607639"/>
              <a:gd name="connsiteY79" fmla="*/ 303317 h 606722"/>
              <a:gd name="connsiteX80" fmla="*/ 303775 w 607639"/>
              <a:gd name="connsiteY80" fmla="*/ 520875 h 606722"/>
              <a:gd name="connsiteX81" fmla="*/ 521682 w 607639"/>
              <a:gd name="connsiteY81" fmla="*/ 303317 h 606722"/>
              <a:gd name="connsiteX82" fmla="*/ 303775 w 607639"/>
              <a:gd name="connsiteY82" fmla="*/ 85847 h 606722"/>
              <a:gd name="connsiteX83" fmla="*/ 303775 w 607639"/>
              <a:gd name="connsiteY83" fmla="*/ 61674 h 606722"/>
              <a:gd name="connsiteX84" fmla="*/ 545894 w 607639"/>
              <a:gd name="connsiteY84" fmla="*/ 303317 h 606722"/>
              <a:gd name="connsiteX85" fmla="*/ 303775 w 607639"/>
              <a:gd name="connsiteY85" fmla="*/ 545048 h 606722"/>
              <a:gd name="connsiteX86" fmla="*/ 61745 w 607639"/>
              <a:gd name="connsiteY86" fmla="*/ 303317 h 606722"/>
              <a:gd name="connsiteX87" fmla="*/ 303775 w 607639"/>
              <a:gd name="connsiteY87" fmla="*/ 61674 h 606722"/>
              <a:gd name="connsiteX88" fmla="*/ 303775 w 607639"/>
              <a:gd name="connsiteY88" fmla="*/ 24173 h 606722"/>
              <a:gd name="connsiteX89" fmla="*/ 24209 w 607639"/>
              <a:gd name="connsiteY89" fmla="*/ 303317 h 606722"/>
              <a:gd name="connsiteX90" fmla="*/ 303775 w 607639"/>
              <a:gd name="connsiteY90" fmla="*/ 582549 h 606722"/>
              <a:gd name="connsiteX91" fmla="*/ 583430 w 607639"/>
              <a:gd name="connsiteY91" fmla="*/ 303317 h 606722"/>
              <a:gd name="connsiteX92" fmla="*/ 303775 w 607639"/>
              <a:gd name="connsiteY92" fmla="*/ 24173 h 606722"/>
              <a:gd name="connsiteX93" fmla="*/ 303775 w 607639"/>
              <a:gd name="connsiteY93" fmla="*/ 0 h 606722"/>
              <a:gd name="connsiteX94" fmla="*/ 518634 w 607639"/>
              <a:gd name="connsiteY94" fmla="*/ 88871 h 606722"/>
              <a:gd name="connsiteX95" fmla="*/ 607639 w 607639"/>
              <a:gd name="connsiteY95" fmla="*/ 303317 h 606722"/>
              <a:gd name="connsiteX96" fmla="*/ 518634 w 607639"/>
              <a:gd name="connsiteY96" fmla="*/ 517851 h 606722"/>
              <a:gd name="connsiteX97" fmla="*/ 303775 w 607639"/>
              <a:gd name="connsiteY97" fmla="*/ 606722 h 606722"/>
              <a:gd name="connsiteX98" fmla="*/ 89005 w 607639"/>
              <a:gd name="connsiteY98" fmla="*/ 517851 h 606722"/>
              <a:gd name="connsiteX99" fmla="*/ 0 w 607639"/>
              <a:gd name="connsiteY99" fmla="*/ 303317 h 606722"/>
              <a:gd name="connsiteX100" fmla="*/ 89005 w 607639"/>
              <a:gd name="connsiteY100" fmla="*/ 88871 h 606722"/>
              <a:gd name="connsiteX101" fmla="*/ 303775 w 607639"/>
              <a:gd name="connsiteY10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606722">
                <a:moveTo>
                  <a:pt x="261049" y="366405"/>
                </a:moveTo>
                <a:lnTo>
                  <a:pt x="170166" y="418750"/>
                </a:lnTo>
                <a:cubicBezTo>
                  <a:pt x="203546" y="457232"/>
                  <a:pt x="252593" y="479805"/>
                  <a:pt x="303775" y="479805"/>
                </a:cubicBezTo>
                <a:cubicBezTo>
                  <a:pt x="355047" y="479805"/>
                  <a:pt x="404094" y="457232"/>
                  <a:pt x="437474" y="418750"/>
                </a:cubicBezTo>
                <a:lnTo>
                  <a:pt x="346591" y="366405"/>
                </a:lnTo>
                <a:cubicBezTo>
                  <a:pt x="334040" y="374848"/>
                  <a:pt x="319086" y="379469"/>
                  <a:pt x="303775" y="379469"/>
                </a:cubicBezTo>
                <a:cubicBezTo>
                  <a:pt x="288465" y="379469"/>
                  <a:pt x="273600" y="374848"/>
                  <a:pt x="261049" y="366405"/>
                </a:cubicBezTo>
                <a:close/>
                <a:moveTo>
                  <a:pt x="255886" y="341432"/>
                </a:moveTo>
                <a:cubicBezTo>
                  <a:pt x="260337" y="338855"/>
                  <a:pt x="265945" y="339388"/>
                  <a:pt x="269861" y="342676"/>
                </a:cubicBezTo>
                <a:cubicBezTo>
                  <a:pt x="279297" y="350853"/>
                  <a:pt x="291403" y="355296"/>
                  <a:pt x="303775" y="355296"/>
                </a:cubicBezTo>
                <a:cubicBezTo>
                  <a:pt x="316237" y="355296"/>
                  <a:pt x="328343" y="350853"/>
                  <a:pt x="337779" y="342676"/>
                </a:cubicBezTo>
                <a:cubicBezTo>
                  <a:pt x="341606" y="339388"/>
                  <a:pt x="347214" y="338855"/>
                  <a:pt x="351665" y="341432"/>
                </a:cubicBezTo>
                <a:lnTo>
                  <a:pt x="461775" y="404886"/>
                </a:lnTo>
                <a:cubicBezTo>
                  <a:pt x="464801" y="406575"/>
                  <a:pt x="466849" y="409508"/>
                  <a:pt x="467561" y="412885"/>
                </a:cubicBezTo>
                <a:cubicBezTo>
                  <a:pt x="468273" y="416262"/>
                  <a:pt x="467472" y="419728"/>
                  <a:pt x="465425" y="422483"/>
                </a:cubicBezTo>
                <a:cubicBezTo>
                  <a:pt x="447177" y="447189"/>
                  <a:pt x="423054" y="467718"/>
                  <a:pt x="395727" y="481760"/>
                </a:cubicBezTo>
                <a:cubicBezTo>
                  <a:pt x="367598" y="496246"/>
                  <a:pt x="335731" y="503978"/>
                  <a:pt x="303775" y="503978"/>
                </a:cubicBezTo>
                <a:cubicBezTo>
                  <a:pt x="271820" y="503978"/>
                  <a:pt x="240042" y="496246"/>
                  <a:pt x="211824" y="481760"/>
                </a:cubicBezTo>
                <a:cubicBezTo>
                  <a:pt x="184586" y="467718"/>
                  <a:pt x="160463" y="447189"/>
                  <a:pt x="142126" y="422483"/>
                </a:cubicBezTo>
                <a:cubicBezTo>
                  <a:pt x="140079" y="419728"/>
                  <a:pt x="139367" y="416262"/>
                  <a:pt x="140079" y="412885"/>
                </a:cubicBezTo>
                <a:cubicBezTo>
                  <a:pt x="140702" y="409508"/>
                  <a:pt x="142839" y="406575"/>
                  <a:pt x="145865" y="404886"/>
                </a:cubicBezTo>
                <a:close/>
                <a:moveTo>
                  <a:pt x="407179" y="197421"/>
                </a:moveTo>
                <a:cubicBezTo>
                  <a:pt x="412254" y="193067"/>
                  <a:pt x="419912" y="193600"/>
                  <a:pt x="424275" y="198576"/>
                </a:cubicBezTo>
                <a:cubicBezTo>
                  <a:pt x="449653" y="227634"/>
                  <a:pt x="463544" y="264866"/>
                  <a:pt x="463544" y="303343"/>
                </a:cubicBezTo>
                <a:cubicBezTo>
                  <a:pt x="463544" y="310008"/>
                  <a:pt x="458201" y="315428"/>
                  <a:pt x="451434" y="315428"/>
                </a:cubicBezTo>
                <a:cubicBezTo>
                  <a:pt x="444756" y="315428"/>
                  <a:pt x="439324" y="310008"/>
                  <a:pt x="439324" y="303343"/>
                </a:cubicBezTo>
                <a:cubicBezTo>
                  <a:pt x="439324" y="270642"/>
                  <a:pt x="427481" y="239097"/>
                  <a:pt x="406021" y="214482"/>
                </a:cubicBezTo>
                <a:cubicBezTo>
                  <a:pt x="401658" y="209417"/>
                  <a:pt x="402103" y="201864"/>
                  <a:pt x="407179" y="197421"/>
                </a:cubicBezTo>
                <a:close/>
                <a:moveTo>
                  <a:pt x="362675" y="158561"/>
                </a:moveTo>
                <a:cubicBezTo>
                  <a:pt x="365591" y="157516"/>
                  <a:pt x="368909" y="157583"/>
                  <a:pt x="371937" y="159005"/>
                </a:cubicBezTo>
                <a:cubicBezTo>
                  <a:pt x="378170" y="161938"/>
                  <a:pt x="384404" y="165404"/>
                  <a:pt x="390282" y="169137"/>
                </a:cubicBezTo>
                <a:cubicBezTo>
                  <a:pt x="395892" y="172780"/>
                  <a:pt x="397495" y="180246"/>
                  <a:pt x="393844" y="185845"/>
                </a:cubicBezTo>
                <a:cubicBezTo>
                  <a:pt x="391528" y="189489"/>
                  <a:pt x="387610" y="191444"/>
                  <a:pt x="383692" y="191444"/>
                </a:cubicBezTo>
                <a:cubicBezTo>
                  <a:pt x="381465" y="191444"/>
                  <a:pt x="379150" y="190822"/>
                  <a:pt x="377102" y="189489"/>
                </a:cubicBezTo>
                <a:cubicBezTo>
                  <a:pt x="372115" y="186289"/>
                  <a:pt x="366860" y="183356"/>
                  <a:pt x="361517" y="180868"/>
                </a:cubicBezTo>
                <a:cubicBezTo>
                  <a:pt x="355551" y="178024"/>
                  <a:pt x="352968" y="170825"/>
                  <a:pt x="355818" y="164782"/>
                </a:cubicBezTo>
                <a:cubicBezTo>
                  <a:pt x="357243" y="161760"/>
                  <a:pt x="359758" y="159605"/>
                  <a:pt x="362675" y="158561"/>
                </a:cubicBezTo>
                <a:close/>
                <a:moveTo>
                  <a:pt x="337032" y="130055"/>
                </a:moveTo>
                <a:lnTo>
                  <a:pt x="337032" y="234918"/>
                </a:lnTo>
                <a:cubicBezTo>
                  <a:pt x="363116" y="247449"/>
                  <a:pt x="380031" y="274020"/>
                  <a:pt x="380031" y="303346"/>
                </a:cubicBezTo>
                <a:cubicBezTo>
                  <a:pt x="380031" y="305213"/>
                  <a:pt x="379942" y="306990"/>
                  <a:pt x="379853" y="308856"/>
                </a:cubicBezTo>
                <a:lnTo>
                  <a:pt x="470747" y="361288"/>
                </a:lnTo>
                <a:cubicBezTo>
                  <a:pt x="477246" y="342715"/>
                  <a:pt x="480540" y="323342"/>
                  <a:pt x="480540" y="303346"/>
                </a:cubicBezTo>
                <a:cubicBezTo>
                  <a:pt x="480540" y="217945"/>
                  <a:pt x="419736" y="145695"/>
                  <a:pt x="337032" y="130055"/>
                </a:cubicBezTo>
                <a:close/>
                <a:moveTo>
                  <a:pt x="270473" y="130055"/>
                </a:moveTo>
                <a:cubicBezTo>
                  <a:pt x="187880" y="145695"/>
                  <a:pt x="127092" y="217945"/>
                  <a:pt x="127092" y="303346"/>
                </a:cubicBezTo>
                <a:cubicBezTo>
                  <a:pt x="127092" y="323342"/>
                  <a:pt x="130385" y="342715"/>
                  <a:pt x="136793" y="361288"/>
                </a:cubicBezTo>
                <a:lnTo>
                  <a:pt x="227752" y="308856"/>
                </a:lnTo>
                <a:cubicBezTo>
                  <a:pt x="227574" y="306990"/>
                  <a:pt x="227574" y="305213"/>
                  <a:pt x="227574" y="303346"/>
                </a:cubicBezTo>
                <a:cubicBezTo>
                  <a:pt x="227574" y="274020"/>
                  <a:pt x="244485" y="247449"/>
                  <a:pt x="270473" y="234918"/>
                </a:cubicBezTo>
                <a:close/>
                <a:moveTo>
                  <a:pt x="326260" y="104016"/>
                </a:moveTo>
                <a:cubicBezTo>
                  <a:pt x="428015" y="115392"/>
                  <a:pt x="504755" y="201060"/>
                  <a:pt x="504755" y="303346"/>
                </a:cubicBezTo>
                <a:cubicBezTo>
                  <a:pt x="504755" y="331251"/>
                  <a:pt x="499146" y="358178"/>
                  <a:pt x="488018" y="383594"/>
                </a:cubicBezTo>
                <a:cubicBezTo>
                  <a:pt x="486594" y="386704"/>
                  <a:pt x="484012" y="389192"/>
                  <a:pt x="480718" y="390259"/>
                </a:cubicBezTo>
                <a:cubicBezTo>
                  <a:pt x="479472" y="390614"/>
                  <a:pt x="478226" y="390792"/>
                  <a:pt x="476890" y="390792"/>
                </a:cubicBezTo>
                <a:cubicBezTo>
                  <a:pt x="474843" y="390792"/>
                  <a:pt x="472706" y="390259"/>
                  <a:pt x="470836" y="389192"/>
                </a:cubicBezTo>
                <a:lnTo>
                  <a:pt x="360712" y="325741"/>
                </a:lnTo>
                <a:cubicBezTo>
                  <a:pt x="356261" y="323164"/>
                  <a:pt x="353947" y="318098"/>
                  <a:pt x="354926" y="313033"/>
                </a:cubicBezTo>
                <a:cubicBezTo>
                  <a:pt x="355549" y="309834"/>
                  <a:pt x="355816" y="306546"/>
                  <a:pt x="355816" y="303346"/>
                </a:cubicBezTo>
                <a:cubicBezTo>
                  <a:pt x="355816" y="281307"/>
                  <a:pt x="341839" y="261579"/>
                  <a:pt x="320918" y="254291"/>
                </a:cubicBezTo>
                <a:cubicBezTo>
                  <a:pt x="316111" y="252603"/>
                  <a:pt x="312817" y="248071"/>
                  <a:pt x="312817" y="242916"/>
                </a:cubicBezTo>
                <a:lnTo>
                  <a:pt x="312817" y="116014"/>
                </a:lnTo>
                <a:cubicBezTo>
                  <a:pt x="312817" y="112637"/>
                  <a:pt x="314330" y="109349"/>
                  <a:pt x="316912" y="107038"/>
                </a:cubicBezTo>
                <a:cubicBezTo>
                  <a:pt x="319405" y="104727"/>
                  <a:pt x="322877" y="103661"/>
                  <a:pt x="326260" y="104016"/>
                </a:cubicBezTo>
                <a:close/>
                <a:moveTo>
                  <a:pt x="281242" y="104016"/>
                </a:moveTo>
                <a:cubicBezTo>
                  <a:pt x="284713" y="103661"/>
                  <a:pt x="288095" y="104727"/>
                  <a:pt x="290676" y="107038"/>
                </a:cubicBezTo>
                <a:cubicBezTo>
                  <a:pt x="293257" y="109349"/>
                  <a:pt x="294681" y="112637"/>
                  <a:pt x="294681" y="116014"/>
                </a:cubicBezTo>
                <a:lnTo>
                  <a:pt x="294681" y="242916"/>
                </a:lnTo>
                <a:cubicBezTo>
                  <a:pt x="294681" y="248071"/>
                  <a:pt x="291477" y="252603"/>
                  <a:pt x="286582" y="254291"/>
                </a:cubicBezTo>
                <a:cubicBezTo>
                  <a:pt x="265756" y="261579"/>
                  <a:pt x="251783" y="281307"/>
                  <a:pt x="251783" y="303346"/>
                </a:cubicBezTo>
                <a:cubicBezTo>
                  <a:pt x="251783" y="306546"/>
                  <a:pt x="252050" y="309834"/>
                  <a:pt x="252673" y="313033"/>
                </a:cubicBezTo>
                <a:cubicBezTo>
                  <a:pt x="253652" y="318098"/>
                  <a:pt x="251249" y="323164"/>
                  <a:pt x="246799" y="325741"/>
                </a:cubicBezTo>
                <a:lnTo>
                  <a:pt x="136704" y="389192"/>
                </a:lnTo>
                <a:cubicBezTo>
                  <a:pt x="134835" y="390259"/>
                  <a:pt x="132788" y="390792"/>
                  <a:pt x="130652" y="390792"/>
                </a:cubicBezTo>
                <a:cubicBezTo>
                  <a:pt x="129406" y="390792"/>
                  <a:pt x="128160" y="390614"/>
                  <a:pt x="126914" y="390259"/>
                </a:cubicBezTo>
                <a:cubicBezTo>
                  <a:pt x="123621" y="389192"/>
                  <a:pt x="120951" y="386704"/>
                  <a:pt x="119616" y="383594"/>
                </a:cubicBezTo>
                <a:cubicBezTo>
                  <a:pt x="108491" y="358178"/>
                  <a:pt x="102884" y="331251"/>
                  <a:pt x="102884" y="303346"/>
                </a:cubicBezTo>
                <a:cubicBezTo>
                  <a:pt x="102884" y="201060"/>
                  <a:pt x="179603" y="115392"/>
                  <a:pt x="281242" y="104016"/>
                </a:cubicBezTo>
                <a:close/>
                <a:moveTo>
                  <a:pt x="303775" y="85847"/>
                </a:moveTo>
                <a:cubicBezTo>
                  <a:pt x="183695" y="85847"/>
                  <a:pt x="85957" y="183428"/>
                  <a:pt x="85957" y="303317"/>
                </a:cubicBezTo>
                <a:cubicBezTo>
                  <a:pt x="85957" y="423294"/>
                  <a:pt x="183695" y="520875"/>
                  <a:pt x="303775" y="520875"/>
                </a:cubicBezTo>
                <a:cubicBezTo>
                  <a:pt x="423944" y="520875"/>
                  <a:pt x="521682" y="423294"/>
                  <a:pt x="521682" y="303317"/>
                </a:cubicBezTo>
                <a:cubicBezTo>
                  <a:pt x="521682" y="183428"/>
                  <a:pt x="423944" y="85847"/>
                  <a:pt x="303775" y="85847"/>
                </a:cubicBezTo>
                <a:close/>
                <a:moveTo>
                  <a:pt x="303775" y="61674"/>
                </a:moveTo>
                <a:cubicBezTo>
                  <a:pt x="437297" y="61674"/>
                  <a:pt x="545894" y="170098"/>
                  <a:pt x="545894" y="303317"/>
                </a:cubicBezTo>
                <a:cubicBezTo>
                  <a:pt x="545894" y="436624"/>
                  <a:pt x="437297" y="545048"/>
                  <a:pt x="303775" y="545048"/>
                </a:cubicBezTo>
                <a:cubicBezTo>
                  <a:pt x="170343" y="545048"/>
                  <a:pt x="61745" y="436624"/>
                  <a:pt x="61745" y="303317"/>
                </a:cubicBezTo>
                <a:cubicBezTo>
                  <a:pt x="61745" y="170098"/>
                  <a:pt x="170343" y="61674"/>
                  <a:pt x="303775" y="61674"/>
                </a:cubicBezTo>
                <a:close/>
                <a:moveTo>
                  <a:pt x="303775" y="24173"/>
                </a:moveTo>
                <a:cubicBezTo>
                  <a:pt x="149618" y="24173"/>
                  <a:pt x="24209" y="149392"/>
                  <a:pt x="24209" y="303317"/>
                </a:cubicBezTo>
                <a:cubicBezTo>
                  <a:pt x="24209" y="457241"/>
                  <a:pt x="149618" y="582549"/>
                  <a:pt x="303775" y="582549"/>
                </a:cubicBezTo>
                <a:cubicBezTo>
                  <a:pt x="457932" y="582549"/>
                  <a:pt x="583430" y="457241"/>
                  <a:pt x="583430" y="303317"/>
                </a:cubicBezTo>
                <a:cubicBezTo>
                  <a:pt x="583430" y="149392"/>
                  <a:pt x="457932" y="24173"/>
                  <a:pt x="303775" y="24173"/>
                </a:cubicBezTo>
                <a:close/>
                <a:moveTo>
                  <a:pt x="303775" y="0"/>
                </a:moveTo>
                <a:cubicBezTo>
                  <a:pt x="384948" y="0"/>
                  <a:pt x="461225" y="31549"/>
                  <a:pt x="518634" y="88871"/>
                </a:cubicBezTo>
                <a:cubicBezTo>
                  <a:pt x="576042" y="146104"/>
                  <a:pt x="607639" y="222355"/>
                  <a:pt x="607639" y="303317"/>
                </a:cubicBezTo>
                <a:cubicBezTo>
                  <a:pt x="607639" y="384367"/>
                  <a:pt x="576042" y="460529"/>
                  <a:pt x="518634" y="517851"/>
                </a:cubicBezTo>
                <a:cubicBezTo>
                  <a:pt x="461225" y="575173"/>
                  <a:pt x="384948" y="606722"/>
                  <a:pt x="303775" y="606722"/>
                </a:cubicBezTo>
                <a:cubicBezTo>
                  <a:pt x="222691" y="606722"/>
                  <a:pt x="146325" y="575173"/>
                  <a:pt x="89005" y="517851"/>
                </a:cubicBezTo>
                <a:cubicBezTo>
                  <a:pt x="31597" y="460529"/>
                  <a:pt x="0" y="384367"/>
                  <a:pt x="0" y="303317"/>
                </a:cubicBezTo>
                <a:cubicBezTo>
                  <a:pt x="0" y="222355"/>
                  <a:pt x="31597" y="146104"/>
                  <a:pt x="89005" y="88871"/>
                </a:cubicBezTo>
                <a:cubicBezTo>
                  <a:pt x="146325" y="31549"/>
                  <a:pt x="222691" y="0"/>
                  <a:pt x="303775"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2" name="car-side-view_26212"/>
          <p:cNvSpPr>
            <a:spLocks noChangeAspect="1"/>
          </p:cNvSpPr>
          <p:nvPr/>
        </p:nvSpPr>
        <p:spPr bwMode="auto">
          <a:xfrm>
            <a:off x="5977472" y="2351801"/>
            <a:ext cx="380511" cy="406905"/>
          </a:xfrm>
          <a:custGeom>
            <a:avLst/>
            <a:gdLst>
              <a:gd name="connsiteX0" fmla="*/ 394980 w 566676"/>
              <a:gd name="connsiteY0" fmla="*/ 515747 h 606761"/>
              <a:gd name="connsiteX1" fmla="*/ 475471 w 566676"/>
              <a:gd name="connsiteY1" fmla="*/ 515747 h 606761"/>
              <a:gd name="connsiteX2" fmla="*/ 484583 w 566676"/>
              <a:gd name="connsiteY2" fmla="*/ 520298 h 606761"/>
              <a:gd name="connsiteX3" fmla="*/ 524069 w 566676"/>
              <a:gd name="connsiteY3" fmla="*/ 590075 h 606761"/>
              <a:gd name="connsiteX4" fmla="*/ 526347 w 566676"/>
              <a:gd name="connsiteY4" fmla="*/ 596901 h 606761"/>
              <a:gd name="connsiteX5" fmla="*/ 516475 w 566676"/>
              <a:gd name="connsiteY5" fmla="*/ 606761 h 606761"/>
              <a:gd name="connsiteX6" fmla="*/ 515716 w 566676"/>
              <a:gd name="connsiteY6" fmla="*/ 606761 h 606761"/>
              <a:gd name="connsiteX7" fmla="*/ 353975 w 566676"/>
              <a:gd name="connsiteY7" fmla="*/ 606761 h 606761"/>
              <a:gd name="connsiteX8" fmla="*/ 345622 w 566676"/>
              <a:gd name="connsiteY8" fmla="*/ 601452 h 606761"/>
              <a:gd name="connsiteX9" fmla="*/ 345622 w 566676"/>
              <a:gd name="connsiteY9" fmla="*/ 591592 h 606761"/>
              <a:gd name="connsiteX10" fmla="*/ 385868 w 566676"/>
              <a:gd name="connsiteY10" fmla="*/ 520298 h 606761"/>
              <a:gd name="connsiteX11" fmla="*/ 394980 w 566676"/>
              <a:gd name="connsiteY11" fmla="*/ 515747 h 606761"/>
              <a:gd name="connsiteX12" fmla="*/ 91146 w 566676"/>
              <a:gd name="connsiteY12" fmla="*/ 515747 h 606761"/>
              <a:gd name="connsiteX13" fmla="*/ 171691 w 566676"/>
              <a:gd name="connsiteY13" fmla="*/ 515747 h 606761"/>
              <a:gd name="connsiteX14" fmla="*/ 180809 w 566676"/>
              <a:gd name="connsiteY14" fmla="*/ 520298 h 606761"/>
              <a:gd name="connsiteX15" fmla="*/ 220321 w 566676"/>
              <a:gd name="connsiteY15" fmla="*/ 590075 h 606761"/>
              <a:gd name="connsiteX16" fmla="*/ 222601 w 566676"/>
              <a:gd name="connsiteY16" fmla="*/ 596901 h 606761"/>
              <a:gd name="connsiteX17" fmla="*/ 212723 w 566676"/>
              <a:gd name="connsiteY17" fmla="*/ 606761 h 606761"/>
              <a:gd name="connsiteX18" fmla="*/ 211963 w 566676"/>
              <a:gd name="connsiteY18" fmla="*/ 606761 h 606761"/>
              <a:gd name="connsiteX19" fmla="*/ 50114 w 566676"/>
              <a:gd name="connsiteY19" fmla="*/ 606761 h 606761"/>
              <a:gd name="connsiteX20" fmla="*/ 41756 w 566676"/>
              <a:gd name="connsiteY20" fmla="*/ 601452 h 606761"/>
              <a:gd name="connsiteX21" fmla="*/ 41756 w 566676"/>
              <a:gd name="connsiteY21" fmla="*/ 591592 h 606761"/>
              <a:gd name="connsiteX22" fmla="*/ 82028 w 566676"/>
              <a:gd name="connsiteY22" fmla="*/ 520298 h 606761"/>
              <a:gd name="connsiteX23" fmla="*/ 91146 w 566676"/>
              <a:gd name="connsiteY23" fmla="*/ 515747 h 606761"/>
              <a:gd name="connsiteX24" fmla="*/ 323598 w 566676"/>
              <a:gd name="connsiteY24" fmla="*/ 455071 h 606761"/>
              <a:gd name="connsiteX25" fmla="*/ 323598 w 566676"/>
              <a:gd name="connsiteY25" fmla="*/ 560496 h 606761"/>
              <a:gd name="connsiteX26" fmla="*/ 364617 w 566676"/>
              <a:gd name="connsiteY26" fmla="*/ 492993 h 606761"/>
              <a:gd name="connsiteX27" fmla="*/ 364617 w 566676"/>
              <a:gd name="connsiteY27" fmla="*/ 455071 h 606761"/>
              <a:gd name="connsiteX28" fmla="*/ 202059 w 566676"/>
              <a:gd name="connsiteY28" fmla="*/ 455071 h 606761"/>
              <a:gd name="connsiteX29" fmla="*/ 202059 w 566676"/>
              <a:gd name="connsiteY29" fmla="*/ 492993 h 606761"/>
              <a:gd name="connsiteX30" fmla="*/ 243078 w 566676"/>
              <a:gd name="connsiteY30" fmla="*/ 560496 h 606761"/>
              <a:gd name="connsiteX31" fmla="*/ 243078 w 566676"/>
              <a:gd name="connsiteY31" fmla="*/ 455071 h 606761"/>
              <a:gd name="connsiteX32" fmla="*/ 243143 w 566676"/>
              <a:gd name="connsiteY32" fmla="*/ 364057 h 606761"/>
              <a:gd name="connsiteX33" fmla="*/ 323655 w 566676"/>
              <a:gd name="connsiteY33" fmla="*/ 364057 h 606761"/>
              <a:gd name="connsiteX34" fmla="*/ 332770 w 566676"/>
              <a:gd name="connsiteY34" fmla="*/ 368608 h 606761"/>
              <a:gd name="connsiteX35" fmla="*/ 351759 w 566676"/>
              <a:gd name="connsiteY35" fmla="*/ 408047 h 606761"/>
              <a:gd name="connsiteX36" fmla="*/ 354797 w 566676"/>
              <a:gd name="connsiteY36" fmla="*/ 414873 h 606761"/>
              <a:gd name="connsiteX37" fmla="*/ 344163 w 566676"/>
              <a:gd name="connsiteY37" fmla="*/ 424733 h 606761"/>
              <a:gd name="connsiteX38" fmla="*/ 222635 w 566676"/>
              <a:gd name="connsiteY38" fmla="*/ 424733 h 606761"/>
              <a:gd name="connsiteX39" fmla="*/ 213520 w 566676"/>
              <a:gd name="connsiteY39" fmla="*/ 419424 h 606761"/>
              <a:gd name="connsiteX40" fmla="*/ 214280 w 566676"/>
              <a:gd name="connsiteY40" fmla="*/ 409564 h 606761"/>
              <a:gd name="connsiteX41" fmla="*/ 234028 w 566676"/>
              <a:gd name="connsiteY41" fmla="*/ 368608 h 606761"/>
              <a:gd name="connsiteX42" fmla="*/ 243143 w 566676"/>
              <a:gd name="connsiteY42" fmla="*/ 364057 h 606761"/>
              <a:gd name="connsiteX43" fmla="*/ 505906 w 566676"/>
              <a:gd name="connsiteY43" fmla="*/ 194164 h 606761"/>
              <a:gd name="connsiteX44" fmla="*/ 505906 w 566676"/>
              <a:gd name="connsiteY44" fmla="*/ 303381 h 606761"/>
              <a:gd name="connsiteX45" fmla="*/ 505906 w 566676"/>
              <a:gd name="connsiteY45" fmla="*/ 343578 h 606761"/>
              <a:gd name="connsiteX46" fmla="*/ 505906 w 566676"/>
              <a:gd name="connsiteY46" fmla="*/ 492993 h 606761"/>
              <a:gd name="connsiteX47" fmla="*/ 546926 w 566676"/>
              <a:gd name="connsiteY47" fmla="*/ 560496 h 606761"/>
              <a:gd name="connsiteX48" fmla="*/ 546926 w 566676"/>
              <a:gd name="connsiteY48" fmla="*/ 275318 h 606761"/>
              <a:gd name="connsiteX49" fmla="*/ 60770 w 566676"/>
              <a:gd name="connsiteY49" fmla="*/ 194164 h 606761"/>
              <a:gd name="connsiteX50" fmla="*/ 19750 w 566676"/>
              <a:gd name="connsiteY50" fmla="*/ 275318 h 606761"/>
              <a:gd name="connsiteX51" fmla="*/ 19750 w 566676"/>
              <a:gd name="connsiteY51" fmla="*/ 560496 h 606761"/>
              <a:gd name="connsiteX52" fmla="*/ 60770 w 566676"/>
              <a:gd name="connsiteY52" fmla="*/ 492993 h 606761"/>
              <a:gd name="connsiteX53" fmla="*/ 353983 w 566676"/>
              <a:gd name="connsiteY53" fmla="*/ 53092 h 606761"/>
              <a:gd name="connsiteX54" fmla="*/ 353983 w 566676"/>
              <a:gd name="connsiteY54" fmla="*/ 341303 h 606761"/>
              <a:gd name="connsiteX55" fmla="*/ 395002 w 566676"/>
              <a:gd name="connsiteY55" fmla="*/ 408805 h 606761"/>
              <a:gd name="connsiteX56" fmla="*/ 395002 w 566676"/>
              <a:gd name="connsiteY56" fmla="*/ 151690 h 606761"/>
              <a:gd name="connsiteX57" fmla="*/ 395002 w 566676"/>
              <a:gd name="connsiteY57" fmla="*/ 123628 h 606761"/>
              <a:gd name="connsiteX58" fmla="*/ 212693 w 566676"/>
              <a:gd name="connsiteY58" fmla="*/ 53092 h 606761"/>
              <a:gd name="connsiteX59" fmla="*/ 171674 w 566676"/>
              <a:gd name="connsiteY59" fmla="*/ 123628 h 606761"/>
              <a:gd name="connsiteX60" fmla="*/ 171674 w 566676"/>
              <a:gd name="connsiteY60" fmla="*/ 151690 h 606761"/>
              <a:gd name="connsiteX61" fmla="*/ 171674 w 566676"/>
              <a:gd name="connsiteY61" fmla="*/ 408805 h 606761"/>
              <a:gd name="connsiteX62" fmla="*/ 212693 w 566676"/>
              <a:gd name="connsiteY62" fmla="*/ 341303 h 606761"/>
              <a:gd name="connsiteX63" fmla="*/ 221809 w 566676"/>
              <a:gd name="connsiteY63" fmla="*/ 0 h 606761"/>
              <a:gd name="connsiteX64" fmla="*/ 222568 w 566676"/>
              <a:gd name="connsiteY64" fmla="*/ 0 h 606761"/>
              <a:gd name="connsiteX65" fmla="*/ 344108 w 566676"/>
              <a:gd name="connsiteY65" fmla="*/ 0 h 606761"/>
              <a:gd name="connsiteX66" fmla="*/ 344867 w 566676"/>
              <a:gd name="connsiteY66" fmla="*/ 0 h 606761"/>
              <a:gd name="connsiteX67" fmla="*/ 347146 w 566676"/>
              <a:gd name="connsiteY67" fmla="*/ 758 h 606761"/>
              <a:gd name="connsiteX68" fmla="*/ 347906 w 566676"/>
              <a:gd name="connsiteY68" fmla="*/ 758 h 606761"/>
              <a:gd name="connsiteX69" fmla="*/ 350944 w 566676"/>
              <a:gd name="connsiteY69" fmla="*/ 3034 h 606761"/>
              <a:gd name="connsiteX70" fmla="*/ 351704 w 566676"/>
              <a:gd name="connsiteY70" fmla="*/ 3792 h 606761"/>
              <a:gd name="connsiteX71" fmla="*/ 353223 w 566676"/>
              <a:gd name="connsiteY71" fmla="*/ 5309 h 606761"/>
              <a:gd name="connsiteX72" fmla="*/ 413993 w 566676"/>
              <a:gd name="connsiteY72" fmla="*/ 116802 h 606761"/>
              <a:gd name="connsiteX73" fmla="*/ 414752 w 566676"/>
              <a:gd name="connsiteY73" fmla="*/ 121352 h 606761"/>
              <a:gd name="connsiteX74" fmla="*/ 414752 w 566676"/>
              <a:gd name="connsiteY74" fmla="*/ 141830 h 606761"/>
              <a:gd name="connsiteX75" fmla="*/ 496031 w 566676"/>
              <a:gd name="connsiteY75" fmla="*/ 141830 h 606761"/>
              <a:gd name="connsiteX76" fmla="*/ 496791 w 566676"/>
              <a:gd name="connsiteY76" fmla="*/ 141830 h 606761"/>
              <a:gd name="connsiteX77" fmla="*/ 499070 w 566676"/>
              <a:gd name="connsiteY77" fmla="*/ 142589 h 606761"/>
              <a:gd name="connsiteX78" fmla="*/ 499830 w 566676"/>
              <a:gd name="connsiteY78" fmla="*/ 142589 h 606761"/>
              <a:gd name="connsiteX79" fmla="*/ 502868 w 566676"/>
              <a:gd name="connsiteY79" fmla="*/ 144864 h 606761"/>
              <a:gd name="connsiteX80" fmla="*/ 503628 w 566676"/>
              <a:gd name="connsiteY80" fmla="*/ 144864 h 606761"/>
              <a:gd name="connsiteX81" fmla="*/ 505147 w 566676"/>
              <a:gd name="connsiteY81" fmla="*/ 147140 h 606761"/>
              <a:gd name="connsiteX82" fmla="*/ 565916 w 566676"/>
              <a:gd name="connsiteY82" fmla="*/ 268492 h 606761"/>
              <a:gd name="connsiteX83" fmla="*/ 566676 w 566676"/>
              <a:gd name="connsiteY83" fmla="*/ 273042 h 606761"/>
              <a:gd name="connsiteX84" fmla="*/ 566676 w 566676"/>
              <a:gd name="connsiteY84" fmla="*/ 596901 h 606761"/>
              <a:gd name="connsiteX85" fmla="*/ 559839 w 566676"/>
              <a:gd name="connsiteY85" fmla="*/ 606761 h 606761"/>
              <a:gd name="connsiteX86" fmla="*/ 556801 w 566676"/>
              <a:gd name="connsiteY86" fmla="*/ 606761 h 606761"/>
              <a:gd name="connsiteX87" fmla="*/ 548445 w 566676"/>
              <a:gd name="connsiteY87" fmla="*/ 602210 h 606761"/>
              <a:gd name="connsiteX88" fmla="*/ 489954 w 566676"/>
              <a:gd name="connsiteY88" fmla="*/ 505887 h 606761"/>
              <a:gd name="connsiteX89" fmla="*/ 380569 w 566676"/>
              <a:gd name="connsiteY89" fmla="*/ 505887 h 606761"/>
              <a:gd name="connsiteX90" fmla="*/ 322079 w 566676"/>
              <a:gd name="connsiteY90" fmla="*/ 602210 h 606761"/>
              <a:gd name="connsiteX91" fmla="*/ 313723 w 566676"/>
              <a:gd name="connsiteY91" fmla="*/ 606761 h 606761"/>
              <a:gd name="connsiteX92" fmla="*/ 310684 w 566676"/>
              <a:gd name="connsiteY92" fmla="*/ 606761 h 606761"/>
              <a:gd name="connsiteX93" fmla="*/ 303848 w 566676"/>
              <a:gd name="connsiteY93" fmla="*/ 596901 h 606761"/>
              <a:gd name="connsiteX94" fmla="*/ 303848 w 566676"/>
              <a:gd name="connsiteY94" fmla="*/ 445211 h 606761"/>
              <a:gd name="connsiteX95" fmla="*/ 313723 w 566676"/>
              <a:gd name="connsiteY95" fmla="*/ 434593 h 606761"/>
              <a:gd name="connsiteX96" fmla="*/ 374492 w 566676"/>
              <a:gd name="connsiteY96" fmla="*/ 434593 h 606761"/>
              <a:gd name="connsiteX97" fmla="*/ 386646 w 566676"/>
              <a:gd name="connsiteY97" fmla="*/ 434593 h 606761"/>
              <a:gd name="connsiteX98" fmla="*/ 338031 w 566676"/>
              <a:gd name="connsiteY98" fmla="*/ 354197 h 606761"/>
              <a:gd name="connsiteX99" fmla="*/ 303848 w 566676"/>
              <a:gd name="connsiteY99" fmla="*/ 354197 h 606761"/>
              <a:gd name="connsiteX100" fmla="*/ 262828 w 566676"/>
              <a:gd name="connsiteY100" fmla="*/ 354197 h 606761"/>
              <a:gd name="connsiteX101" fmla="*/ 228645 w 566676"/>
              <a:gd name="connsiteY101" fmla="*/ 354197 h 606761"/>
              <a:gd name="connsiteX102" fmla="*/ 180030 w 566676"/>
              <a:gd name="connsiteY102" fmla="*/ 434593 h 606761"/>
              <a:gd name="connsiteX103" fmla="*/ 192184 w 566676"/>
              <a:gd name="connsiteY103" fmla="*/ 434593 h 606761"/>
              <a:gd name="connsiteX104" fmla="*/ 252953 w 566676"/>
              <a:gd name="connsiteY104" fmla="*/ 434593 h 606761"/>
              <a:gd name="connsiteX105" fmla="*/ 262828 w 566676"/>
              <a:gd name="connsiteY105" fmla="*/ 445211 h 606761"/>
              <a:gd name="connsiteX106" fmla="*/ 262828 w 566676"/>
              <a:gd name="connsiteY106" fmla="*/ 596901 h 606761"/>
              <a:gd name="connsiteX107" fmla="*/ 255992 w 566676"/>
              <a:gd name="connsiteY107" fmla="*/ 606761 h 606761"/>
              <a:gd name="connsiteX108" fmla="*/ 252953 w 566676"/>
              <a:gd name="connsiteY108" fmla="*/ 606761 h 606761"/>
              <a:gd name="connsiteX109" fmla="*/ 244597 w 566676"/>
              <a:gd name="connsiteY109" fmla="*/ 602210 h 606761"/>
              <a:gd name="connsiteX110" fmla="*/ 186107 w 566676"/>
              <a:gd name="connsiteY110" fmla="*/ 505887 h 606761"/>
              <a:gd name="connsiteX111" fmla="*/ 76722 w 566676"/>
              <a:gd name="connsiteY111" fmla="*/ 505887 h 606761"/>
              <a:gd name="connsiteX112" fmla="*/ 18231 w 566676"/>
              <a:gd name="connsiteY112" fmla="*/ 602210 h 606761"/>
              <a:gd name="connsiteX113" fmla="*/ 9875 w 566676"/>
              <a:gd name="connsiteY113" fmla="*/ 606761 h 606761"/>
              <a:gd name="connsiteX114" fmla="*/ 6837 w 566676"/>
              <a:gd name="connsiteY114" fmla="*/ 606761 h 606761"/>
              <a:gd name="connsiteX115" fmla="*/ 0 w 566676"/>
              <a:gd name="connsiteY115" fmla="*/ 596901 h 606761"/>
              <a:gd name="connsiteX116" fmla="*/ 0 w 566676"/>
              <a:gd name="connsiteY116" fmla="*/ 273042 h 606761"/>
              <a:gd name="connsiteX117" fmla="*/ 760 w 566676"/>
              <a:gd name="connsiteY117" fmla="*/ 268492 h 606761"/>
              <a:gd name="connsiteX118" fmla="*/ 61529 w 566676"/>
              <a:gd name="connsiteY118" fmla="*/ 147140 h 606761"/>
              <a:gd name="connsiteX119" fmla="*/ 63048 w 566676"/>
              <a:gd name="connsiteY119" fmla="*/ 144864 h 606761"/>
              <a:gd name="connsiteX120" fmla="*/ 63808 w 566676"/>
              <a:gd name="connsiteY120" fmla="*/ 144864 h 606761"/>
              <a:gd name="connsiteX121" fmla="*/ 66846 w 566676"/>
              <a:gd name="connsiteY121" fmla="*/ 142589 h 606761"/>
              <a:gd name="connsiteX122" fmla="*/ 67606 w 566676"/>
              <a:gd name="connsiteY122" fmla="*/ 142589 h 606761"/>
              <a:gd name="connsiteX123" fmla="*/ 69885 w 566676"/>
              <a:gd name="connsiteY123" fmla="*/ 141830 h 606761"/>
              <a:gd name="connsiteX124" fmla="*/ 70645 w 566676"/>
              <a:gd name="connsiteY124" fmla="*/ 141830 h 606761"/>
              <a:gd name="connsiteX125" fmla="*/ 151924 w 566676"/>
              <a:gd name="connsiteY125" fmla="*/ 141830 h 606761"/>
              <a:gd name="connsiteX126" fmla="*/ 151924 w 566676"/>
              <a:gd name="connsiteY126" fmla="*/ 121352 h 606761"/>
              <a:gd name="connsiteX127" fmla="*/ 152683 w 566676"/>
              <a:gd name="connsiteY127" fmla="*/ 116802 h 606761"/>
              <a:gd name="connsiteX128" fmla="*/ 213453 w 566676"/>
              <a:gd name="connsiteY128" fmla="*/ 5309 h 606761"/>
              <a:gd name="connsiteX129" fmla="*/ 214972 w 566676"/>
              <a:gd name="connsiteY129" fmla="*/ 3792 h 606761"/>
              <a:gd name="connsiteX130" fmla="*/ 215732 w 566676"/>
              <a:gd name="connsiteY130" fmla="*/ 3034 h 606761"/>
              <a:gd name="connsiteX131" fmla="*/ 218770 w 566676"/>
              <a:gd name="connsiteY131" fmla="*/ 758 h 606761"/>
              <a:gd name="connsiteX132" fmla="*/ 219530 w 566676"/>
              <a:gd name="connsiteY132" fmla="*/ 758 h 606761"/>
              <a:gd name="connsiteX133" fmla="*/ 221809 w 566676"/>
              <a:gd name="connsiteY13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66676" h="606761">
                <a:moveTo>
                  <a:pt x="394980" y="515747"/>
                </a:moveTo>
                <a:lnTo>
                  <a:pt x="475471" y="515747"/>
                </a:lnTo>
                <a:cubicBezTo>
                  <a:pt x="479267" y="515747"/>
                  <a:pt x="482305" y="517264"/>
                  <a:pt x="484583" y="520298"/>
                </a:cubicBezTo>
                <a:lnTo>
                  <a:pt x="524069" y="590075"/>
                </a:lnTo>
                <a:cubicBezTo>
                  <a:pt x="525588" y="591592"/>
                  <a:pt x="526347" y="593867"/>
                  <a:pt x="526347" y="596901"/>
                </a:cubicBezTo>
                <a:cubicBezTo>
                  <a:pt x="526347" y="602210"/>
                  <a:pt x="521791" y="606761"/>
                  <a:pt x="516475" y="606761"/>
                </a:cubicBezTo>
                <a:cubicBezTo>
                  <a:pt x="516475" y="606761"/>
                  <a:pt x="515716" y="606761"/>
                  <a:pt x="515716" y="606761"/>
                </a:cubicBezTo>
                <a:lnTo>
                  <a:pt x="353975" y="606761"/>
                </a:lnTo>
                <a:cubicBezTo>
                  <a:pt x="350937" y="606761"/>
                  <a:pt x="347141" y="604486"/>
                  <a:pt x="345622" y="601452"/>
                </a:cubicBezTo>
                <a:cubicBezTo>
                  <a:pt x="343344" y="598418"/>
                  <a:pt x="343344" y="594626"/>
                  <a:pt x="345622" y="591592"/>
                </a:cubicBezTo>
                <a:lnTo>
                  <a:pt x="385868" y="520298"/>
                </a:lnTo>
                <a:cubicBezTo>
                  <a:pt x="388146" y="517264"/>
                  <a:pt x="391183" y="515747"/>
                  <a:pt x="394980" y="515747"/>
                </a:cubicBezTo>
                <a:close/>
                <a:moveTo>
                  <a:pt x="91146" y="515747"/>
                </a:moveTo>
                <a:lnTo>
                  <a:pt x="171691" y="515747"/>
                </a:lnTo>
                <a:cubicBezTo>
                  <a:pt x="175490" y="515747"/>
                  <a:pt x="178529" y="517264"/>
                  <a:pt x="180809" y="520298"/>
                </a:cubicBezTo>
                <a:lnTo>
                  <a:pt x="220321" y="590075"/>
                </a:lnTo>
                <a:cubicBezTo>
                  <a:pt x="221841" y="591592"/>
                  <a:pt x="222601" y="593867"/>
                  <a:pt x="222601" y="596901"/>
                </a:cubicBezTo>
                <a:cubicBezTo>
                  <a:pt x="222601" y="602210"/>
                  <a:pt x="218042" y="606761"/>
                  <a:pt x="212723" y="606761"/>
                </a:cubicBezTo>
                <a:cubicBezTo>
                  <a:pt x="212723" y="606761"/>
                  <a:pt x="211963" y="606761"/>
                  <a:pt x="211963" y="606761"/>
                </a:cubicBezTo>
                <a:lnTo>
                  <a:pt x="50114" y="606761"/>
                </a:lnTo>
                <a:cubicBezTo>
                  <a:pt x="47075" y="606761"/>
                  <a:pt x="43275" y="604486"/>
                  <a:pt x="41756" y="601452"/>
                </a:cubicBezTo>
                <a:cubicBezTo>
                  <a:pt x="39476" y="598418"/>
                  <a:pt x="39476" y="594626"/>
                  <a:pt x="41756" y="591592"/>
                </a:cubicBezTo>
                <a:lnTo>
                  <a:pt x="82028" y="520298"/>
                </a:lnTo>
                <a:cubicBezTo>
                  <a:pt x="84307" y="517264"/>
                  <a:pt x="87347" y="515747"/>
                  <a:pt x="91146" y="515747"/>
                </a:cubicBezTo>
                <a:close/>
                <a:moveTo>
                  <a:pt x="323598" y="455071"/>
                </a:moveTo>
                <a:lnTo>
                  <a:pt x="323598" y="560496"/>
                </a:lnTo>
                <a:lnTo>
                  <a:pt x="364617" y="492993"/>
                </a:lnTo>
                <a:lnTo>
                  <a:pt x="364617" y="455071"/>
                </a:lnTo>
                <a:close/>
                <a:moveTo>
                  <a:pt x="202059" y="455071"/>
                </a:moveTo>
                <a:lnTo>
                  <a:pt x="202059" y="492993"/>
                </a:lnTo>
                <a:lnTo>
                  <a:pt x="243078" y="560496"/>
                </a:lnTo>
                <a:lnTo>
                  <a:pt x="243078" y="455071"/>
                </a:lnTo>
                <a:close/>
                <a:moveTo>
                  <a:pt x="243143" y="364057"/>
                </a:moveTo>
                <a:lnTo>
                  <a:pt x="323655" y="364057"/>
                </a:lnTo>
                <a:cubicBezTo>
                  <a:pt x="327453" y="364057"/>
                  <a:pt x="330491" y="365574"/>
                  <a:pt x="332770" y="368608"/>
                </a:cubicBezTo>
                <a:lnTo>
                  <a:pt x="351759" y="408047"/>
                </a:lnTo>
                <a:cubicBezTo>
                  <a:pt x="353278" y="409564"/>
                  <a:pt x="354797" y="411839"/>
                  <a:pt x="354797" y="414873"/>
                </a:cubicBezTo>
                <a:cubicBezTo>
                  <a:pt x="354797" y="420182"/>
                  <a:pt x="350240" y="424733"/>
                  <a:pt x="344163" y="424733"/>
                </a:cubicBezTo>
                <a:lnTo>
                  <a:pt x="222635" y="424733"/>
                </a:lnTo>
                <a:cubicBezTo>
                  <a:pt x="218837" y="424733"/>
                  <a:pt x="215799" y="422458"/>
                  <a:pt x="213520" y="419424"/>
                </a:cubicBezTo>
                <a:cubicBezTo>
                  <a:pt x="212001" y="416390"/>
                  <a:pt x="212001" y="412598"/>
                  <a:pt x="214280" y="409564"/>
                </a:cubicBezTo>
                <a:lnTo>
                  <a:pt x="234028" y="368608"/>
                </a:lnTo>
                <a:cubicBezTo>
                  <a:pt x="236307" y="365574"/>
                  <a:pt x="239345" y="364057"/>
                  <a:pt x="243143" y="364057"/>
                </a:cubicBezTo>
                <a:close/>
                <a:moveTo>
                  <a:pt x="505906" y="194164"/>
                </a:moveTo>
                <a:lnTo>
                  <a:pt x="505906" y="303381"/>
                </a:lnTo>
                <a:lnTo>
                  <a:pt x="505906" y="343578"/>
                </a:lnTo>
                <a:lnTo>
                  <a:pt x="505906" y="492993"/>
                </a:lnTo>
                <a:lnTo>
                  <a:pt x="546926" y="560496"/>
                </a:lnTo>
                <a:lnTo>
                  <a:pt x="546926" y="275318"/>
                </a:lnTo>
                <a:close/>
                <a:moveTo>
                  <a:pt x="60770" y="194164"/>
                </a:moveTo>
                <a:lnTo>
                  <a:pt x="19750" y="275318"/>
                </a:lnTo>
                <a:lnTo>
                  <a:pt x="19750" y="560496"/>
                </a:lnTo>
                <a:lnTo>
                  <a:pt x="60770" y="492993"/>
                </a:lnTo>
                <a:close/>
                <a:moveTo>
                  <a:pt x="353983" y="53092"/>
                </a:moveTo>
                <a:lnTo>
                  <a:pt x="353983" y="341303"/>
                </a:lnTo>
                <a:lnTo>
                  <a:pt x="395002" y="408805"/>
                </a:lnTo>
                <a:lnTo>
                  <a:pt x="395002" y="151690"/>
                </a:lnTo>
                <a:lnTo>
                  <a:pt x="395002" y="123628"/>
                </a:lnTo>
                <a:close/>
                <a:moveTo>
                  <a:pt x="212693" y="53092"/>
                </a:moveTo>
                <a:lnTo>
                  <a:pt x="171674" y="123628"/>
                </a:lnTo>
                <a:lnTo>
                  <a:pt x="171674" y="151690"/>
                </a:lnTo>
                <a:lnTo>
                  <a:pt x="171674" y="408805"/>
                </a:lnTo>
                <a:lnTo>
                  <a:pt x="212693" y="341303"/>
                </a:lnTo>
                <a:close/>
                <a:moveTo>
                  <a:pt x="221809" y="0"/>
                </a:moveTo>
                <a:cubicBezTo>
                  <a:pt x="222568" y="0"/>
                  <a:pt x="222568" y="0"/>
                  <a:pt x="222568" y="0"/>
                </a:cubicBezTo>
                <a:lnTo>
                  <a:pt x="344108" y="0"/>
                </a:lnTo>
                <a:cubicBezTo>
                  <a:pt x="344108" y="0"/>
                  <a:pt x="344108" y="0"/>
                  <a:pt x="344867" y="0"/>
                </a:cubicBezTo>
                <a:cubicBezTo>
                  <a:pt x="345627" y="0"/>
                  <a:pt x="346386" y="0"/>
                  <a:pt x="347146" y="758"/>
                </a:cubicBezTo>
                <a:cubicBezTo>
                  <a:pt x="347906" y="758"/>
                  <a:pt x="347906" y="758"/>
                  <a:pt x="347906" y="758"/>
                </a:cubicBezTo>
                <a:cubicBezTo>
                  <a:pt x="349425" y="1517"/>
                  <a:pt x="350184" y="2275"/>
                  <a:pt x="350944" y="3034"/>
                </a:cubicBezTo>
                <a:cubicBezTo>
                  <a:pt x="351704" y="3034"/>
                  <a:pt x="351704" y="3034"/>
                  <a:pt x="351704" y="3792"/>
                </a:cubicBezTo>
                <a:cubicBezTo>
                  <a:pt x="352463" y="4551"/>
                  <a:pt x="352463" y="4551"/>
                  <a:pt x="353223" y="5309"/>
                </a:cubicBezTo>
                <a:lnTo>
                  <a:pt x="413993" y="116802"/>
                </a:lnTo>
                <a:cubicBezTo>
                  <a:pt x="414752" y="118318"/>
                  <a:pt x="414752" y="119835"/>
                  <a:pt x="414752" y="121352"/>
                </a:cubicBezTo>
                <a:lnTo>
                  <a:pt x="414752" y="141830"/>
                </a:lnTo>
                <a:lnTo>
                  <a:pt x="496031" y="141830"/>
                </a:lnTo>
                <a:cubicBezTo>
                  <a:pt x="496031" y="141830"/>
                  <a:pt x="496031" y="141830"/>
                  <a:pt x="496791" y="141830"/>
                </a:cubicBezTo>
                <a:cubicBezTo>
                  <a:pt x="497551" y="141830"/>
                  <a:pt x="498310" y="141830"/>
                  <a:pt x="499070" y="142589"/>
                </a:cubicBezTo>
                <a:cubicBezTo>
                  <a:pt x="499830" y="142589"/>
                  <a:pt x="499830" y="142589"/>
                  <a:pt x="499830" y="142589"/>
                </a:cubicBezTo>
                <a:cubicBezTo>
                  <a:pt x="501349" y="143347"/>
                  <a:pt x="502108" y="143347"/>
                  <a:pt x="502868" y="144864"/>
                </a:cubicBezTo>
                <a:cubicBezTo>
                  <a:pt x="503628" y="144864"/>
                  <a:pt x="503628" y="144864"/>
                  <a:pt x="503628" y="144864"/>
                </a:cubicBezTo>
                <a:cubicBezTo>
                  <a:pt x="504387" y="145623"/>
                  <a:pt x="504387" y="146381"/>
                  <a:pt x="505147" y="147140"/>
                </a:cubicBezTo>
                <a:lnTo>
                  <a:pt x="565916" y="268492"/>
                </a:lnTo>
                <a:cubicBezTo>
                  <a:pt x="566676" y="270009"/>
                  <a:pt x="566676" y="271526"/>
                  <a:pt x="566676" y="273042"/>
                </a:cubicBezTo>
                <a:lnTo>
                  <a:pt x="566676" y="596901"/>
                </a:lnTo>
                <a:cubicBezTo>
                  <a:pt x="566676" y="601452"/>
                  <a:pt x="563638" y="605244"/>
                  <a:pt x="559839" y="606761"/>
                </a:cubicBezTo>
                <a:cubicBezTo>
                  <a:pt x="558320" y="606761"/>
                  <a:pt x="557561" y="606761"/>
                  <a:pt x="556801" y="606761"/>
                </a:cubicBezTo>
                <a:cubicBezTo>
                  <a:pt x="553003" y="606761"/>
                  <a:pt x="549964" y="605244"/>
                  <a:pt x="548445" y="602210"/>
                </a:cubicBezTo>
                <a:lnTo>
                  <a:pt x="489954" y="505887"/>
                </a:lnTo>
                <a:lnTo>
                  <a:pt x="380569" y="505887"/>
                </a:lnTo>
                <a:lnTo>
                  <a:pt x="322079" y="602210"/>
                </a:lnTo>
                <a:cubicBezTo>
                  <a:pt x="320559" y="605244"/>
                  <a:pt x="317521" y="606761"/>
                  <a:pt x="313723" y="606761"/>
                </a:cubicBezTo>
                <a:cubicBezTo>
                  <a:pt x="312963" y="606761"/>
                  <a:pt x="312204" y="606761"/>
                  <a:pt x="310684" y="606761"/>
                </a:cubicBezTo>
                <a:cubicBezTo>
                  <a:pt x="306886" y="605244"/>
                  <a:pt x="303848" y="601452"/>
                  <a:pt x="303848" y="596901"/>
                </a:cubicBezTo>
                <a:lnTo>
                  <a:pt x="303848" y="445211"/>
                </a:lnTo>
                <a:cubicBezTo>
                  <a:pt x="303848" y="439143"/>
                  <a:pt x="308405" y="434593"/>
                  <a:pt x="313723" y="434593"/>
                </a:cubicBezTo>
                <a:lnTo>
                  <a:pt x="374492" y="434593"/>
                </a:lnTo>
                <a:lnTo>
                  <a:pt x="386646" y="434593"/>
                </a:lnTo>
                <a:lnTo>
                  <a:pt x="338031" y="354197"/>
                </a:lnTo>
                <a:lnTo>
                  <a:pt x="303848" y="354197"/>
                </a:lnTo>
                <a:lnTo>
                  <a:pt x="262828" y="354197"/>
                </a:lnTo>
                <a:lnTo>
                  <a:pt x="228645" y="354197"/>
                </a:lnTo>
                <a:lnTo>
                  <a:pt x="180030" y="434593"/>
                </a:lnTo>
                <a:lnTo>
                  <a:pt x="192184" y="434593"/>
                </a:lnTo>
                <a:lnTo>
                  <a:pt x="252953" y="434593"/>
                </a:lnTo>
                <a:cubicBezTo>
                  <a:pt x="258271" y="434593"/>
                  <a:pt x="262828" y="439143"/>
                  <a:pt x="262828" y="445211"/>
                </a:cubicBezTo>
                <a:lnTo>
                  <a:pt x="262828" y="596901"/>
                </a:lnTo>
                <a:cubicBezTo>
                  <a:pt x="262828" y="601452"/>
                  <a:pt x="259790" y="605244"/>
                  <a:pt x="255992" y="606761"/>
                </a:cubicBezTo>
                <a:cubicBezTo>
                  <a:pt x="254472" y="606761"/>
                  <a:pt x="253713" y="606761"/>
                  <a:pt x="252953" y="606761"/>
                </a:cubicBezTo>
                <a:cubicBezTo>
                  <a:pt x="249155" y="606761"/>
                  <a:pt x="246117" y="605244"/>
                  <a:pt x="244597" y="602210"/>
                </a:cubicBezTo>
                <a:lnTo>
                  <a:pt x="186107" y="505887"/>
                </a:lnTo>
                <a:lnTo>
                  <a:pt x="76722" y="505887"/>
                </a:lnTo>
                <a:lnTo>
                  <a:pt x="18231" y="602210"/>
                </a:lnTo>
                <a:cubicBezTo>
                  <a:pt x="16712" y="605244"/>
                  <a:pt x="13673" y="606761"/>
                  <a:pt x="9875" y="606761"/>
                </a:cubicBezTo>
                <a:cubicBezTo>
                  <a:pt x="9115" y="606761"/>
                  <a:pt x="8356" y="606761"/>
                  <a:pt x="6837" y="606761"/>
                </a:cubicBezTo>
                <a:cubicBezTo>
                  <a:pt x="3038" y="605244"/>
                  <a:pt x="0" y="601452"/>
                  <a:pt x="0" y="596901"/>
                </a:cubicBezTo>
                <a:lnTo>
                  <a:pt x="0" y="273042"/>
                </a:lnTo>
                <a:cubicBezTo>
                  <a:pt x="0" y="271526"/>
                  <a:pt x="0" y="270009"/>
                  <a:pt x="760" y="268492"/>
                </a:cubicBezTo>
                <a:lnTo>
                  <a:pt x="61529" y="147140"/>
                </a:lnTo>
                <a:cubicBezTo>
                  <a:pt x="62289" y="146381"/>
                  <a:pt x="62289" y="145623"/>
                  <a:pt x="63048" y="144864"/>
                </a:cubicBezTo>
                <a:cubicBezTo>
                  <a:pt x="63048" y="144864"/>
                  <a:pt x="63048" y="144864"/>
                  <a:pt x="63808" y="144864"/>
                </a:cubicBezTo>
                <a:cubicBezTo>
                  <a:pt x="64568" y="143347"/>
                  <a:pt x="65327" y="142589"/>
                  <a:pt x="66846" y="142589"/>
                </a:cubicBezTo>
                <a:cubicBezTo>
                  <a:pt x="66846" y="142589"/>
                  <a:pt x="66846" y="142589"/>
                  <a:pt x="67606" y="142589"/>
                </a:cubicBezTo>
                <a:cubicBezTo>
                  <a:pt x="68366" y="141830"/>
                  <a:pt x="69125" y="141830"/>
                  <a:pt x="69885" y="141830"/>
                </a:cubicBezTo>
                <a:cubicBezTo>
                  <a:pt x="70645" y="141830"/>
                  <a:pt x="70645" y="141830"/>
                  <a:pt x="70645" y="141830"/>
                </a:cubicBezTo>
                <a:lnTo>
                  <a:pt x="151924" y="141830"/>
                </a:lnTo>
                <a:lnTo>
                  <a:pt x="151924" y="121352"/>
                </a:lnTo>
                <a:cubicBezTo>
                  <a:pt x="151924" y="119835"/>
                  <a:pt x="151924" y="118318"/>
                  <a:pt x="152683" y="116802"/>
                </a:cubicBezTo>
                <a:lnTo>
                  <a:pt x="213453" y="5309"/>
                </a:lnTo>
                <a:cubicBezTo>
                  <a:pt x="214213" y="4551"/>
                  <a:pt x="214213" y="3792"/>
                  <a:pt x="214972" y="3792"/>
                </a:cubicBezTo>
                <a:cubicBezTo>
                  <a:pt x="214972" y="3034"/>
                  <a:pt x="214972" y="3034"/>
                  <a:pt x="215732" y="3034"/>
                </a:cubicBezTo>
                <a:cubicBezTo>
                  <a:pt x="216492" y="2275"/>
                  <a:pt x="217251" y="1517"/>
                  <a:pt x="218770" y="758"/>
                </a:cubicBezTo>
                <a:cubicBezTo>
                  <a:pt x="218770" y="758"/>
                  <a:pt x="218770" y="758"/>
                  <a:pt x="219530" y="758"/>
                </a:cubicBezTo>
                <a:cubicBezTo>
                  <a:pt x="220290" y="0"/>
                  <a:pt x="221049" y="0"/>
                  <a:pt x="221809"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883" name="car-side-view_26212"/>
          <p:cNvSpPr>
            <a:spLocks noChangeAspect="1"/>
          </p:cNvSpPr>
          <p:nvPr/>
        </p:nvSpPr>
        <p:spPr bwMode="auto">
          <a:xfrm>
            <a:off x="7316960" y="2361332"/>
            <a:ext cx="351918" cy="411304"/>
          </a:xfrm>
          <a:custGeom>
            <a:avLst/>
            <a:gdLst>
              <a:gd name="connsiteX0" fmla="*/ 151146 w 519653"/>
              <a:gd name="connsiteY0" fmla="*/ 443997 h 606439"/>
              <a:gd name="connsiteX1" fmla="*/ 188939 w 519653"/>
              <a:gd name="connsiteY1" fmla="*/ 481885 h 606439"/>
              <a:gd name="connsiteX2" fmla="*/ 173576 w 519653"/>
              <a:gd name="connsiteY2" fmla="*/ 512256 h 606439"/>
              <a:gd name="connsiteX3" fmla="*/ 218128 w 519653"/>
              <a:gd name="connsiteY3" fmla="*/ 504280 h 606439"/>
              <a:gd name="connsiteX4" fmla="*/ 260991 w 519653"/>
              <a:gd name="connsiteY4" fmla="*/ 501826 h 606439"/>
              <a:gd name="connsiteX5" fmla="*/ 303085 w 519653"/>
              <a:gd name="connsiteY5" fmla="*/ 504127 h 606439"/>
              <a:gd name="connsiteX6" fmla="*/ 347330 w 519653"/>
              <a:gd name="connsiteY6" fmla="*/ 512103 h 606439"/>
              <a:gd name="connsiteX7" fmla="*/ 332274 w 519653"/>
              <a:gd name="connsiteY7" fmla="*/ 481885 h 606439"/>
              <a:gd name="connsiteX8" fmla="*/ 370067 w 519653"/>
              <a:gd name="connsiteY8" fmla="*/ 443997 h 606439"/>
              <a:gd name="connsiteX9" fmla="*/ 408013 w 519653"/>
              <a:gd name="connsiteY9" fmla="*/ 481885 h 606439"/>
              <a:gd name="connsiteX10" fmla="*/ 372525 w 519653"/>
              <a:gd name="connsiteY10" fmla="*/ 519466 h 606439"/>
              <a:gd name="connsiteX11" fmla="*/ 397105 w 519653"/>
              <a:gd name="connsiteY11" fmla="*/ 529436 h 606439"/>
              <a:gd name="connsiteX12" fmla="*/ 412622 w 519653"/>
              <a:gd name="connsiteY12" fmla="*/ 537719 h 606439"/>
              <a:gd name="connsiteX13" fmla="*/ 459632 w 519653"/>
              <a:gd name="connsiteY13" fmla="*/ 606439 h 606439"/>
              <a:gd name="connsiteX14" fmla="*/ 62349 w 519653"/>
              <a:gd name="connsiteY14" fmla="*/ 606439 h 606439"/>
              <a:gd name="connsiteX15" fmla="*/ 108899 w 519653"/>
              <a:gd name="connsiteY15" fmla="*/ 537873 h 606439"/>
              <a:gd name="connsiteX16" fmla="*/ 124876 w 519653"/>
              <a:gd name="connsiteY16" fmla="*/ 529590 h 606439"/>
              <a:gd name="connsiteX17" fmla="*/ 149149 w 519653"/>
              <a:gd name="connsiteY17" fmla="*/ 519619 h 606439"/>
              <a:gd name="connsiteX18" fmla="*/ 113200 w 519653"/>
              <a:gd name="connsiteY18" fmla="*/ 481885 h 606439"/>
              <a:gd name="connsiteX19" fmla="*/ 151146 w 519653"/>
              <a:gd name="connsiteY19" fmla="*/ 443997 h 606439"/>
              <a:gd name="connsiteX20" fmla="*/ 15635 w 519653"/>
              <a:gd name="connsiteY20" fmla="*/ 254671 h 606439"/>
              <a:gd name="connsiteX21" fmla="*/ 504018 w 519653"/>
              <a:gd name="connsiteY21" fmla="*/ 254671 h 606439"/>
              <a:gd name="connsiteX22" fmla="*/ 449480 w 519653"/>
              <a:gd name="connsiteY22" fmla="*/ 431289 h 606439"/>
              <a:gd name="connsiteX23" fmla="*/ 433810 w 519653"/>
              <a:gd name="connsiteY23" fmla="*/ 442798 h 606439"/>
              <a:gd name="connsiteX24" fmla="*/ 429509 w 519653"/>
              <a:gd name="connsiteY24" fmla="*/ 442798 h 606439"/>
              <a:gd name="connsiteX25" fmla="*/ 370055 w 519653"/>
              <a:gd name="connsiteY25" fmla="*/ 410421 h 606439"/>
              <a:gd name="connsiteX26" fmla="*/ 310601 w 519653"/>
              <a:gd name="connsiteY26" fmla="*/ 442798 h 606439"/>
              <a:gd name="connsiteX27" fmla="*/ 210435 w 519653"/>
              <a:gd name="connsiteY27" fmla="*/ 442798 h 606439"/>
              <a:gd name="connsiteX28" fmla="*/ 151135 w 519653"/>
              <a:gd name="connsiteY28" fmla="*/ 410421 h 606439"/>
              <a:gd name="connsiteX29" fmla="*/ 91681 w 519653"/>
              <a:gd name="connsiteY29" fmla="*/ 442798 h 606439"/>
              <a:gd name="connsiteX30" fmla="*/ 85843 w 519653"/>
              <a:gd name="connsiteY30" fmla="*/ 442798 h 606439"/>
              <a:gd name="connsiteX31" fmla="*/ 70173 w 519653"/>
              <a:gd name="connsiteY31" fmla="*/ 431289 h 606439"/>
              <a:gd name="connsiteX32" fmla="*/ 222571 w 519653"/>
              <a:gd name="connsiteY32" fmla="*/ 0 h 606439"/>
              <a:gd name="connsiteX33" fmla="*/ 261747 w 519653"/>
              <a:gd name="connsiteY33" fmla="*/ 11507 h 606439"/>
              <a:gd name="connsiteX34" fmla="*/ 300923 w 519653"/>
              <a:gd name="connsiteY34" fmla="*/ 0 h 606439"/>
              <a:gd name="connsiteX35" fmla="*/ 372975 w 519653"/>
              <a:gd name="connsiteY35" fmla="*/ 68276 h 606439"/>
              <a:gd name="connsiteX36" fmla="*/ 384344 w 519653"/>
              <a:gd name="connsiteY36" fmla="*/ 67509 h 606439"/>
              <a:gd name="connsiteX37" fmla="*/ 483743 w 519653"/>
              <a:gd name="connsiteY37" fmla="*/ 166470 h 606439"/>
              <a:gd name="connsiteX38" fmla="*/ 481899 w 519653"/>
              <a:gd name="connsiteY38" fmla="*/ 185035 h 606439"/>
              <a:gd name="connsiteX39" fmla="*/ 503254 w 519653"/>
              <a:gd name="connsiteY39" fmla="*/ 185035 h 606439"/>
              <a:gd name="connsiteX40" fmla="*/ 516466 w 519653"/>
              <a:gd name="connsiteY40" fmla="*/ 191939 h 606439"/>
              <a:gd name="connsiteX41" fmla="*/ 518924 w 519653"/>
              <a:gd name="connsiteY41" fmla="*/ 206669 h 606439"/>
              <a:gd name="connsiteX42" fmla="*/ 514161 w 519653"/>
              <a:gd name="connsiteY42" fmla="*/ 221858 h 606439"/>
              <a:gd name="connsiteX43" fmla="*/ 5492 w 519653"/>
              <a:gd name="connsiteY43" fmla="*/ 221858 h 606439"/>
              <a:gd name="connsiteX44" fmla="*/ 729 w 519653"/>
              <a:gd name="connsiteY44" fmla="*/ 206515 h 606439"/>
              <a:gd name="connsiteX45" fmla="*/ 3187 w 519653"/>
              <a:gd name="connsiteY45" fmla="*/ 192246 h 606439"/>
              <a:gd name="connsiteX46" fmla="*/ 16399 w 519653"/>
              <a:gd name="connsiteY46" fmla="*/ 185035 h 606439"/>
              <a:gd name="connsiteX47" fmla="*/ 41595 w 519653"/>
              <a:gd name="connsiteY47" fmla="*/ 185035 h 606439"/>
              <a:gd name="connsiteX48" fmla="*/ 39751 w 519653"/>
              <a:gd name="connsiteY48" fmla="*/ 166470 h 606439"/>
              <a:gd name="connsiteX49" fmla="*/ 138997 w 519653"/>
              <a:gd name="connsiteY49" fmla="*/ 67662 h 606439"/>
              <a:gd name="connsiteX50" fmla="*/ 150365 w 519653"/>
              <a:gd name="connsiteY50" fmla="*/ 68429 h 606439"/>
              <a:gd name="connsiteX51" fmla="*/ 222571 w 519653"/>
              <a:gd name="connsiteY51"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9653" h="606439">
                <a:moveTo>
                  <a:pt x="151146" y="443997"/>
                </a:moveTo>
                <a:cubicBezTo>
                  <a:pt x="172040" y="443997"/>
                  <a:pt x="188939" y="460870"/>
                  <a:pt x="188939" y="481885"/>
                </a:cubicBezTo>
                <a:cubicBezTo>
                  <a:pt x="188939" y="494310"/>
                  <a:pt x="182948" y="505354"/>
                  <a:pt x="173576" y="512256"/>
                </a:cubicBezTo>
                <a:cubicBezTo>
                  <a:pt x="187710" y="508728"/>
                  <a:pt x="202612" y="505967"/>
                  <a:pt x="218128" y="504280"/>
                </a:cubicBezTo>
                <a:cubicBezTo>
                  <a:pt x="231955" y="502593"/>
                  <a:pt x="246396" y="501826"/>
                  <a:pt x="260991" y="501826"/>
                </a:cubicBezTo>
                <a:cubicBezTo>
                  <a:pt x="275278" y="501826"/>
                  <a:pt x="289412" y="502593"/>
                  <a:pt x="303085" y="504127"/>
                </a:cubicBezTo>
                <a:cubicBezTo>
                  <a:pt x="318448" y="505814"/>
                  <a:pt x="333350" y="508575"/>
                  <a:pt x="347330" y="512103"/>
                </a:cubicBezTo>
                <a:cubicBezTo>
                  <a:pt x="338266" y="505200"/>
                  <a:pt x="332274" y="494156"/>
                  <a:pt x="332274" y="481885"/>
                </a:cubicBezTo>
                <a:cubicBezTo>
                  <a:pt x="332274" y="460870"/>
                  <a:pt x="349173" y="443997"/>
                  <a:pt x="370067" y="443997"/>
                </a:cubicBezTo>
                <a:cubicBezTo>
                  <a:pt x="390960" y="443997"/>
                  <a:pt x="408013" y="460870"/>
                  <a:pt x="408013" y="481885"/>
                </a:cubicBezTo>
                <a:cubicBezTo>
                  <a:pt x="408013" y="501979"/>
                  <a:pt x="392343" y="518239"/>
                  <a:pt x="372525" y="519466"/>
                </a:cubicBezTo>
                <a:cubicBezTo>
                  <a:pt x="381128" y="522534"/>
                  <a:pt x="389424" y="525755"/>
                  <a:pt x="397105" y="529436"/>
                </a:cubicBezTo>
                <a:cubicBezTo>
                  <a:pt x="402636" y="532197"/>
                  <a:pt x="407706" y="534805"/>
                  <a:pt x="412622" y="537719"/>
                </a:cubicBezTo>
                <a:cubicBezTo>
                  <a:pt x="443040" y="556433"/>
                  <a:pt x="459632" y="581896"/>
                  <a:pt x="459632" y="606439"/>
                </a:cubicBezTo>
                <a:lnTo>
                  <a:pt x="62349" y="606439"/>
                </a:lnTo>
                <a:cubicBezTo>
                  <a:pt x="62349" y="581896"/>
                  <a:pt x="78634" y="556587"/>
                  <a:pt x="108899" y="537873"/>
                </a:cubicBezTo>
                <a:cubicBezTo>
                  <a:pt x="113815" y="534805"/>
                  <a:pt x="119192" y="532351"/>
                  <a:pt x="124876" y="529590"/>
                </a:cubicBezTo>
                <a:cubicBezTo>
                  <a:pt x="132557" y="525908"/>
                  <a:pt x="140700" y="522534"/>
                  <a:pt x="149149" y="519619"/>
                </a:cubicBezTo>
                <a:cubicBezTo>
                  <a:pt x="129178" y="518545"/>
                  <a:pt x="113200" y="502133"/>
                  <a:pt x="113200" y="481885"/>
                </a:cubicBezTo>
                <a:cubicBezTo>
                  <a:pt x="113200" y="460870"/>
                  <a:pt x="130099" y="443997"/>
                  <a:pt x="151146" y="443997"/>
                </a:cubicBezTo>
                <a:close/>
                <a:moveTo>
                  <a:pt x="15635" y="254671"/>
                </a:moveTo>
                <a:lnTo>
                  <a:pt x="504018" y="254671"/>
                </a:lnTo>
                <a:lnTo>
                  <a:pt x="449480" y="431289"/>
                </a:lnTo>
                <a:cubicBezTo>
                  <a:pt x="447330" y="438195"/>
                  <a:pt x="441031" y="442798"/>
                  <a:pt x="433810" y="442798"/>
                </a:cubicBezTo>
                <a:lnTo>
                  <a:pt x="429509" y="442798"/>
                </a:lnTo>
                <a:cubicBezTo>
                  <a:pt x="416911" y="424384"/>
                  <a:pt x="394942" y="410421"/>
                  <a:pt x="370055" y="410421"/>
                </a:cubicBezTo>
                <a:cubicBezTo>
                  <a:pt x="345167" y="410421"/>
                  <a:pt x="323198" y="424384"/>
                  <a:pt x="310601" y="442798"/>
                </a:cubicBezTo>
                <a:lnTo>
                  <a:pt x="210435" y="442798"/>
                </a:lnTo>
                <a:cubicBezTo>
                  <a:pt x="197992" y="424384"/>
                  <a:pt x="176023" y="410421"/>
                  <a:pt x="151135" y="410421"/>
                </a:cubicBezTo>
                <a:cubicBezTo>
                  <a:pt x="126094" y="410421"/>
                  <a:pt x="104279" y="424384"/>
                  <a:pt x="91681" y="442798"/>
                </a:cubicBezTo>
                <a:lnTo>
                  <a:pt x="85843" y="442798"/>
                </a:lnTo>
                <a:cubicBezTo>
                  <a:pt x="78623" y="442798"/>
                  <a:pt x="72324" y="438195"/>
                  <a:pt x="70173" y="431289"/>
                </a:cubicBezTo>
                <a:close/>
                <a:moveTo>
                  <a:pt x="222571" y="0"/>
                </a:moveTo>
                <a:cubicBezTo>
                  <a:pt x="237013" y="0"/>
                  <a:pt x="250378" y="4296"/>
                  <a:pt x="261747" y="11507"/>
                </a:cubicBezTo>
                <a:cubicBezTo>
                  <a:pt x="272962" y="4296"/>
                  <a:pt x="286482" y="0"/>
                  <a:pt x="300923" y="0"/>
                </a:cubicBezTo>
                <a:cubicBezTo>
                  <a:pt x="339484" y="0"/>
                  <a:pt x="370978" y="30225"/>
                  <a:pt x="372975" y="68276"/>
                </a:cubicBezTo>
                <a:cubicBezTo>
                  <a:pt x="376816" y="67816"/>
                  <a:pt x="380503" y="67509"/>
                  <a:pt x="384344" y="67509"/>
                </a:cubicBezTo>
                <a:cubicBezTo>
                  <a:pt x="439190" y="67509"/>
                  <a:pt x="483743" y="111696"/>
                  <a:pt x="483743" y="166470"/>
                </a:cubicBezTo>
                <a:cubicBezTo>
                  <a:pt x="483743" y="173068"/>
                  <a:pt x="483128" y="178898"/>
                  <a:pt x="481899" y="185035"/>
                </a:cubicBezTo>
                <a:lnTo>
                  <a:pt x="503254" y="185035"/>
                </a:lnTo>
                <a:cubicBezTo>
                  <a:pt x="508477" y="185035"/>
                  <a:pt x="513393" y="187797"/>
                  <a:pt x="516466" y="191939"/>
                </a:cubicBezTo>
                <a:cubicBezTo>
                  <a:pt x="519538" y="196082"/>
                  <a:pt x="520460" y="201759"/>
                  <a:pt x="518924" y="206669"/>
                </a:cubicBezTo>
                <a:lnTo>
                  <a:pt x="514161" y="221858"/>
                </a:lnTo>
                <a:lnTo>
                  <a:pt x="5492" y="221858"/>
                </a:lnTo>
                <a:lnTo>
                  <a:pt x="729" y="206515"/>
                </a:lnTo>
                <a:cubicBezTo>
                  <a:pt x="-807" y="201605"/>
                  <a:pt x="115" y="196389"/>
                  <a:pt x="3187" y="192246"/>
                </a:cubicBezTo>
                <a:cubicBezTo>
                  <a:pt x="6260" y="187950"/>
                  <a:pt x="11176" y="185035"/>
                  <a:pt x="16399" y="185035"/>
                </a:cubicBezTo>
                <a:lnTo>
                  <a:pt x="41595" y="185035"/>
                </a:lnTo>
                <a:cubicBezTo>
                  <a:pt x="40366" y="178898"/>
                  <a:pt x="39751" y="173068"/>
                  <a:pt x="39751" y="166470"/>
                </a:cubicBezTo>
                <a:cubicBezTo>
                  <a:pt x="39751" y="111696"/>
                  <a:pt x="84151" y="67662"/>
                  <a:pt x="138997" y="67662"/>
                </a:cubicBezTo>
                <a:cubicBezTo>
                  <a:pt x="142837" y="67662"/>
                  <a:pt x="146678" y="67969"/>
                  <a:pt x="150365" y="68429"/>
                </a:cubicBezTo>
                <a:cubicBezTo>
                  <a:pt x="152362" y="30379"/>
                  <a:pt x="184010" y="0"/>
                  <a:pt x="222571"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cxnSp>
        <p:nvCxnSpPr>
          <p:cNvPr id="3145740" name="直接箭头连接符 24"/>
          <p:cNvCxnSpPr/>
          <p:nvPr/>
        </p:nvCxnSpPr>
        <p:spPr>
          <a:xfrm>
            <a:off x="2126171" y="2566618"/>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1" name="直接箭头连接符 25"/>
          <p:cNvCxnSpPr/>
          <p:nvPr/>
        </p:nvCxnSpPr>
        <p:spPr>
          <a:xfrm>
            <a:off x="3588829" y="2564418"/>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2" name="直接箭头连接符 26"/>
          <p:cNvCxnSpPr/>
          <p:nvPr/>
        </p:nvCxnSpPr>
        <p:spPr>
          <a:xfrm>
            <a:off x="5026561" y="2571750"/>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cxnSp>
        <p:nvCxnSpPr>
          <p:cNvPr id="3145743" name="直接箭头连接符 27"/>
          <p:cNvCxnSpPr/>
          <p:nvPr/>
        </p:nvCxnSpPr>
        <p:spPr>
          <a:xfrm>
            <a:off x="6423968" y="2571750"/>
            <a:ext cx="843137" cy="0"/>
          </a:xfrm>
          <a:prstGeom prst="straightConnector1">
            <a:avLst/>
          </a:prstGeom>
          <a:ln>
            <a:solidFill>
              <a:srgbClr val="2272A3"/>
            </a:solidFill>
            <a:tailEnd type="arrow"/>
          </a:ln>
        </p:spPr>
        <p:style>
          <a:lnRef idx="1">
            <a:schemeClr val="accent1"/>
          </a:lnRef>
          <a:fillRef idx="0">
            <a:schemeClr val="accent1"/>
          </a:fillRef>
          <a:effectRef idx="0">
            <a:schemeClr val="accent1"/>
          </a:effectRef>
          <a:fontRef idx="minor">
            <a:schemeClr val="tx1"/>
          </a:fontRef>
        </p:style>
      </p:cxnSp>
      <p:sp>
        <p:nvSpPr>
          <p:cNvPr id="1048884" name="文本框 28"/>
          <p:cNvSpPr txBox="1"/>
          <p:nvPr/>
        </p:nvSpPr>
        <p:spPr>
          <a:xfrm>
            <a:off x="1362216" y="2813694"/>
            <a:ext cx="763955" cy="234315"/>
          </a:xfrm>
          <a:prstGeom prst="rect">
            <a:avLst/>
          </a:prstGeom>
          <a:noFill/>
        </p:spPr>
        <p:txBody>
          <a:bodyPr wrap="square" rtlCol="0">
            <a:spAutoFit/>
          </a:bodyPr>
          <a:lstStyle/>
          <a:p>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Automaker</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5" name="文本框 29"/>
          <p:cNvSpPr txBox="1"/>
          <p:nvPr/>
        </p:nvSpPr>
        <p:spPr>
          <a:xfrm>
            <a:off x="2896725" y="2806362"/>
            <a:ext cx="802811" cy="234315"/>
          </a:xfrm>
          <a:prstGeom prst="rect">
            <a:avLst/>
          </a:prstGeom>
          <a:noFill/>
        </p:spPr>
        <p:txBody>
          <a:bodyPr wrap="square" rtlCol="0">
            <a:spAutoFit/>
          </a:bodyPr>
          <a:lstStyle/>
          <a:p>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Tire factory</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6" name="文本框 30"/>
          <p:cNvSpPr txBox="1"/>
          <p:nvPr/>
        </p:nvSpPr>
        <p:spPr>
          <a:xfrm>
            <a:off x="4452495" y="2806362"/>
            <a:ext cx="622455" cy="377190"/>
          </a:xfrm>
          <a:prstGeom prst="rect">
            <a:avLst/>
          </a:prstGeom>
          <a:noFill/>
        </p:spPr>
        <p:txBody>
          <a:bodyPr wrap="square" rtlCol="0">
            <a:spAutoFit/>
          </a:bodyPr>
          <a:lstStyle/>
          <a:p>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Wheel factory</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7" name="文本框 31"/>
          <p:cNvSpPr txBox="1"/>
          <p:nvPr/>
        </p:nvSpPr>
        <p:spPr>
          <a:xfrm>
            <a:off x="5900490" y="2809295"/>
            <a:ext cx="767166" cy="520065"/>
          </a:xfrm>
          <a:prstGeom prst="rect">
            <a:avLst/>
          </a:prstGeom>
          <a:noFill/>
        </p:spPr>
        <p:txBody>
          <a:bodyPr wrap="square" rtlCol="0">
            <a:spAutoFit/>
          </a:bodyPr>
          <a:lstStyle/>
          <a:p>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Aluminum ingot factory</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88" name="文本框 32"/>
          <p:cNvSpPr txBox="1"/>
          <p:nvPr/>
        </p:nvSpPr>
        <p:spPr>
          <a:xfrm>
            <a:off x="7225314" y="2813694"/>
            <a:ext cx="903802" cy="520065"/>
          </a:xfrm>
          <a:prstGeom prst="rect">
            <a:avLst/>
          </a:prstGeom>
          <a:noFill/>
        </p:spPr>
        <p:txBody>
          <a:bodyPr wrap="square" rtlCol="0">
            <a:spAutoFit/>
          </a:bodyPr>
          <a:lstStyle/>
          <a:p>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Aluminum mining enterprise</a:t>
            </a:r>
            <a:endParaRPr lang="en-US" altLang="zh-CN"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2" name="文本框 47"/>
          <p:cNvSpPr txBox="1"/>
          <p:nvPr/>
        </p:nvSpPr>
        <p:spPr>
          <a:xfrm>
            <a:off x="2082658" y="2623071"/>
            <a:ext cx="886649" cy="269240"/>
          </a:xfrm>
          <a:prstGeom prst="rect">
            <a:avLst/>
          </a:prstGeom>
          <a:noFill/>
        </p:spPr>
        <p:txBody>
          <a:bodyPr wrap="square" rtlCol="0">
            <a:spAutoFit/>
          </a:bodyPr>
          <a:lstStyle/>
          <a:p>
            <a:r>
              <a:rPr lang="en-US" altLang="zh-CN" sz="1155">
                <a:solidFill>
                  <a:schemeClr val="bg1"/>
                </a:solidFill>
                <a:latin typeface="Arial" panose="020B0604020202020204" pitchFamily="34" charset="0"/>
                <a:ea typeface="微软雅黑" panose="020B0503020204020204" charset="-122"/>
                <a:cs typeface="微软雅黑" panose="020B0503020204020204" charset="-122"/>
              </a:rPr>
              <a:t>10 million</a:t>
            </a:r>
            <a:endParaRPr lang="en-US" altLang="zh-CN" sz="115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3" name="文本框 48"/>
          <p:cNvSpPr txBox="1"/>
          <p:nvPr/>
        </p:nvSpPr>
        <p:spPr>
          <a:xfrm>
            <a:off x="3578564" y="2623071"/>
            <a:ext cx="931117" cy="269240"/>
          </a:xfrm>
          <a:prstGeom prst="rect">
            <a:avLst/>
          </a:prstGeom>
          <a:noFill/>
        </p:spPr>
        <p:txBody>
          <a:bodyPr wrap="square" rtlCol="0">
            <a:spAutoFit/>
          </a:bodyPr>
          <a:lstStyle/>
          <a:p>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5000</a:t>
            </a:r>
            <a:r>
              <a:rPr lang="zh-CN" altLang="en-US" sz="115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lang="zh-CN" altLang="en-US" sz="115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4" name="文本框 49"/>
          <p:cNvSpPr txBox="1"/>
          <p:nvPr/>
        </p:nvSpPr>
        <p:spPr>
          <a:xfrm>
            <a:off x="5034004" y="2644900"/>
            <a:ext cx="903400" cy="447675"/>
          </a:xfrm>
          <a:prstGeom prst="rect">
            <a:avLst/>
          </a:prstGeom>
          <a:noFill/>
        </p:spPr>
        <p:txBody>
          <a:bodyPr wrap="square" rtlCol="0">
            <a:spAutoFit/>
          </a:bodyPr>
          <a:lstStyle/>
          <a:p>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3000</a:t>
            </a:r>
            <a:r>
              <a:rPr lang="zh-CN" altLang="en-US" sz="115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lang="zh-CN" altLang="en-US" sz="115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5" name="文本框 50"/>
          <p:cNvSpPr txBox="1"/>
          <p:nvPr/>
        </p:nvSpPr>
        <p:spPr>
          <a:xfrm>
            <a:off x="6461727" y="2623071"/>
            <a:ext cx="941012" cy="269240"/>
          </a:xfrm>
          <a:prstGeom prst="rect">
            <a:avLst/>
          </a:prstGeom>
          <a:noFill/>
        </p:spPr>
        <p:txBody>
          <a:bodyPr wrap="square" rtlCol="0">
            <a:spAutoFit/>
          </a:bodyPr>
          <a:lstStyle/>
          <a:p>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1000</a:t>
            </a:r>
            <a:r>
              <a:rPr lang="zh-CN" altLang="en-US" sz="115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15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lang="zh-CN" altLang="en-US" sz="115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6" name="文本框 51"/>
          <p:cNvSpPr txBox="1"/>
          <p:nvPr/>
        </p:nvSpPr>
        <p:spPr>
          <a:xfrm>
            <a:off x="1981004" y="1956343"/>
            <a:ext cx="1106342" cy="520065"/>
          </a:xfrm>
          <a:prstGeom prst="rect">
            <a:avLst/>
          </a:prstGeom>
          <a:noFill/>
        </p:spPr>
        <p:txBody>
          <a:bodyPr wrap="square" rtlCol="0">
            <a:spAutoFit/>
          </a:bodyPr>
          <a:lstStyle/>
          <a:p>
            <a:pPr algn="ct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Trade </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contract</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Accounts </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receivable</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7" name="文本框 52"/>
          <p:cNvSpPr txBox="1"/>
          <p:nvPr/>
        </p:nvSpPr>
        <p:spPr>
          <a:xfrm>
            <a:off x="3405083" y="2081048"/>
            <a:ext cx="1089665" cy="377190"/>
          </a:xfrm>
          <a:prstGeom prst="rect">
            <a:avLst/>
          </a:prstGeom>
          <a:noFill/>
        </p:spPr>
        <p:txBody>
          <a:bodyPr wrap="square" rtlCol="0">
            <a:spAutoFit/>
          </a:bodyPr>
          <a:lstStyle/>
          <a:p>
            <a:pPr algn="ctr"/>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Credit </a:t>
            </a:r>
            <a:r>
              <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rPr>
              <a:t>certificate</a:t>
            </a:r>
            <a:endPar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Transfer </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split</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8" name="文本框 53"/>
          <p:cNvSpPr txBox="1"/>
          <p:nvPr/>
        </p:nvSpPr>
        <p:spPr>
          <a:xfrm>
            <a:off x="4908943" y="2071340"/>
            <a:ext cx="1068529" cy="377190"/>
          </a:xfrm>
          <a:prstGeom prst="rect">
            <a:avLst/>
          </a:prstGeom>
          <a:noFill/>
        </p:spPr>
        <p:txBody>
          <a:bodyPr wrap="square" rtlCol="0">
            <a:spAutoFit/>
          </a:bodyPr>
          <a:lstStyle/>
          <a:p>
            <a:pPr algn="ctr"/>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Credit </a:t>
            </a:r>
            <a:r>
              <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rPr>
              <a:t>certificate</a:t>
            </a:r>
            <a:endPar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Transfer </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split</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899" name="文本框 54"/>
          <p:cNvSpPr txBox="1"/>
          <p:nvPr/>
        </p:nvSpPr>
        <p:spPr>
          <a:xfrm>
            <a:off x="6139389" y="2081048"/>
            <a:ext cx="1355618" cy="377190"/>
          </a:xfrm>
          <a:prstGeom prst="rect">
            <a:avLst/>
          </a:prstGeom>
          <a:noFill/>
        </p:spPr>
        <p:txBody>
          <a:bodyPr wrap="square" rtlCol="0">
            <a:spAutoFit/>
          </a:bodyPr>
          <a:lstStyle/>
          <a:p>
            <a:pPr algn="ctr"/>
            <a:r>
              <a:rPr lang="en-US" altLang="zh-CN" sz="925">
                <a:solidFill>
                  <a:schemeClr val="bg1"/>
                </a:solidFill>
                <a:latin typeface="Arial" panose="020B0604020202020204" pitchFamily="34" charset="0"/>
                <a:ea typeface="微软雅黑" panose="020B0503020204020204" charset="-122"/>
                <a:cs typeface="微软雅黑" panose="020B0503020204020204" charset="-122"/>
              </a:rPr>
              <a:t>Credit </a:t>
            </a:r>
            <a:r>
              <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rPr>
              <a:t>certificate</a:t>
            </a:r>
            <a:endParaRPr lang="en-US" altLang="zh-CN" sz="925"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Transfer </a:t>
            </a:r>
            <a:r>
              <a:rPr lang="en-US" altLang="zh-CN" sz="925" dirty="0">
                <a:solidFill>
                  <a:schemeClr val="bg1"/>
                </a:solidFill>
                <a:latin typeface="Arial" panose="020B0604020202020204" pitchFamily="34" charset="0"/>
                <a:ea typeface="微软雅黑" panose="020B0503020204020204" charset="-122"/>
                <a:cs typeface="微软雅黑" panose="020B0503020204020204" charset="-122"/>
              </a:rPr>
              <a:t>split</a:t>
            </a:r>
            <a:endParaRPr lang="zh-CN" altLang="en-US"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0" name="car-side-view_26212"/>
          <p:cNvSpPr>
            <a:spLocks noChangeAspect="1"/>
          </p:cNvSpPr>
          <p:nvPr/>
        </p:nvSpPr>
        <p:spPr bwMode="auto">
          <a:xfrm>
            <a:off x="4971909" y="4233247"/>
            <a:ext cx="490486" cy="436965"/>
          </a:xfrm>
          <a:custGeom>
            <a:avLst/>
            <a:gdLst>
              <a:gd name="connsiteX0" fmla="*/ 296191 w 608348"/>
              <a:gd name="connsiteY0" fmla="*/ 164084 h 541256"/>
              <a:gd name="connsiteX1" fmla="*/ 314429 w 608348"/>
              <a:gd name="connsiteY1" fmla="*/ 164084 h 541256"/>
              <a:gd name="connsiteX2" fmla="*/ 323594 w 608348"/>
              <a:gd name="connsiteY2" fmla="*/ 173234 h 541256"/>
              <a:gd name="connsiteX3" fmla="*/ 323594 w 608348"/>
              <a:gd name="connsiteY3" fmla="*/ 193215 h 541256"/>
              <a:gd name="connsiteX4" fmla="*/ 357357 w 608348"/>
              <a:gd name="connsiteY4" fmla="*/ 204046 h 541256"/>
              <a:gd name="connsiteX5" fmla="*/ 361285 w 608348"/>
              <a:gd name="connsiteY5" fmla="*/ 215250 h 541256"/>
              <a:gd name="connsiteX6" fmla="*/ 353990 w 608348"/>
              <a:gd name="connsiteY6" fmla="*/ 234577 h 541256"/>
              <a:gd name="connsiteX7" fmla="*/ 348472 w 608348"/>
              <a:gd name="connsiteY7" fmla="*/ 239992 h 541256"/>
              <a:gd name="connsiteX8" fmla="*/ 340803 w 608348"/>
              <a:gd name="connsiteY8" fmla="*/ 239339 h 541256"/>
              <a:gd name="connsiteX9" fmla="*/ 308256 w 608348"/>
              <a:gd name="connsiteY9" fmla="*/ 230562 h 541256"/>
              <a:gd name="connsiteX10" fmla="*/ 286278 w 608348"/>
              <a:gd name="connsiteY10" fmla="*/ 246621 h 541256"/>
              <a:gd name="connsiteX11" fmla="*/ 317048 w 608348"/>
              <a:gd name="connsiteY11" fmla="*/ 271644 h 541256"/>
              <a:gd name="connsiteX12" fmla="*/ 368393 w 608348"/>
              <a:gd name="connsiteY12" fmla="*/ 333920 h 541256"/>
              <a:gd name="connsiteX13" fmla="*/ 321911 w 608348"/>
              <a:gd name="connsiteY13" fmla="*/ 391248 h 541256"/>
              <a:gd name="connsiteX14" fmla="*/ 321911 w 608348"/>
              <a:gd name="connsiteY14" fmla="*/ 414403 h 541256"/>
              <a:gd name="connsiteX15" fmla="*/ 312745 w 608348"/>
              <a:gd name="connsiteY15" fmla="*/ 423553 h 541256"/>
              <a:gd name="connsiteX16" fmla="*/ 294134 w 608348"/>
              <a:gd name="connsiteY16" fmla="*/ 423553 h 541256"/>
              <a:gd name="connsiteX17" fmla="*/ 284968 w 608348"/>
              <a:gd name="connsiteY17" fmla="*/ 414403 h 541256"/>
              <a:gd name="connsiteX18" fmla="*/ 284968 w 608348"/>
              <a:gd name="connsiteY18" fmla="*/ 393302 h 541256"/>
              <a:gd name="connsiteX19" fmla="*/ 243817 w 608348"/>
              <a:gd name="connsiteY19" fmla="*/ 379297 h 541256"/>
              <a:gd name="connsiteX20" fmla="*/ 240450 w 608348"/>
              <a:gd name="connsiteY20" fmla="*/ 368746 h 541256"/>
              <a:gd name="connsiteX21" fmla="*/ 247558 w 608348"/>
              <a:gd name="connsiteY21" fmla="*/ 349046 h 541256"/>
              <a:gd name="connsiteX22" fmla="*/ 253263 w 608348"/>
              <a:gd name="connsiteY22" fmla="*/ 343444 h 541256"/>
              <a:gd name="connsiteX23" fmla="*/ 261306 w 608348"/>
              <a:gd name="connsiteY23" fmla="*/ 344471 h 541256"/>
              <a:gd name="connsiteX24" fmla="*/ 298529 w 608348"/>
              <a:gd name="connsiteY24" fmla="*/ 355581 h 541256"/>
              <a:gd name="connsiteX25" fmla="*/ 324343 w 608348"/>
              <a:gd name="connsiteY25" fmla="*/ 335974 h 541256"/>
              <a:gd name="connsiteX26" fmla="*/ 296846 w 608348"/>
              <a:gd name="connsiteY26" fmla="*/ 309551 h 541256"/>
              <a:gd name="connsiteX27" fmla="*/ 242601 w 608348"/>
              <a:gd name="connsiteY27" fmla="*/ 250169 h 541256"/>
              <a:gd name="connsiteX28" fmla="*/ 287026 w 608348"/>
              <a:gd name="connsiteY28" fmla="*/ 195456 h 541256"/>
              <a:gd name="connsiteX29" fmla="*/ 287026 w 608348"/>
              <a:gd name="connsiteY29" fmla="*/ 173234 h 541256"/>
              <a:gd name="connsiteX30" fmla="*/ 296191 w 608348"/>
              <a:gd name="connsiteY30" fmla="*/ 164084 h 541256"/>
              <a:gd name="connsiteX31" fmla="*/ 302671 w 608348"/>
              <a:gd name="connsiteY31" fmla="*/ 90917 h 541256"/>
              <a:gd name="connsiteX32" fmla="*/ 169953 w 608348"/>
              <a:gd name="connsiteY32" fmla="*/ 189820 h 541256"/>
              <a:gd name="connsiteX33" fmla="*/ 170607 w 608348"/>
              <a:gd name="connsiteY33" fmla="*/ 466075 h 541256"/>
              <a:gd name="connsiteX34" fmla="*/ 434921 w 608348"/>
              <a:gd name="connsiteY34" fmla="*/ 466075 h 541256"/>
              <a:gd name="connsiteX35" fmla="*/ 435202 w 608348"/>
              <a:gd name="connsiteY35" fmla="*/ 188513 h 541256"/>
              <a:gd name="connsiteX36" fmla="*/ 302390 w 608348"/>
              <a:gd name="connsiteY36" fmla="*/ 0 h 541256"/>
              <a:gd name="connsiteX37" fmla="*/ 326521 w 608348"/>
              <a:gd name="connsiteY37" fmla="*/ 7891 h 541256"/>
              <a:gd name="connsiteX38" fmla="*/ 591863 w 608348"/>
              <a:gd name="connsiteY38" fmla="*/ 203269 h 541256"/>
              <a:gd name="connsiteX39" fmla="*/ 600468 w 608348"/>
              <a:gd name="connsiteY39" fmla="*/ 259864 h 541256"/>
              <a:gd name="connsiteX40" fmla="*/ 567733 w 608348"/>
              <a:gd name="connsiteY40" fmla="*/ 276302 h 541256"/>
              <a:gd name="connsiteX41" fmla="*/ 543696 w 608348"/>
              <a:gd name="connsiteY41" fmla="*/ 268457 h 541256"/>
              <a:gd name="connsiteX42" fmla="*/ 515450 w 608348"/>
              <a:gd name="connsiteY42" fmla="*/ 247630 h 541256"/>
              <a:gd name="connsiteX43" fmla="*/ 515450 w 608348"/>
              <a:gd name="connsiteY43" fmla="*/ 500724 h 541256"/>
              <a:gd name="connsiteX44" fmla="*/ 474952 w 608348"/>
              <a:gd name="connsiteY44" fmla="*/ 541256 h 541256"/>
              <a:gd name="connsiteX45" fmla="*/ 130109 w 608348"/>
              <a:gd name="connsiteY45" fmla="*/ 541256 h 541256"/>
              <a:gd name="connsiteX46" fmla="*/ 89518 w 608348"/>
              <a:gd name="connsiteY46" fmla="*/ 500724 h 541256"/>
              <a:gd name="connsiteX47" fmla="*/ 89518 w 608348"/>
              <a:gd name="connsiteY47" fmla="*/ 249871 h 541256"/>
              <a:gd name="connsiteX48" fmla="*/ 64826 w 608348"/>
              <a:gd name="connsiteY48" fmla="*/ 268270 h 541256"/>
              <a:gd name="connsiteX49" fmla="*/ 8054 w 608348"/>
              <a:gd name="connsiteY49" fmla="*/ 260051 h 541256"/>
              <a:gd name="connsiteX50" fmla="*/ 16284 w 608348"/>
              <a:gd name="connsiteY50" fmla="*/ 203362 h 541256"/>
              <a:gd name="connsiteX51" fmla="*/ 278260 w 608348"/>
              <a:gd name="connsiteY51" fmla="*/ 8078 h 541256"/>
              <a:gd name="connsiteX52" fmla="*/ 302390 w 608348"/>
              <a:gd name="connsiteY52" fmla="*/ 0 h 54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348" h="541256">
                <a:moveTo>
                  <a:pt x="296191" y="164084"/>
                </a:moveTo>
                <a:lnTo>
                  <a:pt x="314429" y="164084"/>
                </a:lnTo>
                <a:cubicBezTo>
                  <a:pt x="319573" y="164084"/>
                  <a:pt x="323594" y="168192"/>
                  <a:pt x="323594" y="173234"/>
                </a:cubicBezTo>
                <a:lnTo>
                  <a:pt x="323594" y="193215"/>
                </a:lnTo>
                <a:cubicBezTo>
                  <a:pt x="336220" y="194615"/>
                  <a:pt x="347256" y="198163"/>
                  <a:pt x="357357" y="204046"/>
                </a:cubicBezTo>
                <a:cubicBezTo>
                  <a:pt x="361192" y="206286"/>
                  <a:pt x="362875" y="211048"/>
                  <a:pt x="361285" y="215250"/>
                </a:cubicBezTo>
                <a:lnTo>
                  <a:pt x="353990" y="234577"/>
                </a:lnTo>
                <a:cubicBezTo>
                  <a:pt x="352961" y="237098"/>
                  <a:pt x="350997" y="239058"/>
                  <a:pt x="348472" y="239992"/>
                </a:cubicBezTo>
                <a:cubicBezTo>
                  <a:pt x="345947" y="240926"/>
                  <a:pt x="343141" y="240646"/>
                  <a:pt x="340803" y="239339"/>
                </a:cubicBezTo>
                <a:cubicBezTo>
                  <a:pt x="336220" y="236724"/>
                  <a:pt x="325465" y="230562"/>
                  <a:pt x="308256" y="230562"/>
                </a:cubicBezTo>
                <a:cubicBezTo>
                  <a:pt x="292076" y="230562"/>
                  <a:pt x="286278" y="238872"/>
                  <a:pt x="286278" y="246621"/>
                </a:cubicBezTo>
                <a:cubicBezTo>
                  <a:pt x="286278" y="255118"/>
                  <a:pt x="290673" y="260720"/>
                  <a:pt x="317048" y="271644"/>
                </a:cubicBezTo>
                <a:cubicBezTo>
                  <a:pt x="340897" y="281354"/>
                  <a:pt x="368393" y="297227"/>
                  <a:pt x="368393" y="333920"/>
                </a:cubicBezTo>
                <a:cubicBezTo>
                  <a:pt x="368393" y="361464"/>
                  <a:pt x="349969" y="383685"/>
                  <a:pt x="321911" y="391248"/>
                </a:cubicBezTo>
                <a:lnTo>
                  <a:pt x="321911" y="414403"/>
                </a:lnTo>
                <a:cubicBezTo>
                  <a:pt x="321911" y="419445"/>
                  <a:pt x="317796" y="423553"/>
                  <a:pt x="312745" y="423553"/>
                </a:cubicBezTo>
                <a:lnTo>
                  <a:pt x="294134" y="423553"/>
                </a:lnTo>
                <a:cubicBezTo>
                  <a:pt x="289083" y="423553"/>
                  <a:pt x="284968" y="419445"/>
                  <a:pt x="284968" y="414403"/>
                </a:cubicBezTo>
                <a:lnTo>
                  <a:pt x="284968" y="393302"/>
                </a:lnTo>
                <a:cubicBezTo>
                  <a:pt x="269349" y="391621"/>
                  <a:pt x="253824" y="386486"/>
                  <a:pt x="243817" y="379297"/>
                </a:cubicBezTo>
                <a:cubicBezTo>
                  <a:pt x="240450" y="376869"/>
                  <a:pt x="239047" y="372574"/>
                  <a:pt x="240450" y="368746"/>
                </a:cubicBezTo>
                <a:lnTo>
                  <a:pt x="247558" y="349046"/>
                </a:lnTo>
                <a:cubicBezTo>
                  <a:pt x="248493" y="346338"/>
                  <a:pt x="250644" y="344284"/>
                  <a:pt x="253263" y="343444"/>
                </a:cubicBezTo>
                <a:cubicBezTo>
                  <a:pt x="255975" y="342510"/>
                  <a:pt x="258968" y="342883"/>
                  <a:pt x="261306" y="344471"/>
                </a:cubicBezTo>
                <a:cubicBezTo>
                  <a:pt x="271688" y="351473"/>
                  <a:pt x="285623" y="355581"/>
                  <a:pt x="298529" y="355581"/>
                </a:cubicBezTo>
                <a:cubicBezTo>
                  <a:pt x="313961" y="355581"/>
                  <a:pt x="324343" y="347645"/>
                  <a:pt x="324343" y="335974"/>
                </a:cubicBezTo>
                <a:cubicBezTo>
                  <a:pt x="324343" y="328038"/>
                  <a:pt x="321069" y="319355"/>
                  <a:pt x="296846" y="309551"/>
                </a:cubicBezTo>
                <a:cubicBezTo>
                  <a:pt x="270098" y="299001"/>
                  <a:pt x="242601" y="283688"/>
                  <a:pt x="242601" y="250169"/>
                </a:cubicBezTo>
                <a:cubicBezTo>
                  <a:pt x="242601" y="223559"/>
                  <a:pt x="259810" y="202738"/>
                  <a:pt x="287026" y="195456"/>
                </a:cubicBezTo>
                <a:lnTo>
                  <a:pt x="287026" y="173234"/>
                </a:lnTo>
                <a:cubicBezTo>
                  <a:pt x="287026" y="168192"/>
                  <a:pt x="291141" y="164084"/>
                  <a:pt x="296191" y="164084"/>
                </a:cubicBezTo>
                <a:close/>
                <a:moveTo>
                  <a:pt x="302671" y="90917"/>
                </a:moveTo>
                <a:lnTo>
                  <a:pt x="169953" y="189820"/>
                </a:lnTo>
                <a:lnTo>
                  <a:pt x="170607" y="466075"/>
                </a:lnTo>
                <a:lnTo>
                  <a:pt x="434921" y="466075"/>
                </a:lnTo>
                <a:lnTo>
                  <a:pt x="435202" y="188513"/>
                </a:lnTo>
                <a:close/>
                <a:moveTo>
                  <a:pt x="302390" y="0"/>
                </a:moveTo>
                <a:cubicBezTo>
                  <a:pt x="310878" y="-24"/>
                  <a:pt x="319366" y="2615"/>
                  <a:pt x="326521" y="7891"/>
                </a:cubicBezTo>
                <a:lnTo>
                  <a:pt x="591863" y="203269"/>
                </a:lnTo>
                <a:cubicBezTo>
                  <a:pt x="609821" y="216530"/>
                  <a:pt x="613749" y="241840"/>
                  <a:pt x="600468" y="259864"/>
                </a:cubicBezTo>
                <a:cubicBezTo>
                  <a:pt x="592424" y="270605"/>
                  <a:pt x="580172" y="276302"/>
                  <a:pt x="567733" y="276302"/>
                </a:cubicBezTo>
                <a:cubicBezTo>
                  <a:pt x="559409" y="276302"/>
                  <a:pt x="550991" y="273780"/>
                  <a:pt x="543696" y="268457"/>
                </a:cubicBezTo>
                <a:lnTo>
                  <a:pt x="515450" y="247630"/>
                </a:lnTo>
                <a:lnTo>
                  <a:pt x="515450" y="500724"/>
                </a:lnTo>
                <a:cubicBezTo>
                  <a:pt x="515450" y="523045"/>
                  <a:pt x="497305" y="541256"/>
                  <a:pt x="474952" y="541256"/>
                </a:cubicBezTo>
                <a:lnTo>
                  <a:pt x="130109" y="541256"/>
                </a:lnTo>
                <a:cubicBezTo>
                  <a:pt x="107662" y="541256"/>
                  <a:pt x="89518" y="523045"/>
                  <a:pt x="89518" y="500724"/>
                </a:cubicBezTo>
                <a:lnTo>
                  <a:pt x="89518" y="249871"/>
                </a:lnTo>
                <a:lnTo>
                  <a:pt x="64826" y="268270"/>
                </a:lnTo>
                <a:cubicBezTo>
                  <a:pt x="46868" y="281625"/>
                  <a:pt x="21522" y="277983"/>
                  <a:pt x="8054" y="260051"/>
                </a:cubicBezTo>
                <a:cubicBezTo>
                  <a:pt x="-5321" y="242120"/>
                  <a:pt x="-1673" y="216811"/>
                  <a:pt x="16284" y="203362"/>
                </a:cubicBezTo>
                <a:lnTo>
                  <a:pt x="278260" y="8078"/>
                </a:lnTo>
                <a:cubicBezTo>
                  <a:pt x="285415" y="2708"/>
                  <a:pt x="293902" y="23"/>
                  <a:pt x="302390" y="0"/>
                </a:cubicBezTo>
                <a:close/>
              </a:path>
            </a:pathLst>
          </a:custGeom>
          <a:solidFill>
            <a:srgbClr val="28CC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8901" name="标题 1"/>
          <p:cNvSpPr txBox="1"/>
          <p:nvPr/>
        </p:nvSpPr>
        <p:spPr>
          <a:xfrm>
            <a:off x="620395" y="628650"/>
            <a:ext cx="7362825" cy="514350"/>
          </a:xfrm>
          <a:prstGeom prst="rect">
            <a:avLst/>
          </a:prstGeom>
        </p:spPr>
        <p:txBody>
          <a:bodyPr vert="horz" lIns="30477" tIns="15237" rIns="30477" bIns="15237"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16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 Supply Chain Finance - Take </a:t>
            </a:r>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Tencent</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a:t>
            </a:r>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as an Example - "Trust Pass" Guides Funds</a:t>
            </a:r>
            <a:endPar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40" name="object 15"/>
          <p:cNvSpPr txBox="1"/>
          <p:nvPr/>
        </p:nvSpPr>
        <p:spPr>
          <a:xfrm>
            <a:off x="4346399" y="3520527"/>
            <a:ext cx="887860" cy="497205"/>
          </a:xfrm>
          <a:prstGeom prst="rect">
            <a:avLst/>
          </a:prstGeom>
        </p:spPr>
        <p:txBody>
          <a:bodyPr vert="horz" wrap="square" lIns="0" tIns="28164" rIns="0" bIns="0" rtlCol="0">
            <a:spAutoFit/>
          </a:bodyPr>
          <a:lstStyle/>
          <a:p>
            <a:pPr algn="ctr">
              <a:lnSpc>
                <a:spcPct val="100000"/>
              </a:lnSpc>
              <a:spcBef>
                <a:spcPts val="305"/>
              </a:spcBef>
            </a:pPr>
            <a:r>
              <a:rPr lang="en-US" sz="925" dirty="0">
                <a:solidFill>
                  <a:schemeClr val="bg1"/>
                </a:solidFill>
                <a:latin typeface="Arial" panose="020B0604020202020204" pitchFamily="34" charset="0"/>
                <a:ea typeface="微软雅黑" panose="020B0503020204020204" charset="-122"/>
                <a:cs typeface="微软雅黑" panose="020B0503020204020204" charset="-122"/>
              </a:rPr>
              <a:t>Credit certificate voucher</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dirty="0" smtClean="0">
                <a:solidFill>
                  <a:schemeClr val="bg1"/>
                </a:solidFill>
                <a:latin typeface="Arial" panose="020B0604020202020204" pitchFamily="34" charset="0"/>
                <a:ea typeface="微软雅黑" panose="020B0503020204020204" charset="-122"/>
                <a:cs typeface="微软雅黑" panose="020B0503020204020204" charset="-122"/>
              </a:rPr>
              <a:t>100</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41" name="object 15"/>
          <p:cNvSpPr txBox="1"/>
          <p:nvPr/>
        </p:nvSpPr>
        <p:spPr>
          <a:xfrm>
            <a:off x="5350802" y="3525404"/>
            <a:ext cx="887860" cy="497205"/>
          </a:xfrm>
          <a:prstGeom prst="rect">
            <a:avLst/>
          </a:prstGeom>
        </p:spPr>
        <p:txBody>
          <a:bodyPr vert="horz" wrap="square" lIns="0" tIns="28164" rIns="0" bIns="0" rtlCol="0">
            <a:spAutoFit/>
          </a:bodyPr>
          <a:lstStyle/>
          <a:p>
            <a:pPr algn="ctr">
              <a:lnSpc>
                <a:spcPct val="100000"/>
              </a:lnSpc>
              <a:spcBef>
                <a:spcPts val="305"/>
              </a:spcBef>
            </a:pPr>
            <a:r>
              <a:rPr lang="en-US" sz="925" dirty="0">
                <a:solidFill>
                  <a:schemeClr val="bg1"/>
                </a:solidFill>
                <a:latin typeface="Arial" panose="020B0604020202020204" pitchFamily="34" charset="0"/>
                <a:ea typeface="微软雅黑" panose="020B0503020204020204" charset="-122"/>
                <a:cs typeface="微软雅黑" panose="020B0503020204020204" charset="-122"/>
              </a:rPr>
              <a:t>Credit certificate voucher</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dirty="0" smtClean="0">
                <a:solidFill>
                  <a:schemeClr val="bg1"/>
                </a:solidFill>
                <a:latin typeface="Arial" panose="020B0604020202020204" pitchFamily="34" charset="0"/>
                <a:ea typeface="微软雅黑" panose="020B0503020204020204" charset="-122"/>
                <a:cs typeface="微软雅黑" panose="020B0503020204020204" charset="-122"/>
              </a:rPr>
              <a:t>100</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42" name="object 15"/>
          <p:cNvSpPr txBox="1"/>
          <p:nvPr/>
        </p:nvSpPr>
        <p:spPr>
          <a:xfrm>
            <a:off x="6355205" y="3522719"/>
            <a:ext cx="887860" cy="497205"/>
          </a:xfrm>
          <a:prstGeom prst="rect">
            <a:avLst/>
          </a:prstGeom>
        </p:spPr>
        <p:txBody>
          <a:bodyPr vert="horz" wrap="square" lIns="0" tIns="28164" rIns="0" bIns="0" rtlCol="0">
            <a:spAutoFit/>
          </a:bodyPr>
          <a:lstStyle/>
          <a:p>
            <a:pPr algn="ctr">
              <a:lnSpc>
                <a:spcPct val="100000"/>
              </a:lnSpc>
              <a:spcBef>
                <a:spcPts val="305"/>
              </a:spcBef>
            </a:pPr>
            <a:r>
              <a:rPr lang="en-US" sz="925" dirty="0">
                <a:solidFill>
                  <a:schemeClr val="bg1"/>
                </a:solidFill>
                <a:latin typeface="Arial" panose="020B0604020202020204" pitchFamily="34" charset="0"/>
                <a:ea typeface="微软雅黑" panose="020B0503020204020204" charset="-122"/>
                <a:cs typeface="微软雅黑" panose="020B0503020204020204" charset="-122"/>
              </a:rPr>
              <a:t>Credit certificate voucher</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a:p>
            <a:pPr marR="31750" algn="ctr">
              <a:lnSpc>
                <a:spcPct val="100000"/>
              </a:lnSpc>
              <a:spcBef>
                <a:spcPts val="315"/>
              </a:spcBef>
            </a:pPr>
            <a:r>
              <a:rPr sz="925" dirty="0" smtClean="0">
                <a:solidFill>
                  <a:schemeClr val="bg1"/>
                </a:solidFill>
                <a:latin typeface="Arial" panose="020B0604020202020204" pitchFamily="34" charset="0"/>
                <a:ea typeface="微软雅黑" panose="020B0503020204020204" charset="-122"/>
                <a:cs typeface="微软雅黑" panose="020B0503020204020204" charset="-122"/>
              </a:rPr>
              <a:t>100</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a:t>
            </a:r>
            <a:r>
              <a:rPr lang="zh-CN" altLang="en-US" sz="925"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925" dirty="0" smtClean="0">
                <a:solidFill>
                  <a:schemeClr val="bg1"/>
                </a:solidFill>
                <a:latin typeface="Arial" panose="020B0604020202020204" pitchFamily="34" charset="0"/>
                <a:ea typeface="微软雅黑" panose="020B0503020204020204" charset="-122"/>
                <a:cs typeface="微软雅黑" panose="020B0503020204020204" charset="-122"/>
              </a:rPr>
              <a:t>000</a:t>
            </a:r>
            <a:endParaRPr sz="925"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1" name="object 5"/>
          <p:cNvSpPr txBox="1"/>
          <p:nvPr/>
        </p:nvSpPr>
        <p:spPr>
          <a:xfrm>
            <a:off x="615315" y="4299552"/>
            <a:ext cx="7708900" cy="542925"/>
          </a:xfrm>
          <a:prstGeom prst="rect">
            <a:avLst/>
          </a:prstGeom>
        </p:spPr>
        <p:txBody>
          <a:bodyPr vert="horz" wrap="square" lIns="0" tIns="12699" rIns="0" bIns="0" rtlCol="0">
            <a:spAutoFit/>
          </a:bodyPr>
          <a:lstStyle/>
          <a:p>
            <a:pPr marL="12700" marR="5080">
              <a:lnSpc>
                <a:spcPct val="144000"/>
              </a:lnSpc>
              <a:spcBef>
                <a:spcPts val="100"/>
              </a:spcBef>
            </a:pPr>
            <a:r>
              <a:rPr sz="1200">
                <a:solidFill>
                  <a:schemeClr val="bg1"/>
                </a:solidFill>
                <a:latin typeface="Arial" panose="020B0604020202020204" pitchFamily="34" charset="0"/>
                <a:ea typeface="微软雅黑" panose="020B0503020204020204" charset="-122"/>
                <a:cs typeface="微软雅黑" panose="020B0503020204020204" charset="-122"/>
              </a:rPr>
              <a:t>模式定位：通过腾讯区块链技术及运营资源，链接核心企业资产端及金融机构资金端，提升资金配置效率、提升流动性支持⼩ 微企业供应链，降低社会融资成本，支持实体经济。</a:t>
            </a:r>
            <a:endParaRPr sz="12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2" name="object 6"/>
          <p:cNvSpPr/>
          <p:nvPr/>
        </p:nvSpPr>
        <p:spPr>
          <a:xfrm>
            <a:off x="2709378" y="1887822"/>
            <a:ext cx="3597275" cy="392430"/>
          </a:xfrm>
          <a:custGeom>
            <a:avLst/>
            <a:gdLst/>
            <a:ahLst/>
            <a:cxnLst/>
            <a:rect l="l" t="t" r="r" b="b"/>
            <a:pathLst>
              <a:path w="3597275" h="392430">
                <a:moveTo>
                  <a:pt x="0" y="387557"/>
                </a:moveTo>
                <a:lnTo>
                  <a:pt x="189554" y="307181"/>
                </a:lnTo>
                <a:lnTo>
                  <a:pt x="417360" y="225424"/>
                </a:lnTo>
                <a:lnTo>
                  <a:pt x="646754" y="155574"/>
                </a:lnTo>
                <a:lnTo>
                  <a:pt x="878529" y="98424"/>
                </a:lnTo>
                <a:lnTo>
                  <a:pt x="1112685" y="54768"/>
                </a:lnTo>
                <a:lnTo>
                  <a:pt x="1347635" y="23018"/>
                </a:lnTo>
                <a:lnTo>
                  <a:pt x="1583378" y="4762"/>
                </a:lnTo>
                <a:lnTo>
                  <a:pt x="1819916" y="0"/>
                </a:lnTo>
                <a:lnTo>
                  <a:pt x="2051691" y="7937"/>
                </a:lnTo>
                <a:lnTo>
                  <a:pt x="2281878" y="27781"/>
                </a:lnTo>
                <a:lnTo>
                  <a:pt x="2511272" y="60324"/>
                </a:lnTo>
                <a:lnTo>
                  <a:pt x="2739872" y="105568"/>
                </a:lnTo>
                <a:lnTo>
                  <a:pt x="2966091" y="162718"/>
                </a:lnTo>
                <a:lnTo>
                  <a:pt x="3190722" y="231774"/>
                </a:lnTo>
                <a:lnTo>
                  <a:pt x="3412179" y="313531"/>
                </a:lnTo>
                <a:lnTo>
                  <a:pt x="3596995" y="392261"/>
                </a:lnTo>
              </a:path>
            </a:pathLst>
          </a:custGeom>
          <a:ln w="38099">
            <a:solidFill>
              <a:srgbClr val="4F81BD"/>
            </a:solidFill>
          </a:ln>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3" name="object 7"/>
          <p:cNvSpPr/>
          <p:nvPr/>
        </p:nvSpPr>
        <p:spPr>
          <a:xfrm>
            <a:off x="2674301" y="2193018"/>
            <a:ext cx="127635" cy="105410"/>
          </a:xfrm>
          <a:custGeom>
            <a:avLst/>
            <a:gdLst/>
            <a:ahLst/>
            <a:cxnLst/>
            <a:rect l="l" t="t" r="r" b="b"/>
            <a:pathLst>
              <a:path w="127635" h="105410">
                <a:moveTo>
                  <a:pt x="82920" y="0"/>
                </a:moveTo>
                <a:lnTo>
                  <a:pt x="0" y="97236"/>
                </a:lnTo>
                <a:lnTo>
                  <a:pt x="127541" y="105230"/>
                </a:lnTo>
                <a:lnTo>
                  <a:pt x="82920" y="0"/>
                </a:lnTo>
                <a:close/>
              </a:path>
            </a:pathLst>
          </a:custGeom>
          <a:solidFill>
            <a:srgbClr val="4F81BD">
              <a:alpha val="41178"/>
            </a:srgbClr>
          </a:solid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4" name="object 8"/>
          <p:cNvSpPr/>
          <p:nvPr/>
        </p:nvSpPr>
        <p:spPr>
          <a:xfrm>
            <a:off x="6213872" y="2197641"/>
            <a:ext cx="127635" cy="105410"/>
          </a:xfrm>
          <a:custGeom>
            <a:avLst/>
            <a:gdLst/>
            <a:ahLst/>
            <a:cxnLst/>
            <a:rect l="l" t="t" r="r" b="b"/>
            <a:pathLst>
              <a:path w="127635" h="105410">
                <a:moveTo>
                  <a:pt x="44795" y="0"/>
                </a:moveTo>
                <a:lnTo>
                  <a:pt x="0" y="105156"/>
                </a:lnTo>
                <a:lnTo>
                  <a:pt x="127553" y="97374"/>
                </a:lnTo>
                <a:lnTo>
                  <a:pt x="44795" y="0"/>
                </a:lnTo>
                <a:close/>
              </a:path>
            </a:pathLst>
          </a:custGeom>
          <a:solidFill>
            <a:srgbClr val="4F81BD">
              <a:alpha val="41178"/>
            </a:srgbClr>
          </a:solid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5" name="object 9"/>
          <p:cNvSpPr/>
          <p:nvPr/>
        </p:nvSpPr>
        <p:spPr>
          <a:xfrm>
            <a:off x="6280944" y="2095874"/>
            <a:ext cx="722584" cy="603210"/>
          </a:xfrm>
          <a:prstGeom prst="rect">
            <a:avLst/>
          </a:prstGeom>
          <a:blipFill>
            <a:blip r:embed="rId1"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6" name="object 10"/>
          <p:cNvSpPr/>
          <p:nvPr/>
        </p:nvSpPr>
        <p:spPr>
          <a:xfrm>
            <a:off x="2022928" y="2111235"/>
            <a:ext cx="681393" cy="566905"/>
          </a:xfrm>
          <a:prstGeom prst="rect">
            <a:avLst/>
          </a:prstGeom>
          <a:blipFill>
            <a:blip r:embed="rId2"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7" name="object 11"/>
          <p:cNvSpPr txBox="1"/>
          <p:nvPr/>
        </p:nvSpPr>
        <p:spPr>
          <a:xfrm>
            <a:off x="3534271" y="2473086"/>
            <a:ext cx="1963420" cy="178435"/>
          </a:xfrm>
          <a:prstGeom prst="rect">
            <a:avLst/>
          </a:prstGeom>
        </p:spPr>
        <p:txBody>
          <a:bodyPr vert="horz" wrap="square" lIns="0" tIns="17779" rIns="0" bIns="0" rtlCol="0">
            <a:spAutoFit/>
          </a:bodyPr>
          <a:lstStyle/>
          <a:p>
            <a:pPr marL="12700">
              <a:lnSpc>
                <a:spcPct val="100000"/>
              </a:lnSpc>
              <a:spcBef>
                <a:spcPts val="140"/>
              </a:spcBef>
            </a:pPr>
            <a:r>
              <a:rPr sz="1050" b="1" spc="-180" dirty="0">
                <a:solidFill>
                  <a:schemeClr val="bg1"/>
                </a:solidFill>
                <a:latin typeface="Arial" panose="020B0604020202020204" pitchFamily="34" charset="0"/>
                <a:ea typeface="微软雅黑" panose="020B0503020204020204" charset="-122"/>
                <a:cs typeface="微软雅黑" panose="020B0503020204020204" charset="-122"/>
              </a:rPr>
              <a:t>提升资⾦配置效率</a:t>
            </a:r>
            <a:r>
              <a:rPr sz="1050" b="1" spc="40" dirty="0">
                <a:solidFill>
                  <a:schemeClr val="bg1"/>
                </a:solidFill>
                <a:latin typeface="Arial" panose="020B0604020202020204" pitchFamily="34" charset="0"/>
                <a:ea typeface="微软雅黑" panose="020B0503020204020204" charset="-122"/>
                <a:cs typeface="微软雅黑" panose="020B0503020204020204" charset="-122"/>
              </a:rPr>
              <a:t>、提升流动性</a:t>
            </a:r>
            <a:endParaRPr sz="1050" b="1" spc="4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8" name="object 13"/>
          <p:cNvSpPr/>
          <p:nvPr/>
        </p:nvSpPr>
        <p:spPr>
          <a:xfrm>
            <a:off x="3936558" y="3354657"/>
            <a:ext cx="312770" cy="277170"/>
          </a:xfrm>
          <a:prstGeom prst="rect">
            <a:avLst/>
          </a:prstGeom>
          <a:blipFill>
            <a:blip r:embed="rId3"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9" name="object 15"/>
          <p:cNvSpPr/>
          <p:nvPr/>
        </p:nvSpPr>
        <p:spPr>
          <a:xfrm>
            <a:off x="1392382" y="2797550"/>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0" name="object 16"/>
          <p:cNvSpPr txBox="1"/>
          <p:nvPr/>
        </p:nvSpPr>
        <p:spPr>
          <a:xfrm>
            <a:off x="1576387" y="2629968"/>
            <a:ext cx="1549400" cy="450215"/>
          </a:xfrm>
          <a:prstGeom prst="rect">
            <a:avLst/>
          </a:prstGeom>
        </p:spPr>
        <p:txBody>
          <a:bodyPr vert="horz" wrap="square" lIns="0" tIns="15240" rIns="0" bIns="0" rtlCol="0">
            <a:spAutoFit/>
          </a:bodyPr>
          <a:lstStyle/>
          <a:p>
            <a:pPr marL="63500" algn="ctr">
              <a:lnSpc>
                <a:spcPct val="100000"/>
              </a:lnSpc>
              <a:spcBef>
                <a:spcPts val="120"/>
              </a:spcBef>
            </a:pPr>
            <a:r>
              <a:rPr sz="1050" spc="20" dirty="0">
                <a:solidFill>
                  <a:schemeClr val="bg1"/>
                </a:solidFill>
                <a:latin typeface="Arial" panose="020B0604020202020204" pitchFamily="34" charset="0"/>
                <a:ea typeface="微软雅黑" panose="020B0503020204020204" charset="-122"/>
                <a:cs typeface="微软雅黑" panose="020B0503020204020204" charset="-122"/>
              </a:rPr>
              <a:t>资产端</a:t>
            </a:r>
            <a:endParaRPr sz="105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00000"/>
              </a:lnSpc>
              <a:spcBef>
                <a:spcPts val="875"/>
              </a:spcBef>
            </a:pPr>
            <a:r>
              <a:rPr sz="1050" spc="-110" dirty="0">
                <a:solidFill>
                  <a:schemeClr val="bg1"/>
                </a:solidFill>
                <a:latin typeface="Arial" panose="020B0604020202020204" pitchFamily="34" charset="0"/>
                <a:ea typeface="微软雅黑" panose="020B0503020204020204" charset="-122"/>
                <a:cs typeface="微软雅黑" panose="020B0503020204020204" charset="-122"/>
              </a:rPr>
              <a:t>核⼼企业应收账款资产</a:t>
            </a:r>
            <a:endParaRPr sz="1050" spc="-11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1" name="object 17"/>
          <p:cNvSpPr/>
          <p:nvPr/>
        </p:nvSpPr>
        <p:spPr>
          <a:xfrm>
            <a:off x="1392382" y="3167466"/>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2" name="object 18"/>
          <p:cNvSpPr txBox="1"/>
          <p:nvPr/>
        </p:nvSpPr>
        <p:spPr>
          <a:xfrm>
            <a:off x="1894046" y="3226082"/>
            <a:ext cx="1092200" cy="173355"/>
          </a:xfrm>
          <a:prstGeom prst="rect">
            <a:avLst/>
          </a:prstGeom>
        </p:spPr>
        <p:txBody>
          <a:bodyPr vert="horz" wrap="square" lIns="0" tIns="12699" rIns="0" bIns="0" rtlCol="0">
            <a:spAutoFit/>
          </a:bodyPr>
          <a:lstStyle/>
          <a:p>
            <a:pPr marL="12700">
              <a:lnSpc>
                <a:spcPct val="100000"/>
              </a:lnSpc>
              <a:spcBef>
                <a:spcPts val="100"/>
              </a:spcBef>
            </a:pPr>
            <a:r>
              <a:rPr sz="1050" dirty="0">
                <a:solidFill>
                  <a:schemeClr val="bg1"/>
                </a:solidFill>
                <a:latin typeface="Arial" panose="020B0604020202020204" pitchFamily="34" charset="0"/>
                <a:ea typeface="微软雅黑" panose="020B0503020204020204" charset="-122"/>
                <a:cs typeface="微软雅黑" panose="020B0503020204020204" charset="-122"/>
              </a:rPr>
              <a:t>供应链仓单资产</a:t>
            </a:r>
            <a:endParaRPr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3" name="object 19"/>
          <p:cNvSpPr/>
          <p:nvPr/>
        </p:nvSpPr>
        <p:spPr>
          <a:xfrm>
            <a:off x="1392382" y="3537383"/>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4" name="object 20"/>
          <p:cNvSpPr txBox="1"/>
          <p:nvPr/>
        </p:nvSpPr>
        <p:spPr>
          <a:xfrm>
            <a:off x="1842134" y="3595778"/>
            <a:ext cx="1244600" cy="173355"/>
          </a:xfrm>
          <a:prstGeom prst="rect">
            <a:avLst/>
          </a:prstGeom>
        </p:spPr>
        <p:txBody>
          <a:bodyPr vert="horz" wrap="square" lIns="0" tIns="12699" rIns="0" bIns="0" rtlCol="0">
            <a:spAutoFit/>
          </a:bodyPr>
          <a:lstStyle/>
          <a:p>
            <a:pPr marL="12700">
              <a:lnSpc>
                <a:spcPct val="100000"/>
              </a:lnSpc>
              <a:spcBef>
                <a:spcPts val="100"/>
              </a:spcBef>
            </a:pPr>
            <a:r>
              <a:rPr sz="1050" spc="-135" dirty="0">
                <a:solidFill>
                  <a:schemeClr val="bg1"/>
                </a:solidFill>
                <a:latin typeface="Arial" panose="020B0604020202020204" pitchFamily="34" charset="0"/>
                <a:ea typeface="微软雅黑" panose="020B0503020204020204" charset="-122"/>
                <a:cs typeface="微软雅黑" panose="020B0503020204020204" charset="-122"/>
              </a:rPr>
              <a:t>核⼼企业电票资产</a:t>
            </a:r>
            <a:endParaRPr sz="1050" spc="-13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5" name="object 21"/>
          <p:cNvSpPr/>
          <p:nvPr/>
        </p:nvSpPr>
        <p:spPr>
          <a:xfrm>
            <a:off x="5719155" y="2805864"/>
            <a:ext cx="1903614" cy="311727"/>
          </a:xfrm>
          <a:prstGeom prst="rect">
            <a:avLst/>
          </a:prstGeom>
          <a:blipFill>
            <a:blip r:embed="rId5"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6" name="object 22"/>
          <p:cNvSpPr/>
          <p:nvPr/>
        </p:nvSpPr>
        <p:spPr>
          <a:xfrm>
            <a:off x="5719155" y="3171623"/>
            <a:ext cx="1903614" cy="315883"/>
          </a:xfrm>
          <a:prstGeom prst="rect">
            <a:avLst/>
          </a:prstGeom>
          <a:blipFill>
            <a:blip r:embed="rId6"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7" name="object 23"/>
          <p:cNvSpPr/>
          <p:nvPr/>
        </p:nvSpPr>
        <p:spPr>
          <a:xfrm>
            <a:off x="5719155" y="3541539"/>
            <a:ext cx="1903614" cy="315883"/>
          </a:xfrm>
          <a:prstGeom prst="rect">
            <a:avLst/>
          </a:prstGeom>
          <a:blipFill>
            <a:blip r:embed="rId6"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8" name="object 24"/>
          <p:cNvSpPr txBox="1"/>
          <p:nvPr/>
        </p:nvSpPr>
        <p:spPr>
          <a:xfrm>
            <a:off x="5719286" y="2493010"/>
            <a:ext cx="1903095" cy="1374775"/>
          </a:xfrm>
          <a:prstGeom prst="rect">
            <a:avLst/>
          </a:prstGeom>
        </p:spPr>
        <p:txBody>
          <a:bodyPr vert="horz" wrap="square" lIns="0" tIns="106044" rIns="0" bIns="0" rtlCol="0">
            <a:spAutoFit/>
          </a:bodyPr>
          <a:lstStyle/>
          <a:p>
            <a:pPr marR="44450" algn="ctr">
              <a:lnSpc>
                <a:spcPct val="100000"/>
              </a:lnSpc>
              <a:spcBef>
                <a:spcPts val="835"/>
              </a:spcBef>
            </a:pPr>
            <a:r>
              <a:rPr sz="1050">
                <a:solidFill>
                  <a:schemeClr val="bg1"/>
                </a:solidFill>
                <a:latin typeface="Arial" panose="020B0604020202020204" pitchFamily="34" charset="0"/>
                <a:ea typeface="微软雅黑" panose="020B0503020204020204" charset="-122"/>
                <a:cs typeface="微软雅黑" panose="020B0503020204020204" charset="-122"/>
              </a:rPr>
              <a:t>资金端</a:t>
            </a:r>
            <a:endParaRPr sz="105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r>
              <a:rPr sz="900">
                <a:solidFill>
                  <a:schemeClr val="bg1"/>
                </a:solidFill>
                <a:latin typeface="Arial" panose="020B0604020202020204" pitchFamily="34" charset="0"/>
                <a:ea typeface="微软雅黑" panose="020B0503020204020204" charset="-122"/>
                <a:cs typeface="微软雅黑" panose="020B0503020204020204" charset="-122"/>
              </a:rPr>
              <a:t>腾讯理财通</a:t>
            </a: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r>
              <a:rPr sz="900">
                <a:solidFill>
                  <a:schemeClr val="bg1"/>
                </a:solidFill>
                <a:latin typeface="Arial" panose="020B0604020202020204" pitchFamily="34" charset="0"/>
                <a:ea typeface="微软雅黑" panose="020B0503020204020204" charset="-122"/>
                <a:cs typeface="微软雅黑" panose="020B0503020204020204" charset="-122"/>
              </a:rPr>
              <a:t>银⾏／信托／基⾦／券商/ 核心企业下属保理</a:t>
            </a: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r>
              <a:rPr sz="900">
                <a:solidFill>
                  <a:schemeClr val="bg1"/>
                </a:solidFill>
                <a:latin typeface="Arial" panose="020B0604020202020204" pitchFamily="34" charset="0"/>
                <a:ea typeface="微软雅黑" panose="020B0503020204020204" charset="-122"/>
                <a:cs typeface="微软雅黑" panose="020B0503020204020204" charset="-122"/>
              </a:rPr>
              <a:t>ABS公募、银⾏间市场、</a:t>
            </a:r>
            <a:endParaRPr sz="900">
              <a:solidFill>
                <a:schemeClr val="bg1"/>
              </a:solidFill>
              <a:latin typeface="Arial" panose="020B0604020202020204" pitchFamily="34" charset="0"/>
              <a:ea typeface="微软雅黑" panose="020B0503020204020204" charset="-122"/>
              <a:cs typeface="微软雅黑" panose="020B0503020204020204" charset="-122"/>
            </a:endParaRPr>
          </a:p>
          <a:p>
            <a:pPr marR="17780" algn="ctr" fontAlgn="auto">
              <a:lnSpc>
                <a:spcPct val="100000"/>
              </a:lnSpc>
              <a:spcBef>
                <a:spcPts val="0"/>
              </a:spcBef>
            </a:pPr>
            <a:r>
              <a:rPr sz="900">
                <a:solidFill>
                  <a:schemeClr val="bg1"/>
                </a:solidFill>
                <a:latin typeface="Arial" panose="020B0604020202020204" pitchFamily="34" charset="0"/>
                <a:ea typeface="微软雅黑" panose="020B0503020204020204" charset="-122"/>
                <a:cs typeface="微软雅黑" panose="020B0503020204020204" charset="-122"/>
              </a:rPr>
              <a:t>金融交易所</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9" name="object 25"/>
          <p:cNvSpPr txBox="1"/>
          <p:nvPr/>
        </p:nvSpPr>
        <p:spPr>
          <a:xfrm>
            <a:off x="3466550" y="2214770"/>
            <a:ext cx="2092325" cy="178435"/>
          </a:xfrm>
          <a:prstGeom prst="rect">
            <a:avLst/>
          </a:prstGeom>
        </p:spPr>
        <p:txBody>
          <a:bodyPr vert="horz" wrap="square" lIns="0" tIns="17145" rIns="0" bIns="0" rtlCol="0">
            <a:spAutoFit/>
          </a:bodyPr>
          <a:lstStyle/>
          <a:p>
            <a:pPr marL="12700">
              <a:lnSpc>
                <a:spcPct val="100000"/>
              </a:lnSpc>
              <a:spcBef>
                <a:spcPts val="135"/>
              </a:spcBef>
            </a:pPr>
            <a:r>
              <a:rPr sz="1050" b="1" spc="-120" dirty="0">
                <a:solidFill>
                  <a:schemeClr val="bg1"/>
                </a:solidFill>
                <a:latin typeface="Arial" panose="020B0604020202020204" pitchFamily="34" charset="0"/>
                <a:ea typeface="微软雅黑" panose="020B0503020204020204" charset="-122"/>
                <a:cs typeface="微软雅黑" panose="020B0503020204020204" charset="-122"/>
              </a:rPr>
              <a:t>赋能小微企业</a:t>
            </a:r>
            <a:r>
              <a:rPr sz="1050" b="1" spc="35" dirty="0">
                <a:solidFill>
                  <a:schemeClr val="bg1"/>
                </a:solidFill>
                <a:latin typeface="Arial" panose="020B0604020202020204" pitchFamily="34" charset="0"/>
                <a:ea typeface="微软雅黑" panose="020B0503020204020204" charset="-122"/>
                <a:cs typeface="微软雅黑" panose="020B0503020204020204" charset="-122"/>
              </a:rPr>
              <a:t>，降低社会融资成本</a:t>
            </a:r>
            <a:endParaRPr sz="1050" b="1" spc="3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70" name="文本框 25"/>
          <p:cNvSpPr txBox="1"/>
          <p:nvPr/>
        </p:nvSpPr>
        <p:spPr>
          <a:xfrm>
            <a:off x="4311491" y="3348355"/>
            <a:ext cx="1053465" cy="275590"/>
          </a:xfrm>
          <a:prstGeom prst="rect">
            <a:avLst/>
          </a:prstGeom>
          <a:noFill/>
        </p:spPr>
        <p:txBody>
          <a:bodyPr wrap="square" rtlCol="0">
            <a:spAutoFit/>
          </a:bodyPr>
          <a:lstStyle/>
          <a:p>
            <a:r>
              <a:rPr lang="zh-CN" altLang="en-US" sz="1200">
                <a:solidFill>
                  <a:schemeClr val="bg1"/>
                </a:solidFill>
                <a:latin typeface="Arial" panose="020B0604020202020204" pitchFamily="34" charset="0"/>
                <a:ea typeface="微软雅黑" panose="020B0503020204020204" charset="-122"/>
                <a:cs typeface="微软雅黑" panose="020B0503020204020204" charset="-122"/>
              </a:rPr>
              <a:t>腾讯区块链</a:t>
            </a:r>
            <a:endParaRPr lang="zh-CN" altLang="en-US" sz="12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71" name="标题 1"/>
          <p:cNvSpPr txBox="1"/>
          <p:nvPr/>
        </p:nvSpPr>
        <p:spPr>
          <a:xfrm>
            <a:off x="620395" y="628650"/>
            <a:ext cx="7362825" cy="514350"/>
          </a:xfrm>
          <a:prstGeom prst="rect">
            <a:avLst/>
          </a:prstGeom>
        </p:spPr>
        <p:txBody>
          <a:bodyPr vert="horz" lIns="30477" tIns="15237" rIns="30477" bIns="15237"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供应链金融</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以腾讯区块链为例</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信任传递</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引导资金脱虚向实</a:t>
            </a:r>
            <a:endPar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1" name="object 5"/>
          <p:cNvSpPr txBox="1"/>
          <p:nvPr/>
        </p:nvSpPr>
        <p:spPr>
          <a:xfrm>
            <a:off x="628048" y="4086295"/>
            <a:ext cx="7708900" cy="1073785"/>
          </a:xfrm>
          <a:prstGeom prst="rect">
            <a:avLst/>
          </a:prstGeom>
        </p:spPr>
        <p:txBody>
          <a:bodyPr vert="horz" wrap="square" lIns="0" tIns="12699" rIns="0" bIns="0" rtlCol="0">
            <a:spAutoFit/>
          </a:bodyPr>
          <a:lstStyle/>
          <a:p>
            <a:pPr marL="12700" marR="5080">
              <a:lnSpc>
                <a:spcPct val="144000"/>
              </a:lnSpc>
              <a:spcBef>
                <a:spcPts val="100"/>
              </a:spcBef>
            </a:pPr>
            <a:r>
              <a:rPr lang="en-US" sz="1200" dirty="0">
                <a:solidFill>
                  <a:schemeClr val="bg1"/>
                </a:solidFill>
                <a:latin typeface="Arial" panose="020B0604020202020204" pitchFamily="34" charset="0"/>
                <a:ea typeface="微软雅黑" panose="020B0503020204020204" charset="-122"/>
                <a:cs typeface="微软雅黑" panose="020B0503020204020204" charset="-122"/>
              </a:rPr>
              <a:t>Mode positioning: Through the </a:t>
            </a:r>
            <a:r>
              <a:rPr lang="en-US" sz="1200"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sz="1200" dirty="0">
                <a:solidFill>
                  <a:schemeClr val="bg1"/>
                </a:solidFill>
                <a:latin typeface="Arial" panose="020B0604020202020204" pitchFamily="34" charset="0"/>
                <a:ea typeface="微软雅黑" panose="020B0503020204020204" charset="-122"/>
                <a:cs typeface="微软雅黑" panose="020B0503020204020204" charset="-122"/>
              </a:rPr>
              <a:t> technology and operational resources of </a:t>
            </a:r>
            <a:r>
              <a:rPr lang="en-US" sz="1200" dirty="0" err="1">
                <a:solidFill>
                  <a:schemeClr val="bg1"/>
                </a:solidFill>
                <a:latin typeface="Arial" panose="020B0604020202020204" pitchFamily="34" charset="0"/>
                <a:ea typeface="微软雅黑" panose="020B0503020204020204" charset="-122"/>
                <a:cs typeface="微软雅黑" panose="020B0503020204020204" charset="-122"/>
              </a:rPr>
              <a:t>Tencent</a:t>
            </a:r>
            <a:r>
              <a:rPr lang="en-US" sz="1200" dirty="0">
                <a:solidFill>
                  <a:schemeClr val="bg1"/>
                </a:solidFill>
                <a:latin typeface="Arial" panose="020B0604020202020204" pitchFamily="34" charset="0"/>
                <a:ea typeface="微软雅黑" panose="020B0503020204020204" charset="-122"/>
                <a:cs typeface="微软雅黑" panose="020B0503020204020204" charset="-122"/>
              </a:rPr>
              <a:t>, link the core assets of enterprises and the financial institutions of financial institutions, improve the efficiency of fund allocation, improve liquidity, support the supply chain of small and micro enterprises, reduce the cost of social financing, and support the real economy.</a:t>
            </a:r>
            <a:endParaRPr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2" name="object 6"/>
          <p:cNvSpPr/>
          <p:nvPr/>
        </p:nvSpPr>
        <p:spPr>
          <a:xfrm>
            <a:off x="2709378" y="1887822"/>
            <a:ext cx="3597275" cy="392430"/>
          </a:xfrm>
          <a:custGeom>
            <a:avLst/>
            <a:gdLst/>
            <a:ahLst/>
            <a:cxnLst/>
            <a:rect l="l" t="t" r="r" b="b"/>
            <a:pathLst>
              <a:path w="3597275" h="392430">
                <a:moveTo>
                  <a:pt x="0" y="387557"/>
                </a:moveTo>
                <a:lnTo>
                  <a:pt x="189554" y="307181"/>
                </a:lnTo>
                <a:lnTo>
                  <a:pt x="417360" y="225424"/>
                </a:lnTo>
                <a:lnTo>
                  <a:pt x="646754" y="155574"/>
                </a:lnTo>
                <a:lnTo>
                  <a:pt x="878529" y="98424"/>
                </a:lnTo>
                <a:lnTo>
                  <a:pt x="1112685" y="54768"/>
                </a:lnTo>
                <a:lnTo>
                  <a:pt x="1347635" y="23018"/>
                </a:lnTo>
                <a:lnTo>
                  <a:pt x="1583378" y="4762"/>
                </a:lnTo>
                <a:lnTo>
                  <a:pt x="1819916" y="0"/>
                </a:lnTo>
                <a:lnTo>
                  <a:pt x="2051691" y="7937"/>
                </a:lnTo>
                <a:lnTo>
                  <a:pt x="2281878" y="27781"/>
                </a:lnTo>
                <a:lnTo>
                  <a:pt x="2511272" y="60324"/>
                </a:lnTo>
                <a:lnTo>
                  <a:pt x="2739872" y="105568"/>
                </a:lnTo>
                <a:lnTo>
                  <a:pt x="2966091" y="162718"/>
                </a:lnTo>
                <a:lnTo>
                  <a:pt x="3190722" y="231774"/>
                </a:lnTo>
                <a:lnTo>
                  <a:pt x="3412179" y="313531"/>
                </a:lnTo>
                <a:lnTo>
                  <a:pt x="3596995" y="392261"/>
                </a:lnTo>
              </a:path>
            </a:pathLst>
          </a:custGeom>
          <a:ln w="38099">
            <a:solidFill>
              <a:srgbClr val="4F81BD"/>
            </a:solidFill>
          </a:ln>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3" name="object 7"/>
          <p:cNvSpPr/>
          <p:nvPr/>
        </p:nvSpPr>
        <p:spPr>
          <a:xfrm>
            <a:off x="2674301" y="2193018"/>
            <a:ext cx="127635" cy="105410"/>
          </a:xfrm>
          <a:custGeom>
            <a:avLst/>
            <a:gdLst/>
            <a:ahLst/>
            <a:cxnLst/>
            <a:rect l="l" t="t" r="r" b="b"/>
            <a:pathLst>
              <a:path w="127635" h="105410">
                <a:moveTo>
                  <a:pt x="82920" y="0"/>
                </a:moveTo>
                <a:lnTo>
                  <a:pt x="0" y="97236"/>
                </a:lnTo>
                <a:lnTo>
                  <a:pt x="127541" y="105230"/>
                </a:lnTo>
                <a:lnTo>
                  <a:pt x="82920" y="0"/>
                </a:lnTo>
                <a:close/>
              </a:path>
            </a:pathLst>
          </a:custGeom>
          <a:solidFill>
            <a:srgbClr val="4F81BD">
              <a:alpha val="41178"/>
            </a:srgbClr>
          </a:solid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4" name="object 8"/>
          <p:cNvSpPr/>
          <p:nvPr/>
        </p:nvSpPr>
        <p:spPr>
          <a:xfrm>
            <a:off x="6213872" y="2197641"/>
            <a:ext cx="127635" cy="105410"/>
          </a:xfrm>
          <a:custGeom>
            <a:avLst/>
            <a:gdLst/>
            <a:ahLst/>
            <a:cxnLst/>
            <a:rect l="l" t="t" r="r" b="b"/>
            <a:pathLst>
              <a:path w="127635" h="105410">
                <a:moveTo>
                  <a:pt x="44795" y="0"/>
                </a:moveTo>
                <a:lnTo>
                  <a:pt x="0" y="105156"/>
                </a:lnTo>
                <a:lnTo>
                  <a:pt x="127553" y="97374"/>
                </a:lnTo>
                <a:lnTo>
                  <a:pt x="44795" y="0"/>
                </a:lnTo>
                <a:close/>
              </a:path>
            </a:pathLst>
          </a:custGeom>
          <a:solidFill>
            <a:srgbClr val="4F81BD">
              <a:alpha val="41178"/>
            </a:srgbClr>
          </a:solid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5" name="object 9"/>
          <p:cNvSpPr/>
          <p:nvPr/>
        </p:nvSpPr>
        <p:spPr>
          <a:xfrm>
            <a:off x="6280944" y="2095874"/>
            <a:ext cx="722584" cy="603210"/>
          </a:xfrm>
          <a:prstGeom prst="rect">
            <a:avLst/>
          </a:prstGeom>
          <a:blipFill>
            <a:blip r:embed="rId1"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6" name="object 10"/>
          <p:cNvSpPr/>
          <p:nvPr/>
        </p:nvSpPr>
        <p:spPr>
          <a:xfrm>
            <a:off x="2022928" y="2111235"/>
            <a:ext cx="681393" cy="566905"/>
          </a:xfrm>
          <a:prstGeom prst="rect">
            <a:avLst/>
          </a:prstGeom>
          <a:blipFill>
            <a:blip r:embed="rId2"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7" name="object 11"/>
          <p:cNvSpPr txBox="1"/>
          <p:nvPr/>
        </p:nvSpPr>
        <p:spPr>
          <a:xfrm>
            <a:off x="3401536" y="2483369"/>
            <a:ext cx="1963420" cy="501650"/>
          </a:xfrm>
          <a:prstGeom prst="rect">
            <a:avLst/>
          </a:prstGeom>
        </p:spPr>
        <p:txBody>
          <a:bodyPr vert="horz" wrap="square" lIns="0" tIns="17779" rIns="0" bIns="0" rtlCol="0">
            <a:spAutoFit/>
          </a:bodyPr>
          <a:lstStyle/>
          <a:p>
            <a:pPr marL="12700">
              <a:lnSpc>
                <a:spcPct val="100000"/>
              </a:lnSpc>
              <a:spcBef>
                <a:spcPts val="140"/>
              </a:spcBef>
            </a:pPr>
            <a:r>
              <a:rPr lang="en-US" sz="1050" b="1" spc="40">
                <a:solidFill>
                  <a:schemeClr val="bg1"/>
                </a:solidFill>
                <a:latin typeface="Arial" panose="020B0604020202020204" pitchFamily="34" charset="0"/>
                <a:ea typeface="微软雅黑" panose="020B0503020204020204" charset="-122"/>
                <a:cs typeface="微软雅黑" panose="020B0503020204020204" charset="-122"/>
              </a:rPr>
              <a:t>Improve capital allocation efficiency and improve liquidity</a:t>
            </a:r>
            <a:endParaRPr lang="en-US" sz="1050" b="1" spc="4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8" name="object 13"/>
          <p:cNvSpPr/>
          <p:nvPr/>
        </p:nvSpPr>
        <p:spPr>
          <a:xfrm>
            <a:off x="3936558" y="3354657"/>
            <a:ext cx="312770" cy="277170"/>
          </a:xfrm>
          <a:prstGeom prst="rect">
            <a:avLst/>
          </a:prstGeom>
          <a:blipFill>
            <a:blip r:embed="rId3"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59" name="object 15"/>
          <p:cNvSpPr/>
          <p:nvPr/>
        </p:nvSpPr>
        <p:spPr>
          <a:xfrm>
            <a:off x="1392382" y="2797550"/>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0" name="object 16"/>
          <p:cNvSpPr txBox="1"/>
          <p:nvPr/>
        </p:nvSpPr>
        <p:spPr>
          <a:xfrm>
            <a:off x="1295154" y="2629968"/>
            <a:ext cx="1982264" cy="514985"/>
          </a:xfrm>
          <a:prstGeom prst="rect">
            <a:avLst/>
          </a:prstGeom>
        </p:spPr>
        <p:txBody>
          <a:bodyPr vert="horz" wrap="square" lIns="0" tIns="15240" rIns="0" bIns="0" rtlCol="0">
            <a:spAutoFit/>
          </a:bodyPr>
          <a:lstStyle/>
          <a:p>
            <a:pPr marL="63500" algn="ctr">
              <a:lnSpc>
                <a:spcPct val="100000"/>
              </a:lnSpc>
              <a:spcBef>
                <a:spcPts val="120"/>
              </a:spcBef>
            </a:pPr>
            <a:r>
              <a:rPr lang="en-US" sz="1050" spc="20" dirty="0">
                <a:solidFill>
                  <a:schemeClr val="bg1"/>
                </a:solidFill>
                <a:latin typeface="Arial" panose="020B0604020202020204" pitchFamily="34" charset="0"/>
                <a:ea typeface="微软雅黑" panose="020B0503020204020204" charset="-122"/>
                <a:cs typeface="微软雅黑" panose="020B0503020204020204" charset="-122"/>
              </a:rPr>
              <a:t>Asset side</a:t>
            </a:r>
            <a:endParaRPr lang="en-US" sz="1050" spc="2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63500" algn="ctr">
              <a:lnSpc>
                <a:spcPct val="100000"/>
              </a:lnSpc>
              <a:spcBef>
                <a:spcPts val="120"/>
              </a:spcBef>
            </a:pPr>
            <a:r>
              <a:rPr lang="en-US" sz="1050" spc="20" dirty="0" smtClean="0">
                <a:solidFill>
                  <a:schemeClr val="bg1"/>
                </a:solidFill>
                <a:latin typeface="Arial" panose="020B0604020202020204" pitchFamily="34" charset="0"/>
                <a:ea typeface="微软雅黑" panose="020B0503020204020204" charset="-122"/>
                <a:cs typeface="微软雅黑" panose="020B0503020204020204" charset="-122"/>
              </a:rPr>
              <a:t>Core enterprise accounts receivable assets</a:t>
            </a:r>
            <a:endParaRPr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1" name="object 17"/>
          <p:cNvSpPr/>
          <p:nvPr/>
        </p:nvSpPr>
        <p:spPr>
          <a:xfrm>
            <a:off x="1392382" y="3167466"/>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2" name="object 18"/>
          <p:cNvSpPr txBox="1"/>
          <p:nvPr/>
        </p:nvSpPr>
        <p:spPr>
          <a:xfrm>
            <a:off x="1449829" y="3139849"/>
            <a:ext cx="1827589" cy="334645"/>
          </a:xfrm>
          <a:prstGeom prst="rect">
            <a:avLst/>
          </a:prstGeom>
        </p:spPr>
        <p:txBody>
          <a:bodyPr vert="horz" wrap="square" lIns="0" tIns="12699" rIns="0" bIns="0" rtlCol="0">
            <a:spAutoFit/>
          </a:bodyPr>
          <a:lstStyle/>
          <a:p>
            <a:pPr marL="12700">
              <a:lnSpc>
                <a:spcPct val="100000"/>
              </a:lnSpc>
              <a:spcBef>
                <a:spcPts val="100"/>
              </a:spcBef>
            </a:pPr>
            <a:r>
              <a:rPr lang="en-US" sz="1050">
                <a:solidFill>
                  <a:schemeClr val="bg1"/>
                </a:solidFill>
                <a:latin typeface="Arial" panose="020B0604020202020204" pitchFamily="34" charset="0"/>
                <a:ea typeface="微软雅黑" panose="020B0503020204020204" charset="-122"/>
                <a:cs typeface="微软雅黑" panose="020B0503020204020204" charset="-122"/>
              </a:rPr>
              <a:t>Supply chain warehouse receipt assets</a:t>
            </a:r>
            <a:endParaRPr lang="en-US"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3" name="object 19"/>
          <p:cNvSpPr/>
          <p:nvPr/>
        </p:nvSpPr>
        <p:spPr>
          <a:xfrm>
            <a:off x="1392382" y="3537383"/>
            <a:ext cx="1911926" cy="324196"/>
          </a:xfrm>
          <a:prstGeom prst="rect">
            <a:avLst/>
          </a:prstGeom>
          <a:blipFill>
            <a:blip r:embed="rId4"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4" name="object 20"/>
          <p:cNvSpPr txBox="1"/>
          <p:nvPr/>
        </p:nvSpPr>
        <p:spPr>
          <a:xfrm>
            <a:off x="1477107" y="3595777"/>
            <a:ext cx="1939905" cy="173355"/>
          </a:xfrm>
          <a:prstGeom prst="rect">
            <a:avLst/>
          </a:prstGeom>
        </p:spPr>
        <p:txBody>
          <a:bodyPr vert="horz" wrap="square" lIns="0" tIns="12699" rIns="0" bIns="0" rtlCol="0">
            <a:spAutoFit/>
          </a:bodyPr>
          <a:lstStyle/>
          <a:p>
            <a:pPr marL="12700">
              <a:lnSpc>
                <a:spcPct val="100000"/>
              </a:lnSpc>
              <a:spcBef>
                <a:spcPts val="100"/>
              </a:spcBef>
            </a:pPr>
            <a:r>
              <a:rPr lang="en-US" sz="1050" spc="-135" dirty="0">
                <a:solidFill>
                  <a:schemeClr val="bg1"/>
                </a:solidFill>
                <a:latin typeface="Arial" panose="020B0604020202020204" pitchFamily="34" charset="0"/>
                <a:ea typeface="微软雅黑" panose="020B0503020204020204" charset="-122"/>
                <a:cs typeface="微软雅黑" panose="020B0503020204020204" charset="-122"/>
              </a:rPr>
              <a:t>Core enterprise </a:t>
            </a:r>
            <a:r>
              <a:rPr lang="en-US" sz="1050" spc="-135" dirty="0" err="1">
                <a:solidFill>
                  <a:schemeClr val="bg1"/>
                </a:solidFill>
                <a:latin typeface="Arial" panose="020B0604020202020204" pitchFamily="34" charset="0"/>
                <a:ea typeface="微软雅黑" panose="020B0503020204020204" charset="-122"/>
                <a:cs typeface="微软雅黑" panose="020B0503020204020204" charset="-122"/>
              </a:rPr>
              <a:t>telemoney</a:t>
            </a:r>
            <a:r>
              <a:rPr lang="en-US" sz="1050" spc="-135" dirty="0">
                <a:solidFill>
                  <a:schemeClr val="bg1"/>
                </a:solidFill>
                <a:latin typeface="Arial" panose="020B0604020202020204" pitchFamily="34" charset="0"/>
                <a:ea typeface="微软雅黑" panose="020B0503020204020204" charset="-122"/>
                <a:cs typeface="微软雅黑" panose="020B0503020204020204" charset="-122"/>
              </a:rPr>
              <a:t> assets</a:t>
            </a:r>
            <a:endParaRPr sz="1050" spc="-13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5" name="object 21"/>
          <p:cNvSpPr/>
          <p:nvPr/>
        </p:nvSpPr>
        <p:spPr>
          <a:xfrm>
            <a:off x="5719155" y="2805864"/>
            <a:ext cx="1903614" cy="311727"/>
          </a:xfrm>
          <a:prstGeom prst="rect">
            <a:avLst/>
          </a:prstGeom>
          <a:blipFill>
            <a:blip r:embed="rId5"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6" name="object 22"/>
          <p:cNvSpPr/>
          <p:nvPr/>
        </p:nvSpPr>
        <p:spPr>
          <a:xfrm>
            <a:off x="5719155" y="3171623"/>
            <a:ext cx="1903614" cy="315883"/>
          </a:xfrm>
          <a:prstGeom prst="rect">
            <a:avLst/>
          </a:prstGeom>
          <a:blipFill>
            <a:blip r:embed="rId6"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7" name="object 23"/>
          <p:cNvSpPr/>
          <p:nvPr/>
        </p:nvSpPr>
        <p:spPr>
          <a:xfrm>
            <a:off x="5719155" y="3541539"/>
            <a:ext cx="1903614" cy="315883"/>
          </a:xfrm>
          <a:prstGeom prst="rect">
            <a:avLst/>
          </a:prstGeom>
          <a:blipFill>
            <a:blip r:embed="rId6" cstate="print"/>
            <a:stretch>
              <a:fillRect/>
            </a:stretch>
          </a:blipFill>
        </p:spPr>
        <p:txBody>
          <a:bodyPr wrap="square" lIns="0" tIns="0" rIns="0" bIns="0" rtlCol="0"/>
          <a:lstStyle/>
          <a:p>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8" name="object 24"/>
          <p:cNvSpPr txBox="1"/>
          <p:nvPr/>
        </p:nvSpPr>
        <p:spPr>
          <a:xfrm>
            <a:off x="5719286" y="2493010"/>
            <a:ext cx="1947813" cy="1351915"/>
          </a:xfrm>
          <a:prstGeom prst="rect">
            <a:avLst/>
          </a:prstGeom>
        </p:spPr>
        <p:txBody>
          <a:bodyPr vert="horz" wrap="square" lIns="0" tIns="106044" rIns="0" bIns="0" rtlCol="0">
            <a:spAutoFit/>
          </a:bodyPr>
          <a:lstStyle/>
          <a:p>
            <a:pPr marR="44450" algn="ctr" fontAlgn="auto">
              <a:lnSpc>
                <a:spcPct val="100000"/>
              </a:lnSpc>
              <a:spcBef>
                <a:spcPts val="0"/>
              </a:spcBef>
            </a:pPr>
            <a:r>
              <a:rPr lang="en-US" sz="900" dirty="0">
                <a:solidFill>
                  <a:schemeClr val="bg1"/>
                </a:solidFill>
                <a:latin typeface="Arial" panose="020B0604020202020204" pitchFamily="34" charset="0"/>
                <a:ea typeface="微软雅黑" panose="020B0503020204020204" charset="-122"/>
                <a:cs typeface="微软雅黑" panose="020B0503020204020204" charset="-122"/>
              </a:rPr>
              <a:t>Asset </a:t>
            </a:r>
            <a:r>
              <a:rPr lang="en-US" sz="900" dirty="0" smtClean="0">
                <a:solidFill>
                  <a:schemeClr val="bg1"/>
                </a:solidFill>
                <a:latin typeface="Arial" panose="020B0604020202020204" pitchFamily="34" charset="0"/>
                <a:ea typeface="微软雅黑" panose="020B0503020204020204" charset="-122"/>
                <a:cs typeface="微软雅黑" panose="020B0503020204020204" charset="-122"/>
              </a:rPr>
              <a:t>side</a:t>
            </a:r>
            <a:endParaRPr lang="en-US" sz="9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endParaRPr sz="900" dirty="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r>
              <a:rPr lang="en-US" sz="900" dirty="0" err="1">
                <a:solidFill>
                  <a:schemeClr val="bg1"/>
                </a:solidFill>
                <a:latin typeface="Arial" panose="020B0604020202020204" pitchFamily="34" charset="0"/>
                <a:ea typeface="微软雅黑" panose="020B0503020204020204" charset="-122"/>
                <a:cs typeface="微软雅黑" panose="020B0503020204020204" charset="-122"/>
              </a:rPr>
              <a:t>Tencent</a:t>
            </a:r>
            <a:r>
              <a:rPr sz="900" dirty="0" err="1" smtClean="0">
                <a:solidFill>
                  <a:schemeClr val="bg1"/>
                </a:solidFill>
                <a:latin typeface="Arial" panose="020B0604020202020204" pitchFamily="34" charset="0"/>
                <a:ea typeface="微软雅黑" panose="020B0503020204020204" charset="-122"/>
                <a:cs typeface="微软雅黑" panose="020B0503020204020204" charset="-122"/>
              </a:rPr>
              <a:t>理财通</a:t>
            </a:r>
            <a:endParaRPr sz="900" dirty="0">
              <a:solidFill>
                <a:schemeClr val="bg1"/>
              </a:solidFill>
              <a:latin typeface="Arial" panose="020B0604020202020204" pitchFamily="34" charset="0"/>
              <a:ea typeface="微软雅黑" panose="020B0503020204020204" charset="-122"/>
              <a:cs typeface="微软雅黑" panose="020B0503020204020204" charset="-122"/>
            </a:endParaRPr>
          </a:p>
          <a:p>
            <a:pPr marR="44450" algn="ctr" fontAlgn="auto">
              <a:lnSpc>
                <a:spcPct val="100000"/>
              </a:lnSpc>
              <a:spcBef>
                <a:spcPts val="0"/>
              </a:spcBef>
            </a:pPr>
            <a:endParaRPr sz="900" dirty="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r>
              <a:rPr lang="en-US" sz="900" dirty="0">
                <a:solidFill>
                  <a:schemeClr val="bg1"/>
                </a:solidFill>
                <a:latin typeface="Arial" panose="020B0604020202020204" pitchFamily="34" charset="0"/>
                <a:ea typeface="微软雅黑" panose="020B0503020204020204" charset="-122"/>
                <a:cs typeface="微软雅黑" panose="020B0503020204020204" charset="-122"/>
              </a:rPr>
              <a:t>Bank / Trust / Fund / Brokerage / Core Enterprise </a:t>
            </a:r>
            <a:r>
              <a:rPr lang="en-US" sz="900" dirty="0" smtClean="0">
                <a:solidFill>
                  <a:schemeClr val="bg1"/>
                </a:solidFill>
                <a:latin typeface="Arial" panose="020B0604020202020204" pitchFamily="34" charset="0"/>
                <a:ea typeface="微软雅黑" panose="020B0503020204020204" charset="-122"/>
                <a:cs typeface="微软雅黑" panose="020B0503020204020204" charset="-122"/>
              </a:rPr>
              <a:t>Subsidiary</a:t>
            </a:r>
            <a:endParaRPr lang="en-US" sz="9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endParaRPr sz="900" dirty="0">
              <a:solidFill>
                <a:schemeClr val="bg1"/>
              </a:solidFill>
              <a:latin typeface="Arial" panose="020B0604020202020204" pitchFamily="34" charset="0"/>
              <a:ea typeface="微软雅黑" panose="020B0503020204020204" charset="-122"/>
              <a:cs typeface="微软雅黑" panose="020B0503020204020204" charset="-122"/>
            </a:endParaRPr>
          </a:p>
          <a:p>
            <a:pPr marL="12065" marR="30480" algn="ctr" fontAlgn="auto">
              <a:lnSpc>
                <a:spcPct val="100000"/>
              </a:lnSpc>
              <a:spcBef>
                <a:spcPts val="0"/>
              </a:spcBef>
            </a:pPr>
            <a:r>
              <a:rPr lang="en-US" sz="900" dirty="0">
                <a:solidFill>
                  <a:schemeClr val="bg1"/>
                </a:solidFill>
                <a:latin typeface="Arial" panose="020B0604020202020204" pitchFamily="34" charset="0"/>
                <a:ea typeface="微软雅黑" panose="020B0503020204020204" charset="-122"/>
                <a:cs typeface="微软雅黑" panose="020B0503020204020204" charset="-122"/>
              </a:rPr>
              <a:t>ABS public offering, interbank </a:t>
            </a:r>
            <a:r>
              <a:rPr lang="en-US" sz="900" dirty="0" err="1">
                <a:solidFill>
                  <a:schemeClr val="bg1"/>
                </a:solidFill>
                <a:latin typeface="Arial" panose="020B0604020202020204" pitchFamily="34" charset="0"/>
                <a:ea typeface="微软雅黑" panose="020B0503020204020204" charset="-122"/>
                <a:cs typeface="微软雅黑" panose="020B0503020204020204" charset="-122"/>
              </a:rPr>
              <a:t>market,Financial</a:t>
            </a:r>
            <a:r>
              <a:rPr lang="en-US" sz="900" dirty="0">
                <a:solidFill>
                  <a:schemeClr val="bg1"/>
                </a:solidFill>
                <a:latin typeface="Arial" panose="020B0604020202020204" pitchFamily="34" charset="0"/>
                <a:ea typeface="微软雅黑" panose="020B0503020204020204" charset="-122"/>
                <a:cs typeface="微软雅黑" panose="020B0503020204020204" charset="-122"/>
              </a:rPr>
              <a:t> exchange</a:t>
            </a:r>
            <a:endParaRPr sz="9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69" name="object 25"/>
          <p:cNvSpPr txBox="1"/>
          <p:nvPr/>
        </p:nvSpPr>
        <p:spPr>
          <a:xfrm>
            <a:off x="3409225" y="1990949"/>
            <a:ext cx="2197357" cy="501650"/>
          </a:xfrm>
          <a:prstGeom prst="rect">
            <a:avLst/>
          </a:prstGeom>
        </p:spPr>
        <p:txBody>
          <a:bodyPr vert="horz" wrap="square" lIns="0" tIns="17145" rIns="0" bIns="0" rtlCol="0">
            <a:spAutoFit/>
          </a:bodyPr>
          <a:lstStyle/>
          <a:p>
            <a:pPr marL="12700">
              <a:lnSpc>
                <a:spcPct val="100000"/>
              </a:lnSpc>
              <a:spcBef>
                <a:spcPts val="135"/>
              </a:spcBef>
            </a:pPr>
            <a:r>
              <a:rPr lang="en-US" sz="1050" b="1" spc="35">
                <a:solidFill>
                  <a:schemeClr val="bg1"/>
                </a:solidFill>
                <a:latin typeface="Arial" panose="020B0604020202020204" pitchFamily="34" charset="0"/>
                <a:ea typeface="微软雅黑" panose="020B0503020204020204" charset="-122"/>
                <a:cs typeface="微软雅黑" panose="020B0503020204020204" charset="-122"/>
              </a:rPr>
              <a:t>Empower small and micro enterprises to reduce social financing costs</a:t>
            </a:r>
            <a:endParaRPr lang="en-US" sz="1050" b="1" spc="3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70" name="文本框 25"/>
          <p:cNvSpPr txBox="1"/>
          <p:nvPr/>
        </p:nvSpPr>
        <p:spPr>
          <a:xfrm>
            <a:off x="4234032" y="3266729"/>
            <a:ext cx="1295091" cy="460375"/>
          </a:xfrm>
          <a:prstGeom prst="rect">
            <a:avLst/>
          </a:prstGeom>
          <a:noFill/>
        </p:spPr>
        <p:txBody>
          <a:bodyPr wrap="square" rtlCol="0">
            <a:spAutoFit/>
          </a:bodyPr>
          <a:lstStyle/>
          <a:p>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rPr>
              <a:t>Tencent</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200" dirty="0" err="1">
                <a:solidFill>
                  <a:schemeClr val="bg1"/>
                </a:solidFill>
                <a:latin typeface="Arial" panose="020B0604020202020204" pitchFamily="34" charset="0"/>
                <a:ea typeface="微软雅黑" panose="020B0503020204020204" charset="-122"/>
                <a:cs typeface="微软雅黑" panose="020B0503020204020204" charset="-122"/>
              </a:rPr>
              <a:t>blockchain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71" name="标题 1"/>
          <p:cNvSpPr txBox="1"/>
          <p:nvPr/>
        </p:nvSpPr>
        <p:spPr>
          <a:xfrm>
            <a:off x="620395" y="628650"/>
            <a:ext cx="7362825" cy="514350"/>
          </a:xfrm>
          <a:prstGeom prst="rect">
            <a:avLst/>
          </a:prstGeom>
        </p:spPr>
        <p:txBody>
          <a:bodyPr vert="horz" lIns="30477" tIns="15237" rIns="30477" bIns="15237"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 Supply Chain Finance - Take </a:t>
            </a:r>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Tencent</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a:t>
            </a:r>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as an Example - "Trust Pass" Guides Funds</a:t>
            </a:r>
            <a:endPar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供应链金融</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以易见天树为例</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903" name="object 2"/>
          <p:cNvSpPr/>
          <p:nvPr/>
        </p:nvSpPr>
        <p:spPr>
          <a:xfrm>
            <a:off x="1202436" y="3781044"/>
            <a:ext cx="76200" cy="546100"/>
          </a:xfrm>
          <a:custGeom>
            <a:avLst/>
            <a:gdLst/>
            <a:ahLst/>
            <a:cxnLst/>
            <a:rect l="l" t="t" r="r" b="b"/>
            <a:pathLst>
              <a:path w="76200" h="546100">
                <a:moveTo>
                  <a:pt x="31750" y="470673"/>
                </a:moveTo>
                <a:lnTo>
                  <a:pt x="23268" y="472385"/>
                </a:lnTo>
                <a:lnTo>
                  <a:pt x="11158" y="480550"/>
                </a:lnTo>
                <a:lnTo>
                  <a:pt x="2993" y="492660"/>
                </a:lnTo>
                <a:lnTo>
                  <a:pt x="0" y="507491"/>
                </a:lnTo>
                <a:lnTo>
                  <a:pt x="2993" y="522323"/>
                </a:lnTo>
                <a:lnTo>
                  <a:pt x="11158" y="534433"/>
                </a:lnTo>
                <a:lnTo>
                  <a:pt x="23268" y="542598"/>
                </a:lnTo>
                <a:lnTo>
                  <a:pt x="38100" y="545591"/>
                </a:lnTo>
                <a:lnTo>
                  <a:pt x="52931" y="542598"/>
                </a:lnTo>
                <a:lnTo>
                  <a:pt x="65041" y="534433"/>
                </a:lnTo>
                <a:lnTo>
                  <a:pt x="73206" y="522323"/>
                </a:lnTo>
                <a:lnTo>
                  <a:pt x="76200" y="507491"/>
                </a:lnTo>
                <a:lnTo>
                  <a:pt x="31750" y="507491"/>
                </a:lnTo>
                <a:lnTo>
                  <a:pt x="31750" y="470673"/>
                </a:lnTo>
                <a:close/>
              </a:path>
              <a:path w="76200" h="546100">
                <a:moveTo>
                  <a:pt x="38100" y="469391"/>
                </a:moveTo>
                <a:lnTo>
                  <a:pt x="31750" y="470673"/>
                </a:lnTo>
                <a:lnTo>
                  <a:pt x="31750" y="507491"/>
                </a:lnTo>
                <a:lnTo>
                  <a:pt x="44450" y="507491"/>
                </a:lnTo>
                <a:lnTo>
                  <a:pt x="44450" y="470673"/>
                </a:lnTo>
                <a:lnTo>
                  <a:pt x="38100" y="469391"/>
                </a:lnTo>
                <a:close/>
              </a:path>
              <a:path w="76200" h="546100">
                <a:moveTo>
                  <a:pt x="44450" y="470673"/>
                </a:moveTo>
                <a:lnTo>
                  <a:pt x="44450" y="507491"/>
                </a:lnTo>
                <a:lnTo>
                  <a:pt x="76200" y="507491"/>
                </a:lnTo>
                <a:lnTo>
                  <a:pt x="73206" y="492660"/>
                </a:lnTo>
                <a:lnTo>
                  <a:pt x="65041" y="480550"/>
                </a:lnTo>
                <a:lnTo>
                  <a:pt x="52931" y="472385"/>
                </a:lnTo>
                <a:lnTo>
                  <a:pt x="44450" y="470673"/>
                </a:lnTo>
                <a:close/>
              </a:path>
              <a:path w="76200" h="546100">
                <a:moveTo>
                  <a:pt x="44450" y="456691"/>
                </a:moveTo>
                <a:lnTo>
                  <a:pt x="31750" y="456691"/>
                </a:lnTo>
                <a:lnTo>
                  <a:pt x="31750" y="470673"/>
                </a:lnTo>
                <a:lnTo>
                  <a:pt x="38100" y="469391"/>
                </a:lnTo>
                <a:lnTo>
                  <a:pt x="44450" y="469391"/>
                </a:lnTo>
                <a:lnTo>
                  <a:pt x="44450" y="456691"/>
                </a:lnTo>
                <a:close/>
              </a:path>
              <a:path w="76200" h="546100">
                <a:moveTo>
                  <a:pt x="44450" y="469391"/>
                </a:moveTo>
                <a:lnTo>
                  <a:pt x="38100" y="469391"/>
                </a:lnTo>
                <a:lnTo>
                  <a:pt x="44450" y="470673"/>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68" y="2988"/>
                </a:lnTo>
                <a:lnTo>
                  <a:pt x="11158" y="11144"/>
                </a:lnTo>
                <a:lnTo>
                  <a:pt x="2993" y="23252"/>
                </a:lnTo>
                <a:lnTo>
                  <a:pt x="0" y="38099"/>
                </a:lnTo>
                <a:lnTo>
                  <a:pt x="2993" y="52947"/>
                </a:lnTo>
                <a:lnTo>
                  <a:pt x="11158" y="65055"/>
                </a:lnTo>
                <a:lnTo>
                  <a:pt x="23268" y="73211"/>
                </a:lnTo>
                <a:lnTo>
                  <a:pt x="38100" y="76199"/>
                </a:lnTo>
                <a:lnTo>
                  <a:pt x="52931" y="73211"/>
                </a:lnTo>
                <a:lnTo>
                  <a:pt x="65041" y="65055"/>
                </a:lnTo>
                <a:lnTo>
                  <a:pt x="66433" y="62991"/>
                </a:lnTo>
                <a:lnTo>
                  <a:pt x="31750" y="62991"/>
                </a:lnTo>
                <a:lnTo>
                  <a:pt x="31750" y="38099"/>
                </a:lnTo>
                <a:lnTo>
                  <a:pt x="76200" y="38099"/>
                </a:lnTo>
                <a:lnTo>
                  <a:pt x="73206" y="23252"/>
                </a:lnTo>
                <a:lnTo>
                  <a:pt x="65041" y="11144"/>
                </a:lnTo>
                <a:lnTo>
                  <a:pt x="52931"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33" y="62991"/>
                </a:lnTo>
                <a:lnTo>
                  <a:pt x="73206"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4" name="object 3"/>
          <p:cNvSpPr/>
          <p:nvPr/>
        </p:nvSpPr>
        <p:spPr>
          <a:xfrm>
            <a:off x="4575047" y="3781044"/>
            <a:ext cx="76200" cy="546100"/>
          </a:xfrm>
          <a:custGeom>
            <a:avLst/>
            <a:gdLst/>
            <a:ahLst/>
            <a:cxnLst/>
            <a:rect l="l" t="t" r="r" b="b"/>
            <a:pathLst>
              <a:path w="76200" h="546100">
                <a:moveTo>
                  <a:pt x="31750" y="470672"/>
                </a:moveTo>
                <a:lnTo>
                  <a:pt x="23252" y="472385"/>
                </a:lnTo>
                <a:lnTo>
                  <a:pt x="11144" y="480550"/>
                </a:lnTo>
                <a:lnTo>
                  <a:pt x="2988" y="492660"/>
                </a:lnTo>
                <a:lnTo>
                  <a:pt x="0" y="507491"/>
                </a:lnTo>
                <a:lnTo>
                  <a:pt x="2988" y="522323"/>
                </a:lnTo>
                <a:lnTo>
                  <a:pt x="11144" y="534433"/>
                </a:lnTo>
                <a:lnTo>
                  <a:pt x="23252" y="542598"/>
                </a:lnTo>
                <a:lnTo>
                  <a:pt x="38100" y="545591"/>
                </a:lnTo>
                <a:lnTo>
                  <a:pt x="52947" y="542598"/>
                </a:lnTo>
                <a:lnTo>
                  <a:pt x="65055" y="534433"/>
                </a:lnTo>
                <a:lnTo>
                  <a:pt x="73211" y="522323"/>
                </a:lnTo>
                <a:lnTo>
                  <a:pt x="76200" y="507491"/>
                </a:lnTo>
                <a:lnTo>
                  <a:pt x="31750" y="507491"/>
                </a:lnTo>
                <a:lnTo>
                  <a:pt x="31750" y="470672"/>
                </a:lnTo>
                <a:close/>
              </a:path>
              <a:path w="76200" h="546100">
                <a:moveTo>
                  <a:pt x="38100" y="469391"/>
                </a:moveTo>
                <a:lnTo>
                  <a:pt x="31750" y="470672"/>
                </a:lnTo>
                <a:lnTo>
                  <a:pt x="31750" y="507491"/>
                </a:lnTo>
                <a:lnTo>
                  <a:pt x="44450" y="507491"/>
                </a:lnTo>
                <a:lnTo>
                  <a:pt x="44450" y="470672"/>
                </a:lnTo>
                <a:lnTo>
                  <a:pt x="38100" y="469391"/>
                </a:lnTo>
                <a:close/>
              </a:path>
              <a:path w="76200" h="546100">
                <a:moveTo>
                  <a:pt x="44450" y="470672"/>
                </a:moveTo>
                <a:lnTo>
                  <a:pt x="44450" y="507491"/>
                </a:lnTo>
                <a:lnTo>
                  <a:pt x="76200" y="507491"/>
                </a:lnTo>
                <a:lnTo>
                  <a:pt x="73211" y="492660"/>
                </a:lnTo>
                <a:lnTo>
                  <a:pt x="65055" y="480550"/>
                </a:lnTo>
                <a:lnTo>
                  <a:pt x="52947" y="472385"/>
                </a:lnTo>
                <a:lnTo>
                  <a:pt x="44450" y="470672"/>
                </a:lnTo>
                <a:close/>
              </a:path>
              <a:path w="76200" h="546100">
                <a:moveTo>
                  <a:pt x="44450" y="456691"/>
                </a:moveTo>
                <a:lnTo>
                  <a:pt x="31750" y="456691"/>
                </a:lnTo>
                <a:lnTo>
                  <a:pt x="31750" y="470672"/>
                </a:lnTo>
                <a:lnTo>
                  <a:pt x="38100" y="469391"/>
                </a:lnTo>
                <a:lnTo>
                  <a:pt x="44450" y="469391"/>
                </a:lnTo>
                <a:lnTo>
                  <a:pt x="44450" y="456691"/>
                </a:lnTo>
                <a:close/>
              </a:path>
              <a:path w="76200" h="546100">
                <a:moveTo>
                  <a:pt x="44450" y="469391"/>
                </a:moveTo>
                <a:lnTo>
                  <a:pt x="38100" y="469391"/>
                </a:lnTo>
                <a:lnTo>
                  <a:pt x="44450" y="470672"/>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66445" y="62991"/>
                </a:lnTo>
                <a:lnTo>
                  <a:pt x="31750" y="62991"/>
                </a:lnTo>
                <a:lnTo>
                  <a:pt x="31750" y="38099"/>
                </a:lnTo>
                <a:lnTo>
                  <a:pt x="76200" y="38099"/>
                </a:lnTo>
                <a:lnTo>
                  <a:pt x="73211" y="23252"/>
                </a:lnTo>
                <a:lnTo>
                  <a:pt x="65055" y="11144"/>
                </a:lnTo>
                <a:lnTo>
                  <a:pt x="52947"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45" y="62991"/>
                </a:lnTo>
                <a:lnTo>
                  <a:pt x="73211"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5" name="object 4"/>
          <p:cNvSpPr/>
          <p:nvPr/>
        </p:nvSpPr>
        <p:spPr>
          <a:xfrm>
            <a:off x="7987283" y="3781044"/>
            <a:ext cx="76200" cy="546100"/>
          </a:xfrm>
          <a:custGeom>
            <a:avLst/>
            <a:gdLst/>
            <a:ahLst/>
            <a:cxnLst/>
            <a:rect l="l" t="t" r="r" b="b"/>
            <a:pathLst>
              <a:path w="76200" h="546100">
                <a:moveTo>
                  <a:pt x="31750" y="470672"/>
                </a:moveTo>
                <a:lnTo>
                  <a:pt x="23252" y="472385"/>
                </a:lnTo>
                <a:lnTo>
                  <a:pt x="11144" y="480550"/>
                </a:lnTo>
                <a:lnTo>
                  <a:pt x="2988" y="492660"/>
                </a:lnTo>
                <a:lnTo>
                  <a:pt x="0" y="507491"/>
                </a:lnTo>
                <a:lnTo>
                  <a:pt x="2988" y="522323"/>
                </a:lnTo>
                <a:lnTo>
                  <a:pt x="11144" y="534433"/>
                </a:lnTo>
                <a:lnTo>
                  <a:pt x="23252" y="542598"/>
                </a:lnTo>
                <a:lnTo>
                  <a:pt x="38100" y="545591"/>
                </a:lnTo>
                <a:lnTo>
                  <a:pt x="52947" y="542598"/>
                </a:lnTo>
                <a:lnTo>
                  <a:pt x="65055" y="534433"/>
                </a:lnTo>
                <a:lnTo>
                  <a:pt x="73211" y="522323"/>
                </a:lnTo>
                <a:lnTo>
                  <a:pt x="76200" y="507491"/>
                </a:lnTo>
                <a:lnTo>
                  <a:pt x="31750" y="507491"/>
                </a:lnTo>
                <a:lnTo>
                  <a:pt x="31750" y="470672"/>
                </a:lnTo>
                <a:close/>
              </a:path>
              <a:path w="76200" h="546100">
                <a:moveTo>
                  <a:pt x="38100" y="469391"/>
                </a:moveTo>
                <a:lnTo>
                  <a:pt x="31750" y="470672"/>
                </a:lnTo>
                <a:lnTo>
                  <a:pt x="31750" y="507491"/>
                </a:lnTo>
                <a:lnTo>
                  <a:pt x="44450" y="507491"/>
                </a:lnTo>
                <a:lnTo>
                  <a:pt x="44450" y="470672"/>
                </a:lnTo>
                <a:lnTo>
                  <a:pt x="38100" y="469391"/>
                </a:lnTo>
                <a:close/>
              </a:path>
              <a:path w="76200" h="546100">
                <a:moveTo>
                  <a:pt x="44450" y="470672"/>
                </a:moveTo>
                <a:lnTo>
                  <a:pt x="44450" y="507491"/>
                </a:lnTo>
                <a:lnTo>
                  <a:pt x="76200" y="507491"/>
                </a:lnTo>
                <a:lnTo>
                  <a:pt x="73211" y="492660"/>
                </a:lnTo>
                <a:lnTo>
                  <a:pt x="65055" y="480550"/>
                </a:lnTo>
                <a:lnTo>
                  <a:pt x="52947" y="472385"/>
                </a:lnTo>
                <a:lnTo>
                  <a:pt x="44450" y="470672"/>
                </a:lnTo>
                <a:close/>
              </a:path>
              <a:path w="76200" h="546100">
                <a:moveTo>
                  <a:pt x="44450" y="456691"/>
                </a:moveTo>
                <a:lnTo>
                  <a:pt x="31750" y="456691"/>
                </a:lnTo>
                <a:lnTo>
                  <a:pt x="31750" y="470672"/>
                </a:lnTo>
                <a:lnTo>
                  <a:pt x="38100" y="469391"/>
                </a:lnTo>
                <a:lnTo>
                  <a:pt x="44450" y="469391"/>
                </a:lnTo>
                <a:lnTo>
                  <a:pt x="44450" y="456691"/>
                </a:lnTo>
                <a:close/>
              </a:path>
              <a:path w="76200" h="546100">
                <a:moveTo>
                  <a:pt x="44450" y="469391"/>
                </a:moveTo>
                <a:lnTo>
                  <a:pt x="38100" y="469391"/>
                </a:lnTo>
                <a:lnTo>
                  <a:pt x="44450" y="470672"/>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66445" y="62991"/>
                </a:lnTo>
                <a:lnTo>
                  <a:pt x="31750" y="62991"/>
                </a:lnTo>
                <a:lnTo>
                  <a:pt x="31750" y="38099"/>
                </a:lnTo>
                <a:lnTo>
                  <a:pt x="76200" y="38099"/>
                </a:lnTo>
                <a:lnTo>
                  <a:pt x="73211" y="23252"/>
                </a:lnTo>
                <a:lnTo>
                  <a:pt x="65055" y="11144"/>
                </a:lnTo>
                <a:lnTo>
                  <a:pt x="52947"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45" y="62991"/>
                </a:lnTo>
                <a:lnTo>
                  <a:pt x="73211"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6" name="object 7"/>
          <p:cNvSpPr/>
          <p:nvPr/>
        </p:nvSpPr>
        <p:spPr>
          <a:xfrm>
            <a:off x="2927604" y="3078479"/>
            <a:ext cx="76200" cy="475615"/>
          </a:xfrm>
          <a:custGeom>
            <a:avLst/>
            <a:gdLst/>
            <a:ahLst/>
            <a:cxnLst/>
            <a:rect l="l" t="t" r="r" b="b"/>
            <a:pathLst>
              <a:path w="76200" h="475614">
                <a:moveTo>
                  <a:pt x="31750" y="400566"/>
                </a:moveTo>
                <a:lnTo>
                  <a:pt x="23252" y="402276"/>
                </a:lnTo>
                <a:lnTo>
                  <a:pt x="11144" y="410432"/>
                </a:lnTo>
                <a:lnTo>
                  <a:pt x="2988" y="422540"/>
                </a:lnTo>
                <a:lnTo>
                  <a:pt x="0" y="437388"/>
                </a:lnTo>
                <a:lnTo>
                  <a:pt x="2988" y="452235"/>
                </a:lnTo>
                <a:lnTo>
                  <a:pt x="11144" y="464343"/>
                </a:lnTo>
                <a:lnTo>
                  <a:pt x="23252" y="472499"/>
                </a:lnTo>
                <a:lnTo>
                  <a:pt x="38100" y="475488"/>
                </a:lnTo>
                <a:lnTo>
                  <a:pt x="52947" y="472499"/>
                </a:lnTo>
                <a:lnTo>
                  <a:pt x="65055" y="464343"/>
                </a:lnTo>
                <a:lnTo>
                  <a:pt x="73211" y="452235"/>
                </a:lnTo>
                <a:lnTo>
                  <a:pt x="76200" y="437388"/>
                </a:lnTo>
                <a:lnTo>
                  <a:pt x="31750" y="437388"/>
                </a:lnTo>
                <a:lnTo>
                  <a:pt x="31750" y="400566"/>
                </a:lnTo>
                <a:close/>
              </a:path>
              <a:path w="76200" h="475614">
                <a:moveTo>
                  <a:pt x="38100" y="399288"/>
                </a:moveTo>
                <a:lnTo>
                  <a:pt x="31750" y="400566"/>
                </a:lnTo>
                <a:lnTo>
                  <a:pt x="31750" y="437388"/>
                </a:lnTo>
                <a:lnTo>
                  <a:pt x="44450" y="437388"/>
                </a:lnTo>
                <a:lnTo>
                  <a:pt x="44450" y="400566"/>
                </a:lnTo>
                <a:lnTo>
                  <a:pt x="38100" y="399288"/>
                </a:lnTo>
                <a:close/>
              </a:path>
              <a:path w="76200" h="475614">
                <a:moveTo>
                  <a:pt x="44450" y="400566"/>
                </a:moveTo>
                <a:lnTo>
                  <a:pt x="44450" y="437388"/>
                </a:lnTo>
                <a:lnTo>
                  <a:pt x="76200" y="437388"/>
                </a:lnTo>
                <a:lnTo>
                  <a:pt x="73211" y="422540"/>
                </a:lnTo>
                <a:lnTo>
                  <a:pt x="65055" y="410432"/>
                </a:lnTo>
                <a:lnTo>
                  <a:pt x="52947" y="402276"/>
                </a:lnTo>
                <a:lnTo>
                  <a:pt x="44450" y="400566"/>
                </a:lnTo>
                <a:close/>
              </a:path>
              <a:path w="76200" h="475614">
                <a:moveTo>
                  <a:pt x="44450" y="386588"/>
                </a:moveTo>
                <a:lnTo>
                  <a:pt x="31750" y="386588"/>
                </a:lnTo>
                <a:lnTo>
                  <a:pt x="31750" y="400566"/>
                </a:lnTo>
                <a:lnTo>
                  <a:pt x="38100" y="399288"/>
                </a:lnTo>
                <a:lnTo>
                  <a:pt x="44450" y="399288"/>
                </a:lnTo>
                <a:lnTo>
                  <a:pt x="44450" y="386588"/>
                </a:lnTo>
                <a:close/>
              </a:path>
              <a:path w="76200" h="475614">
                <a:moveTo>
                  <a:pt x="44450" y="399288"/>
                </a:moveTo>
                <a:lnTo>
                  <a:pt x="38100" y="399288"/>
                </a:lnTo>
                <a:lnTo>
                  <a:pt x="44450" y="400566"/>
                </a:lnTo>
                <a:lnTo>
                  <a:pt x="44450" y="399288"/>
                </a:lnTo>
                <a:close/>
              </a:path>
              <a:path w="76200" h="475614">
                <a:moveTo>
                  <a:pt x="44450" y="297688"/>
                </a:moveTo>
                <a:lnTo>
                  <a:pt x="31750" y="297688"/>
                </a:lnTo>
                <a:lnTo>
                  <a:pt x="31750" y="348488"/>
                </a:lnTo>
                <a:lnTo>
                  <a:pt x="44450" y="348488"/>
                </a:lnTo>
                <a:lnTo>
                  <a:pt x="44450" y="297688"/>
                </a:lnTo>
                <a:close/>
              </a:path>
              <a:path w="76200" h="475614">
                <a:moveTo>
                  <a:pt x="44450" y="208787"/>
                </a:moveTo>
                <a:lnTo>
                  <a:pt x="31750" y="208787"/>
                </a:lnTo>
                <a:lnTo>
                  <a:pt x="31750" y="259587"/>
                </a:lnTo>
                <a:lnTo>
                  <a:pt x="44450" y="259587"/>
                </a:lnTo>
                <a:lnTo>
                  <a:pt x="44450" y="208787"/>
                </a:lnTo>
                <a:close/>
              </a:path>
              <a:path w="76200" h="475614">
                <a:moveTo>
                  <a:pt x="44450" y="119887"/>
                </a:moveTo>
                <a:lnTo>
                  <a:pt x="31750" y="119887"/>
                </a:lnTo>
                <a:lnTo>
                  <a:pt x="31750" y="170687"/>
                </a:lnTo>
                <a:lnTo>
                  <a:pt x="44450" y="170687"/>
                </a:lnTo>
                <a:lnTo>
                  <a:pt x="44450" y="119887"/>
                </a:lnTo>
                <a:close/>
              </a:path>
              <a:path w="76200" h="475614">
                <a:moveTo>
                  <a:pt x="31750" y="74921"/>
                </a:moveTo>
                <a:lnTo>
                  <a:pt x="31750" y="81787"/>
                </a:lnTo>
                <a:lnTo>
                  <a:pt x="44450" y="81787"/>
                </a:lnTo>
                <a:lnTo>
                  <a:pt x="44450" y="76200"/>
                </a:lnTo>
                <a:lnTo>
                  <a:pt x="38100" y="76200"/>
                </a:lnTo>
                <a:lnTo>
                  <a:pt x="31750" y="74921"/>
                </a:lnTo>
                <a:close/>
              </a:path>
              <a:path w="76200" h="475614">
                <a:moveTo>
                  <a:pt x="44450" y="38100"/>
                </a:moveTo>
                <a:lnTo>
                  <a:pt x="31750" y="38100"/>
                </a:lnTo>
                <a:lnTo>
                  <a:pt x="31750" y="74921"/>
                </a:lnTo>
                <a:lnTo>
                  <a:pt x="38100" y="76200"/>
                </a:lnTo>
                <a:lnTo>
                  <a:pt x="44450" y="74921"/>
                </a:lnTo>
                <a:lnTo>
                  <a:pt x="44450" y="38100"/>
                </a:lnTo>
                <a:close/>
              </a:path>
              <a:path w="76200" h="475614">
                <a:moveTo>
                  <a:pt x="44450" y="74921"/>
                </a:moveTo>
                <a:lnTo>
                  <a:pt x="38100" y="76200"/>
                </a:lnTo>
                <a:lnTo>
                  <a:pt x="44450" y="76200"/>
                </a:lnTo>
                <a:lnTo>
                  <a:pt x="44450" y="74921"/>
                </a:lnTo>
                <a:close/>
              </a:path>
              <a:path w="76200" h="475614">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75614">
                <a:moveTo>
                  <a:pt x="76200" y="38100"/>
                </a:moveTo>
                <a:lnTo>
                  <a:pt x="44450" y="38100"/>
                </a:lnTo>
                <a:lnTo>
                  <a:pt x="44450" y="74921"/>
                </a:lnTo>
                <a:lnTo>
                  <a:pt x="52947" y="73211"/>
                </a:lnTo>
                <a:lnTo>
                  <a:pt x="65055" y="65055"/>
                </a:lnTo>
                <a:lnTo>
                  <a:pt x="73211" y="52947"/>
                </a:lnTo>
                <a:lnTo>
                  <a:pt x="76200" y="3810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7" name="object 8"/>
          <p:cNvSpPr/>
          <p:nvPr/>
        </p:nvSpPr>
        <p:spPr>
          <a:xfrm>
            <a:off x="6242303" y="3078479"/>
            <a:ext cx="76200" cy="475615"/>
          </a:xfrm>
          <a:custGeom>
            <a:avLst/>
            <a:gdLst/>
            <a:ahLst/>
            <a:cxnLst/>
            <a:rect l="l" t="t" r="r" b="b"/>
            <a:pathLst>
              <a:path w="76200" h="475614">
                <a:moveTo>
                  <a:pt x="31750" y="400566"/>
                </a:moveTo>
                <a:lnTo>
                  <a:pt x="23252" y="402276"/>
                </a:lnTo>
                <a:lnTo>
                  <a:pt x="11144" y="410432"/>
                </a:lnTo>
                <a:lnTo>
                  <a:pt x="2988" y="422540"/>
                </a:lnTo>
                <a:lnTo>
                  <a:pt x="0" y="437388"/>
                </a:lnTo>
                <a:lnTo>
                  <a:pt x="2988" y="452235"/>
                </a:lnTo>
                <a:lnTo>
                  <a:pt x="11144" y="464343"/>
                </a:lnTo>
                <a:lnTo>
                  <a:pt x="23252" y="472499"/>
                </a:lnTo>
                <a:lnTo>
                  <a:pt x="38100" y="475488"/>
                </a:lnTo>
                <a:lnTo>
                  <a:pt x="52947" y="472499"/>
                </a:lnTo>
                <a:lnTo>
                  <a:pt x="65055" y="464343"/>
                </a:lnTo>
                <a:lnTo>
                  <a:pt x="73211" y="452235"/>
                </a:lnTo>
                <a:lnTo>
                  <a:pt x="76200" y="437388"/>
                </a:lnTo>
                <a:lnTo>
                  <a:pt x="31750" y="437388"/>
                </a:lnTo>
                <a:lnTo>
                  <a:pt x="31750" y="400566"/>
                </a:lnTo>
                <a:close/>
              </a:path>
              <a:path w="76200" h="475614">
                <a:moveTo>
                  <a:pt x="38100" y="399288"/>
                </a:moveTo>
                <a:lnTo>
                  <a:pt x="31750" y="400566"/>
                </a:lnTo>
                <a:lnTo>
                  <a:pt x="31750" y="437388"/>
                </a:lnTo>
                <a:lnTo>
                  <a:pt x="44450" y="437388"/>
                </a:lnTo>
                <a:lnTo>
                  <a:pt x="44450" y="400566"/>
                </a:lnTo>
                <a:lnTo>
                  <a:pt x="38100" y="399288"/>
                </a:lnTo>
                <a:close/>
              </a:path>
              <a:path w="76200" h="475614">
                <a:moveTo>
                  <a:pt x="44450" y="400566"/>
                </a:moveTo>
                <a:lnTo>
                  <a:pt x="44450" y="437388"/>
                </a:lnTo>
                <a:lnTo>
                  <a:pt x="76200" y="437388"/>
                </a:lnTo>
                <a:lnTo>
                  <a:pt x="73211" y="422540"/>
                </a:lnTo>
                <a:lnTo>
                  <a:pt x="65055" y="410432"/>
                </a:lnTo>
                <a:lnTo>
                  <a:pt x="52947" y="402276"/>
                </a:lnTo>
                <a:lnTo>
                  <a:pt x="44450" y="400566"/>
                </a:lnTo>
                <a:close/>
              </a:path>
              <a:path w="76200" h="475614">
                <a:moveTo>
                  <a:pt x="44450" y="386588"/>
                </a:moveTo>
                <a:lnTo>
                  <a:pt x="31750" y="386588"/>
                </a:lnTo>
                <a:lnTo>
                  <a:pt x="31750" y="400566"/>
                </a:lnTo>
                <a:lnTo>
                  <a:pt x="38100" y="399288"/>
                </a:lnTo>
                <a:lnTo>
                  <a:pt x="44450" y="399288"/>
                </a:lnTo>
                <a:lnTo>
                  <a:pt x="44450" y="386588"/>
                </a:lnTo>
                <a:close/>
              </a:path>
              <a:path w="76200" h="475614">
                <a:moveTo>
                  <a:pt x="44450" y="399288"/>
                </a:moveTo>
                <a:lnTo>
                  <a:pt x="38100" y="399288"/>
                </a:lnTo>
                <a:lnTo>
                  <a:pt x="44450" y="400566"/>
                </a:lnTo>
                <a:lnTo>
                  <a:pt x="44450" y="399288"/>
                </a:lnTo>
                <a:close/>
              </a:path>
              <a:path w="76200" h="475614">
                <a:moveTo>
                  <a:pt x="44450" y="297688"/>
                </a:moveTo>
                <a:lnTo>
                  <a:pt x="31750" y="297688"/>
                </a:lnTo>
                <a:lnTo>
                  <a:pt x="31750" y="348488"/>
                </a:lnTo>
                <a:lnTo>
                  <a:pt x="44450" y="348488"/>
                </a:lnTo>
                <a:lnTo>
                  <a:pt x="44450" y="297688"/>
                </a:lnTo>
                <a:close/>
              </a:path>
              <a:path w="76200" h="475614">
                <a:moveTo>
                  <a:pt x="44450" y="208787"/>
                </a:moveTo>
                <a:lnTo>
                  <a:pt x="31750" y="208787"/>
                </a:lnTo>
                <a:lnTo>
                  <a:pt x="31750" y="259587"/>
                </a:lnTo>
                <a:lnTo>
                  <a:pt x="44450" y="259587"/>
                </a:lnTo>
                <a:lnTo>
                  <a:pt x="44450" y="208787"/>
                </a:lnTo>
                <a:close/>
              </a:path>
              <a:path w="76200" h="475614">
                <a:moveTo>
                  <a:pt x="44450" y="119887"/>
                </a:moveTo>
                <a:lnTo>
                  <a:pt x="31750" y="119887"/>
                </a:lnTo>
                <a:lnTo>
                  <a:pt x="31750" y="170687"/>
                </a:lnTo>
                <a:lnTo>
                  <a:pt x="44450" y="170687"/>
                </a:lnTo>
                <a:lnTo>
                  <a:pt x="44450" y="119887"/>
                </a:lnTo>
                <a:close/>
              </a:path>
              <a:path w="76200" h="475614">
                <a:moveTo>
                  <a:pt x="31750" y="74921"/>
                </a:moveTo>
                <a:lnTo>
                  <a:pt x="31750" y="81787"/>
                </a:lnTo>
                <a:lnTo>
                  <a:pt x="44450" y="81787"/>
                </a:lnTo>
                <a:lnTo>
                  <a:pt x="44450" y="76200"/>
                </a:lnTo>
                <a:lnTo>
                  <a:pt x="38100" y="76200"/>
                </a:lnTo>
                <a:lnTo>
                  <a:pt x="31750" y="74921"/>
                </a:lnTo>
                <a:close/>
              </a:path>
              <a:path w="76200" h="475614">
                <a:moveTo>
                  <a:pt x="44450" y="38100"/>
                </a:moveTo>
                <a:lnTo>
                  <a:pt x="31750" y="38100"/>
                </a:lnTo>
                <a:lnTo>
                  <a:pt x="31750" y="74921"/>
                </a:lnTo>
                <a:lnTo>
                  <a:pt x="38100" y="76200"/>
                </a:lnTo>
                <a:lnTo>
                  <a:pt x="44450" y="74921"/>
                </a:lnTo>
                <a:lnTo>
                  <a:pt x="44450" y="38100"/>
                </a:lnTo>
                <a:close/>
              </a:path>
              <a:path w="76200" h="475614">
                <a:moveTo>
                  <a:pt x="44450" y="74921"/>
                </a:moveTo>
                <a:lnTo>
                  <a:pt x="38100" y="76200"/>
                </a:lnTo>
                <a:lnTo>
                  <a:pt x="44450" y="76200"/>
                </a:lnTo>
                <a:lnTo>
                  <a:pt x="44450" y="74921"/>
                </a:lnTo>
                <a:close/>
              </a:path>
              <a:path w="76200" h="475614">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75614">
                <a:moveTo>
                  <a:pt x="76200" y="38100"/>
                </a:moveTo>
                <a:lnTo>
                  <a:pt x="44450" y="38100"/>
                </a:lnTo>
                <a:lnTo>
                  <a:pt x="44450" y="74921"/>
                </a:lnTo>
                <a:lnTo>
                  <a:pt x="52947" y="73211"/>
                </a:lnTo>
                <a:lnTo>
                  <a:pt x="65055" y="65055"/>
                </a:lnTo>
                <a:lnTo>
                  <a:pt x="73211" y="52947"/>
                </a:lnTo>
                <a:lnTo>
                  <a:pt x="76200" y="3810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8" name="object 9"/>
          <p:cNvSpPr/>
          <p:nvPr/>
        </p:nvSpPr>
        <p:spPr>
          <a:xfrm>
            <a:off x="461772" y="3633215"/>
            <a:ext cx="8389620" cy="76200"/>
          </a:xfrm>
          <a:custGeom>
            <a:avLst/>
            <a:gdLst/>
            <a:ahLst/>
            <a:cxnLst/>
            <a:rect l="l" t="t" r="r" b="b"/>
            <a:pathLst>
              <a:path w="8389620" h="76200">
                <a:moveTo>
                  <a:pt x="38100" y="0"/>
                </a:moveTo>
                <a:lnTo>
                  <a:pt x="23268" y="2988"/>
                </a:lnTo>
                <a:lnTo>
                  <a:pt x="11158" y="11144"/>
                </a:lnTo>
                <a:lnTo>
                  <a:pt x="2993" y="23252"/>
                </a:lnTo>
                <a:lnTo>
                  <a:pt x="0" y="38100"/>
                </a:lnTo>
                <a:lnTo>
                  <a:pt x="2993" y="52947"/>
                </a:lnTo>
                <a:lnTo>
                  <a:pt x="11158" y="65055"/>
                </a:lnTo>
                <a:lnTo>
                  <a:pt x="23268" y="73211"/>
                </a:lnTo>
                <a:lnTo>
                  <a:pt x="38100" y="76200"/>
                </a:lnTo>
                <a:lnTo>
                  <a:pt x="52931" y="73211"/>
                </a:lnTo>
                <a:lnTo>
                  <a:pt x="65041" y="65055"/>
                </a:lnTo>
                <a:lnTo>
                  <a:pt x="73206" y="52947"/>
                </a:lnTo>
                <a:lnTo>
                  <a:pt x="74919" y="44450"/>
                </a:lnTo>
                <a:lnTo>
                  <a:pt x="38100" y="44450"/>
                </a:lnTo>
                <a:lnTo>
                  <a:pt x="38100" y="31750"/>
                </a:lnTo>
                <a:lnTo>
                  <a:pt x="74919" y="31750"/>
                </a:lnTo>
                <a:lnTo>
                  <a:pt x="73206" y="23252"/>
                </a:lnTo>
                <a:lnTo>
                  <a:pt x="65041" y="11144"/>
                </a:lnTo>
                <a:lnTo>
                  <a:pt x="52931" y="2988"/>
                </a:lnTo>
                <a:lnTo>
                  <a:pt x="38100" y="0"/>
                </a:lnTo>
                <a:close/>
              </a:path>
              <a:path w="8389620" h="76200">
                <a:moveTo>
                  <a:pt x="74919" y="31750"/>
                </a:moveTo>
                <a:lnTo>
                  <a:pt x="38100" y="31750"/>
                </a:lnTo>
                <a:lnTo>
                  <a:pt x="38100" y="44450"/>
                </a:lnTo>
                <a:lnTo>
                  <a:pt x="74919" y="44450"/>
                </a:lnTo>
                <a:lnTo>
                  <a:pt x="76200" y="38100"/>
                </a:lnTo>
                <a:lnTo>
                  <a:pt x="74919" y="31750"/>
                </a:lnTo>
                <a:close/>
              </a:path>
              <a:path w="8389620" h="76200">
                <a:moveTo>
                  <a:pt x="88900" y="31750"/>
                </a:moveTo>
                <a:lnTo>
                  <a:pt x="74919" y="31750"/>
                </a:lnTo>
                <a:lnTo>
                  <a:pt x="76200" y="38100"/>
                </a:lnTo>
                <a:lnTo>
                  <a:pt x="74919" y="44450"/>
                </a:lnTo>
                <a:lnTo>
                  <a:pt x="88900" y="44450"/>
                </a:lnTo>
                <a:lnTo>
                  <a:pt x="88900" y="31750"/>
                </a:lnTo>
                <a:close/>
              </a:path>
              <a:path w="8389620" h="76200">
                <a:moveTo>
                  <a:pt x="177800" y="31750"/>
                </a:moveTo>
                <a:lnTo>
                  <a:pt x="127000" y="31750"/>
                </a:lnTo>
                <a:lnTo>
                  <a:pt x="127000" y="44450"/>
                </a:lnTo>
                <a:lnTo>
                  <a:pt x="177800" y="44450"/>
                </a:lnTo>
                <a:lnTo>
                  <a:pt x="177800" y="31750"/>
                </a:lnTo>
                <a:close/>
              </a:path>
              <a:path w="8389620" h="76200">
                <a:moveTo>
                  <a:pt x="266700" y="31750"/>
                </a:moveTo>
                <a:lnTo>
                  <a:pt x="215900" y="31750"/>
                </a:lnTo>
                <a:lnTo>
                  <a:pt x="215900" y="44450"/>
                </a:lnTo>
                <a:lnTo>
                  <a:pt x="266700" y="44450"/>
                </a:lnTo>
                <a:lnTo>
                  <a:pt x="266700" y="31750"/>
                </a:lnTo>
                <a:close/>
              </a:path>
              <a:path w="8389620" h="76200">
                <a:moveTo>
                  <a:pt x="355600" y="31750"/>
                </a:moveTo>
                <a:lnTo>
                  <a:pt x="304800" y="31750"/>
                </a:lnTo>
                <a:lnTo>
                  <a:pt x="304800" y="44450"/>
                </a:lnTo>
                <a:lnTo>
                  <a:pt x="355600" y="44450"/>
                </a:lnTo>
                <a:lnTo>
                  <a:pt x="355600" y="31750"/>
                </a:lnTo>
                <a:close/>
              </a:path>
              <a:path w="8389620" h="76200">
                <a:moveTo>
                  <a:pt x="444500" y="31750"/>
                </a:moveTo>
                <a:lnTo>
                  <a:pt x="393700" y="31750"/>
                </a:lnTo>
                <a:lnTo>
                  <a:pt x="393700" y="44450"/>
                </a:lnTo>
                <a:lnTo>
                  <a:pt x="444500" y="44450"/>
                </a:lnTo>
                <a:lnTo>
                  <a:pt x="444500" y="31750"/>
                </a:lnTo>
                <a:close/>
              </a:path>
              <a:path w="8389620" h="76200">
                <a:moveTo>
                  <a:pt x="533400" y="31750"/>
                </a:moveTo>
                <a:lnTo>
                  <a:pt x="482600" y="31750"/>
                </a:lnTo>
                <a:lnTo>
                  <a:pt x="482600" y="44450"/>
                </a:lnTo>
                <a:lnTo>
                  <a:pt x="533400" y="44450"/>
                </a:lnTo>
                <a:lnTo>
                  <a:pt x="533400" y="31750"/>
                </a:lnTo>
                <a:close/>
              </a:path>
              <a:path w="8389620" h="76200">
                <a:moveTo>
                  <a:pt x="622300" y="31750"/>
                </a:moveTo>
                <a:lnTo>
                  <a:pt x="571500" y="31750"/>
                </a:lnTo>
                <a:lnTo>
                  <a:pt x="571500" y="44450"/>
                </a:lnTo>
                <a:lnTo>
                  <a:pt x="622300" y="44450"/>
                </a:lnTo>
                <a:lnTo>
                  <a:pt x="622300" y="31750"/>
                </a:lnTo>
                <a:close/>
              </a:path>
              <a:path w="8389620" h="76200">
                <a:moveTo>
                  <a:pt x="711200" y="31750"/>
                </a:moveTo>
                <a:lnTo>
                  <a:pt x="660400" y="31750"/>
                </a:lnTo>
                <a:lnTo>
                  <a:pt x="660400" y="44450"/>
                </a:lnTo>
                <a:lnTo>
                  <a:pt x="711200" y="44450"/>
                </a:lnTo>
                <a:lnTo>
                  <a:pt x="711200" y="31750"/>
                </a:lnTo>
                <a:close/>
              </a:path>
              <a:path w="8389620" h="76200">
                <a:moveTo>
                  <a:pt x="800100" y="31750"/>
                </a:moveTo>
                <a:lnTo>
                  <a:pt x="749300" y="31750"/>
                </a:lnTo>
                <a:lnTo>
                  <a:pt x="749300" y="44450"/>
                </a:lnTo>
                <a:lnTo>
                  <a:pt x="800100" y="44450"/>
                </a:lnTo>
                <a:lnTo>
                  <a:pt x="800100" y="31750"/>
                </a:lnTo>
                <a:close/>
              </a:path>
              <a:path w="8389620" h="76200">
                <a:moveTo>
                  <a:pt x="889000" y="31750"/>
                </a:moveTo>
                <a:lnTo>
                  <a:pt x="838200" y="31750"/>
                </a:lnTo>
                <a:lnTo>
                  <a:pt x="838200" y="44450"/>
                </a:lnTo>
                <a:lnTo>
                  <a:pt x="889000" y="44450"/>
                </a:lnTo>
                <a:lnTo>
                  <a:pt x="889000" y="31750"/>
                </a:lnTo>
                <a:close/>
              </a:path>
              <a:path w="8389620" h="76200">
                <a:moveTo>
                  <a:pt x="977900" y="31750"/>
                </a:moveTo>
                <a:lnTo>
                  <a:pt x="927100" y="31750"/>
                </a:lnTo>
                <a:lnTo>
                  <a:pt x="927100" y="44450"/>
                </a:lnTo>
                <a:lnTo>
                  <a:pt x="977900" y="44450"/>
                </a:lnTo>
                <a:lnTo>
                  <a:pt x="977900" y="31750"/>
                </a:lnTo>
                <a:close/>
              </a:path>
              <a:path w="8389620" h="76200">
                <a:moveTo>
                  <a:pt x="1066800" y="31750"/>
                </a:moveTo>
                <a:lnTo>
                  <a:pt x="1016000" y="31750"/>
                </a:lnTo>
                <a:lnTo>
                  <a:pt x="1016000" y="44450"/>
                </a:lnTo>
                <a:lnTo>
                  <a:pt x="1066800" y="44450"/>
                </a:lnTo>
                <a:lnTo>
                  <a:pt x="1066800" y="31750"/>
                </a:lnTo>
                <a:close/>
              </a:path>
              <a:path w="8389620" h="76200">
                <a:moveTo>
                  <a:pt x="1155700" y="31750"/>
                </a:moveTo>
                <a:lnTo>
                  <a:pt x="1104900" y="31750"/>
                </a:lnTo>
                <a:lnTo>
                  <a:pt x="1104900" y="44450"/>
                </a:lnTo>
                <a:lnTo>
                  <a:pt x="1155700" y="44450"/>
                </a:lnTo>
                <a:lnTo>
                  <a:pt x="1155700" y="31750"/>
                </a:lnTo>
                <a:close/>
              </a:path>
              <a:path w="8389620" h="76200">
                <a:moveTo>
                  <a:pt x="1244600" y="31750"/>
                </a:moveTo>
                <a:lnTo>
                  <a:pt x="1193800" y="31750"/>
                </a:lnTo>
                <a:lnTo>
                  <a:pt x="1193800" y="44450"/>
                </a:lnTo>
                <a:lnTo>
                  <a:pt x="1244600" y="44450"/>
                </a:lnTo>
                <a:lnTo>
                  <a:pt x="1244600" y="31750"/>
                </a:lnTo>
                <a:close/>
              </a:path>
              <a:path w="8389620" h="76200">
                <a:moveTo>
                  <a:pt x="1333500" y="31750"/>
                </a:moveTo>
                <a:lnTo>
                  <a:pt x="1282700" y="31750"/>
                </a:lnTo>
                <a:lnTo>
                  <a:pt x="1282700" y="44450"/>
                </a:lnTo>
                <a:lnTo>
                  <a:pt x="1333500" y="44450"/>
                </a:lnTo>
                <a:lnTo>
                  <a:pt x="1333500" y="31750"/>
                </a:lnTo>
                <a:close/>
              </a:path>
              <a:path w="8389620" h="76200">
                <a:moveTo>
                  <a:pt x="1422400" y="31750"/>
                </a:moveTo>
                <a:lnTo>
                  <a:pt x="1371600" y="31750"/>
                </a:lnTo>
                <a:lnTo>
                  <a:pt x="1371600" y="44450"/>
                </a:lnTo>
                <a:lnTo>
                  <a:pt x="1422400" y="44450"/>
                </a:lnTo>
                <a:lnTo>
                  <a:pt x="1422400" y="31750"/>
                </a:lnTo>
                <a:close/>
              </a:path>
              <a:path w="8389620" h="76200">
                <a:moveTo>
                  <a:pt x="1511300" y="31750"/>
                </a:moveTo>
                <a:lnTo>
                  <a:pt x="1460500" y="31750"/>
                </a:lnTo>
                <a:lnTo>
                  <a:pt x="1460500" y="44450"/>
                </a:lnTo>
                <a:lnTo>
                  <a:pt x="1511300" y="44450"/>
                </a:lnTo>
                <a:lnTo>
                  <a:pt x="1511300" y="31750"/>
                </a:lnTo>
                <a:close/>
              </a:path>
              <a:path w="8389620" h="76200">
                <a:moveTo>
                  <a:pt x="1600200" y="31750"/>
                </a:moveTo>
                <a:lnTo>
                  <a:pt x="1549400" y="31750"/>
                </a:lnTo>
                <a:lnTo>
                  <a:pt x="1549400" y="44450"/>
                </a:lnTo>
                <a:lnTo>
                  <a:pt x="1600200" y="44450"/>
                </a:lnTo>
                <a:lnTo>
                  <a:pt x="1600200" y="31750"/>
                </a:lnTo>
                <a:close/>
              </a:path>
              <a:path w="8389620" h="76200">
                <a:moveTo>
                  <a:pt x="1689100" y="31750"/>
                </a:moveTo>
                <a:lnTo>
                  <a:pt x="1638300" y="31750"/>
                </a:lnTo>
                <a:lnTo>
                  <a:pt x="1638300" y="44450"/>
                </a:lnTo>
                <a:lnTo>
                  <a:pt x="1689100" y="44450"/>
                </a:lnTo>
                <a:lnTo>
                  <a:pt x="1689100" y="31750"/>
                </a:lnTo>
                <a:close/>
              </a:path>
              <a:path w="8389620" h="76200">
                <a:moveTo>
                  <a:pt x="1778000" y="31750"/>
                </a:moveTo>
                <a:lnTo>
                  <a:pt x="1727200" y="31750"/>
                </a:lnTo>
                <a:lnTo>
                  <a:pt x="1727200" y="44450"/>
                </a:lnTo>
                <a:lnTo>
                  <a:pt x="1778000" y="44450"/>
                </a:lnTo>
                <a:lnTo>
                  <a:pt x="1778000" y="31750"/>
                </a:lnTo>
                <a:close/>
              </a:path>
              <a:path w="8389620" h="76200">
                <a:moveTo>
                  <a:pt x="1866900" y="31750"/>
                </a:moveTo>
                <a:lnTo>
                  <a:pt x="1816100" y="31750"/>
                </a:lnTo>
                <a:lnTo>
                  <a:pt x="1816100" y="44450"/>
                </a:lnTo>
                <a:lnTo>
                  <a:pt x="1866900" y="44450"/>
                </a:lnTo>
                <a:lnTo>
                  <a:pt x="1866900" y="31750"/>
                </a:lnTo>
                <a:close/>
              </a:path>
              <a:path w="8389620" h="76200">
                <a:moveTo>
                  <a:pt x="1955800" y="31750"/>
                </a:moveTo>
                <a:lnTo>
                  <a:pt x="1905000" y="31750"/>
                </a:lnTo>
                <a:lnTo>
                  <a:pt x="1905000" y="44450"/>
                </a:lnTo>
                <a:lnTo>
                  <a:pt x="1955800" y="44450"/>
                </a:lnTo>
                <a:lnTo>
                  <a:pt x="1955800" y="31750"/>
                </a:lnTo>
                <a:close/>
              </a:path>
              <a:path w="8389620" h="76200">
                <a:moveTo>
                  <a:pt x="2044700" y="31750"/>
                </a:moveTo>
                <a:lnTo>
                  <a:pt x="1993900" y="31750"/>
                </a:lnTo>
                <a:lnTo>
                  <a:pt x="1993900" y="44450"/>
                </a:lnTo>
                <a:lnTo>
                  <a:pt x="2044700" y="44450"/>
                </a:lnTo>
                <a:lnTo>
                  <a:pt x="2044700" y="31750"/>
                </a:lnTo>
                <a:close/>
              </a:path>
              <a:path w="8389620" h="76200">
                <a:moveTo>
                  <a:pt x="2133600" y="31750"/>
                </a:moveTo>
                <a:lnTo>
                  <a:pt x="2082800" y="31750"/>
                </a:lnTo>
                <a:lnTo>
                  <a:pt x="2082800" y="44450"/>
                </a:lnTo>
                <a:lnTo>
                  <a:pt x="2133600" y="44450"/>
                </a:lnTo>
                <a:lnTo>
                  <a:pt x="2133600" y="31750"/>
                </a:lnTo>
                <a:close/>
              </a:path>
              <a:path w="8389620" h="76200">
                <a:moveTo>
                  <a:pt x="2222500" y="31750"/>
                </a:moveTo>
                <a:lnTo>
                  <a:pt x="2171700" y="31750"/>
                </a:lnTo>
                <a:lnTo>
                  <a:pt x="2171700" y="44450"/>
                </a:lnTo>
                <a:lnTo>
                  <a:pt x="2222500" y="44450"/>
                </a:lnTo>
                <a:lnTo>
                  <a:pt x="2222500" y="31750"/>
                </a:lnTo>
                <a:close/>
              </a:path>
              <a:path w="8389620" h="76200">
                <a:moveTo>
                  <a:pt x="2311400" y="31750"/>
                </a:moveTo>
                <a:lnTo>
                  <a:pt x="2260600" y="31750"/>
                </a:lnTo>
                <a:lnTo>
                  <a:pt x="2260600" y="44450"/>
                </a:lnTo>
                <a:lnTo>
                  <a:pt x="2311400" y="44450"/>
                </a:lnTo>
                <a:lnTo>
                  <a:pt x="2311400" y="31750"/>
                </a:lnTo>
                <a:close/>
              </a:path>
              <a:path w="8389620" h="76200">
                <a:moveTo>
                  <a:pt x="2400300" y="31750"/>
                </a:moveTo>
                <a:lnTo>
                  <a:pt x="2349500" y="31750"/>
                </a:lnTo>
                <a:lnTo>
                  <a:pt x="2349500" y="44450"/>
                </a:lnTo>
                <a:lnTo>
                  <a:pt x="2400300" y="44450"/>
                </a:lnTo>
                <a:lnTo>
                  <a:pt x="2400300" y="31750"/>
                </a:lnTo>
                <a:close/>
              </a:path>
              <a:path w="8389620" h="76200">
                <a:moveTo>
                  <a:pt x="2489200" y="31750"/>
                </a:moveTo>
                <a:lnTo>
                  <a:pt x="2438400" y="31750"/>
                </a:lnTo>
                <a:lnTo>
                  <a:pt x="2438400" y="44450"/>
                </a:lnTo>
                <a:lnTo>
                  <a:pt x="2489200" y="44450"/>
                </a:lnTo>
                <a:lnTo>
                  <a:pt x="2489200" y="31750"/>
                </a:lnTo>
                <a:close/>
              </a:path>
              <a:path w="8389620" h="76200">
                <a:moveTo>
                  <a:pt x="2578100" y="31750"/>
                </a:moveTo>
                <a:lnTo>
                  <a:pt x="2527300" y="31750"/>
                </a:lnTo>
                <a:lnTo>
                  <a:pt x="2527300" y="44450"/>
                </a:lnTo>
                <a:lnTo>
                  <a:pt x="2578100" y="44450"/>
                </a:lnTo>
                <a:lnTo>
                  <a:pt x="2578100" y="31750"/>
                </a:lnTo>
                <a:close/>
              </a:path>
              <a:path w="8389620" h="76200">
                <a:moveTo>
                  <a:pt x="2667000" y="31750"/>
                </a:moveTo>
                <a:lnTo>
                  <a:pt x="2616200" y="31750"/>
                </a:lnTo>
                <a:lnTo>
                  <a:pt x="2616200" y="44450"/>
                </a:lnTo>
                <a:lnTo>
                  <a:pt x="2667000" y="44450"/>
                </a:lnTo>
                <a:lnTo>
                  <a:pt x="2667000" y="31750"/>
                </a:lnTo>
                <a:close/>
              </a:path>
              <a:path w="8389620" h="76200">
                <a:moveTo>
                  <a:pt x="2755900" y="31750"/>
                </a:moveTo>
                <a:lnTo>
                  <a:pt x="2705100" y="31750"/>
                </a:lnTo>
                <a:lnTo>
                  <a:pt x="2705100" y="44450"/>
                </a:lnTo>
                <a:lnTo>
                  <a:pt x="2755900" y="44450"/>
                </a:lnTo>
                <a:lnTo>
                  <a:pt x="2755900" y="31750"/>
                </a:lnTo>
                <a:close/>
              </a:path>
              <a:path w="8389620" h="76200">
                <a:moveTo>
                  <a:pt x="2844800" y="31750"/>
                </a:moveTo>
                <a:lnTo>
                  <a:pt x="2794000" y="31750"/>
                </a:lnTo>
                <a:lnTo>
                  <a:pt x="2794000" y="44450"/>
                </a:lnTo>
                <a:lnTo>
                  <a:pt x="2844800" y="44450"/>
                </a:lnTo>
                <a:lnTo>
                  <a:pt x="2844800" y="31750"/>
                </a:lnTo>
                <a:close/>
              </a:path>
              <a:path w="8389620" h="76200">
                <a:moveTo>
                  <a:pt x="2933700" y="31750"/>
                </a:moveTo>
                <a:lnTo>
                  <a:pt x="2882900" y="31750"/>
                </a:lnTo>
                <a:lnTo>
                  <a:pt x="2882900" y="44450"/>
                </a:lnTo>
                <a:lnTo>
                  <a:pt x="2933700" y="44450"/>
                </a:lnTo>
                <a:lnTo>
                  <a:pt x="2933700" y="31750"/>
                </a:lnTo>
                <a:close/>
              </a:path>
              <a:path w="8389620" h="76200">
                <a:moveTo>
                  <a:pt x="3022600" y="31750"/>
                </a:moveTo>
                <a:lnTo>
                  <a:pt x="2971800" y="31750"/>
                </a:lnTo>
                <a:lnTo>
                  <a:pt x="2971800" y="44450"/>
                </a:lnTo>
                <a:lnTo>
                  <a:pt x="3022600" y="44450"/>
                </a:lnTo>
                <a:lnTo>
                  <a:pt x="3022600" y="31750"/>
                </a:lnTo>
                <a:close/>
              </a:path>
              <a:path w="8389620" h="76200">
                <a:moveTo>
                  <a:pt x="3111500" y="31750"/>
                </a:moveTo>
                <a:lnTo>
                  <a:pt x="3060700" y="31750"/>
                </a:lnTo>
                <a:lnTo>
                  <a:pt x="3060700" y="44450"/>
                </a:lnTo>
                <a:lnTo>
                  <a:pt x="3111500" y="44450"/>
                </a:lnTo>
                <a:lnTo>
                  <a:pt x="3111500" y="31750"/>
                </a:lnTo>
                <a:close/>
              </a:path>
              <a:path w="8389620" h="76200">
                <a:moveTo>
                  <a:pt x="3200400" y="31750"/>
                </a:moveTo>
                <a:lnTo>
                  <a:pt x="3149600" y="31750"/>
                </a:lnTo>
                <a:lnTo>
                  <a:pt x="3149600" y="44450"/>
                </a:lnTo>
                <a:lnTo>
                  <a:pt x="3200400" y="44450"/>
                </a:lnTo>
                <a:lnTo>
                  <a:pt x="3200400" y="31750"/>
                </a:lnTo>
                <a:close/>
              </a:path>
              <a:path w="8389620" h="76200">
                <a:moveTo>
                  <a:pt x="3289300" y="31750"/>
                </a:moveTo>
                <a:lnTo>
                  <a:pt x="3238500" y="31750"/>
                </a:lnTo>
                <a:lnTo>
                  <a:pt x="3238500" y="44450"/>
                </a:lnTo>
                <a:lnTo>
                  <a:pt x="3289300" y="44450"/>
                </a:lnTo>
                <a:lnTo>
                  <a:pt x="3289300" y="31750"/>
                </a:lnTo>
                <a:close/>
              </a:path>
              <a:path w="8389620" h="76200">
                <a:moveTo>
                  <a:pt x="3378200" y="31750"/>
                </a:moveTo>
                <a:lnTo>
                  <a:pt x="3327400" y="31750"/>
                </a:lnTo>
                <a:lnTo>
                  <a:pt x="3327400" y="44450"/>
                </a:lnTo>
                <a:lnTo>
                  <a:pt x="3378200" y="44450"/>
                </a:lnTo>
                <a:lnTo>
                  <a:pt x="3378200" y="31750"/>
                </a:lnTo>
                <a:close/>
              </a:path>
              <a:path w="8389620" h="76200">
                <a:moveTo>
                  <a:pt x="3467100" y="31750"/>
                </a:moveTo>
                <a:lnTo>
                  <a:pt x="3416300" y="31750"/>
                </a:lnTo>
                <a:lnTo>
                  <a:pt x="3416300" y="44450"/>
                </a:lnTo>
                <a:lnTo>
                  <a:pt x="3467100" y="44450"/>
                </a:lnTo>
                <a:lnTo>
                  <a:pt x="3467100" y="31750"/>
                </a:lnTo>
                <a:close/>
              </a:path>
              <a:path w="8389620" h="76200">
                <a:moveTo>
                  <a:pt x="3556000" y="31750"/>
                </a:moveTo>
                <a:lnTo>
                  <a:pt x="3505200" y="31750"/>
                </a:lnTo>
                <a:lnTo>
                  <a:pt x="3505200" y="44450"/>
                </a:lnTo>
                <a:lnTo>
                  <a:pt x="3556000" y="44450"/>
                </a:lnTo>
                <a:lnTo>
                  <a:pt x="3556000" y="31750"/>
                </a:lnTo>
                <a:close/>
              </a:path>
              <a:path w="8389620" h="76200">
                <a:moveTo>
                  <a:pt x="3644900" y="31750"/>
                </a:moveTo>
                <a:lnTo>
                  <a:pt x="3594100" y="31750"/>
                </a:lnTo>
                <a:lnTo>
                  <a:pt x="3594100" y="44450"/>
                </a:lnTo>
                <a:lnTo>
                  <a:pt x="3644900" y="44450"/>
                </a:lnTo>
                <a:lnTo>
                  <a:pt x="3644900" y="31750"/>
                </a:lnTo>
                <a:close/>
              </a:path>
              <a:path w="8389620" h="76200">
                <a:moveTo>
                  <a:pt x="3733800" y="31750"/>
                </a:moveTo>
                <a:lnTo>
                  <a:pt x="3683000" y="31750"/>
                </a:lnTo>
                <a:lnTo>
                  <a:pt x="3683000" y="44450"/>
                </a:lnTo>
                <a:lnTo>
                  <a:pt x="3733800" y="44450"/>
                </a:lnTo>
                <a:lnTo>
                  <a:pt x="3733800" y="31750"/>
                </a:lnTo>
                <a:close/>
              </a:path>
              <a:path w="8389620" h="76200">
                <a:moveTo>
                  <a:pt x="3822700" y="31750"/>
                </a:moveTo>
                <a:lnTo>
                  <a:pt x="3771900" y="31750"/>
                </a:lnTo>
                <a:lnTo>
                  <a:pt x="3771900" y="44450"/>
                </a:lnTo>
                <a:lnTo>
                  <a:pt x="3822700" y="44450"/>
                </a:lnTo>
                <a:lnTo>
                  <a:pt x="3822700" y="31750"/>
                </a:lnTo>
                <a:close/>
              </a:path>
              <a:path w="8389620" h="76200">
                <a:moveTo>
                  <a:pt x="3911600" y="31750"/>
                </a:moveTo>
                <a:lnTo>
                  <a:pt x="3860800" y="31750"/>
                </a:lnTo>
                <a:lnTo>
                  <a:pt x="3860800" y="44450"/>
                </a:lnTo>
                <a:lnTo>
                  <a:pt x="3911600" y="44450"/>
                </a:lnTo>
                <a:lnTo>
                  <a:pt x="3911600" y="31750"/>
                </a:lnTo>
                <a:close/>
              </a:path>
              <a:path w="8389620" h="76200">
                <a:moveTo>
                  <a:pt x="4000500" y="31750"/>
                </a:moveTo>
                <a:lnTo>
                  <a:pt x="3949700" y="31750"/>
                </a:lnTo>
                <a:lnTo>
                  <a:pt x="3949700" y="44450"/>
                </a:lnTo>
                <a:lnTo>
                  <a:pt x="4000500" y="44450"/>
                </a:lnTo>
                <a:lnTo>
                  <a:pt x="4000500" y="31750"/>
                </a:lnTo>
                <a:close/>
              </a:path>
              <a:path w="8389620" h="76200">
                <a:moveTo>
                  <a:pt x="4089400" y="31750"/>
                </a:moveTo>
                <a:lnTo>
                  <a:pt x="4038600" y="31750"/>
                </a:lnTo>
                <a:lnTo>
                  <a:pt x="4038600" y="44450"/>
                </a:lnTo>
                <a:lnTo>
                  <a:pt x="4089400" y="44450"/>
                </a:lnTo>
                <a:lnTo>
                  <a:pt x="4089400" y="31750"/>
                </a:lnTo>
                <a:close/>
              </a:path>
              <a:path w="8389620" h="76200">
                <a:moveTo>
                  <a:pt x="4178300" y="31750"/>
                </a:moveTo>
                <a:lnTo>
                  <a:pt x="4127500" y="31750"/>
                </a:lnTo>
                <a:lnTo>
                  <a:pt x="4127500" y="44450"/>
                </a:lnTo>
                <a:lnTo>
                  <a:pt x="4178300" y="44450"/>
                </a:lnTo>
                <a:lnTo>
                  <a:pt x="4178300" y="31750"/>
                </a:lnTo>
                <a:close/>
              </a:path>
              <a:path w="8389620" h="76200">
                <a:moveTo>
                  <a:pt x="4267200" y="31750"/>
                </a:moveTo>
                <a:lnTo>
                  <a:pt x="4216400" y="31750"/>
                </a:lnTo>
                <a:lnTo>
                  <a:pt x="4216400" y="44450"/>
                </a:lnTo>
                <a:lnTo>
                  <a:pt x="4267200" y="44450"/>
                </a:lnTo>
                <a:lnTo>
                  <a:pt x="4267200" y="31750"/>
                </a:lnTo>
                <a:close/>
              </a:path>
              <a:path w="8389620" h="76200">
                <a:moveTo>
                  <a:pt x="4356100" y="31750"/>
                </a:moveTo>
                <a:lnTo>
                  <a:pt x="4305300" y="31750"/>
                </a:lnTo>
                <a:lnTo>
                  <a:pt x="4305300" y="44450"/>
                </a:lnTo>
                <a:lnTo>
                  <a:pt x="4356100" y="44450"/>
                </a:lnTo>
                <a:lnTo>
                  <a:pt x="4356100" y="31750"/>
                </a:lnTo>
                <a:close/>
              </a:path>
              <a:path w="8389620" h="76200">
                <a:moveTo>
                  <a:pt x="4445000" y="31750"/>
                </a:moveTo>
                <a:lnTo>
                  <a:pt x="4394200" y="31750"/>
                </a:lnTo>
                <a:lnTo>
                  <a:pt x="4394200" y="44450"/>
                </a:lnTo>
                <a:lnTo>
                  <a:pt x="4445000" y="44450"/>
                </a:lnTo>
                <a:lnTo>
                  <a:pt x="4445000" y="31750"/>
                </a:lnTo>
                <a:close/>
              </a:path>
              <a:path w="8389620" h="76200">
                <a:moveTo>
                  <a:pt x="4533900" y="31750"/>
                </a:moveTo>
                <a:lnTo>
                  <a:pt x="4483100" y="31750"/>
                </a:lnTo>
                <a:lnTo>
                  <a:pt x="4483100" y="44450"/>
                </a:lnTo>
                <a:lnTo>
                  <a:pt x="4533900" y="44450"/>
                </a:lnTo>
                <a:lnTo>
                  <a:pt x="4533900" y="31750"/>
                </a:lnTo>
                <a:close/>
              </a:path>
              <a:path w="8389620" h="76200">
                <a:moveTo>
                  <a:pt x="4622800" y="31750"/>
                </a:moveTo>
                <a:lnTo>
                  <a:pt x="4572000" y="31750"/>
                </a:lnTo>
                <a:lnTo>
                  <a:pt x="4572000" y="44450"/>
                </a:lnTo>
                <a:lnTo>
                  <a:pt x="4622800" y="44450"/>
                </a:lnTo>
                <a:lnTo>
                  <a:pt x="4622800" y="31750"/>
                </a:lnTo>
                <a:close/>
              </a:path>
              <a:path w="8389620" h="76200">
                <a:moveTo>
                  <a:pt x="4711700" y="31750"/>
                </a:moveTo>
                <a:lnTo>
                  <a:pt x="4660900" y="31750"/>
                </a:lnTo>
                <a:lnTo>
                  <a:pt x="4660900" y="44450"/>
                </a:lnTo>
                <a:lnTo>
                  <a:pt x="4711700" y="44450"/>
                </a:lnTo>
                <a:lnTo>
                  <a:pt x="4711700" y="31750"/>
                </a:lnTo>
                <a:close/>
              </a:path>
              <a:path w="8389620" h="76200">
                <a:moveTo>
                  <a:pt x="4800600" y="31750"/>
                </a:moveTo>
                <a:lnTo>
                  <a:pt x="4749800" y="31750"/>
                </a:lnTo>
                <a:lnTo>
                  <a:pt x="4749800" y="44450"/>
                </a:lnTo>
                <a:lnTo>
                  <a:pt x="4800600" y="44450"/>
                </a:lnTo>
                <a:lnTo>
                  <a:pt x="4800600" y="31750"/>
                </a:lnTo>
                <a:close/>
              </a:path>
              <a:path w="8389620" h="76200">
                <a:moveTo>
                  <a:pt x="4889500" y="31750"/>
                </a:moveTo>
                <a:lnTo>
                  <a:pt x="4838700" y="31750"/>
                </a:lnTo>
                <a:lnTo>
                  <a:pt x="4838700" y="44450"/>
                </a:lnTo>
                <a:lnTo>
                  <a:pt x="4889500" y="44450"/>
                </a:lnTo>
                <a:lnTo>
                  <a:pt x="4889500" y="31750"/>
                </a:lnTo>
                <a:close/>
              </a:path>
              <a:path w="8389620" h="76200">
                <a:moveTo>
                  <a:pt x="4978400" y="31750"/>
                </a:moveTo>
                <a:lnTo>
                  <a:pt x="4927600" y="31750"/>
                </a:lnTo>
                <a:lnTo>
                  <a:pt x="4927600" y="44450"/>
                </a:lnTo>
                <a:lnTo>
                  <a:pt x="4978400" y="44450"/>
                </a:lnTo>
                <a:lnTo>
                  <a:pt x="4978400" y="31750"/>
                </a:lnTo>
                <a:close/>
              </a:path>
              <a:path w="8389620" h="76200">
                <a:moveTo>
                  <a:pt x="5067300" y="31750"/>
                </a:moveTo>
                <a:lnTo>
                  <a:pt x="5016500" y="31750"/>
                </a:lnTo>
                <a:lnTo>
                  <a:pt x="5016500" y="44450"/>
                </a:lnTo>
                <a:lnTo>
                  <a:pt x="5067300" y="44450"/>
                </a:lnTo>
                <a:lnTo>
                  <a:pt x="5067300" y="31750"/>
                </a:lnTo>
                <a:close/>
              </a:path>
              <a:path w="8389620" h="76200">
                <a:moveTo>
                  <a:pt x="5156200" y="31750"/>
                </a:moveTo>
                <a:lnTo>
                  <a:pt x="5105400" y="31750"/>
                </a:lnTo>
                <a:lnTo>
                  <a:pt x="5105400" y="44450"/>
                </a:lnTo>
                <a:lnTo>
                  <a:pt x="5156200" y="44450"/>
                </a:lnTo>
                <a:lnTo>
                  <a:pt x="5156200" y="31750"/>
                </a:lnTo>
                <a:close/>
              </a:path>
              <a:path w="8389620" h="76200">
                <a:moveTo>
                  <a:pt x="5245100" y="31750"/>
                </a:moveTo>
                <a:lnTo>
                  <a:pt x="5194300" y="31750"/>
                </a:lnTo>
                <a:lnTo>
                  <a:pt x="5194300" y="44450"/>
                </a:lnTo>
                <a:lnTo>
                  <a:pt x="5245100" y="44450"/>
                </a:lnTo>
                <a:lnTo>
                  <a:pt x="5245100" y="31750"/>
                </a:lnTo>
                <a:close/>
              </a:path>
              <a:path w="8389620" h="76200">
                <a:moveTo>
                  <a:pt x="5334000" y="31750"/>
                </a:moveTo>
                <a:lnTo>
                  <a:pt x="5283200" y="31750"/>
                </a:lnTo>
                <a:lnTo>
                  <a:pt x="5283200" y="44450"/>
                </a:lnTo>
                <a:lnTo>
                  <a:pt x="5334000" y="44450"/>
                </a:lnTo>
                <a:lnTo>
                  <a:pt x="5334000" y="31750"/>
                </a:lnTo>
                <a:close/>
              </a:path>
              <a:path w="8389620" h="76200">
                <a:moveTo>
                  <a:pt x="5422900" y="31750"/>
                </a:moveTo>
                <a:lnTo>
                  <a:pt x="5372100" y="31750"/>
                </a:lnTo>
                <a:lnTo>
                  <a:pt x="5372100" y="44450"/>
                </a:lnTo>
                <a:lnTo>
                  <a:pt x="5422900" y="44450"/>
                </a:lnTo>
                <a:lnTo>
                  <a:pt x="5422900" y="31750"/>
                </a:lnTo>
                <a:close/>
              </a:path>
              <a:path w="8389620" h="76200">
                <a:moveTo>
                  <a:pt x="5511800" y="31750"/>
                </a:moveTo>
                <a:lnTo>
                  <a:pt x="5461000" y="31750"/>
                </a:lnTo>
                <a:lnTo>
                  <a:pt x="5461000" y="44450"/>
                </a:lnTo>
                <a:lnTo>
                  <a:pt x="5511800" y="44450"/>
                </a:lnTo>
                <a:lnTo>
                  <a:pt x="5511800" y="31750"/>
                </a:lnTo>
                <a:close/>
              </a:path>
              <a:path w="8389620" h="76200">
                <a:moveTo>
                  <a:pt x="5600700" y="31750"/>
                </a:moveTo>
                <a:lnTo>
                  <a:pt x="5549900" y="31750"/>
                </a:lnTo>
                <a:lnTo>
                  <a:pt x="5549900" y="44450"/>
                </a:lnTo>
                <a:lnTo>
                  <a:pt x="5600700" y="44450"/>
                </a:lnTo>
                <a:lnTo>
                  <a:pt x="5600700" y="31750"/>
                </a:lnTo>
                <a:close/>
              </a:path>
              <a:path w="8389620" h="76200">
                <a:moveTo>
                  <a:pt x="5689600" y="31750"/>
                </a:moveTo>
                <a:lnTo>
                  <a:pt x="5638800" y="31750"/>
                </a:lnTo>
                <a:lnTo>
                  <a:pt x="5638800" y="44450"/>
                </a:lnTo>
                <a:lnTo>
                  <a:pt x="5689600" y="44450"/>
                </a:lnTo>
                <a:lnTo>
                  <a:pt x="5689600" y="31750"/>
                </a:lnTo>
                <a:close/>
              </a:path>
              <a:path w="8389620" h="76200">
                <a:moveTo>
                  <a:pt x="5778500" y="31750"/>
                </a:moveTo>
                <a:lnTo>
                  <a:pt x="5727700" y="31750"/>
                </a:lnTo>
                <a:lnTo>
                  <a:pt x="5727700" y="44450"/>
                </a:lnTo>
                <a:lnTo>
                  <a:pt x="5778500" y="44450"/>
                </a:lnTo>
                <a:lnTo>
                  <a:pt x="5778500" y="31750"/>
                </a:lnTo>
                <a:close/>
              </a:path>
              <a:path w="8389620" h="76200">
                <a:moveTo>
                  <a:pt x="5867400" y="31750"/>
                </a:moveTo>
                <a:lnTo>
                  <a:pt x="5816600" y="31750"/>
                </a:lnTo>
                <a:lnTo>
                  <a:pt x="5816600" y="44450"/>
                </a:lnTo>
                <a:lnTo>
                  <a:pt x="5867400" y="44450"/>
                </a:lnTo>
                <a:lnTo>
                  <a:pt x="5867400" y="31750"/>
                </a:lnTo>
                <a:close/>
              </a:path>
              <a:path w="8389620" h="76200">
                <a:moveTo>
                  <a:pt x="5956300" y="31750"/>
                </a:moveTo>
                <a:lnTo>
                  <a:pt x="5905500" y="31750"/>
                </a:lnTo>
                <a:lnTo>
                  <a:pt x="5905500" y="44450"/>
                </a:lnTo>
                <a:lnTo>
                  <a:pt x="5956300" y="44450"/>
                </a:lnTo>
                <a:lnTo>
                  <a:pt x="5956300" y="31750"/>
                </a:lnTo>
                <a:close/>
              </a:path>
              <a:path w="8389620" h="76200">
                <a:moveTo>
                  <a:pt x="6045200" y="31750"/>
                </a:moveTo>
                <a:lnTo>
                  <a:pt x="5994400" y="31750"/>
                </a:lnTo>
                <a:lnTo>
                  <a:pt x="5994400" y="44450"/>
                </a:lnTo>
                <a:lnTo>
                  <a:pt x="6045200" y="44450"/>
                </a:lnTo>
                <a:lnTo>
                  <a:pt x="6045200" y="31750"/>
                </a:lnTo>
                <a:close/>
              </a:path>
              <a:path w="8389620" h="76200">
                <a:moveTo>
                  <a:pt x="6134100" y="31750"/>
                </a:moveTo>
                <a:lnTo>
                  <a:pt x="6083300" y="31750"/>
                </a:lnTo>
                <a:lnTo>
                  <a:pt x="6083300" y="44450"/>
                </a:lnTo>
                <a:lnTo>
                  <a:pt x="6134100" y="44450"/>
                </a:lnTo>
                <a:lnTo>
                  <a:pt x="6134100" y="31750"/>
                </a:lnTo>
                <a:close/>
              </a:path>
              <a:path w="8389620" h="76200">
                <a:moveTo>
                  <a:pt x="6223000" y="31750"/>
                </a:moveTo>
                <a:lnTo>
                  <a:pt x="6172200" y="31750"/>
                </a:lnTo>
                <a:lnTo>
                  <a:pt x="6172200" y="44450"/>
                </a:lnTo>
                <a:lnTo>
                  <a:pt x="6223000" y="44450"/>
                </a:lnTo>
                <a:lnTo>
                  <a:pt x="6223000" y="31750"/>
                </a:lnTo>
                <a:close/>
              </a:path>
              <a:path w="8389620" h="76200">
                <a:moveTo>
                  <a:pt x="6311900" y="31750"/>
                </a:moveTo>
                <a:lnTo>
                  <a:pt x="6261100" y="31750"/>
                </a:lnTo>
                <a:lnTo>
                  <a:pt x="6261100" y="44450"/>
                </a:lnTo>
                <a:lnTo>
                  <a:pt x="6311900" y="44450"/>
                </a:lnTo>
                <a:lnTo>
                  <a:pt x="6311900" y="31750"/>
                </a:lnTo>
                <a:close/>
              </a:path>
              <a:path w="8389620" h="76200">
                <a:moveTo>
                  <a:pt x="6400800" y="31750"/>
                </a:moveTo>
                <a:lnTo>
                  <a:pt x="6350000" y="31750"/>
                </a:lnTo>
                <a:lnTo>
                  <a:pt x="6350000" y="44450"/>
                </a:lnTo>
                <a:lnTo>
                  <a:pt x="6400800" y="44450"/>
                </a:lnTo>
                <a:lnTo>
                  <a:pt x="6400800" y="31750"/>
                </a:lnTo>
                <a:close/>
              </a:path>
              <a:path w="8389620" h="76200">
                <a:moveTo>
                  <a:pt x="6489700" y="31750"/>
                </a:moveTo>
                <a:lnTo>
                  <a:pt x="6438900" y="31750"/>
                </a:lnTo>
                <a:lnTo>
                  <a:pt x="6438900" y="44450"/>
                </a:lnTo>
                <a:lnTo>
                  <a:pt x="6489700" y="44450"/>
                </a:lnTo>
                <a:lnTo>
                  <a:pt x="6489700" y="31750"/>
                </a:lnTo>
                <a:close/>
              </a:path>
              <a:path w="8389620" h="76200">
                <a:moveTo>
                  <a:pt x="6578600" y="31750"/>
                </a:moveTo>
                <a:lnTo>
                  <a:pt x="6527800" y="31750"/>
                </a:lnTo>
                <a:lnTo>
                  <a:pt x="6527800" y="44450"/>
                </a:lnTo>
                <a:lnTo>
                  <a:pt x="6578600" y="44450"/>
                </a:lnTo>
                <a:lnTo>
                  <a:pt x="6578600" y="31750"/>
                </a:lnTo>
                <a:close/>
              </a:path>
              <a:path w="8389620" h="76200">
                <a:moveTo>
                  <a:pt x="6667500" y="31750"/>
                </a:moveTo>
                <a:lnTo>
                  <a:pt x="6616700" y="31750"/>
                </a:lnTo>
                <a:lnTo>
                  <a:pt x="6616700" y="44450"/>
                </a:lnTo>
                <a:lnTo>
                  <a:pt x="6667500" y="44450"/>
                </a:lnTo>
                <a:lnTo>
                  <a:pt x="6667500" y="31750"/>
                </a:lnTo>
                <a:close/>
              </a:path>
              <a:path w="8389620" h="76200">
                <a:moveTo>
                  <a:pt x="6756400" y="31750"/>
                </a:moveTo>
                <a:lnTo>
                  <a:pt x="6705600" y="31750"/>
                </a:lnTo>
                <a:lnTo>
                  <a:pt x="6705600" y="44450"/>
                </a:lnTo>
                <a:lnTo>
                  <a:pt x="6756400" y="44450"/>
                </a:lnTo>
                <a:lnTo>
                  <a:pt x="6756400" y="31750"/>
                </a:lnTo>
                <a:close/>
              </a:path>
              <a:path w="8389620" h="76200">
                <a:moveTo>
                  <a:pt x="6845300" y="31750"/>
                </a:moveTo>
                <a:lnTo>
                  <a:pt x="6794500" y="31750"/>
                </a:lnTo>
                <a:lnTo>
                  <a:pt x="6794500" y="44450"/>
                </a:lnTo>
                <a:lnTo>
                  <a:pt x="6845300" y="44450"/>
                </a:lnTo>
                <a:lnTo>
                  <a:pt x="6845300" y="31750"/>
                </a:lnTo>
                <a:close/>
              </a:path>
              <a:path w="8389620" h="76200">
                <a:moveTo>
                  <a:pt x="6934200" y="31750"/>
                </a:moveTo>
                <a:lnTo>
                  <a:pt x="6883400" y="31750"/>
                </a:lnTo>
                <a:lnTo>
                  <a:pt x="6883400" y="44450"/>
                </a:lnTo>
                <a:lnTo>
                  <a:pt x="6934200" y="44450"/>
                </a:lnTo>
                <a:lnTo>
                  <a:pt x="6934200" y="31750"/>
                </a:lnTo>
                <a:close/>
              </a:path>
              <a:path w="8389620" h="76200">
                <a:moveTo>
                  <a:pt x="7023100" y="31750"/>
                </a:moveTo>
                <a:lnTo>
                  <a:pt x="6972300" y="31750"/>
                </a:lnTo>
                <a:lnTo>
                  <a:pt x="6972300" y="44450"/>
                </a:lnTo>
                <a:lnTo>
                  <a:pt x="7023100" y="44450"/>
                </a:lnTo>
                <a:lnTo>
                  <a:pt x="7023100" y="31750"/>
                </a:lnTo>
                <a:close/>
              </a:path>
              <a:path w="8389620" h="76200">
                <a:moveTo>
                  <a:pt x="7112000" y="31750"/>
                </a:moveTo>
                <a:lnTo>
                  <a:pt x="7061200" y="31750"/>
                </a:lnTo>
                <a:lnTo>
                  <a:pt x="7061200" y="44450"/>
                </a:lnTo>
                <a:lnTo>
                  <a:pt x="7112000" y="44450"/>
                </a:lnTo>
                <a:lnTo>
                  <a:pt x="7112000" y="31750"/>
                </a:lnTo>
                <a:close/>
              </a:path>
              <a:path w="8389620" h="76200">
                <a:moveTo>
                  <a:pt x="7200900" y="31750"/>
                </a:moveTo>
                <a:lnTo>
                  <a:pt x="7150100" y="31750"/>
                </a:lnTo>
                <a:lnTo>
                  <a:pt x="7150100" y="44450"/>
                </a:lnTo>
                <a:lnTo>
                  <a:pt x="7200900" y="44450"/>
                </a:lnTo>
                <a:lnTo>
                  <a:pt x="7200900" y="31750"/>
                </a:lnTo>
                <a:close/>
              </a:path>
              <a:path w="8389620" h="76200">
                <a:moveTo>
                  <a:pt x="7289800" y="31750"/>
                </a:moveTo>
                <a:lnTo>
                  <a:pt x="7239000" y="31750"/>
                </a:lnTo>
                <a:lnTo>
                  <a:pt x="7239000" y="44450"/>
                </a:lnTo>
                <a:lnTo>
                  <a:pt x="7289800" y="44450"/>
                </a:lnTo>
                <a:lnTo>
                  <a:pt x="7289800" y="31750"/>
                </a:lnTo>
                <a:close/>
              </a:path>
              <a:path w="8389620" h="76200">
                <a:moveTo>
                  <a:pt x="7378700" y="31750"/>
                </a:moveTo>
                <a:lnTo>
                  <a:pt x="7327900" y="31750"/>
                </a:lnTo>
                <a:lnTo>
                  <a:pt x="7327900" y="44450"/>
                </a:lnTo>
                <a:lnTo>
                  <a:pt x="7378700" y="44450"/>
                </a:lnTo>
                <a:lnTo>
                  <a:pt x="7378700" y="31750"/>
                </a:lnTo>
                <a:close/>
              </a:path>
              <a:path w="8389620" h="76200">
                <a:moveTo>
                  <a:pt x="7467600" y="31750"/>
                </a:moveTo>
                <a:lnTo>
                  <a:pt x="7416800" y="31750"/>
                </a:lnTo>
                <a:lnTo>
                  <a:pt x="7416800" y="44450"/>
                </a:lnTo>
                <a:lnTo>
                  <a:pt x="7467600" y="44450"/>
                </a:lnTo>
                <a:lnTo>
                  <a:pt x="7467600" y="31750"/>
                </a:lnTo>
                <a:close/>
              </a:path>
              <a:path w="8389620" h="76200">
                <a:moveTo>
                  <a:pt x="7556500" y="31750"/>
                </a:moveTo>
                <a:lnTo>
                  <a:pt x="7505700" y="31750"/>
                </a:lnTo>
                <a:lnTo>
                  <a:pt x="7505700" y="44450"/>
                </a:lnTo>
                <a:lnTo>
                  <a:pt x="7556500" y="44450"/>
                </a:lnTo>
                <a:lnTo>
                  <a:pt x="7556500" y="31750"/>
                </a:lnTo>
                <a:close/>
              </a:path>
              <a:path w="8389620" h="76200">
                <a:moveTo>
                  <a:pt x="7645400" y="31750"/>
                </a:moveTo>
                <a:lnTo>
                  <a:pt x="7594600" y="31750"/>
                </a:lnTo>
                <a:lnTo>
                  <a:pt x="7594600" y="44450"/>
                </a:lnTo>
                <a:lnTo>
                  <a:pt x="7645400" y="44450"/>
                </a:lnTo>
                <a:lnTo>
                  <a:pt x="7645400" y="31750"/>
                </a:lnTo>
                <a:close/>
              </a:path>
              <a:path w="8389620" h="76200">
                <a:moveTo>
                  <a:pt x="7734300" y="31750"/>
                </a:moveTo>
                <a:lnTo>
                  <a:pt x="7683500" y="31750"/>
                </a:lnTo>
                <a:lnTo>
                  <a:pt x="7683500" y="44450"/>
                </a:lnTo>
                <a:lnTo>
                  <a:pt x="7734300" y="44450"/>
                </a:lnTo>
                <a:lnTo>
                  <a:pt x="7734300" y="31750"/>
                </a:lnTo>
                <a:close/>
              </a:path>
              <a:path w="8389620" h="76200">
                <a:moveTo>
                  <a:pt x="7823200" y="31750"/>
                </a:moveTo>
                <a:lnTo>
                  <a:pt x="7772400" y="31750"/>
                </a:lnTo>
                <a:lnTo>
                  <a:pt x="7772400" y="44450"/>
                </a:lnTo>
                <a:lnTo>
                  <a:pt x="7823200" y="44450"/>
                </a:lnTo>
                <a:lnTo>
                  <a:pt x="7823200" y="31750"/>
                </a:lnTo>
                <a:close/>
              </a:path>
              <a:path w="8389620" h="76200">
                <a:moveTo>
                  <a:pt x="7912100" y="31750"/>
                </a:moveTo>
                <a:lnTo>
                  <a:pt x="7861300" y="31750"/>
                </a:lnTo>
                <a:lnTo>
                  <a:pt x="7861300" y="44450"/>
                </a:lnTo>
                <a:lnTo>
                  <a:pt x="7912100" y="44450"/>
                </a:lnTo>
                <a:lnTo>
                  <a:pt x="7912100" y="31750"/>
                </a:lnTo>
                <a:close/>
              </a:path>
              <a:path w="8389620" h="76200">
                <a:moveTo>
                  <a:pt x="8001000" y="31750"/>
                </a:moveTo>
                <a:lnTo>
                  <a:pt x="7950200" y="31750"/>
                </a:lnTo>
                <a:lnTo>
                  <a:pt x="7950200" y="44450"/>
                </a:lnTo>
                <a:lnTo>
                  <a:pt x="8001000" y="44450"/>
                </a:lnTo>
                <a:lnTo>
                  <a:pt x="8001000" y="31750"/>
                </a:lnTo>
                <a:close/>
              </a:path>
              <a:path w="8389620" h="76200">
                <a:moveTo>
                  <a:pt x="8089900" y="31750"/>
                </a:moveTo>
                <a:lnTo>
                  <a:pt x="8039100" y="31750"/>
                </a:lnTo>
                <a:lnTo>
                  <a:pt x="8039100" y="44450"/>
                </a:lnTo>
                <a:lnTo>
                  <a:pt x="8089900" y="44450"/>
                </a:lnTo>
                <a:lnTo>
                  <a:pt x="8089900" y="31750"/>
                </a:lnTo>
                <a:close/>
              </a:path>
              <a:path w="8389620" h="76200">
                <a:moveTo>
                  <a:pt x="8178800" y="31750"/>
                </a:moveTo>
                <a:lnTo>
                  <a:pt x="8128000" y="31750"/>
                </a:lnTo>
                <a:lnTo>
                  <a:pt x="8128000" y="44450"/>
                </a:lnTo>
                <a:lnTo>
                  <a:pt x="8178800" y="44450"/>
                </a:lnTo>
                <a:lnTo>
                  <a:pt x="8178800" y="31750"/>
                </a:lnTo>
                <a:close/>
              </a:path>
              <a:path w="8389620" h="76200">
                <a:moveTo>
                  <a:pt x="8267700" y="31750"/>
                </a:moveTo>
                <a:lnTo>
                  <a:pt x="8216900" y="31750"/>
                </a:lnTo>
                <a:lnTo>
                  <a:pt x="8216900" y="44450"/>
                </a:lnTo>
                <a:lnTo>
                  <a:pt x="8267700" y="44450"/>
                </a:lnTo>
                <a:lnTo>
                  <a:pt x="8267700" y="31750"/>
                </a:lnTo>
                <a:close/>
              </a:path>
              <a:path w="8389620" h="76200">
                <a:moveTo>
                  <a:pt x="8351520" y="0"/>
                </a:moveTo>
                <a:lnTo>
                  <a:pt x="8336672" y="2988"/>
                </a:lnTo>
                <a:lnTo>
                  <a:pt x="8324564" y="11144"/>
                </a:lnTo>
                <a:lnTo>
                  <a:pt x="8316408" y="23252"/>
                </a:lnTo>
                <a:lnTo>
                  <a:pt x="8313420" y="38100"/>
                </a:lnTo>
                <a:lnTo>
                  <a:pt x="8316408" y="52947"/>
                </a:lnTo>
                <a:lnTo>
                  <a:pt x="8324564" y="65055"/>
                </a:lnTo>
                <a:lnTo>
                  <a:pt x="8336672" y="73211"/>
                </a:lnTo>
                <a:lnTo>
                  <a:pt x="8351520" y="76200"/>
                </a:lnTo>
                <a:lnTo>
                  <a:pt x="8366367" y="73211"/>
                </a:lnTo>
                <a:lnTo>
                  <a:pt x="8378475" y="65055"/>
                </a:lnTo>
                <a:lnTo>
                  <a:pt x="8386631" y="52947"/>
                </a:lnTo>
                <a:lnTo>
                  <a:pt x="8388341" y="44450"/>
                </a:lnTo>
                <a:lnTo>
                  <a:pt x="8351520" y="44450"/>
                </a:lnTo>
                <a:lnTo>
                  <a:pt x="8351520" y="31750"/>
                </a:lnTo>
                <a:lnTo>
                  <a:pt x="8388341" y="31750"/>
                </a:lnTo>
                <a:lnTo>
                  <a:pt x="8386631" y="23252"/>
                </a:lnTo>
                <a:lnTo>
                  <a:pt x="8378475" y="11144"/>
                </a:lnTo>
                <a:lnTo>
                  <a:pt x="8366367" y="2988"/>
                </a:lnTo>
                <a:lnTo>
                  <a:pt x="8351520" y="0"/>
                </a:lnTo>
                <a:close/>
              </a:path>
              <a:path w="8389620" h="76200">
                <a:moveTo>
                  <a:pt x="8314698" y="31750"/>
                </a:moveTo>
                <a:lnTo>
                  <a:pt x="8305800" y="31750"/>
                </a:lnTo>
                <a:lnTo>
                  <a:pt x="8305800" y="44450"/>
                </a:lnTo>
                <a:lnTo>
                  <a:pt x="8314698" y="44450"/>
                </a:lnTo>
                <a:lnTo>
                  <a:pt x="8313420" y="38100"/>
                </a:lnTo>
                <a:lnTo>
                  <a:pt x="8314698" y="31750"/>
                </a:lnTo>
                <a:close/>
              </a:path>
              <a:path w="8389620" h="76200">
                <a:moveTo>
                  <a:pt x="8388341" y="31750"/>
                </a:moveTo>
                <a:lnTo>
                  <a:pt x="8351520" y="31750"/>
                </a:lnTo>
                <a:lnTo>
                  <a:pt x="8351520" y="44450"/>
                </a:lnTo>
                <a:lnTo>
                  <a:pt x="8388341" y="44450"/>
                </a:lnTo>
                <a:lnTo>
                  <a:pt x="8389620" y="38100"/>
                </a:lnTo>
                <a:lnTo>
                  <a:pt x="8388341" y="3175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9" name="object 10"/>
          <p:cNvSpPr txBox="1"/>
          <p:nvPr/>
        </p:nvSpPr>
        <p:spPr>
          <a:xfrm>
            <a:off x="1985010" y="2214593"/>
            <a:ext cx="1929764" cy="831850"/>
          </a:xfrm>
          <a:prstGeom prst="rect">
            <a:avLst/>
          </a:prstGeom>
        </p:spPr>
        <p:txBody>
          <a:bodyPr vert="horz" wrap="square" lIns="0" tIns="90170" rIns="0" bIns="0" rtlCol="0">
            <a:spAutoFit/>
          </a:bodyPr>
          <a:lstStyle/>
          <a:p>
            <a:pPr marL="637540">
              <a:lnSpc>
                <a:spcPct val="100000"/>
              </a:lnSpc>
              <a:spcBef>
                <a:spcPts val="710"/>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交易可视</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just">
              <a:lnSpc>
                <a:spcPct val="110000"/>
              </a:lnSpc>
              <a:spcBef>
                <a:spcPts val="385"/>
              </a:spcBef>
            </a:pPr>
            <a:r>
              <a:rPr sz="1000" spc="5" dirty="0">
                <a:solidFill>
                  <a:schemeClr val="bg1"/>
                </a:solidFill>
                <a:latin typeface="Arial" panose="020B0604020202020204" pitchFamily="34" charset="0"/>
                <a:ea typeface="微软雅黑" panose="020B0503020204020204" charset="-122"/>
                <a:cs typeface="微软雅黑" panose="020B0503020204020204" charset="-122"/>
              </a:rPr>
              <a:t>交</a:t>
            </a:r>
            <a:r>
              <a:rPr sz="1000" spc="-5" dirty="0">
                <a:solidFill>
                  <a:schemeClr val="bg1"/>
                </a:solidFill>
                <a:latin typeface="Arial" panose="020B0604020202020204" pitchFamily="34" charset="0"/>
                <a:ea typeface="微软雅黑" panose="020B0503020204020204" charset="-122"/>
                <a:cs typeface="微软雅黑" panose="020B0503020204020204" charset="-122"/>
              </a:rPr>
              <a:t>易双</a:t>
            </a:r>
            <a:r>
              <a:rPr sz="1000" spc="5" dirty="0">
                <a:solidFill>
                  <a:schemeClr val="bg1"/>
                </a:solidFill>
                <a:latin typeface="Arial" panose="020B0604020202020204" pitchFamily="34" charset="0"/>
                <a:ea typeface="微软雅黑" panose="020B0503020204020204" charset="-122"/>
                <a:cs typeface="微软雅黑" panose="020B0503020204020204" charset="-122"/>
              </a:rPr>
              <a:t>方</a:t>
            </a:r>
            <a:r>
              <a:rPr sz="1000" spc="-5" dirty="0">
                <a:solidFill>
                  <a:schemeClr val="bg1"/>
                </a:solidFill>
                <a:latin typeface="Arial" panose="020B0604020202020204" pitchFamily="34" charset="0"/>
                <a:ea typeface="微软雅黑" panose="020B0503020204020204" charset="-122"/>
                <a:cs typeface="微软雅黑" panose="020B0503020204020204" charset="-122"/>
              </a:rPr>
              <a:t>根据</a:t>
            </a:r>
            <a:r>
              <a:rPr sz="1000" spc="5" dirty="0">
                <a:solidFill>
                  <a:schemeClr val="bg1"/>
                </a:solidFill>
                <a:latin typeface="Arial" panose="020B0604020202020204" pitchFamily="34" charset="0"/>
                <a:ea typeface="微软雅黑" panose="020B0503020204020204" charset="-122"/>
                <a:cs typeface="微软雅黑" panose="020B0503020204020204" charset="-122"/>
              </a:rPr>
              <a:t>需</a:t>
            </a:r>
            <a:r>
              <a:rPr sz="1000" spc="-5" dirty="0">
                <a:solidFill>
                  <a:schemeClr val="bg1"/>
                </a:solidFill>
                <a:latin typeface="Arial" panose="020B0604020202020204" pitchFamily="34" charset="0"/>
                <a:ea typeface="微软雅黑" panose="020B0503020204020204" charset="-122"/>
                <a:cs typeface="微软雅黑" panose="020B0503020204020204" charset="-122"/>
              </a:rPr>
              <a:t>求选</a:t>
            </a:r>
            <a:r>
              <a:rPr sz="1000" spc="5" dirty="0">
                <a:solidFill>
                  <a:schemeClr val="bg1"/>
                </a:solidFill>
                <a:latin typeface="Arial" panose="020B0604020202020204" pitchFamily="34" charset="0"/>
                <a:ea typeface="微软雅黑" panose="020B0503020204020204" charset="-122"/>
                <a:cs typeface="微软雅黑" panose="020B0503020204020204" charset="-122"/>
              </a:rPr>
              <a:t>择</a:t>
            </a:r>
            <a:r>
              <a:rPr sz="1000" spc="-5" dirty="0">
                <a:solidFill>
                  <a:schemeClr val="bg1"/>
                </a:solidFill>
                <a:latin typeface="Arial" panose="020B0604020202020204" pitchFamily="34" charset="0"/>
                <a:ea typeface="微软雅黑" panose="020B0503020204020204" charset="-122"/>
                <a:cs typeface="微软雅黑" panose="020B0503020204020204" charset="-122"/>
              </a:rPr>
              <a:t>对外</a:t>
            </a:r>
            <a:r>
              <a:rPr sz="1000" spc="5" dirty="0">
                <a:solidFill>
                  <a:schemeClr val="bg1"/>
                </a:solidFill>
                <a:latin typeface="Arial" panose="020B0604020202020204" pitchFamily="34" charset="0"/>
                <a:ea typeface="微软雅黑" panose="020B0503020204020204" charset="-122"/>
                <a:cs typeface="微软雅黑" panose="020B0503020204020204" charset="-122"/>
              </a:rPr>
              <a:t>公</a:t>
            </a:r>
            <a:r>
              <a:rPr sz="1000" spc="-5" dirty="0">
                <a:solidFill>
                  <a:schemeClr val="bg1"/>
                </a:solidFill>
                <a:latin typeface="Arial" panose="020B0604020202020204" pitchFamily="34" charset="0"/>
                <a:ea typeface="微软雅黑" panose="020B0503020204020204" charset="-122"/>
                <a:cs typeface="微软雅黑" panose="020B0503020204020204" charset="-122"/>
              </a:rPr>
              <a:t>开已 </a:t>
            </a:r>
            <a:r>
              <a:rPr sz="1000" spc="5" dirty="0">
                <a:solidFill>
                  <a:schemeClr val="bg1"/>
                </a:solidFill>
                <a:latin typeface="Arial" panose="020B0604020202020204" pitchFamily="34" charset="0"/>
                <a:ea typeface="微软雅黑" panose="020B0503020204020204" charset="-122"/>
                <a:cs typeface="微软雅黑" panose="020B0503020204020204" charset="-122"/>
              </a:rPr>
              <a:t>刻</a:t>
            </a:r>
            <a:r>
              <a:rPr sz="1000" spc="-5" dirty="0">
                <a:solidFill>
                  <a:schemeClr val="bg1"/>
                </a:solidFill>
                <a:latin typeface="Arial" panose="020B0604020202020204" pitchFamily="34" charset="0"/>
                <a:ea typeface="微软雅黑" panose="020B0503020204020204" charset="-122"/>
                <a:cs typeface="微软雅黑" panose="020B0503020204020204" charset="-122"/>
              </a:rPr>
              <a:t>画的</a:t>
            </a:r>
            <a:r>
              <a:rPr sz="1000" spc="5" dirty="0">
                <a:solidFill>
                  <a:schemeClr val="bg1"/>
                </a:solidFill>
                <a:latin typeface="Arial" panose="020B0604020202020204" pitchFamily="34" charset="0"/>
                <a:ea typeface="微软雅黑" panose="020B0503020204020204" charset="-122"/>
                <a:cs typeface="微软雅黑" panose="020B0503020204020204" charset="-122"/>
              </a:rPr>
              <a:t>贸</a:t>
            </a:r>
            <a:r>
              <a:rPr sz="1000" spc="-5" dirty="0">
                <a:solidFill>
                  <a:schemeClr val="bg1"/>
                </a:solidFill>
                <a:latin typeface="Arial" panose="020B0604020202020204" pitchFamily="34" charset="0"/>
                <a:ea typeface="微软雅黑" panose="020B0503020204020204" charset="-122"/>
                <a:cs typeface="微软雅黑" panose="020B0503020204020204" charset="-122"/>
              </a:rPr>
              <a:t>易背</a:t>
            </a:r>
            <a:r>
              <a:rPr sz="1000" spc="5" dirty="0">
                <a:solidFill>
                  <a:schemeClr val="bg1"/>
                </a:solidFill>
                <a:latin typeface="Arial" panose="020B0604020202020204" pitchFamily="34" charset="0"/>
                <a:ea typeface="微软雅黑" panose="020B0503020204020204" charset="-122"/>
                <a:cs typeface="微软雅黑" panose="020B0503020204020204" charset="-122"/>
              </a:rPr>
              <a:t>景</a:t>
            </a:r>
            <a:r>
              <a:rPr sz="1000" spc="-5" dirty="0">
                <a:solidFill>
                  <a:schemeClr val="bg1"/>
                </a:solidFill>
                <a:latin typeface="Arial" panose="020B0604020202020204" pitchFamily="34" charset="0"/>
                <a:ea typeface="微软雅黑" panose="020B0503020204020204" charset="-122"/>
                <a:cs typeface="微软雅黑" panose="020B0503020204020204" charset="-122"/>
              </a:rPr>
              <a:t>，并</a:t>
            </a:r>
            <a:r>
              <a:rPr sz="1000" spc="5" dirty="0">
                <a:solidFill>
                  <a:schemeClr val="bg1"/>
                </a:solidFill>
                <a:latin typeface="Arial" panose="020B0604020202020204" pitchFamily="34" charset="0"/>
                <a:ea typeface="微软雅黑" panose="020B0503020204020204" charset="-122"/>
                <a:cs typeface="微软雅黑" panose="020B0503020204020204" charset="-122"/>
              </a:rPr>
              <a:t>对</a:t>
            </a:r>
            <a:r>
              <a:rPr sz="1000" spc="-5" dirty="0">
                <a:solidFill>
                  <a:schemeClr val="bg1"/>
                </a:solidFill>
                <a:latin typeface="Arial" panose="020B0604020202020204" pitchFamily="34" charset="0"/>
                <a:ea typeface="微软雅黑" panose="020B0503020204020204" charset="-122"/>
                <a:cs typeface="微软雅黑" panose="020B0503020204020204" charset="-122"/>
              </a:rPr>
              <a:t>第三</a:t>
            </a:r>
            <a:r>
              <a:rPr sz="1000" spc="5" dirty="0">
                <a:solidFill>
                  <a:schemeClr val="bg1"/>
                </a:solidFill>
                <a:latin typeface="Arial" panose="020B0604020202020204" pitchFamily="34" charset="0"/>
                <a:ea typeface="微软雅黑" panose="020B0503020204020204" charset="-122"/>
                <a:cs typeface="微软雅黑" panose="020B0503020204020204" charset="-122"/>
              </a:rPr>
              <a:t>方</a:t>
            </a:r>
            <a:r>
              <a:rPr sz="1000" spc="-5" dirty="0">
                <a:solidFill>
                  <a:schemeClr val="bg1"/>
                </a:solidFill>
                <a:latin typeface="Arial" panose="020B0604020202020204" pitchFamily="34" charset="0"/>
                <a:ea typeface="微软雅黑" panose="020B0503020204020204" charset="-122"/>
                <a:cs typeface="微软雅黑" panose="020B0503020204020204" charset="-122"/>
              </a:rPr>
              <a:t>进行 </a:t>
            </a:r>
            <a:r>
              <a:rPr sz="1000" spc="5" dirty="0">
                <a:solidFill>
                  <a:schemeClr val="bg1"/>
                </a:solidFill>
                <a:latin typeface="Arial" panose="020B0604020202020204" pitchFamily="34" charset="0"/>
                <a:ea typeface="微软雅黑" panose="020B0503020204020204" charset="-122"/>
                <a:cs typeface="微软雅黑" panose="020B0503020204020204" charset="-122"/>
              </a:rPr>
              <a:t>可</a:t>
            </a:r>
            <a:r>
              <a:rPr sz="1000" spc="-5" dirty="0">
                <a:solidFill>
                  <a:schemeClr val="bg1"/>
                </a:solidFill>
                <a:latin typeface="Arial" panose="020B0604020202020204" pitchFamily="34" charset="0"/>
                <a:ea typeface="微软雅黑" panose="020B0503020204020204" charset="-122"/>
                <a:cs typeface="微软雅黑" panose="020B0503020204020204" charset="-122"/>
              </a:rPr>
              <a:t>视化</a:t>
            </a:r>
            <a:r>
              <a:rPr sz="1000" spc="5" dirty="0">
                <a:solidFill>
                  <a:schemeClr val="bg1"/>
                </a:solidFill>
                <a:latin typeface="Arial" panose="020B0604020202020204" pitchFamily="34" charset="0"/>
                <a:ea typeface="微软雅黑" panose="020B0503020204020204" charset="-122"/>
                <a:cs typeface="微软雅黑" panose="020B0503020204020204" charset="-122"/>
              </a:rPr>
              <a:t>授</a:t>
            </a:r>
            <a:r>
              <a:rPr sz="1000" spc="-5" dirty="0">
                <a:solidFill>
                  <a:schemeClr val="bg1"/>
                </a:solidFill>
                <a:latin typeface="Arial" panose="020B0604020202020204" pitchFamily="34" charset="0"/>
                <a:ea typeface="微软雅黑" panose="020B0503020204020204" charset="-122"/>
                <a:cs typeface="微软雅黑" panose="020B0503020204020204" charset="-122"/>
              </a:rPr>
              <a:t>权。</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0" name="object 11"/>
          <p:cNvSpPr txBox="1"/>
          <p:nvPr/>
        </p:nvSpPr>
        <p:spPr>
          <a:xfrm>
            <a:off x="387502" y="4242157"/>
            <a:ext cx="1803400" cy="810895"/>
          </a:xfrm>
          <a:prstGeom prst="rect">
            <a:avLst/>
          </a:prstGeom>
        </p:spPr>
        <p:txBody>
          <a:bodyPr vert="horz" wrap="square" lIns="0" tIns="95885" rIns="0" bIns="0" rtlCol="0">
            <a:spAutoFit/>
          </a:bodyPr>
          <a:lstStyle/>
          <a:p>
            <a:pPr marL="547370">
              <a:lnSpc>
                <a:spcPct val="100000"/>
              </a:lnSpc>
              <a:spcBef>
                <a:spcPts val="755"/>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贸易刻画</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00000"/>
              </a:lnSpc>
              <a:spcBef>
                <a:spcPts val="540"/>
              </a:spcBef>
            </a:pPr>
            <a:r>
              <a:rPr sz="1000" spc="5" dirty="0">
                <a:solidFill>
                  <a:schemeClr val="bg1"/>
                </a:solidFill>
                <a:latin typeface="Arial" panose="020B0604020202020204" pitchFamily="34" charset="0"/>
                <a:ea typeface="微软雅黑" panose="020B0503020204020204" charset="-122"/>
                <a:cs typeface="微软雅黑" panose="020B0503020204020204" charset="-122"/>
              </a:rPr>
              <a:t>平</a:t>
            </a:r>
            <a:r>
              <a:rPr sz="1000" spc="-5" dirty="0">
                <a:solidFill>
                  <a:schemeClr val="bg1"/>
                </a:solidFill>
                <a:latin typeface="Arial" panose="020B0604020202020204" pitchFamily="34" charset="0"/>
                <a:ea typeface="微软雅黑" panose="020B0503020204020204" charset="-122"/>
                <a:cs typeface="微软雅黑" panose="020B0503020204020204" charset="-122"/>
              </a:rPr>
              <a:t>台基</a:t>
            </a:r>
            <a:r>
              <a:rPr sz="1000" spc="5" dirty="0">
                <a:solidFill>
                  <a:schemeClr val="bg1"/>
                </a:solidFill>
                <a:latin typeface="Arial" panose="020B0604020202020204" pitchFamily="34" charset="0"/>
                <a:ea typeface="微软雅黑" panose="020B0503020204020204" charset="-122"/>
                <a:cs typeface="微软雅黑" panose="020B0503020204020204" charset="-122"/>
              </a:rPr>
              <a:t>于</a:t>
            </a:r>
            <a:r>
              <a:rPr sz="1000" spc="-5" dirty="0">
                <a:solidFill>
                  <a:schemeClr val="bg1"/>
                </a:solidFill>
                <a:latin typeface="Arial" panose="020B0604020202020204" pitchFamily="34" charset="0"/>
                <a:ea typeface="微软雅黑" panose="020B0503020204020204" charset="-122"/>
                <a:cs typeface="微软雅黑" panose="020B0503020204020204" charset="-122"/>
              </a:rPr>
              <a:t>区块</a:t>
            </a:r>
            <a:r>
              <a:rPr sz="1000" spc="5" dirty="0">
                <a:solidFill>
                  <a:schemeClr val="bg1"/>
                </a:solidFill>
                <a:latin typeface="Arial" panose="020B0604020202020204" pitchFamily="34" charset="0"/>
                <a:ea typeface="微软雅黑" panose="020B0503020204020204" charset="-122"/>
                <a:cs typeface="微软雅黑" panose="020B0503020204020204" charset="-122"/>
              </a:rPr>
              <a:t>链</a:t>
            </a:r>
            <a:r>
              <a:rPr sz="1000" spc="-5" dirty="0">
                <a:solidFill>
                  <a:schemeClr val="bg1"/>
                </a:solidFill>
                <a:latin typeface="Arial" panose="020B0604020202020204" pitchFamily="34" charset="0"/>
                <a:ea typeface="微软雅黑" panose="020B0503020204020204" charset="-122"/>
                <a:cs typeface="微软雅黑" panose="020B0503020204020204" charset="-122"/>
              </a:rPr>
              <a:t>作为</a:t>
            </a:r>
            <a:r>
              <a:rPr sz="1000" spc="5" dirty="0">
                <a:solidFill>
                  <a:schemeClr val="bg1"/>
                </a:solidFill>
                <a:latin typeface="Arial" panose="020B0604020202020204" pitchFamily="34" charset="0"/>
                <a:ea typeface="微软雅黑" panose="020B0503020204020204" charset="-122"/>
                <a:cs typeface="微软雅黑" panose="020B0503020204020204" charset="-122"/>
              </a:rPr>
              <a:t>底</a:t>
            </a:r>
            <a:r>
              <a:rPr sz="1000" spc="-5" dirty="0">
                <a:solidFill>
                  <a:schemeClr val="bg1"/>
                </a:solidFill>
                <a:latin typeface="Arial" panose="020B0604020202020204" pitchFamily="34" charset="0"/>
                <a:ea typeface="微软雅黑" panose="020B0503020204020204" charset="-122"/>
                <a:cs typeface="微软雅黑" panose="020B0503020204020204" charset="-122"/>
              </a:rPr>
              <a:t>层技</a:t>
            </a:r>
            <a:r>
              <a:rPr sz="1000" spc="5" dirty="0">
                <a:solidFill>
                  <a:schemeClr val="bg1"/>
                </a:solidFill>
                <a:latin typeface="Arial" panose="020B0604020202020204" pitchFamily="34" charset="0"/>
                <a:ea typeface="微软雅黑" panose="020B0503020204020204" charset="-122"/>
                <a:cs typeface="微软雅黑" panose="020B0503020204020204" charset="-122"/>
              </a:rPr>
              <a:t>术</a:t>
            </a:r>
            <a:r>
              <a:rPr sz="1000" spc="-5" dirty="0">
                <a:solidFill>
                  <a:schemeClr val="bg1"/>
                </a:solidFill>
                <a:latin typeface="Arial" panose="020B0604020202020204" pitchFamily="34" charset="0"/>
                <a:ea typeface="微软雅黑" panose="020B0503020204020204" charset="-122"/>
                <a:cs typeface="微软雅黑" panose="020B0503020204020204" charset="-122"/>
              </a:rPr>
              <a:t>， </a:t>
            </a:r>
            <a:r>
              <a:rPr sz="1000" dirty="0">
                <a:solidFill>
                  <a:schemeClr val="bg1"/>
                </a:solidFill>
                <a:latin typeface="Arial" panose="020B0604020202020204" pitchFamily="34" charset="0"/>
                <a:ea typeface="微软雅黑" panose="020B0503020204020204" charset="-122"/>
                <a:cs typeface="微软雅黑" panose="020B0503020204020204" charset="-122"/>
              </a:rPr>
              <a:t>以</a:t>
            </a:r>
            <a:r>
              <a:rPr sz="1000" spc="-5" dirty="0">
                <a:solidFill>
                  <a:schemeClr val="bg1"/>
                </a:solidFill>
                <a:latin typeface="Arial" panose="020B0604020202020204" pitchFamily="34" charset="0"/>
                <a:ea typeface="微软雅黑" panose="020B0503020204020204" charset="-122"/>
                <a:cs typeface="微软雅黑" panose="020B0503020204020204" charset="-122"/>
              </a:rPr>
              <a:t>不</a:t>
            </a:r>
            <a:r>
              <a:rPr sz="1000" spc="-10" dirty="0">
                <a:solidFill>
                  <a:schemeClr val="bg1"/>
                </a:solidFill>
                <a:latin typeface="Arial" panose="020B0604020202020204" pitchFamily="34" charset="0"/>
                <a:ea typeface="微软雅黑" panose="020B0503020204020204" charset="-122"/>
                <a:cs typeface="微软雅黑" panose="020B0503020204020204" charset="-122"/>
              </a:rPr>
              <a:t>可</a:t>
            </a:r>
            <a:r>
              <a:rPr sz="1000" dirty="0">
                <a:solidFill>
                  <a:schemeClr val="bg1"/>
                </a:solidFill>
                <a:latin typeface="Arial" panose="020B0604020202020204" pitchFamily="34" charset="0"/>
                <a:ea typeface="微软雅黑" panose="020B0503020204020204" charset="-122"/>
                <a:cs typeface="微软雅黑" panose="020B0503020204020204" charset="-122"/>
              </a:rPr>
              <a:t>篡</a:t>
            </a:r>
            <a:r>
              <a:rPr sz="1000" spc="-5" dirty="0">
                <a:solidFill>
                  <a:schemeClr val="bg1"/>
                </a:solidFill>
                <a:latin typeface="Arial" panose="020B0604020202020204" pitchFamily="34" charset="0"/>
                <a:ea typeface="微软雅黑" panose="020B0503020204020204" charset="-122"/>
                <a:cs typeface="微软雅黑" panose="020B0503020204020204" charset="-122"/>
              </a:rPr>
              <a:t>改</a:t>
            </a:r>
            <a:r>
              <a:rPr sz="1000" spc="-10" dirty="0">
                <a:solidFill>
                  <a:schemeClr val="bg1"/>
                </a:solidFill>
                <a:latin typeface="Arial" panose="020B0604020202020204" pitchFamily="34" charset="0"/>
                <a:ea typeface="微软雅黑" panose="020B0503020204020204" charset="-122"/>
                <a:cs typeface="微软雅黑" panose="020B0503020204020204" charset="-122"/>
              </a:rPr>
              <a:t>的</a:t>
            </a:r>
            <a:r>
              <a:rPr sz="1000" dirty="0">
                <a:solidFill>
                  <a:schemeClr val="bg1"/>
                </a:solidFill>
                <a:latin typeface="Arial" panose="020B0604020202020204" pitchFamily="34" charset="0"/>
                <a:ea typeface="微软雅黑" panose="020B0503020204020204" charset="-122"/>
                <a:cs typeface="微软雅黑" panose="020B0503020204020204" charset="-122"/>
              </a:rPr>
              <a:t>方</a:t>
            </a:r>
            <a:r>
              <a:rPr sz="1000" spc="-5" dirty="0">
                <a:solidFill>
                  <a:schemeClr val="bg1"/>
                </a:solidFill>
                <a:latin typeface="Arial" panose="020B0604020202020204" pitchFamily="34" charset="0"/>
                <a:ea typeface="微软雅黑" panose="020B0503020204020204" charset="-122"/>
                <a:cs typeface="微软雅黑" panose="020B0503020204020204" charset="-122"/>
              </a:rPr>
              <a:t>式</a:t>
            </a:r>
            <a:r>
              <a:rPr sz="1000" spc="-10" dirty="0">
                <a:solidFill>
                  <a:schemeClr val="bg1"/>
                </a:solidFill>
                <a:latin typeface="Arial" panose="020B0604020202020204" pitchFamily="34" charset="0"/>
                <a:ea typeface="微软雅黑" panose="020B0503020204020204" charset="-122"/>
                <a:cs typeface="微软雅黑" panose="020B0503020204020204" charset="-122"/>
              </a:rPr>
              <a:t>刻</a:t>
            </a:r>
            <a:r>
              <a:rPr sz="1000" dirty="0">
                <a:solidFill>
                  <a:schemeClr val="bg1"/>
                </a:solidFill>
                <a:latin typeface="Arial" panose="020B0604020202020204" pitchFamily="34" charset="0"/>
                <a:ea typeface="微软雅黑" panose="020B0503020204020204" charset="-122"/>
                <a:cs typeface="微软雅黑" panose="020B0503020204020204" charset="-122"/>
              </a:rPr>
              <a:t>画</a:t>
            </a:r>
            <a:r>
              <a:rPr sz="1000" spc="-5" dirty="0">
                <a:solidFill>
                  <a:schemeClr val="bg1"/>
                </a:solidFill>
                <a:latin typeface="Arial" panose="020B0604020202020204" pitchFamily="34" charset="0"/>
                <a:ea typeface="微软雅黑" panose="020B0503020204020204" charset="-122"/>
                <a:cs typeface="微软雅黑" panose="020B0503020204020204" charset="-122"/>
              </a:rPr>
              <a:t>交</a:t>
            </a:r>
            <a:r>
              <a:rPr sz="1000" spc="-10" dirty="0">
                <a:solidFill>
                  <a:schemeClr val="bg1"/>
                </a:solidFill>
                <a:latin typeface="Arial" panose="020B0604020202020204" pitchFamily="34" charset="0"/>
                <a:ea typeface="微软雅黑" panose="020B0503020204020204" charset="-122"/>
                <a:cs typeface="微软雅黑" panose="020B0503020204020204" charset="-122"/>
              </a:rPr>
              <a:t>易</a:t>
            </a:r>
            <a:r>
              <a:rPr sz="1000" spc="-5" dirty="0">
                <a:solidFill>
                  <a:schemeClr val="bg1"/>
                </a:solidFill>
                <a:latin typeface="Arial" panose="020B0604020202020204" pitchFamily="34" charset="0"/>
                <a:ea typeface="微软雅黑" panose="020B0503020204020204" charset="-122"/>
                <a:cs typeface="微软雅黑" panose="020B0503020204020204" charset="-122"/>
              </a:rPr>
              <a:t>双 </a:t>
            </a:r>
            <a:r>
              <a:rPr sz="1000" spc="5" dirty="0">
                <a:solidFill>
                  <a:schemeClr val="bg1"/>
                </a:solidFill>
                <a:latin typeface="Arial" panose="020B0604020202020204" pitchFamily="34" charset="0"/>
                <a:ea typeface="微软雅黑" panose="020B0503020204020204" charset="-122"/>
                <a:cs typeface="微软雅黑" panose="020B0503020204020204" charset="-122"/>
              </a:rPr>
              <a:t>方</a:t>
            </a:r>
            <a:r>
              <a:rPr sz="1000" spc="-5" dirty="0">
                <a:solidFill>
                  <a:schemeClr val="bg1"/>
                </a:solidFill>
                <a:latin typeface="Arial" panose="020B0604020202020204" pitchFamily="34" charset="0"/>
                <a:ea typeface="微软雅黑" panose="020B0503020204020204" charset="-122"/>
                <a:cs typeface="微软雅黑" panose="020B0503020204020204" charset="-122"/>
              </a:rPr>
              <a:t>真实</a:t>
            </a:r>
            <a:r>
              <a:rPr sz="1000" spc="5" dirty="0">
                <a:solidFill>
                  <a:schemeClr val="bg1"/>
                </a:solidFill>
                <a:latin typeface="Arial" panose="020B0604020202020204" pitchFamily="34" charset="0"/>
                <a:ea typeface="微软雅黑" panose="020B0503020204020204" charset="-122"/>
                <a:cs typeface="微软雅黑" panose="020B0503020204020204" charset="-122"/>
              </a:rPr>
              <a:t>贸</a:t>
            </a:r>
            <a:r>
              <a:rPr sz="1000" spc="-5" dirty="0">
                <a:solidFill>
                  <a:schemeClr val="bg1"/>
                </a:solidFill>
                <a:latin typeface="Arial" panose="020B0604020202020204" pitchFamily="34" charset="0"/>
                <a:ea typeface="微软雅黑" panose="020B0503020204020204" charset="-122"/>
                <a:cs typeface="微软雅黑" panose="020B0503020204020204" charset="-122"/>
              </a:rPr>
              <a:t>易背</a:t>
            </a:r>
            <a:r>
              <a:rPr sz="1000" spc="5" dirty="0">
                <a:solidFill>
                  <a:schemeClr val="bg1"/>
                </a:solidFill>
                <a:latin typeface="Arial" panose="020B0604020202020204" pitchFamily="34" charset="0"/>
                <a:ea typeface="微软雅黑" panose="020B0503020204020204" charset="-122"/>
                <a:cs typeface="微软雅黑" panose="020B0503020204020204" charset="-122"/>
              </a:rPr>
              <a:t>景</a:t>
            </a:r>
            <a:r>
              <a:rPr sz="1000" spc="-5" dirty="0">
                <a:solidFill>
                  <a:schemeClr val="bg1"/>
                </a:solidFill>
                <a:latin typeface="Arial" panose="020B0604020202020204" pitchFamily="34" charset="0"/>
                <a:ea typeface="微软雅黑" panose="020B0503020204020204" charset="-122"/>
                <a:cs typeface="微软雅黑" panose="020B0503020204020204" charset="-122"/>
              </a:rPr>
              <a:t>。</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1" name="object 12"/>
          <p:cNvSpPr/>
          <p:nvPr/>
        </p:nvSpPr>
        <p:spPr>
          <a:xfrm>
            <a:off x="690372" y="3328415"/>
            <a:ext cx="1018032" cy="768095"/>
          </a:xfrm>
          <a:prstGeom prst="rect">
            <a:avLst/>
          </a:prstGeom>
          <a:blipFill>
            <a:blip r:embed="rId1"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2" name="object 13"/>
          <p:cNvSpPr txBox="1"/>
          <p:nvPr/>
        </p:nvSpPr>
        <p:spPr>
          <a:xfrm>
            <a:off x="909319"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01</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3" name="object 14"/>
          <p:cNvSpPr/>
          <p:nvPr/>
        </p:nvSpPr>
        <p:spPr>
          <a:xfrm>
            <a:off x="1304544" y="3593591"/>
            <a:ext cx="217931" cy="224028"/>
          </a:xfrm>
          <a:prstGeom prst="rect">
            <a:avLst/>
          </a:prstGeom>
          <a:blipFill>
            <a:blip r:embed="rId2"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4" name="object 15"/>
          <p:cNvSpPr/>
          <p:nvPr/>
        </p:nvSpPr>
        <p:spPr>
          <a:xfrm>
            <a:off x="5750052" y="3328415"/>
            <a:ext cx="1018031" cy="768095"/>
          </a:xfrm>
          <a:prstGeom prst="rect">
            <a:avLst/>
          </a:prstGeom>
          <a:blipFill>
            <a:blip r:embed="rId3"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5" name="object 16"/>
          <p:cNvSpPr txBox="1"/>
          <p:nvPr/>
        </p:nvSpPr>
        <p:spPr>
          <a:xfrm>
            <a:off x="5988558"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04</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6" name="object 17"/>
          <p:cNvSpPr/>
          <p:nvPr/>
        </p:nvSpPr>
        <p:spPr>
          <a:xfrm>
            <a:off x="6356603" y="3587495"/>
            <a:ext cx="213360" cy="220980"/>
          </a:xfrm>
          <a:prstGeom prst="rect">
            <a:avLst/>
          </a:prstGeom>
          <a:blipFill>
            <a:blip r:embed="rId4"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7" name="object 18"/>
          <p:cNvSpPr/>
          <p:nvPr/>
        </p:nvSpPr>
        <p:spPr>
          <a:xfrm>
            <a:off x="4062984" y="3328415"/>
            <a:ext cx="1019555" cy="768095"/>
          </a:xfrm>
          <a:prstGeom prst="rect">
            <a:avLst/>
          </a:prstGeom>
          <a:blipFill>
            <a:blip r:embed="rId5"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8" name="object 19"/>
          <p:cNvSpPr txBox="1"/>
          <p:nvPr/>
        </p:nvSpPr>
        <p:spPr>
          <a:xfrm>
            <a:off x="4283202"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03</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9" name="object 20"/>
          <p:cNvSpPr/>
          <p:nvPr/>
        </p:nvSpPr>
        <p:spPr>
          <a:xfrm>
            <a:off x="4652771" y="3607308"/>
            <a:ext cx="201167" cy="210312"/>
          </a:xfrm>
          <a:prstGeom prst="rect">
            <a:avLst/>
          </a:prstGeom>
          <a:blipFill>
            <a:blip r:embed="rId6"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0" name="object 21"/>
          <p:cNvSpPr/>
          <p:nvPr/>
        </p:nvSpPr>
        <p:spPr>
          <a:xfrm>
            <a:off x="2375916" y="3328415"/>
            <a:ext cx="1019556" cy="768095"/>
          </a:xfrm>
          <a:prstGeom prst="rect">
            <a:avLst/>
          </a:prstGeom>
          <a:blipFill>
            <a:blip r:embed="rId7"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1" name="object 22"/>
          <p:cNvSpPr txBox="1"/>
          <p:nvPr/>
        </p:nvSpPr>
        <p:spPr>
          <a:xfrm>
            <a:off x="2595498"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02</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22" name="object 23"/>
          <p:cNvSpPr/>
          <p:nvPr/>
        </p:nvSpPr>
        <p:spPr>
          <a:xfrm>
            <a:off x="2964179" y="3608832"/>
            <a:ext cx="173736" cy="179831"/>
          </a:xfrm>
          <a:prstGeom prst="rect">
            <a:avLst/>
          </a:prstGeom>
          <a:blipFill>
            <a:blip r:embed="rId8"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3" name="object 24"/>
          <p:cNvSpPr/>
          <p:nvPr/>
        </p:nvSpPr>
        <p:spPr>
          <a:xfrm>
            <a:off x="7437119" y="3328415"/>
            <a:ext cx="1018031" cy="768095"/>
          </a:xfrm>
          <a:prstGeom prst="rect">
            <a:avLst/>
          </a:prstGeom>
          <a:blipFill>
            <a:blip r:embed="rId9"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4" name="object 25"/>
          <p:cNvSpPr txBox="1"/>
          <p:nvPr/>
        </p:nvSpPr>
        <p:spPr>
          <a:xfrm>
            <a:off x="7656703" y="3530345"/>
            <a:ext cx="279400" cy="28956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tx1"/>
                </a:solidFill>
                <a:latin typeface="Arial" panose="020B0604020202020204" pitchFamily="34" charset="0"/>
                <a:ea typeface="微软雅黑" panose="020B0503020204020204" charset="-122"/>
                <a:cs typeface="微软雅黑" panose="020B0503020204020204" charset="-122"/>
              </a:rPr>
              <a:t>05</a:t>
            </a:r>
            <a:endParaRPr sz="1800"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25" name="object 26"/>
          <p:cNvSpPr/>
          <p:nvPr/>
        </p:nvSpPr>
        <p:spPr>
          <a:xfrm>
            <a:off x="8042147" y="3589020"/>
            <a:ext cx="222503" cy="222503"/>
          </a:xfrm>
          <a:prstGeom prst="rect">
            <a:avLst/>
          </a:prstGeom>
          <a:blipFill>
            <a:blip r:embed="rId10"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6" name="object 27"/>
          <p:cNvSpPr txBox="1"/>
          <p:nvPr/>
        </p:nvSpPr>
        <p:spPr>
          <a:xfrm>
            <a:off x="3587241" y="4242157"/>
            <a:ext cx="1931035" cy="810895"/>
          </a:xfrm>
          <a:prstGeom prst="rect">
            <a:avLst/>
          </a:prstGeom>
        </p:spPr>
        <p:txBody>
          <a:bodyPr vert="horz" wrap="square" lIns="0" tIns="95885" rIns="0" bIns="0" rtlCol="0">
            <a:spAutoFit/>
          </a:bodyPr>
          <a:lstStyle/>
          <a:p>
            <a:pPr marL="721360">
              <a:lnSpc>
                <a:spcPct val="100000"/>
              </a:lnSpc>
              <a:spcBef>
                <a:spcPts val="755"/>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银企直联</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just">
              <a:lnSpc>
                <a:spcPct val="100000"/>
              </a:lnSpc>
              <a:spcBef>
                <a:spcPts val="540"/>
              </a:spcBef>
            </a:pPr>
            <a:r>
              <a:rPr sz="1000" spc="5" dirty="0">
                <a:solidFill>
                  <a:schemeClr val="bg1"/>
                </a:solidFill>
                <a:latin typeface="Arial" panose="020B0604020202020204" pitchFamily="34" charset="0"/>
                <a:ea typeface="微软雅黑" panose="020B0503020204020204" charset="-122"/>
                <a:cs typeface="微软雅黑" panose="020B0503020204020204" charset="-122"/>
              </a:rPr>
              <a:t>基</a:t>
            </a:r>
            <a:r>
              <a:rPr sz="1000" spc="-5" dirty="0">
                <a:solidFill>
                  <a:schemeClr val="bg1"/>
                </a:solidFill>
                <a:latin typeface="Arial" panose="020B0604020202020204" pitchFamily="34" charset="0"/>
                <a:ea typeface="微软雅黑" panose="020B0503020204020204" charset="-122"/>
                <a:cs typeface="微软雅黑" panose="020B0503020204020204" charset="-122"/>
              </a:rPr>
              <a:t>于可</a:t>
            </a:r>
            <a:r>
              <a:rPr sz="1000" spc="5" dirty="0">
                <a:solidFill>
                  <a:schemeClr val="bg1"/>
                </a:solidFill>
                <a:latin typeface="Arial" panose="020B0604020202020204" pitchFamily="34" charset="0"/>
                <a:ea typeface="微软雅黑" panose="020B0503020204020204" charset="-122"/>
                <a:cs typeface="微软雅黑" panose="020B0503020204020204" charset="-122"/>
              </a:rPr>
              <a:t>视</a:t>
            </a:r>
            <a:r>
              <a:rPr sz="1000" spc="-5" dirty="0">
                <a:solidFill>
                  <a:schemeClr val="bg1"/>
                </a:solidFill>
                <a:latin typeface="Arial" panose="020B0604020202020204" pitchFamily="34" charset="0"/>
                <a:ea typeface="微软雅黑" panose="020B0503020204020204" charset="-122"/>
                <a:cs typeface="微软雅黑" panose="020B0503020204020204" charset="-122"/>
              </a:rPr>
              <a:t>化贸</a:t>
            </a:r>
            <a:r>
              <a:rPr sz="1000" spc="5" dirty="0">
                <a:solidFill>
                  <a:schemeClr val="bg1"/>
                </a:solidFill>
                <a:latin typeface="Arial" panose="020B0604020202020204" pitchFamily="34" charset="0"/>
                <a:ea typeface="微软雅黑" panose="020B0503020204020204" charset="-122"/>
                <a:cs typeface="微软雅黑" panose="020B0503020204020204" charset="-122"/>
              </a:rPr>
              <a:t>易</a:t>
            </a:r>
            <a:r>
              <a:rPr sz="1000" spc="-5" dirty="0">
                <a:solidFill>
                  <a:schemeClr val="bg1"/>
                </a:solidFill>
                <a:latin typeface="Arial" panose="020B0604020202020204" pitchFamily="34" charset="0"/>
                <a:ea typeface="微软雅黑" panose="020B0503020204020204" charset="-122"/>
                <a:cs typeface="微软雅黑" panose="020B0503020204020204" charset="-122"/>
              </a:rPr>
              <a:t>信息</a:t>
            </a:r>
            <a:r>
              <a:rPr sz="1000" spc="5" dirty="0">
                <a:solidFill>
                  <a:schemeClr val="bg1"/>
                </a:solidFill>
                <a:latin typeface="Arial" panose="020B0604020202020204" pitchFamily="34" charset="0"/>
                <a:ea typeface="微软雅黑" panose="020B0503020204020204" charset="-122"/>
                <a:cs typeface="微软雅黑" panose="020B0503020204020204" charset="-122"/>
              </a:rPr>
              <a:t>，</a:t>
            </a:r>
            <a:r>
              <a:rPr sz="1000" spc="-5" dirty="0">
                <a:solidFill>
                  <a:schemeClr val="bg1"/>
                </a:solidFill>
                <a:latin typeface="Arial" panose="020B0604020202020204" pitchFamily="34" charset="0"/>
                <a:ea typeface="微软雅黑" panose="020B0503020204020204" charset="-122"/>
                <a:cs typeface="微软雅黑" panose="020B0503020204020204" charset="-122"/>
              </a:rPr>
              <a:t>实现</a:t>
            </a:r>
            <a:r>
              <a:rPr sz="1000" spc="5" dirty="0">
                <a:solidFill>
                  <a:schemeClr val="bg1"/>
                </a:solidFill>
                <a:latin typeface="Arial" panose="020B0604020202020204" pitchFamily="34" charset="0"/>
                <a:ea typeface="微软雅黑" panose="020B0503020204020204" charset="-122"/>
                <a:cs typeface="微软雅黑" panose="020B0503020204020204" charset="-122"/>
              </a:rPr>
              <a:t>金</a:t>
            </a:r>
            <a:r>
              <a:rPr sz="1000" spc="-5" dirty="0">
                <a:solidFill>
                  <a:schemeClr val="bg1"/>
                </a:solidFill>
                <a:latin typeface="Arial" panose="020B0604020202020204" pitchFamily="34" charset="0"/>
                <a:ea typeface="微软雅黑" panose="020B0503020204020204" charset="-122"/>
                <a:cs typeface="微软雅黑" panose="020B0503020204020204" charset="-122"/>
              </a:rPr>
              <a:t>融机 </a:t>
            </a:r>
            <a:r>
              <a:rPr sz="1000" dirty="0">
                <a:solidFill>
                  <a:schemeClr val="bg1"/>
                </a:solidFill>
                <a:latin typeface="Arial" panose="020B0604020202020204" pitchFamily="34" charset="0"/>
                <a:ea typeface="微软雅黑" panose="020B0503020204020204" charset="-122"/>
                <a:cs typeface="微软雅黑" panose="020B0503020204020204" charset="-122"/>
              </a:rPr>
              <a:t>构</a:t>
            </a:r>
            <a:r>
              <a:rPr sz="1000" spc="-5" dirty="0">
                <a:solidFill>
                  <a:schemeClr val="bg1"/>
                </a:solidFill>
                <a:latin typeface="Arial" panose="020B0604020202020204" pitchFamily="34" charset="0"/>
                <a:ea typeface="微软雅黑" panose="020B0503020204020204" charset="-122"/>
                <a:cs typeface="微软雅黑" panose="020B0503020204020204" charset="-122"/>
              </a:rPr>
              <a:t>对</a:t>
            </a:r>
            <a:r>
              <a:rPr sz="1000" spc="-10" dirty="0">
                <a:solidFill>
                  <a:schemeClr val="bg1"/>
                </a:solidFill>
                <a:latin typeface="Arial" panose="020B0604020202020204" pitchFamily="34" charset="0"/>
                <a:ea typeface="微软雅黑" panose="020B0503020204020204" charset="-122"/>
                <a:cs typeface="微软雅黑" panose="020B0503020204020204" charset="-122"/>
              </a:rPr>
              <a:t>贸</a:t>
            </a:r>
            <a:r>
              <a:rPr sz="1000" dirty="0">
                <a:solidFill>
                  <a:schemeClr val="bg1"/>
                </a:solidFill>
                <a:latin typeface="Arial" panose="020B0604020202020204" pitchFamily="34" charset="0"/>
                <a:ea typeface="微软雅黑" panose="020B0503020204020204" charset="-122"/>
                <a:cs typeface="微软雅黑" panose="020B0503020204020204" charset="-122"/>
              </a:rPr>
              <a:t>易</a:t>
            </a:r>
            <a:r>
              <a:rPr sz="1000" spc="-5" dirty="0">
                <a:solidFill>
                  <a:schemeClr val="bg1"/>
                </a:solidFill>
                <a:latin typeface="Arial" panose="020B0604020202020204" pitchFamily="34" charset="0"/>
                <a:ea typeface="微软雅黑" panose="020B0503020204020204" charset="-122"/>
                <a:cs typeface="微软雅黑" panose="020B0503020204020204" charset="-122"/>
              </a:rPr>
              <a:t>融</a:t>
            </a:r>
            <a:r>
              <a:rPr sz="1000" spc="-10" dirty="0">
                <a:solidFill>
                  <a:schemeClr val="bg1"/>
                </a:solidFill>
                <a:latin typeface="Arial" panose="020B0604020202020204" pitchFamily="34" charset="0"/>
                <a:ea typeface="微软雅黑" panose="020B0503020204020204" charset="-122"/>
                <a:cs typeface="微软雅黑" panose="020B0503020204020204" charset="-122"/>
              </a:rPr>
              <a:t>资</a:t>
            </a:r>
            <a:r>
              <a:rPr sz="1000" dirty="0">
                <a:solidFill>
                  <a:schemeClr val="bg1"/>
                </a:solidFill>
                <a:latin typeface="Arial" panose="020B0604020202020204" pitchFamily="34" charset="0"/>
                <a:ea typeface="微软雅黑" panose="020B0503020204020204" charset="-122"/>
                <a:cs typeface="微软雅黑" panose="020B0503020204020204" charset="-122"/>
              </a:rPr>
              <a:t>投</a:t>
            </a:r>
            <a:r>
              <a:rPr sz="1000" spc="-5" dirty="0">
                <a:solidFill>
                  <a:schemeClr val="bg1"/>
                </a:solidFill>
                <a:latin typeface="Arial" panose="020B0604020202020204" pitchFamily="34" charset="0"/>
                <a:ea typeface="微软雅黑" panose="020B0503020204020204" charset="-122"/>
                <a:cs typeface="微软雅黑" panose="020B0503020204020204" charset="-122"/>
              </a:rPr>
              <a:t>放</a:t>
            </a:r>
            <a:r>
              <a:rPr sz="1000" spc="-10" dirty="0">
                <a:solidFill>
                  <a:schemeClr val="bg1"/>
                </a:solidFill>
                <a:latin typeface="Arial" panose="020B0604020202020204" pitchFamily="34" charset="0"/>
                <a:ea typeface="微软雅黑" panose="020B0503020204020204" charset="-122"/>
                <a:cs typeface="微软雅黑" panose="020B0503020204020204" charset="-122"/>
              </a:rPr>
              <a:t>与</a:t>
            </a:r>
            <a:r>
              <a:rPr sz="1000" dirty="0">
                <a:solidFill>
                  <a:schemeClr val="bg1"/>
                </a:solidFill>
                <a:latin typeface="Arial" panose="020B0604020202020204" pitchFamily="34" charset="0"/>
                <a:ea typeface="微软雅黑" panose="020B0503020204020204" charset="-122"/>
                <a:cs typeface="微软雅黑" panose="020B0503020204020204" charset="-122"/>
              </a:rPr>
              <a:t>回</a:t>
            </a:r>
            <a:r>
              <a:rPr sz="1000" spc="-5" dirty="0">
                <a:solidFill>
                  <a:schemeClr val="bg1"/>
                </a:solidFill>
                <a:latin typeface="Arial" panose="020B0604020202020204" pitchFamily="34" charset="0"/>
                <a:ea typeface="微软雅黑" panose="020B0503020204020204" charset="-122"/>
                <a:cs typeface="微软雅黑" panose="020B0503020204020204" charset="-122"/>
              </a:rPr>
              <a:t>收</a:t>
            </a:r>
            <a:r>
              <a:rPr sz="1000" spc="-10" dirty="0">
                <a:solidFill>
                  <a:schemeClr val="bg1"/>
                </a:solidFill>
                <a:latin typeface="Arial" panose="020B0604020202020204" pitchFamily="34" charset="0"/>
                <a:ea typeface="微软雅黑" panose="020B0503020204020204" charset="-122"/>
                <a:cs typeface="微软雅黑" panose="020B0503020204020204" charset="-122"/>
              </a:rPr>
              <a:t>的</a:t>
            </a:r>
            <a:r>
              <a:rPr sz="1000" dirty="0">
                <a:solidFill>
                  <a:schemeClr val="bg1"/>
                </a:solidFill>
                <a:latin typeface="Arial" panose="020B0604020202020204" pitchFamily="34" charset="0"/>
                <a:ea typeface="微软雅黑" panose="020B0503020204020204" charset="-122"/>
                <a:cs typeface="微软雅黑" panose="020B0503020204020204" charset="-122"/>
              </a:rPr>
              <a:t>专</a:t>
            </a:r>
            <a:r>
              <a:rPr sz="1000" spc="-5" dirty="0">
                <a:solidFill>
                  <a:schemeClr val="bg1"/>
                </a:solidFill>
                <a:latin typeface="Arial" panose="020B0604020202020204" pitchFamily="34" charset="0"/>
                <a:ea typeface="微软雅黑" panose="020B0503020204020204" charset="-122"/>
                <a:cs typeface="微软雅黑" panose="020B0503020204020204" charset="-122"/>
              </a:rPr>
              <a:t>户管 </a:t>
            </a:r>
            <a:r>
              <a:rPr sz="1000" spc="5" dirty="0">
                <a:solidFill>
                  <a:schemeClr val="bg1"/>
                </a:solidFill>
                <a:latin typeface="Arial" panose="020B0604020202020204" pitchFamily="34" charset="0"/>
                <a:ea typeface="微软雅黑" panose="020B0503020204020204" charset="-122"/>
                <a:cs typeface="微软雅黑" panose="020B0503020204020204" charset="-122"/>
              </a:rPr>
              <a:t>理</a:t>
            </a:r>
            <a:r>
              <a:rPr sz="1000" spc="-5" dirty="0">
                <a:solidFill>
                  <a:schemeClr val="bg1"/>
                </a:solidFill>
                <a:latin typeface="Arial" panose="020B0604020202020204" pitchFamily="34" charset="0"/>
                <a:ea typeface="微软雅黑" panose="020B0503020204020204" charset="-122"/>
                <a:cs typeface="微软雅黑" panose="020B0503020204020204" charset="-122"/>
              </a:rPr>
              <a:t>，解</a:t>
            </a:r>
            <a:r>
              <a:rPr sz="1000" spc="5" dirty="0">
                <a:solidFill>
                  <a:schemeClr val="bg1"/>
                </a:solidFill>
                <a:latin typeface="Arial" panose="020B0604020202020204" pitchFamily="34" charset="0"/>
                <a:ea typeface="微软雅黑" panose="020B0503020204020204" charset="-122"/>
                <a:cs typeface="微软雅黑" panose="020B0503020204020204" charset="-122"/>
              </a:rPr>
              <a:t>决</a:t>
            </a:r>
            <a:r>
              <a:rPr sz="1000" spc="-5" dirty="0">
                <a:solidFill>
                  <a:schemeClr val="bg1"/>
                </a:solidFill>
                <a:latin typeface="Arial" panose="020B0604020202020204" pitchFamily="34" charset="0"/>
                <a:ea typeface="微软雅黑" panose="020B0503020204020204" charset="-122"/>
                <a:cs typeface="微软雅黑" panose="020B0503020204020204" charset="-122"/>
              </a:rPr>
              <a:t>资金</a:t>
            </a:r>
            <a:r>
              <a:rPr sz="1000" spc="5" dirty="0">
                <a:solidFill>
                  <a:schemeClr val="bg1"/>
                </a:solidFill>
                <a:latin typeface="Arial" panose="020B0604020202020204" pitchFamily="34" charset="0"/>
                <a:ea typeface="微软雅黑" panose="020B0503020204020204" charset="-122"/>
                <a:cs typeface="微软雅黑" panose="020B0503020204020204" charset="-122"/>
              </a:rPr>
              <a:t>闭</a:t>
            </a:r>
            <a:r>
              <a:rPr sz="1000" spc="-5" dirty="0">
                <a:solidFill>
                  <a:schemeClr val="bg1"/>
                </a:solidFill>
                <a:latin typeface="Arial" panose="020B0604020202020204" pitchFamily="34" charset="0"/>
                <a:ea typeface="微软雅黑" panose="020B0503020204020204" charset="-122"/>
                <a:cs typeface="微软雅黑" panose="020B0503020204020204" charset="-122"/>
              </a:rPr>
              <a:t>环问</a:t>
            </a:r>
            <a:r>
              <a:rPr sz="1000" spc="5" dirty="0">
                <a:solidFill>
                  <a:schemeClr val="bg1"/>
                </a:solidFill>
                <a:latin typeface="Arial" panose="020B0604020202020204" pitchFamily="34" charset="0"/>
                <a:ea typeface="微软雅黑" panose="020B0503020204020204" charset="-122"/>
                <a:cs typeface="微软雅黑" panose="020B0503020204020204" charset="-122"/>
              </a:rPr>
              <a:t>题</a:t>
            </a:r>
            <a:r>
              <a:rPr sz="1000" spc="-5" dirty="0">
                <a:solidFill>
                  <a:schemeClr val="bg1"/>
                </a:solidFill>
                <a:latin typeface="Arial" panose="020B0604020202020204" pitchFamily="34" charset="0"/>
                <a:ea typeface="微软雅黑" panose="020B0503020204020204" charset="-122"/>
                <a:cs typeface="微软雅黑" panose="020B0503020204020204" charset="-122"/>
              </a:rPr>
              <a:t>。</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7" name="object 28"/>
          <p:cNvSpPr txBox="1"/>
          <p:nvPr/>
        </p:nvSpPr>
        <p:spPr>
          <a:xfrm>
            <a:off x="7114158" y="4242157"/>
            <a:ext cx="1804035" cy="657225"/>
          </a:xfrm>
          <a:prstGeom prst="rect">
            <a:avLst/>
          </a:prstGeom>
        </p:spPr>
        <p:txBody>
          <a:bodyPr vert="horz" wrap="square" lIns="0" tIns="95885" rIns="0" bIns="0" rtlCol="0">
            <a:spAutoFit/>
          </a:bodyPr>
          <a:lstStyle/>
          <a:p>
            <a:pPr marL="19050" algn="ctr">
              <a:lnSpc>
                <a:spcPct val="100000"/>
              </a:lnSpc>
              <a:spcBef>
                <a:spcPts val="755"/>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隐私保护</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00000"/>
              </a:lnSpc>
              <a:spcBef>
                <a:spcPts val="540"/>
              </a:spcBef>
            </a:pPr>
            <a:r>
              <a:rPr sz="1000" spc="5" dirty="0">
                <a:solidFill>
                  <a:schemeClr val="bg1"/>
                </a:solidFill>
                <a:latin typeface="Arial" panose="020B0604020202020204" pitchFamily="34" charset="0"/>
                <a:ea typeface="微软雅黑" panose="020B0503020204020204" charset="-122"/>
                <a:cs typeface="微软雅黑" panose="020B0503020204020204" charset="-122"/>
              </a:rPr>
              <a:t>以</a:t>
            </a:r>
            <a:r>
              <a:rPr sz="1000" spc="-5" dirty="0">
                <a:solidFill>
                  <a:schemeClr val="bg1"/>
                </a:solidFill>
                <a:latin typeface="Arial" panose="020B0604020202020204" pitchFamily="34" charset="0"/>
                <a:ea typeface="微软雅黑" panose="020B0503020204020204" charset="-122"/>
                <a:cs typeface="微软雅黑" panose="020B0503020204020204" charset="-122"/>
              </a:rPr>
              <a:t>加密</a:t>
            </a:r>
            <a:r>
              <a:rPr sz="1000" spc="5" dirty="0">
                <a:solidFill>
                  <a:schemeClr val="bg1"/>
                </a:solidFill>
                <a:latin typeface="Arial" panose="020B0604020202020204" pitchFamily="34" charset="0"/>
                <a:ea typeface="微软雅黑" panose="020B0503020204020204" charset="-122"/>
                <a:cs typeface="微软雅黑" panose="020B0503020204020204" charset="-122"/>
              </a:rPr>
              <a:t>算</a:t>
            </a:r>
            <a:r>
              <a:rPr sz="1000" spc="-5" dirty="0">
                <a:solidFill>
                  <a:schemeClr val="bg1"/>
                </a:solidFill>
                <a:latin typeface="Arial" panose="020B0604020202020204" pitchFamily="34" charset="0"/>
                <a:ea typeface="微软雅黑" panose="020B0503020204020204" charset="-122"/>
                <a:cs typeface="微软雅黑" panose="020B0503020204020204" charset="-122"/>
              </a:rPr>
              <a:t>法做</a:t>
            </a:r>
            <a:r>
              <a:rPr sz="1000" spc="5" dirty="0">
                <a:solidFill>
                  <a:schemeClr val="bg1"/>
                </a:solidFill>
                <a:latin typeface="Arial" panose="020B0604020202020204" pitchFamily="34" charset="0"/>
                <a:ea typeface="微软雅黑" panose="020B0503020204020204" charset="-122"/>
                <a:cs typeface="微软雅黑" panose="020B0503020204020204" charset="-122"/>
              </a:rPr>
              <a:t>为</a:t>
            </a:r>
            <a:r>
              <a:rPr sz="1000" spc="-5" dirty="0">
                <a:solidFill>
                  <a:schemeClr val="bg1"/>
                </a:solidFill>
                <a:latin typeface="Arial" panose="020B0604020202020204" pitchFamily="34" charset="0"/>
                <a:ea typeface="微软雅黑" panose="020B0503020204020204" charset="-122"/>
                <a:cs typeface="微软雅黑" panose="020B0503020204020204" charset="-122"/>
              </a:rPr>
              <a:t>技术</a:t>
            </a:r>
            <a:r>
              <a:rPr sz="1000" spc="5" dirty="0">
                <a:solidFill>
                  <a:schemeClr val="bg1"/>
                </a:solidFill>
                <a:latin typeface="Arial" panose="020B0604020202020204" pitchFamily="34" charset="0"/>
                <a:ea typeface="微软雅黑" panose="020B0503020204020204" charset="-122"/>
                <a:cs typeface="微软雅黑" panose="020B0503020204020204" charset="-122"/>
              </a:rPr>
              <a:t>保</a:t>
            </a:r>
            <a:r>
              <a:rPr sz="1000" spc="-5" dirty="0">
                <a:solidFill>
                  <a:schemeClr val="bg1"/>
                </a:solidFill>
                <a:latin typeface="Arial" panose="020B0604020202020204" pitchFamily="34" charset="0"/>
                <a:ea typeface="微软雅黑" panose="020B0503020204020204" charset="-122"/>
                <a:cs typeface="微软雅黑" panose="020B0503020204020204" charset="-122"/>
              </a:rPr>
              <a:t>障，</a:t>
            </a:r>
            <a:r>
              <a:rPr sz="1000" spc="5" dirty="0">
                <a:solidFill>
                  <a:schemeClr val="bg1"/>
                </a:solidFill>
                <a:latin typeface="Arial" panose="020B0604020202020204" pitchFamily="34" charset="0"/>
                <a:ea typeface="微软雅黑" panose="020B0503020204020204" charset="-122"/>
                <a:cs typeface="微软雅黑" panose="020B0503020204020204" charset="-122"/>
              </a:rPr>
              <a:t>接</a:t>
            </a:r>
            <a:r>
              <a:rPr sz="1000" spc="-5" dirty="0">
                <a:solidFill>
                  <a:schemeClr val="bg1"/>
                </a:solidFill>
                <a:latin typeface="Arial" panose="020B0604020202020204" pitchFamily="34" charset="0"/>
                <a:ea typeface="微软雅黑" panose="020B0503020204020204" charset="-122"/>
                <a:cs typeface="微软雅黑" panose="020B0503020204020204" charset="-122"/>
              </a:rPr>
              <a:t>入</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00000"/>
              </a:lnSpc>
            </a:pPr>
            <a:r>
              <a:rPr sz="1000" dirty="0">
                <a:solidFill>
                  <a:schemeClr val="bg1"/>
                </a:solidFill>
                <a:latin typeface="Arial" panose="020B0604020202020204" pitchFamily="34" charset="0"/>
                <a:ea typeface="微软雅黑" panose="020B0503020204020204" charset="-122"/>
                <a:cs typeface="微软雅黑" panose="020B0503020204020204" charset="-122"/>
              </a:rPr>
              <a:t>应</a:t>
            </a:r>
            <a:r>
              <a:rPr sz="1000" spc="-5" dirty="0">
                <a:solidFill>
                  <a:schemeClr val="bg1"/>
                </a:solidFill>
                <a:latin typeface="Arial" panose="020B0604020202020204" pitchFamily="34" charset="0"/>
                <a:ea typeface="微软雅黑" panose="020B0503020204020204" charset="-122"/>
                <a:cs typeface="微软雅黑" panose="020B0503020204020204" charset="-122"/>
              </a:rPr>
              <a:t>该</a:t>
            </a:r>
            <a:r>
              <a:rPr sz="1000" spc="-10" dirty="0">
                <a:solidFill>
                  <a:schemeClr val="bg1"/>
                </a:solidFill>
                <a:latin typeface="Arial" panose="020B0604020202020204" pitchFamily="34" charset="0"/>
                <a:ea typeface="微软雅黑" panose="020B0503020204020204" charset="-122"/>
                <a:cs typeface="微软雅黑" panose="020B0503020204020204" charset="-122"/>
              </a:rPr>
              <a:t>接</a:t>
            </a:r>
            <a:r>
              <a:rPr sz="1000" dirty="0">
                <a:solidFill>
                  <a:schemeClr val="bg1"/>
                </a:solidFill>
                <a:latin typeface="Arial" panose="020B0604020202020204" pitchFamily="34" charset="0"/>
                <a:ea typeface="微软雅黑" panose="020B0503020204020204" charset="-122"/>
                <a:cs typeface="微软雅黑" panose="020B0503020204020204" charset="-122"/>
              </a:rPr>
              <a:t>入</a:t>
            </a:r>
            <a:r>
              <a:rPr sz="1000" spc="-5" dirty="0">
                <a:solidFill>
                  <a:schemeClr val="bg1"/>
                </a:solidFill>
                <a:latin typeface="Arial" panose="020B0604020202020204" pitchFamily="34" charset="0"/>
                <a:ea typeface="微软雅黑" panose="020B0503020204020204" charset="-122"/>
                <a:cs typeface="微软雅黑" panose="020B0503020204020204" charset="-122"/>
              </a:rPr>
              <a:t>的</a:t>
            </a:r>
            <a:r>
              <a:rPr sz="1000" spc="-10" dirty="0">
                <a:solidFill>
                  <a:schemeClr val="bg1"/>
                </a:solidFill>
                <a:latin typeface="Arial" panose="020B0604020202020204" pitchFamily="34" charset="0"/>
                <a:ea typeface="微软雅黑" panose="020B0503020204020204" charset="-122"/>
                <a:cs typeface="微软雅黑" panose="020B0503020204020204" charset="-122"/>
              </a:rPr>
              <a:t>，</a:t>
            </a:r>
            <a:r>
              <a:rPr sz="1000" dirty="0">
                <a:solidFill>
                  <a:schemeClr val="bg1"/>
                </a:solidFill>
                <a:latin typeface="Arial" panose="020B0604020202020204" pitchFamily="34" charset="0"/>
                <a:ea typeface="微软雅黑" panose="020B0503020204020204" charset="-122"/>
                <a:cs typeface="微软雅黑" panose="020B0503020204020204" charset="-122"/>
              </a:rPr>
              <a:t>看</a:t>
            </a:r>
            <a:r>
              <a:rPr sz="1000" spc="-5" dirty="0">
                <a:solidFill>
                  <a:schemeClr val="bg1"/>
                </a:solidFill>
                <a:latin typeface="Arial" panose="020B0604020202020204" pitchFamily="34" charset="0"/>
                <a:ea typeface="微软雅黑" panose="020B0503020204020204" charset="-122"/>
                <a:cs typeface="微软雅黑" panose="020B0503020204020204" charset="-122"/>
              </a:rPr>
              <a:t>到</a:t>
            </a:r>
            <a:r>
              <a:rPr sz="1000" spc="-10" dirty="0">
                <a:solidFill>
                  <a:schemeClr val="bg1"/>
                </a:solidFill>
                <a:latin typeface="Arial" panose="020B0604020202020204" pitchFamily="34" charset="0"/>
                <a:ea typeface="微软雅黑" panose="020B0503020204020204" charset="-122"/>
                <a:cs typeface="微软雅黑" panose="020B0503020204020204" charset="-122"/>
              </a:rPr>
              <a:t>应</a:t>
            </a:r>
            <a:r>
              <a:rPr sz="1000" dirty="0">
                <a:solidFill>
                  <a:schemeClr val="bg1"/>
                </a:solidFill>
                <a:latin typeface="Arial" panose="020B0604020202020204" pitchFamily="34" charset="0"/>
                <a:ea typeface="微软雅黑" panose="020B0503020204020204" charset="-122"/>
                <a:cs typeface="微软雅黑" panose="020B0503020204020204" charset="-122"/>
              </a:rPr>
              <a:t>该</a:t>
            </a:r>
            <a:r>
              <a:rPr sz="1000" spc="-5" dirty="0">
                <a:solidFill>
                  <a:schemeClr val="bg1"/>
                </a:solidFill>
                <a:latin typeface="Arial" panose="020B0604020202020204" pitchFamily="34" charset="0"/>
                <a:ea typeface="微软雅黑" panose="020B0503020204020204" charset="-122"/>
                <a:cs typeface="微软雅黑" panose="020B0503020204020204" charset="-122"/>
              </a:rPr>
              <a:t>看</a:t>
            </a:r>
            <a:r>
              <a:rPr sz="1000" spc="-10" dirty="0">
                <a:solidFill>
                  <a:schemeClr val="bg1"/>
                </a:solidFill>
                <a:latin typeface="Arial" panose="020B0604020202020204" pitchFamily="34" charset="0"/>
                <a:ea typeface="微软雅黑" panose="020B0503020204020204" charset="-122"/>
                <a:cs typeface="微软雅黑" panose="020B0503020204020204" charset="-122"/>
              </a:rPr>
              <a:t>到</a:t>
            </a:r>
            <a:r>
              <a:rPr sz="1000" dirty="0">
                <a:solidFill>
                  <a:schemeClr val="bg1"/>
                </a:solidFill>
                <a:latin typeface="Arial" panose="020B0604020202020204" pitchFamily="34" charset="0"/>
                <a:ea typeface="微软雅黑" panose="020B0503020204020204" charset="-122"/>
                <a:cs typeface="微软雅黑" panose="020B0503020204020204" charset="-122"/>
              </a:rPr>
              <a:t>的</a:t>
            </a:r>
            <a:r>
              <a:rPr sz="1000" spc="-5" dirty="0">
                <a:solidFill>
                  <a:schemeClr val="bg1"/>
                </a:solidFill>
                <a:latin typeface="Arial" panose="020B0604020202020204" pitchFamily="34" charset="0"/>
                <a:ea typeface="微软雅黑" panose="020B0503020204020204" charset="-122"/>
                <a:cs typeface="微软雅黑" panose="020B0503020204020204" charset="-122"/>
              </a:rPr>
              <a:t>。</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8" name="object 29"/>
          <p:cNvSpPr txBox="1"/>
          <p:nvPr/>
        </p:nvSpPr>
        <p:spPr>
          <a:xfrm>
            <a:off x="5240528" y="2214593"/>
            <a:ext cx="1929764" cy="831850"/>
          </a:xfrm>
          <a:prstGeom prst="rect">
            <a:avLst/>
          </a:prstGeom>
        </p:spPr>
        <p:txBody>
          <a:bodyPr vert="horz" wrap="square" lIns="0" tIns="90170" rIns="0" bIns="0" rtlCol="0">
            <a:spAutoFit/>
          </a:bodyPr>
          <a:lstStyle/>
          <a:p>
            <a:pPr marL="755015">
              <a:lnSpc>
                <a:spcPct val="100000"/>
              </a:lnSpc>
              <a:spcBef>
                <a:spcPts val="710"/>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信用机器</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just">
              <a:lnSpc>
                <a:spcPct val="110000"/>
              </a:lnSpc>
              <a:spcBef>
                <a:spcPts val="385"/>
              </a:spcBef>
            </a:pPr>
            <a:r>
              <a:rPr sz="1000" spc="5" dirty="0">
                <a:solidFill>
                  <a:schemeClr val="bg1"/>
                </a:solidFill>
                <a:latin typeface="Arial" panose="020B0604020202020204" pitchFamily="34" charset="0"/>
                <a:ea typeface="微软雅黑" panose="020B0503020204020204" charset="-122"/>
                <a:cs typeface="微软雅黑" panose="020B0503020204020204" charset="-122"/>
              </a:rPr>
              <a:t>基</a:t>
            </a:r>
            <a:r>
              <a:rPr sz="1000" spc="-5" dirty="0">
                <a:solidFill>
                  <a:schemeClr val="bg1"/>
                </a:solidFill>
                <a:latin typeface="Arial" panose="020B0604020202020204" pitchFamily="34" charset="0"/>
                <a:ea typeface="微软雅黑" panose="020B0503020204020204" charset="-122"/>
                <a:cs typeface="微软雅黑" panose="020B0503020204020204" charset="-122"/>
              </a:rPr>
              <a:t>于平</a:t>
            </a:r>
            <a:r>
              <a:rPr sz="1000" spc="5" dirty="0">
                <a:solidFill>
                  <a:schemeClr val="bg1"/>
                </a:solidFill>
                <a:latin typeface="Arial" panose="020B0604020202020204" pitchFamily="34" charset="0"/>
                <a:ea typeface="微软雅黑" panose="020B0503020204020204" charset="-122"/>
                <a:cs typeface="微软雅黑" panose="020B0503020204020204" charset="-122"/>
              </a:rPr>
              <a:t>台</a:t>
            </a:r>
            <a:r>
              <a:rPr sz="1000" spc="-5" dirty="0">
                <a:solidFill>
                  <a:schemeClr val="bg1"/>
                </a:solidFill>
                <a:latin typeface="Arial" panose="020B0604020202020204" pitchFamily="34" charset="0"/>
                <a:ea typeface="微软雅黑" panose="020B0503020204020204" charset="-122"/>
                <a:cs typeface="微软雅黑" panose="020B0503020204020204" charset="-122"/>
              </a:rPr>
              <a:t>的不</a:t>
            </a:r>
            <a:r>
              <a:rPr sz="1000" spc="5" dirty="0">
                <a:solidFill>
                  <a:schemeClr val="bg1"/>
                </a:solidFill>
                <a:latin typeface="Arial" panose="020B0604020202020204" pitchFamily="34" charset="0"/>
                <a:ea typeface="微软雅黑" panose="020B0503020204020204" charset="-122"/>
                <a:cs typeface="微软雅黑" panose="020B0503020204020204" charset="-122"/>
              </a:rPr>
              <a:t>可</a:t>
            </a:r>
            <a:r>
              <a:rPr sz="1000" spc="-5" dirty="0">
                <a:solidFill>
                  <a:schemeClr val="bg1"/>
                </a:solidFill>
                <a:latin typeface="Arial" panose="020B0604020202020204" pitchFamily="34" charset="0"/>
                <a:ea typeface="微软雅黑" panose="020B0503020204020204" charset="-122"/>
                <a:cs typeface="微软雅黑" panose="020B0503020204020204" charset="-122"/>
              </a:rPr>
              <a:t>篡改</a:t>
            </a:r>
            <a:r>
              <a:rPr sz="1000" spc="5" dirty="0">
                <a:solidFill>
                  <a:schemeClr val="bg1"/>
                </a:solidFill>
                <a:latin typeface="Arial" panose="020B0604020202020204" pitchFamily="34" charset="0"/>
                <a:ea typeface="微软雅黑" panose="020B0503020204020204" charset="-122"/>
                <a:cs typeface="微软雅黑" panose="020B0503020204020204" charset="-122"/>
              </a:rPr>
              <a:t>性</a:t>
            </a:r>
            <a:r>
              <a:rPr sz="1000" spc="-5" dirty="0">
                <a:solidFill>
                  <a:schemeClr val="bg1"/>
                </a:solidFill>
                <a:latin typeface="Arial" panose="020B0604020202020204" pitchFamily="34" charset="0"/>
                <a:ea typeface="微软雅黑" panose="020B0503020204020204" charset="-122"/>
                <a:cs typeface="微软雅黑" panose="020B0503020204020204" charset="-122"/>
              </a:rPr>
              <a:t>和时</a:t>
            </a:r>
            <a:r>
              <a:rPr sz="1000" spc="5" dirty="0">
                <a:solidFill>
                  <a:schemeClr val="bg1"/>
                </a:solidFill>
                <a:latin typeface="Arial" panose="020B0604020202020204" pitchFamily="34" charset="0"/>
                <a:ea typeface="微软雅黑" panose="020B0503020204020204" charset="-122"/>
                <a:cs typeface="微软雅黑" panose="020B0503020204020204" charset="-122"/>
              </a:rPr>
              <a:t>间</a:t>
            </a:r>
            <a:r>
              <a:rPr sz="1000" spc="-5" dirty="0">
                <a:solidFill>
                  <a:schemeClr val="bg1"/>
                </a:solidFill>
                <a:latin typeface="Arial" panose="020B0604020202020204" pitchFamily="34" charset="0"/>
                <a:ea typeface="微软雅黑" panose="020B0503020204020204" charset="-122"/>
                <a:cs typeface="微软雅黑" panose="020B0503020204020204" charset="-122"/>
              </a:rPr>
              <a:t>轴刻 </a:t>
            </a:r>
            <a:r>
              <a:rPr sz="1000" spc="5" dirty="0">
                <a:solidFill>
                  <a:schemeClr val="bg1"/>
                </a:solidFill>
                <a:latin typeface="Arial" panose="020B0604020202020204" pitchFamily="34" charset="0"/>
                <a:ea typeface="微软雅黑" panose="020B0503020204020204" charset="-122"/>
                <a:cs typeface="微软雅黑" panose="020B0503020204020204" charset="-122"/>
              </a:rPr>
              <a:t>画</a:t>
            </a:r>
            <a:r>
              <a:rPr sz="1000" spc="-5" dirty="0">
                <a:solidFill>
                  <a:schemeClr val="bg1"/>
                </a:solidFill>
                <a:latin typeface="Arial" panose="020B0604020202020204" pitchFamily="34" charset="0"/>
                <a:ea typeface="微软雅黑" panose="020B0503020204020204" charset="-122"/>
                <a:cs typeface="微软雅黑" panose="020B0503020204020204" charset="-122"/>
              </a:rPr>
              <a:t>，建</a:t>
            </a:r>
            <a:r>
              <a:rPr sz="1000" spc="5" dirty="0">
                <a:solidFill>
                  <a:schemeClr val="bg1"/>
                </a:solidFill>
                <a:latin typeface="Arial" panose="020B0604020202020204" pitchFamily="34" charset="0"/>
                <a:ea typeface="微软雅黑" panose="020B0503020204020204" charset="-122"/>
                <a:cs typeface="微软雅黑" panose="020B0503020204020204" charset="-122"/>
              </a:rPr>
              <a:t>立</a:t>
            </a:r>
            <a:r>
              <a:rPr sz="1000" spc="-5" dirty="0">
                <a:solidFill>
                  <a:schemeClr val="bg1"/>
                </a:solidFill>
                <a:latin typeface="Arial" panose="020B0604020202020204" pitchFamily="34" charset="0"/>
                <a:ea typeface="微软雅黑" panose="020B0503020204020204" charset="-122"/>
                <a:cs typeface="微软雅黑" panose="020B0503020204020204" charset="-122"/>
              </a:rPr>
              <a:t>无需</a:t>
            </a:r>
            <a:r>
              <a:rPr sz="1000" spc="5" dirty="0">
                <a:solidFill>
                  <a:schemeClr val="bg1"/>
                </a:solidFill>
                <a:latin typeface="Arial" panose="020B0604020202020204" pitchFamily="34" charset="0"/>
                <a:ea typeface="微软雅黑" panose="020B0503020204020204" charset="-122"/>
                <a:cs typeface="微软雅黑" panose="020B0503020204020204" charset="-122"/>
              </a:rPr>
              <a:t>第</a:t>
            </a:r>
            <a:r>
              <a:rPr sz="1000" spc="-5" dirty="0">
                <a:solidFill>
                  <a:schemeClr val="bg1"/>
                </a:solidFill>
                <a:latin typeface="Arial" panose="020B0604020202020204" pitchFamily="34" charset="0"/>
                <a:ea typeface="微软雅黑" panose="020B0503020204020204" charset="-122"/>
                <a:cs typeface="微软雅黑" panose="020B0503020204020204" charset="-122"/>
              </a:rPr>
              <a:t>三方</a:t>
            </a:r>
            <a:r>
              <a:rPr sz="1000" spc="5" dirty="0">
                <a:solidFill>
                  <a:schemeClr val="bg1"/>
                </a:solidFill>
                <a:latin typeface="Arial" panose="020B0604020202020204" pitchFamily="34" charset="0"/>
                <a:ea typeface="微软雅黑" panose="020B0503020204020204" charset="-122"/>
                <a:cs typeface="微软雅黑" panose="020B0503020204020204" charset="-122"/>
              </a:rPr>
              <a:t>担</a:t>
            </a:r>
            <a:r>
              <a:rPr sz="1000" spc="-5" dirty="0">
                <a:solidFill>
                  <a:schemeClr val="bg1"/>
                </a:solidFill>
                <a:latin typeface="Arial" panose="020B0604020202020204" pitchFamily="34" charset="0"/>
                <a:ea typeface="微软雅黑" panose="020B0503020204020204" charset="-122"/>
                <a:cs typeface="微软雅黑" panose="020B0503020204020204" charset="-122"/>
              </a:rPr>
              <a:t>保（</a:t>
            </a:r>
            <a:r>
              <a:rPr sz="1000" spc="5" dirty="0">
                <a:solidFill>
                  <a:schemeClr val="bg1"/>
                </a:solidFill>
                <a:latin typeface="Arial" panose="020B0604020202020204" pitchFamily="34" charset="0"/>
                <a:ea typeface="微软雅黑" panose="020B0503020204020204" charset="-122"/>
                <a:cs typeface="微软雅黑" panose="020B0503020204020204" charset="-122"/>
              </a:rPr>
              <a:t>去</a:t>
            </a:r>
            <a:r>
              <a:rPr sz="1000" spc="-5" dirty="0">
                <a:solidFill>
                  <a:schemeClr val="bg1"/>
                </a:solidFill>
                <a:latin typeface="Arial" panose="020B0604020202020204" pitchFamily="34" charset="0"/>
                <a:ea typeface="微软雅黑" panose="020B0503020204020204" charset="-122"/>
                <a:cs typeface="微软雅黑" panose="020B0503020204020204" charset="-122"/>
              </a:rPr>
              <a:t>中介 </a:t>
            </a:r>
            <a:r>
              <a:rPr sz="1000" spc="5" dirty="0">
                <a:solidFill>
                  <a:schemeClr val="bg1"/>
                </a:solidFill>
                <a:latin typeface="Arial" panose="020B0604020202020204" pitchFamily="34" charset="0"/>
                <a:ea typeface="微软雅黑" panose="020B0503020204020204" charset="-122"/>
                <a:cs typeface="微软雅黑" panose="020B0503020204020204" charset="-122"/>
              </a:rPr>
              <a:t>化</a:t>
            </a:r>
            <a:r>
              <a:rPr sz="1000" spc="-5" dirty="0">
                <a:solidFill>
                  <a:schemeClr val="bg1"/>
                </a:solidFill>
                <a:latin typeface="Arial" panose="020B0604020202020204" pitchFamily="34" charset="0"/>
                <a:ea typeface="微软雅黑" panose="020B0503020204020204" charset="-122"/>
                <a:cs typeface="微软雅黑" panose="020B0503020204020204" charset="-122"/>
              </a:rPr>
              <a:t>）的</a:t>
            </a:r>
            <a:r>
              <a:rPr sz="1000" spc="5" dirty="0">
                <a:solidFill>
                  <a:schemeClr val="bg1"/>
                </a:solidFill>
                <a:latin typeface="Arial" panose="020B0604020202020204" pitchFamily="34" charset="0"/>
                <a:ea typeface="微软雅黑" panose="020B0503020204020204" charset="-122"/>
                <a:cs typeface="微软雅黑" panose="020B0503020204020204" charset="-122"/>
              </a:rPr>
              <a:t>自</a:t>
            </a:r>
            <a:r>
              <a:rPr sz="1000" spc="-5" dirty="0">
                <a:solidFill>
                  <a:schemeClr val="bg1"/>
                </a:solidFill>
                <a:latin typeface="Arial" panose="020B0604020202020204" pitchFamily="34" charset="0"/>
                <a:ea typeface="微软雅黑" panose="020B0503020204020204" charset="-122"/>
                <a:cs typeface="微软雅黑" panose="020B0503020204020204" charset="-122"/>
              </a:rPr>
              <a:t>信任</a:t>
            </a:r>
            <a:r>
              <a:rPr sz="1000" spc="5" dirty="0">
                <a:solidFill>
                  <a:schemeClr val="bg1"/>
                </a:solidFill>
                <a:latin typeface="Arial" panose="020B0604020202020204" pitchFamily="34" charset="0"/>
                <a:ea typeface="微软雅黑" panose="020B0503020204020204" charset="-122"/>
                <a:cs typeface="微软雅黑" panose="020B0503020204020204" charset="-122"/>
              </a:rPr>
              <a:t>机</a:t>
            </a:r>
            <a:r>
              <a:rPr sz="1000" spc="-5" dirty="0">
                <a:solidFill>
                  <a:schemeClr val="bg1"/>
                </a:solidFill>
                <a:latin typeface="Arial" panose="020B0604020202020204" pitchFamily="34" charset="0"/>
                <a:ea typeface="微软雅黑" panose="020B0503020204020204" charset="-122"/>
                <a:cs typeface="微软雅黑" panose="020B0503020204020204" charset="-122"/>
              </a:rPr>
              <a:t>制。</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0" name="object 36"/>
          <p:cNvSpPr txBox="1"/>
          <p:nvPr/>
        </p:nvSpPr>
        <p:spPr>
          <a:xfrm>
            <a:off x="461645" y="1498600"/>
            <a:ext cx="8165465" cy="659130"/>
          </a:xfrm>
          <a:prstGeom prst="rect">
            <a:avLst/>
          </a:prstGeom>
        </p:spPr>
        <p:txBody>
          <a:bodyPr vert="horz" wrap="square" lIns="0" tIns="13335" rIns="0" bIns="0" rtlCol="0">
            <a:spAutoFit/>
          </a:bodyPr>
          <a:lstStyle/>
          <a:p>
            <a:pPr marL="12700">
              <a:lnSpc>
                <a:spcPct val="100000"/>
              </a:lnSpc>
              <a:spcBef>
                <a:spcPts val="105"/>
              </a:spcBef>
            </a:pPr>
            <a:r>
              <a:rPr sz="1400" dirty="0">
                <a:solidFill>
                  <a:schemeClr val="bg1"/>
                </a:solidFill>
                <a:latin typeface="Arial" panose="020B0604020202020204" pitchFamily="34" charset="0"/>
                <a:ea typeface="微软雅黑" panose="020B0503020204020204" charset="-122"/>
                <a:cs typeface="微软雅黑" panose="020B0503020204020204" charset="-122"/>
              </a:rPr>
              <a:t>从商业</a:t>
            </a:r>
            <a:r>
              <a:rPr sz="1400" spc="-15" dirty="0">
                <a:solidFill>
                  <a:schemeClr val="bg1"/>
                </a:solidFill>
                <a:latin typeface="Arial" panose="020B0604020202020204" pitchFamily="34" charset="0"/>
                <a:ea typeface="微软雅黑" panose="020B0503020204020204" charset="-122"/>
                <a:cs typeface="微软雅黑" panose="020B0503020204020204" charset="-122"/>
              </a:rPr>
              <a:t>行</a:t>
            </a:r>
            <a:r>
              <a:rPr sz="1400" dirty="0">
                <a:solidFill>
                  <a:schemeClr val="bg1"/>
                </a:solidFill>
                <a:latin typeface="Arial" panose="020B0604020202020204" pitchFamily="34" charset="0"/>
                <a:ea typeface="微软雅黑" panose="020B0503020204020204" charset="-122"/>
                <a:cs typeface="微软雅黑" panose="020B0503020204020204" charset="-122"/>
              </a:rPr>
              <a:t>为最</a:t>
            </a:r>
            <a:r>
              <a:rPr sz="1400" spc="-15" dirty="0">
                <a:solidFill>
                  <a:schemeClr val="bg1"/>
                </a:solidFill>
                <a:latin typeface="Arial" panose="020B0604020202020204" pitchFamily="34" charset="0"/>
                <a:ea typeface="微软雅黑" panose="020B0503020204020204" charset="-122"/>
                <a:cs typeface="微软雅黑" panose="020B0503020204020204" charset="-122"/>
              </a:rPr>
              <a:t>基本</a:t>
            </a:r>
            <a:r>
              <a:rPr sz="1400" dirty="0">
                <a:solidFill>
                  <a:schemeClr val="bg1"/>
                </a:solidFill>
                <a:latin typeface="Arial" panose="020B0604020202020204" pitchFamily="34" charset="0"/>
                <a:ea typeface="微软雅黑" panose="020B0503020204020204" charset="-122"/>
                <a:cs typeface="微软雅黑" panose="020B0503020204020204" charset="-122"/>
              </a:rPr>
              <a:t>的合约</a:t>
            </a:r>
            <a:r>
              <a:rPr sz="1400" spc="-15" dirty="0">
                <a:solidFill>
                  <a:schemeClr val="bg1"/>
                </a:solidFill>
                <a:latin typeface="Arial" panose="020B0604020202020204" pitchFamily="34" charset="0"/>
                <a:ea typeface="微软雅黑" panose="020B0503020204020204" charset="-122"/>
                <a:cs typeface="微软雅黑" panose="020B0503020204020204" charset="-122"/>
              </a:rPr>
              <a:t>生</a:t>
            </a:r>
            <a:r>
              <a:rPr sz="1400" dirty="0">
                <a:solidFill>
                  <a:schemeClr val="bg1"/>
                </a:solidFill>
                <a:latin typeface="Arial" panose="020B0604020202020204" pitchFamily="34" charset="0"/>
                <a:ea typeface="微软雅黑" panose="020B0503020204020204" charset="-122"/>
                <a:cs typeface="微软雅黑" panose="020B0503020204020204" charset="-122"/>
              </a:rPr>
              <a:t>成、</a:t>
            </a:r>
            <a:r>
              <a:rPr sz="1400" spc="-15" dirty="0">
                <a:solidFill>
                  <a:schemeClr val="bg1"/>
                </a:solidFill>
                <a:latin typeface="Arial" panose="020B0604020202020204" pitchFamily="34" charset="0"/>
                <a:ea typeface="微软雅黑" panose="020B0503020204020204" charset="-122"/>
                <a:cs typeface="微软雅黑" panose="020B0503020204020204" charset="-122"/>
              </a:rPr>
              <a:t>账本</a:t>
            </a:r>
            <a:r>
              <a:rPr sz="1400" dirty="0">
                <a:solidFill>
                  <a:schemeClr val="bg1"/>
                </a:solidFill>
                <a:latin typeface="Arial" panose="020B0604020202020204" pitchFamily="34" charset="0"/>
                <a:ea typeface="微软雅黑" panose="020B0503020204020204" charset="-122"/>
                <a:cs typeface="微软雅黑" panose="020B0503020204020204" charset="-122"/>
              </a:rPr>
              <a:t>建立，</a:t>
            </a:r>
            <a:r>
              <a:rPr sz="1400" spc="-15" dirty="0">
                <a:solidFill>
                  <a:schemeClr val="bg1"/>
                </a:solidFill>
                <a:latin typeface="Arial" panose="020B0604020202020204" pitchFamily="34" charset="0"/>
                <a:ea typeface="微软雅黑" panose="020B0503020204020204" charset="-122"/>
                <a:cs typeface="微软雅黑" panose="020B0503020204020204" charset="-122"/>
              </a:rPr>
              <a:t>合</a:t>
            </a:r>
            <a:r>
              <a:rPr sz="1400" dirty="0">
                <a:solidFill>
                  <a:schemeClr val="bg1"/>
                </a:solidFill>
                <a:latin typeface="Arial" panose="020B0604020202020204" pitchFamily="34" charset="0"/>
                <a:ea typeface="微软雅黑" panose="020B0503020204020204" charset="-122"/>
                <a:cs typeface="微软雅黑" panose="020B0503020204020204" charset="-122"/>
              </a:rPr>
              <a:t>同执</a:t>
            </a:r>
            <a:r>
              <a:rPr sz="1400" spc="-15" dirty="0">
                <a:solidFill>
                  <a:schemeClr val="bg1"/>
                </a:solidFill>
                <a:latin typeface="Arial" panose="020B0604020202020204" pitchFamily="34" charset="0"/>
                <a:ea typeface="微软雅黑" panose="020B0503020204020204" charset="-122"/>
                <a:cs typeface="微软雅黑" panose="020B0503020204020204" charset="-122"/>
              </a:rPr>
              <a:t>行（</a:t>
            </a:r>
            <a:r>
              <a:rPr sz="1400" dirty="0">
                <a:solidFill>
                  <a:schemeClr val="bg1"/>
                </a:solidFill>
                <a:latin typeface="Arial" panose="020B0604020202020204" pitchFamily="34" charset="0"/>
                <a:ea typeface="微软雅黑" panose="020B0503020204020204" charset="-122"/>
                <a:cs typeface="微软雅黑" panose="020B0503020204020204" charset="-122"/>
              </a:rPr>
              <a:t>发货、</a:t>
            </a:r>
            <a:r>
              <a:rPr sz="1400" spc="-15" dirty="0">
                <a:solidFill>
                  <a:schemeClr val="bg1"/>
                </a:solidFill>
                <a:latin typeface="Arial" panose="020B0604020202020204" pitchFamily="34" charset="0"/>
                <a:ea typeface="微软雅黑" panose="020B0503020204020204" charset="-122"/>
                <a:cs typeface="微软雅黑" panose="020B0503020204020204" charset="-122"/>
              </a:rPr>
              <a:t>签</a:t>
            </a:r>
            <a:r>
              <a:rPr sz="1400" dirty="0">
                <a:solidFill>
                  <a:schemeClr val="bg1"/>
                </a:solidFill>
                <a:latin typeface="Arial" panose="020B0604020202020204" pitchFamily="34" charset="0"/>
                <a:ea typeface="微软雅黑" panose="020B0503020204020204" charset="-122"/>
                <a:cs typeface="微软雅黑" panose="020B0503020204020204" charset="-122"/>
              </a:rPr>
              <a:t>收、</a:t>
            </a:r>
            <a:r>
              <a:rPr sz="1400" spc="-15" dirty="0">
                <a:solidFill>
                  <a:schemeClr val="bg1"/>
                </a:solidFill>
                <a:latin typeface="Arial" panose="020B0604020202020204" pitchFamily="34" charset="0"/>
                <a:ea typeface="微软雅黑" panose="020B0503020204020204" charset="-122"/>
                <a:cs typeface="微软雅黑" panose="020B0503020204020204" charset="-122"/>
              </a:rPr>
              <a:t>质检</a:t>
            </a:r>
            <a:r>
              <a:rPr sz="1400" dirty="0">
                <a:solidFill>
                  <a:schemeClr val="bg1"/>
                </a:solidFill>
                <a:latin typeface="Arial" panose="020B0604020202020204" pitchFamily="34" charset="0"/>
                <a:ea typeface="微软雅黑" panose="020B0503020204020204" charset="-122"/>
                <a:cs typeface="微软雅黑" panose="020B0503020204020204" charset="-122"/>
              </a:rPr>
              <a:t>、对账</a:t>
            </a:r>
            <a:r>
              <a:rPr sz="1400" spc="-15" dirty="0">
                <a:solidFill>
                  <a:schemeClr val="bg1"/>
                </a:solidFill>
                <a:latin typeface="Arial" panose="020B0604020202020204" pitchFamily="34" charset="0"/>
                <a:ea typeface="微软雅黑" panose="020B0503020204020204" charset="-122"/>
                <a:cs typeface="微软雅黑" panose="020B0503020204020204" charset="-122"/>
              </a:rPr>
              <a:t>、</a:t>
            </a:r>
            <a:r>
              <a:rPr sz="1400" dirty="0">
                <a:solidFill>
                  <a:schemeClr val="bg1"/>
                </a:solidFill>
                <a:latin typeface="Arial" panose="020B0604020202020204" pitchFamily="34" charset="0"/>
                <a:ea typeface="微软雅黑" panose="020B0503020204020204" charset="-122"/>
                <a:cs typeface="微软雅黑" panose="020B0503020204020204" charset="-122"/>
              </a:rPr>
              <a:t>开票</a:t>
            </a:r>
            <a:r>
              <a:rPr sz="1400" spc="-15" dirty="0">
                <a:solidFill>
                  <a:schemeClr val="bg1"/>
                </a:solidFill>
                <a:latin typeface="Arial" panose="020B0604020202020204" pitchFamily="34" charset="0"/>
                <a:ea typeface="微软雅黑" panose="020B0503020204020204" charset="-122"/>
                <a:cs typeface="微软雅黑" panose="020B0503020204020204" charset="-122"/>
              </a:rPr>
              <a:t>、</a:t>
            </a:r>
            <a:r>
              <a:rPr sz="1400" dirty="0">
                <a:solidFill>
                  <a:schemeClr val="bg1"/>
                </a:solidFill>
                <a:latin typeface="Arial" panose="020B0604020202020204" pitchFamily="34" charset="0"/>
                <a:ea typeface="微软雅黑" panose="020B0503020204020204" charset="-122"/>
                <a:cs typeface="微软雅黑" panose="020B0503020204020204" charset="-122"/>
              </a:rPr>
              <a:t>付</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款）等</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交</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易行</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为，</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直至将</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信</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用可</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视化</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、价值</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化</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！从</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底层</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实现交</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易</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数据</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的保</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真，使</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用</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金融</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科</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技搭建资</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金</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端和</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资产</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端的高</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效</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匹配</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，使</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资金方</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投</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资对</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应的</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交易及</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债</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权信</a:t>
            </a:r>
            <a:r>
              <a:rPr sz="1400" spc="-15" dirty="0">
                <a:solidFill>
                  <a:schemeClr val="bg1"/>
                </a:solidFill>
                <a:latin typeface="Arial" panose="020B0604020202020204" pitchFamily="34" charset="0"/>
                <a:ea typeface="微软雅黑" panose="020B0503020204020204" charset="-122"/>
                <a:cs typeface="微软雅黑" panose="020B0503020204020204" charset="-122"/>
                <a:sym typeface="+mn-ea"/>
              </a:rPr>
              <a:t>息真</a:t>
            </a:r>
            <a:r>
              <a:rPr sz="1400" dirty="0">
                <a:solidFill>
                  <a:schemeClr val="bg1"/>
                </a:solidFill>
                <a:latin typeface="Arial" panose="020B0604020202020204" pitchFamily="34" charset="0"/>
                <a:ea typeface="微软雅黑" panose="020B0503020204020204" charset="-122"/>
                <a:cs typeface="微软雅黑" panose="020B0503020204020204" charset="-122"/>
                <a:sym typeface="+mn-ea"/>
              </a:rPr>
              <a:t>实可见。</a:t>
            </a:r>
            <a:endParaRPr sz="140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2" name="标题 1"/>
          <p:cNvSpPr txBox="1"/>
          <p:nvPr/>
        </p:nvSpPr>
        <p:spPr>
          <a:xfrm>
            <a:off x="188687" y="84545"/>
            <a:ext cx="8755477"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Supply Chain Finance - Taking Easy </a:t>
            </a:r>
            <a:r>
              <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visible</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 </a:t>
            </a:r>
            <a:r>
              <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as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an Example</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8903" name="object 2"/>
          <p:cNvSpPr/>
          <p:nvPr/>
        </p:nvSpPr>
        <p:spPr>
          <a:xfrm>
            <a:off x="1202436" y="3781044"/>
            <a:ext cx="76200" cy="546100"/>
          </a:xfrm>
          <a:custGeom>
            <a:avLst/>
            <a:gdLst/>
            <a:ahLst/>
            <a:cxnLst/>
            <a:rect l="l" t="t" r="r" b="b"/>
            <a:pathLst>
              <a:path w="76200" h="546100">
                <a:moveTo>
                  <a:pt x="31750" y="470673"/>
                </a:moveTo>
                <a:lnTo>
                  <a:pt x="23268" y="472385"/>
                </a:lnTo>
                <a:lnTo>
                  <a:pt x="11158" y="480550"/>
                </a:lnTo>
                <a:lnTo>
                  <a:pt x="2993" y="492660"/>
                </a:lnTo>
                <a:lnTo>
                  <a:pt x="0" y="507491"/>
                </a:lnTo>
                <a:lnTo>
                  <a:pt x="2993" y="522323"/>
                </a:lnTo>
                <a:lnTo>
                  <a:pt x="11158" y="534433"/>
                </a:lnTo>
                <a:lnTo>
                  <a:pt x="23268" y="542598"/>
                </a:lnTo>
                <a:lnTo>
                  <a:pt x="38100" y="545591"/>
                </a:lnTo>
                <a:lnTo>
                  <a:pt x="52931" y="542598"/>
                </a:lnTo>
                <a:lnTo>
                  <a:pt x="65041" y="534433"/>
                </a:lnTo>
                <a:lnTo>
                  <a:pt x="73206" y="522323"/>
                </a:lnTo>
                <a:lnTo>
                  <a:pt x="76200" y="507491"/>
                </a:lnTo>
                <a:lnTo>
                  <a:pt x="31750" y="507491"/>
                </a:lnTo>
                <a:lnTo>
                  <a:pt x="31750" y="470673"/>
                </a:lnTo>
                <a:close/>
              </a:path>
              <a:path w="76200" h="546100">
                <a:moveTo>
                  <a:pt x="38100" y="469391"/>
                </a:moveTo>
                <a:lnTo>
                  <a:pt x="31750" y="470673"/>
                </a:lnTo>
                <a:lnTo>
                  <a:pt x="31750" y="507491"/>
                </a:lnTo>
                <a:lnTo>
                  <a:pt x="44450" y="507491"/>
                </a:lnTo>
                <a:lnTo>
                  <a:pt x="44450" y="470673"/>
                </a:lnTo>
                <a:lnTo>
                  <a:pt x="38100" y="469391"/>
                </a:lnTo>
                <a:close/>
              </a:path>
              <a:path w="76200" h="546100">
                <a:moveTo>
                  <a:pt x="44450" y="470673"/>
                </a:moveTo>
                <a:lnTo>
                  <a:pt x="44450" y="507491"/>
                </a:lnTo>
                <a:lnTo>
                  <a:pt x="76200" y="507491"/>
                </a:lnTo>
                <a:lnTo>
                  <a:pt x="73206" y="492660"/>
                </a:lnTo>
                <a:lnTo>
                  <a:pt x="65041" y="480550"/>
                </a:lnTo>
                <a:lnTo>
                  <a:pt x="52931" y="472385"/>
                </a:lnTo>
                <a:lnTo>
                  <a:pt x="44450" y="470673"/>
                </a:lnTo>
                <a:close/>
              </a:path>
              <a:path w="76200" h="546100">
                <a:moveTo>
                  <a:pt x="44450" y="456691"/>
                </a:moveTo>
                <a:lnTo>
                  <a:pt x="31750" y="456691"/>
                </a:lnTo>
                <a:lnTo>
                  <a:pt x="31750" y="470673"/>
                </a:lnTo>
                <a:lnTo>
                  <a:pt x="38100" y="469391"/>
                </a:lnTo>
                <a:lnTo>
                  <a:pt x="44450" y="469391"/>
                </a:lnTo>
                <a:lnTo>
                  <a:pt x="44450" y="456691"/>
                </a:lnTo>
                <a:close/>
              </a:path>
              <a:path w="76200" h="546100">
                <a:moveTo>
                  <a:pt x="44450" y="469391"/>
                </a:moveTo>
                <a:lnTo>
                  <a:pt x="38100" y="469391"/>
                </a:lnTo>
                <a:lnTo>
                  <a:pt x="44450" y="470673"/>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68" y="2988"/>
                </a:lnTo>
                <a:lnTo>
                  <a:pt x="11158" y="11144"/>
                </a:lnTo>
                <a:lnTo>
                  <a:pt x="2993" y="23252"/>
                </a:lnTo>
                <a:lnTo>
                  <a:pt x="0" y="38099"/>
                </a:lnTo>
                <a:lnTo>
                  <a:pt x="2993" y="52947"/>
                </a:lnTo>
                <a:lnTo>
                  <a:pt x="11158" y="65055"/>
                </a:lnTo>
                <a:lnTo>
                  <a:pt x="23268" y="73211"/>
                </a:lnTo>
                <a:lnTo>
                  <a:pt x="38100" y="76199"/>
                </a:lnTo>
                <a:lnTo>
                  <a:pt x="52931" y="73211"/>
                </a:lnTo>
                <a:lnTo>
                  <a:pt x="65041" y="65055"/>
                </a:lnTo>
                <a:lnTo>
                  <a:pt x="66433" y="62991"/>
                </a:lnTo>
                <a:lnTo>
                  <a:pt x="31750" y="62991"/>
                </a:lnTo>
                <a:lnTo>
                  <a:pt x="31750" y="38099"/>
                </a:lnTo>
                <a:lnTo>
                  <a:pt x="76200" y="38099"/>
                </a:lnTo>
                <a:lnTo>
                  <a:pt x="73206" y="23252"/>
                </a:lnTo>
                <a:lnTo>
                  <a:pt x="65041" y="11144"/>
                </a:lnTo>
                <a:lnTo>
                  <a:pt x="52931"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33" y="62991"/>
                </a:lnTo>
                <a:lnTo>
                  <a:pt x="73206"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4" name="object 3"/>
          <p:cNvSpPr/>
          <p:nvPr/>
        </p:nvSpPr>
        <p:spPr>
          <a:xfrm>
            <a:off x="4575047" y="3781044"/>
            <a:ext cx="76200" cy="546100"/>
          </a:xfrm>
          <a:custGeom>
            <a:avLst/>
            <a:gdLst/>
            <a:ahLst/>
            <a:cxnLst/>
            <a:rect l="l" t="t" r="r" b="b"/>
            <a:pathLst>
              <a:path w="76200" h="546100">
                <a:moveTo>
                  <a:pt x="31750" y="470672"/>
                </a:moveTo>
                <a:lnTo>
                  <a:pt x="23252" y="472385"/>
                </a:lnTo>
                <a:lnTo>
                  <a:pt x="11144" y="480550"/>
                </a:lnTo>
                <a:lnTo>
                  <a:pt x="2988" y="492660"/>
                </a:lnTo>
                <a:lnTo>
                  <a:pt x="0" y="507491"/>
                </a:lnTo>
                <a:lnTo>
                  <a:pt x="2988" y="522323"/>
                </a:lnTo>
                <a:lnTo>
                  <a:pt x="11144" y="534433"/>
                </a:lnTo>
                <a:lnTo>
                  <a:pt x="23252" y="542598"/>
                </a:lnTo>
                <a:lnTo>
                  <a:pt x="38100" y="545591"/>
                </a:lnTo>
                <a:lnTo>
                  <a:pt x="52947" y="542598"/>
                </a:lnTo>
                <a:lnTo>
                  <a:pt x="65055" y="534433"/>
                </a:lnTo>
                <a:lnTo>
                  <a:pt x="73211" y="522323"/>
                </a:lnTo>
                <a:lnTo>
                  <a:pt x="76200" y="507491"/>
                </a:lnTo>
                <a:lnTo>
                  <a:pt x="31750" y="507491"/>
                </a:lnTo>
                <a:lnTo>
                  <a:pt x="31750" y="470672"/>
                </a:lnTo>
                <a:close/>
              </a:path>
              <a:path w="76200" h="546100">
                <a:moveTo>
                  <a:pt x="38100" y="469391"/>
                </a:moveTo>
                <a:lnTo>
                  <a:pt x="31750" y="470672"/>
                </a:lnTo>
                <a:lnTo>
                  <a:pt x="31750" y="507491"/>
                </a:lnTo>
                <a:lnTo>
                  <a:pt x="44450" y="507491"/>
                </a:lnTo>
                <a:lnTo>
                  <a:pt x="44450" y="470672"/>
                </a:lnTo>
                <a:lnTo>
                  <a:pt x="38100" y="469391"/>
                </a:lnTo>
                <a:close/>
              </a:path>
              <a:path w="76200" h="546100">
                <a:moveTo>
                  <a:pt x="44450" y="470672"/>
                </a:moveTo>
                <a:lnTo>
                  <a:pt x="44450" y="507491"/>
                </a:lnTo>
                <a:lnTo>
                  <a:pt x="76200" y="507491"/>
                </a:lnTo>
                <a:lnTo>
                  <a:pt x="73211" y="492660"/>
                </a:lnTo>
                <a:lnTo>
                  <a:pt x="65055" y="480550"/>
                </a:lnTo>
                <a:lnTo>
                  <a:pt x="52947" y="472385"/>
                </a:lnTo>
                <a:lnTo>
                  <a:pt x="44450" y="470672"/>
                </a:lnTo>
                <a:close/>
              </a:path>
              <a:path w="76200" h="546100">
                <a:moveTo>
                  <a:pt x="44450" y="456691"/>
                </a:moveTo>
                <a:lnTo>
                  <a:pt x="31750" y="456691"/>
                </a:lnTo>
                <a:lnTo>
                  <a:pt x="31750" y="470672"/>
                </a:lnTo>
                <a:lnTo>
                  <a:pt x="38100" y="469391"/>
                </a:lnTo>
                <a:lnTo>
                  <a:pt x="44450" y="469391"/>
                </a:lnTo>
                <a:lnTo>
                  <a:pt x="44450" y="456691"/>
                </a:lnTo>
                <a:close/>
              </a:path>
              <a:path w="76200" h="546100">
                <a:moveTo>
                  <a:pt x="44450" y="469391"/>
                </a:moveTo>
                <a:lnTo>
                  <a:pt x="38100" y="469391"/>
                </a:lnTo>
                <a:lnTo>
                  <a:pt x="44450" y="470672"/>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66445" y="62991"/>
                </a:lnTo>
                <a:lnTo>
                  <a:pt x="31750" y="62991"/>
                </a:lnTo>
                <a:lnTo>
                  <a:pt x="31750" y="38099"/>
                </a:lnTo>
                <a:lnTo>
                  <a:pt x="76200" y="38099"/>
                </a:lnTo>
                <a:lnTo>
                  <a:pt x="73211" y="23252"/>
                </a:lnTo>
                <a:lnTo>
                  <a:pt x="65055" y="11144"/>
                </a:lnTo>
                <a:lnTo>
                  <a:pt x="52947"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45" y="62991"/>
                </a:lnTo>
                <a:lnTo>
                  <a:pt x="73211"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5" name="object 4"/>
          <p:cNvSpPr/>
          <p:nvPr/>
        </p:nvSpPr>
        <p:spPr>
          <a:xfrm>
            <a:off x="7987283" y="3781044"/>
            <a:ext cx="76200" cy="546100"/>
          </a:xfrm>
          <a:custGeom>
            <a:avLst/>
            <a:gdLst/>
            <a:ahLst/>
            <a:cxnLst/>
            <a:rect l="l" t="t" r="r" b="b"/>
            <a:pathLst>
              <a:path w="76200" h="546100">
                <a:moveTo>
                  <a:pt x="31750" y="470672"/>
                </a:moveTo>
                <a:lnTo>
                  <a:pt x="23252" y="472385"/>
                </a:lnTo>
                <a:lnTo>
                  <a:pt x="11144" y="480550"/>
                </a:lnTo>
                <a:lnTo>
                  <a:pt x="2988" y="492660"/>
                </a:lnTo>
                <a:lnTo>
                  <a:pt x="0" y="507491"/>
                </a:lnTo>
                <a:lnTo>
                  <a:pt x="2988" y="522323"/>
                </a:lnTo>
                <a:lnTo>
                  <a:pt x="11144" y="534433"/>
                </a:lnTo>
                <a:lnTo>
                  <a:pt x="23252" y="542598"/>
                </a:lnTo>
                <a:lnTo>
                  <a:pt x="38100" y="545591"/>
                </a:lnTo>
                <a:lnTo>
                  <a:pt x="52947" y="542598"/>
                </a:lnTo>
                <a:lnTo>
                  <a:pt x="65055" y="534433"/>
                </a:lnTo>
                <a:lnTo>
                  <a:pt x="73211" y="522323"/>
                </a:lnTo>
                <a:lnTo>
                  <a:pt x="76200" y="507491"/>
                </a:lnTo>
                <a:lnTo>
                  <a:pt x="31750" y="507491"/>
                </a:lnTo>
                <a:lnTo>
                  <a:pt x="31750" y="470672"/>
                </a:lnTo>
                <a:close/>
              </a:path>
              <a:path w="76200" h="546100">
                <a:moveTo>
                  <a:pt x="38100" y="469391"/>
                </a:moveTo>
                <a:lnTo>
                  <a:pt x="31750" y="470672"/>
                </a:lnTo>
                <a:lnTo>
                  <a:pt x="31750" y="507491"/>
                </a:lnTo>
                <a:lnTo>
                  <a:pt x="44450" y="507491"/>
                </a:lnTo>
                <a:lnTo>
                  <a:pt x="44450" y="470672"/>
                </a:lnTo>
                <a:lnTo>
                  <a:pt x="38100" y="469391"/>
                </a:lnTo>
                <a:close/>
              </a:path>
              <a:path w="76200" h="546100">
                <a:moveTo>
                  <a:pt x="44450" y="470672"/>
                </a:moveTo>
                <a:lnTo>
                  <a:pt x="44450" y="507491"/>
                </a:lnTo>
                <a:lnTo>
                  <a:pt x="76200" y="507491"/>
                </a:lnTo>
                <a:lnTo>
                  <a:pt x="73211" y="492660"/>
                </a:lnTo>
                <a:lnTo>
                  <a:pt x="65055" y="480550"/>
                </a:lnTo>
                <a:lnTo>
                  <a:pt x="52947" y="472385"/>
                </a:lnTo>
                <a:lnTo>
                  <a:pt x="44450" y="470672"/>
                </a:lnTo>
                <a:close/>
              </a:path>
              <a:path w="76200" h="546100">
                <a:moveTo>
                  <a:pt x="44450" y="456691"/>
                </a:moveTo>
                <a:lnTo>
                  <a:pt x="31750" y="456691"/>
                </a:lnTo>
                <a:lnTo>
                  <a:pt x="31750" y="470672"/>
                </a:lnTo>
                <a:lnTo>
                  <a:pt x="38100" y="469391"/>
                </a:lnTo>
                <a:lnTo>
                  <a:pt x="44450" y="469391"/>
                </a:lnTo>
                <a:lnTo>
                  <a:pt x="44450" y="456691"/>
                </a:lnTo>
                <a:close/>
              </a:path>
              <a:path w="76200" h="546100">
                <a:moveTo>
                  <a:pt x="44450" y="469391"/>
                </a:moveTo>
                <a:lnTo>
                  <a:pt x="38100" y="469391"/>
                </a:lnTo>
                <a:lnTo>
                  <a:pt x="44450" y="470672"/>
                </a:lnTo>
                <a:lnTo>
                  <a:pt x="44450" y="469391"/>
                </a:lnTo>
                <a:close/>
              </a:path>
              <a:path w="76200" h="546100">
                <a:moveTo>
                  <a:pt x="44450" y="367791"/>
                </a:moveTo>
                <a:lnTo>
                  <a:pt x="31750" y="367791"/>
                </a:lnTo>
                <a:lnTo>
                  <a:pt x="31750" y="418591"/>
                </a:lnTo>
                <a:lnTo>
                  <a:pt x="44450" y="418591"/>
                </a:lnTo>
                <a:lnTo>
                  <a:pt x="44450" y="367791"/>
                </a:lnTo>
                <a:close/>
              </a:path>
              <a:path w="76200" h="546100">
                <a:moveTo>
                  <a:pt x="44450" y="278891"/>
                </a:moveTo>
                <a:lnTo>
                  <a:pt x="31750" y="278891"/>
                </a:lnTo>
                <a:lnTo>
                  <a:pt x="31750" y="329691"/>
                </a:lnTo>
                <a:lnTo>
                  <a:pt x="44450" y="329691"/>
                </a:lnTo>
                <a:lnTo>
                  <a:pt x="44450" y="278891"/>
                </a:lnTo>
                <a:close/>
              </a:path>
              <a:path w="76200" h="546100">
                <a:moveTo>
                  <a:pt x="44450" y="189991"/>
                </a:moveTo>
                <a:lnTo>
                  <a:pt x="31750" y="189991"/>
                </a:lnTo>
                <a:lnTo>
                  <a:pt x="31750" y="240791"/>
                </a:lnTo>
                <a:lnTo>
                  <a:pt x="44450" y="240791"/>
                </a:lnTo>
                <a:lnTo>
                  <a:pt x="44450" y="189991"/>
                </a:lnTo>
                <a:close/>
              </a:path>
              <a:path w="76200" h="546100">
                <a:moveTo>
                  <a:pt x="44450" y="101091"/>
                </a:moveTo>
                <a:lnTo>
                  <a:pt x="31750" y="101091"/>
                </a:lnTo>
                <a:lnTo>
                  <a:pt x="31750" y="151891"/>
                </a:lnTo>
                <a:lnTo>
                  <a:pt x="44450" y="151891"/>
                </a:lnTo>
                <a:lnTo>
                  <a:pt x="44450" y="101091"/>
                </a:lnTo>
                <a:close/>
              </a:path>
              <a:path w="76200" h="5461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66445" y="62991"/>
                </a:lnTo>
                <a:lnTo>
                  <a:pt x="31750" y="62991"/>
                </a:lnTo>
                <a:lnTo>
                  <a:pt x="31750" y="38099"/>
                </a:lnTo>
                <a:lnTo>
                  <a:pt x="76200" y="38099"/>
                </a:lnTo>
                <a:lnTo>
                  <a:pt x="73211" y="23252"/>
                </a:lnTo>
                <a:lnTo>
                  <a:pt x="65055" y="11144"/>
                </a:lnTo>
                <a:lnTo>
                  <a:pt x="52947" y="2988"/>
                </a:lnTo>
                <a:lnTo>
                  <a:pt x="38100" y="0"/>
                </a:lnTo>
                <a:close/>
              </a:path>
              <a:path w="76200" h="546100">
                <a:moveTo>
                  <a:pt x="44450" y="38099"/>
                </a:moveTo>
                <a:lnTo>
                  <a:pt x="31750" y="38099"/>
                </a:lnTo>
                <a:lnTo>
                  <a:pt x="31750" y="62991"/>
                </a:lnTo>
                <a:lnTo>
                  <a:pt x="44450" y="62991"/>
                </a:lnTo>
                <a:lnTo>
                  <a:pt x="44450" y="38099"/>
                </a:lnTo>
                <a:close/>
              </a:path>
              <a:path w="76200" h="546100">
                <a:moveTo>
                  <a:pt x="76200" y="38099"/>
                </a:moveTo>
                <a:lnTo>
                  <a:pt x="44450" y="38099"/>
                </a:lnTo>
                <a:lnTo>
                  <a:pt x="44450" y="62991"/>
                </a:lnTo>
                <a:lnTo>
                  <a:pt x="66445" y="62991"/>
                </a:lnTo>
                <a:lnTo>
                  <a:pt x="73211" y="52947"/>
                </a:lnTo>
                <a:lnTo>
                  <a:pt x="76200" y="38099"/>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6" name="object 7"/>
          <p:cNvSpPr/>
          <p:nvPr/>
        </p:nvSpPr>
        <p:spPr>
          <a:xfrm>
            <a:off x="2927604" y="3078479"/>
            <a:ext cx="76200" cy="475615"/>
          </a:xfrm>
          <a:custGeom>
            <a:avLst/>
            <a:gdLst/>
            <a:ahLst/>
            <a:cxnLst/>
            <a:rect l="l" t="t" r="r" b="b"/>
            <a:pathLst>
              <a:path w="76200" h="475614">
                <a:moveTo>
                  <a:pt x="31750" y="400566"/>
                </a:moveTo>
                <a:lnTo>
                  <a:pt x="23252" y="402276"/>
                </a:lnTo>
                <a:lnTo>
                  <a:pt x="11144" y="410432"/>
                </a:lnTo>
                <a:lnTo>
                  <a:pt x="2988" y="422540"/>
                </a:lnTo>
                <a:lnTo>
                  <a:pt x="0" y="437388"/>
                </a:lnTo>
                <a:lnTo>
                  <a:pt x="2988" y="452235"/>
                </a:lnTo>
                <a:lnTo>
                  <a:pt x="11144" y="464343"/>
                </a:lnTo>
                <a:lnTo>
                  <a:pt x="23252" y="472499"/>
                </a:lnTo>
                <a:lnTo>
                  <a:pt x="38100" y="475488"/>
                </a:lnTo>
                <a:lnTo>
                  <a:pt x="52947" y="472499"/>
                </a:lnTo>
                <a:lnTo>
                  <a:pt x="65055" y="464343"/>
                </a:lnTo>
                <a:lnTo>
                  <a:pt x="73211" y="452235"/>
                </a:lnTo>
                <a:lnTo>
                  <a:pt x="76200" y="437388"/>
                </a:lnTo>
                <a:lnTo>
                  <a:pt x="31750" y="437388"/>
                </a:lnTo>
                <a:lnTo>
                  <a:pt x="31750" y="400566"/>
                </a:lnTo>
                <a:close/>
              </a:path>
              <a:path w="76200" h="475614">
                <a:moveTo>
                  <a:pt x="38100" y="399288"/>
                </a:moveTo>
                <a:lnTo>
                  <a:pt x="31750" y="400566"/>
                </a:lnTo>
                <a:lnTo>
                  <a:pt x="31750" y="437388"/>
                </a:lnTo>
                <a:lnTo>
                  <a:pt x="44450" y="437388"/>
                </a:lnTo>
                <a:lnTo>
                  <a:pt x="44450" y="400566"/>
                </a:lnTo>
                <a:lnTo>
                  <a:pt x="38100" y="399288"/>
                </a:lnTo>
                <a:close/>
              </a:path>
              <a:path w="76200" h="475614">
                <a:moveTo>
                  <a:pt x="44450" y="400566"/>
                </a:moveTo>
                <a:lnTo>
                  <a:pt x="44450" y="437388"/>
                </a:lnTo>
                <a:lnTo>
                  <a:pt x="76200" y="437388"/>
                </a:lnTo>
                <a:lnTo>
                  <a:pt x="73211" y="422540"/>
                </a:lnTo>
                <a:lnTo>
                  <a:pt x="65055" y="410432"/>
                </a:lnTo>
                <a:lnTo>
                  <a:pt x="52947" y="402276"/>
                </a:lnTo>
                <a:lnTo>
                  <a:pt x="44450" y="400566"/>
                </a:lnTo>
                <a:close/>
              </a:path>
              <a:path w="76200" h="475614">
                <a:moveTo>
                  <a:pt x="44450" y="386588"/>
                </a:moveTo>
                <a:lnTo>
                  <a:pt x="31750" y="386588"/>
                </a:lnTo>
                <a:lnTo>
                  <a:pt x="31750" y="400566"/>
                </a:lnTo>
                <a:lnTo>
                  <a:pt x="38100" y="399288"/>
                </a:lnTo>
                <a:lnTo>
                  <a:pt x="44450" y="399288"/>
                </a:lnTo>
                <a:lnTo>
                  <a:pt x="44450" y="386588"/>
                </a:lnTo>
                <a:close/>
              </a:path>
              <a:path w="76200" h="475614">
                <a:moveTo>
                  <a:pt x="44450" y="399288"/>
                </a:moveTo>
                <a:lnTo>
                  <a:pt x="38100" y="399288"/>
                </a:lnTo>
                <a:lnTo>
                  <a:pt x="44450" y="400566"/>
                </a:lnTo>
                <a:lnTo>
                  <a:pt x="44450" y="399288"/>
                </a:lnTo>
                <a:close/>
              </a:path>
              <a:path w="76200" h="475614">
                <a:moveTo>
                  <a:pt x="44450" y="297688"/>
                </a:moveTo>
                <a:lnTo>
                  <a:pt x="31750" y="297688"/>
                </a:lnTo>
                <a:lnTo>
                  <a:pt x="31750" y="348488"/>
                </a:lnTo>
                <a:lnTo>
                  <a:pt x="44450" y="348488"/>
                </a:lnTo>
                <a:lnTo>
                  <a:pt x="44450" y="297688"/>
                </a:lnTo>
                <a:close/>
              </a:path>
              <a:path w="76200" h="475614">
                <a:moveTo>
                  <a:pt x="44450" y="208787"/>
                </a:moveTo>
                <a:lnTo>
                  <a:pt x="31750" y="208787"/>
                </a:lnTo>
                <a:lnTo>
                  <a:pt x="31750" y="259587"/>
                </a:lnTo>
                <a:lnTo>
                  <a:pt x="44450" y="259587"/>
                </a:lnTo>
                <a:lnTo>
                  <a:pt x="44450" y="208787"/>
                </a:lnTo>
                <a:close/>
              </a:path>
              <a:path w="76200" h="475614">
                <a:moveTo>
                  <a:pt x="44450" y="119887"/>
                </a:moveTo>
                <a:lnTo>
                  <a:pt x="31750" y="119887"/>
                </a:lnTo>
                <a:lnTo>
                  <a:pt x="31750" y="170687"/>
                </a:lnTo>
                <a:lnTo>
                  <a:pt x="44450" y="170687"/>
                </a:lnTo>
                <a:lnTo>
                  <a:pt x="44450" y="119887"/>
                </a:lnTo>
                <a:close/>
              </a:path>
              <a:path w="76200" h="475614">
                <a:moveTo>
                  <a:pt x="31750" y="74921"/>
                </a:moveTo>
                <a:lnTo>
                  <a:pt x="31750" y="81787"/>
                </a:lnTo>
                <a:lnTo>
                  <a:pt x="44450" y="81787"/>
                </a:lnTo>
                <a:lnTo>
                  <a:pt x="44450" y="76200"/>
                </a:lnTo>
                <a:lnTo>
                  <a:pt x="38100" y="76200"/>
                </a:lnTo>
                <a:lnTo>
                  <a:pt x="31750" y="74921"/>
                </a:lnTo>
                <a:close/>
              </a:path>
              <a:path w="76200" h="475614">
                <a:moveTo>
                  <a:pt x="44450" y="38100"/>
                </a:moveTo>
                <a:lnTo>
                  <a:pt x="31750" y="38100"/>
                </a:lnTo>
                <a:lnTo>
                  <a:pt x="31750" y="74921"/>
                </a:lnTo>
                <a:lnTo>
                  <a:pt x="38100" y="76200"/>
                </a:lnTo>
                <a:lnTo>
                  <a:pt x="44450" y="74921"/>
                </a:lnTo>
                <a:lnTo>
                  <a:pt x="44450" y="38100"/>
                </a:lnTo>
                <a:close/>
              </a:path>
              <a:path w="76200" h="475614">
                <a:moveTo>
                  <a:pt x="44450" y="74921"/>
                </a:moveTo>
                <a:lnTo>
                  <a:pt x="38100" y="76200"/>
                </a:lnTo>
                <a:lnTo>
                  <a:pt x="44450" y="76200"/>
                </a:lnTo>
                <a:lnTo>
                  <a:pt x="44450" y="74921"/>
                </a:lnTo>
                <a:close/>
              </a:path>
              <a:path w="76200" h="475614">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75614">
                <a:moveTo>
                  <a:pt x="76200" y="38100"/>
                </a:moveTo>
                <a:lnTo>
                  <a:pt x="44450" y="38100"/>
                </a:lnTo>
                <a:lnTo>
                  <a:pt x="44450" y="74921"/>
                </a:lnTo>
                <a:lnTo>
                  <a:pt x="52947" y="73211"/>
                </a:lnTo>
                <a:lnTo>
                  <a:pt x="65055" y="65055"/>
                </a:lnTo>
                <a:lnTo>
                  <a:pt x="73211" y="52947"/>
                </a:lnTo>
                <a:lnTo>
                  <a:pt x="76200" y="3810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7" name="object 8"/>
          <p:cNvSpPr/>
          <p:nvPr/>
        </p:nvSpPr>
        <p:spPr>
          <a:xfrm>
            <a:off x="6242303" y="3078479"/>
            <a:ext cx="76200" cy="475615"/>
          </a:xfrm>
          <a:custGeom>
            <a:avLst/>
            <a:gdLst/>
            <a:ahLst/>
            <a:cxnLst/>
            <a:rect l="l" t="t" r="r" b="b"/>
            <a:pathLst>
              <a:path w="76200" h="475614">
                <a:moveTo>
                  <a:pt x="31750" y="400566"/>
                </a:moveTo>
                <a:lnTo>
                  <a:pt x="23252" y="402276"/>
                </a:lnTo>
                <a:lnTo>
                  <a:pt x="11144" y="410432"/>
                </a:lnTo>
                <a:lnTo>
                  <a:pt x="2988" y="422540"/>
                </a:lnTo>
                <a:lnTo>
                  <a:pt x="0" y="437388"/>
                </a:lnTo>
                <a:lnTo>
                  <a:pt x="2988" y="452235"/>
                </a:lnTo>
                <a:lnTo>
                  <a:pt x="11144" y="464343"/>
                </a:lnTo>
                <a:lnTo>
                  <a:pt x="23252" y="472499"/>
                </a:lnTo>
                <a:lnTo>
                  <a:pt x="38100" y="475488"/>
                </a:lnTo>
                <a:lnTo>
                  <a:pt x="52947" y="472499"/>
                </a:lnTo>
                <a:lnTo>
                  <a:pt x="65055" y="464343"/>
                </a:lnTo>
                <a:lnTo>
                  <a:pt x="73211" y="452235"/>
                </a:lnTo>
                <a:lnTo>
                  <a:pt x="76200" y="437388"/>
                </a:lnTo>
                <a:lnTo>
                  <a:pt x="31750" y="437388"/>
                </a:lnTo>
                <a:lnTo>
                  <a:pt x="31750" y="400566"/>
                </a:lnTo>
                <a:close/>
              </a:path>
              <a:path w="76200" h="475614">
                <a:moveTo>
                  <a:pt x="38100" y="399288"/>
                </a:moveTo>
                <a:lnTo>
                  <a:pt x="31750" y="400566"/>
                </a:lnTo>
                <a:lnTo>
                  <a:pt x="31750" y="437388"/>
                </a:lnTo>
                <a:lnTo>
                  <a:pt x="44450" y="437388"/>
                </a:lnTo>
                <a:lnTo>
                  <a:pt x="44450" y="400566"/>
                </a:lnTo>
                <a:lnTo>
                  <a:pt x="38100" y="399288"/>
                </a:lnTo>
                <a:close/>
              </a:path>
              <a:path w="76200" h="475614">
                <a:moveTo>
                  <a:pt x="44450" y="400566"/>
                </a:moveTo>
                <a:lnTo>
                  <a:pt x="44450" y="437388"/>
                </a:lnTo>
                <a:lnTo>
                  <a:pt x="76200" y="437388"/>
                </a:lnTo>
                <a:lnTo>
                  <a:pt x="73211" y="422540"/>
                </a:lnTo>
                <a:lnTo>
                  <a:pt x="65055" y="410432"/>
                </a:lnTo>
                <a:lnTo>
                  <a:pt x="52947" y="402276"/>
                </a:lnTo>
                <a:lnTo>
                  <a:pt x="44450" y="400566"/>
                </a:lnTo>
                <a:close/>
              </a:path>
              <a:path w="76200" h="475614">
                <a:moveTo>
                  <a:pt x="44450" y="386588"/>
                </a:moveTo>
                <a:lnTo>
                  <a:pt x="31750" y="386588"/>
                </a:lnTo>
                <a:lnTo>
                  <a:pt x="31750" y="400566"/>
                </a:lnTo>
                <a:lnTo>
                  <a:pt x="38100" y="399288"/>
                </a:lnTo>
                <a:lnTo>
                  <a:pt x="44450" y="399288"/>
                </a:lnTo>
                <a:lnTo>
                  <a:pt x="44450" y="386588"/>
                </a:lnTo>
                <a:close/>
              </a:path>
              <a:path w="76200" h="475614">
                <a:moveTo>
                  <a:pt x="44450" y="399288"/>
                </a:moveTo>
                <a:lnTo>
                  <a:pt x="38100" y="399288"/>
                </a:lnTo>
                <a:lnTo>
                  <a:pt x="44450" y="400566"/>
                </a:lnTo>
                <a:lnTo>
                  <a:pt x="44450" y="399288"/>
                </a:lnTo>
                <a:close/>
              </a:path>
              <a:path w="76200" h="475614">
                <a:moveTo>
                  <a:pt x="44450" y="297688"/>
                </a:moveTo>
                <a:lnTo>
                  <a:pt x="31750" y="297688"/>
                </a:lnTo>
                <a:lnTo>
                  <a:pt x="31750" y="348488"/>
                </a:lnTo>
                <a:lnTo>
                  <a:pt x="44450" y="348488"/>
                </a:lnTo>
                <a:lnTo>
                  <a:pt x="44450" y="297688"/>
                </a:lnTo>
                <a:close/>
              </a:path>
              <a:path w="76200" h="475614">
                <a:moveTo>
                  <a:pt x="44450" y="208787"/>
                </a:moveTo>
                <a:lnTo>
                  <a:pt x="31750" y="208787"/>
                </a:lnTo>
                <a:lnTo>
                  <a:pt x="31750" y="259587"/>
                </a:lnTo>
                <a:lnTo>
                  <a:pt x="44450" y="259587"/>
                </a:lnTo>
                <a:lnTo>
                  <a:pt x="44450" y="208787"/>
                </a:lnTo>
                <a:close/>
              </a:path>
              <a:path w="76200" h="475614">
                <a:moveTo>
                  <a:pt x="44450" y="119887"/>
                </a:moveTo>
                <a:lnTo>
                  <a:pt x="31750" y="119887"/>
                </a:lnTo>
                <a:lnTo>
                  <a:pt x="31750" y="170687"/>
                </a:lnTo>
                <a:lnTo>
                  <a:pt x="44450" y="170687"/>
                </a:lnTo>
                <a:lnTo>
                  <a:pt x="44450" y="119887"/>
                </a:lnTo>
                <a:close/>
              </a:path>
              <a:path w="76200" h="475614">
                <a:moveTo>
                  <a:pt x="31750" y="74921"/>
                </a:moveTo>
                <a:lnTo>
                  <a:pt x="31750" y="81787"/>
                </a:lnTo>
                <a:lnTo>
                  <a:pt x="44450" y="81787"/>
                </a:lnTo>
                <a:lnTo>
                  <a:pt x="44450" y="76200"/>
                </a:lnTo>
                <a:lnTo>
                  <a:pt x="38100" y="76200"/>
                </a:lnTo>
                <a:lnTo>
                  <a:pt x="31750" y="74921"/>
                </a:lnTo>
                <a:close/>
              </a:path>
              <a:path w="76200" h="475614">
                <a:moveTo>
                  <a:pt x="44450" y="38100"/>
                </a:moveTo>
                <a:lnTo>
                  <a:pt x="31750" y="38100"/>
                </a:lnTo>
                <a:lnTo>
                  <a:pt x="31750" y="74921"/>
                </a:lnTo>
                <a:lnTo>
                  <a:pt x="38100" y="76200"/>
                </a:lnTo>
                <a:lnTo>
                  <a:pt x="44450" y="74921"/>
                </a:lnTo>
                <a:lnTo>
                  <a:pt x="44450" y="38100"/>
                </a:lnTo>
                <a:close/>
              </a:path>
              <a:path w="76200" h="475614">
                <a:moveTo>
                  <a:pt x="44450" y="74921"/>
                </a:moveTo>
                <a:lnTo>
                  <a:pt x="38100" y="76200"/>
                </a:lnTo>
                <a:lnTo>
                  <a:pt x="44450" y="76200"/>
                </a:lnTo>
                <a:lnTo>
                  <a:pt x="44450" y="74921"/>
                </a:lnTo>
                <a:close/>
              </a:path>
              <a:path w="76200" h="475614">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475614">
                <a:moveTo>
                  <a:pt x="76200" y="38100"/>
                </a:moveTo>
                <a:lnTo>
                  <a:pt x="44450" y="38100"/>
                </a:lnTo>
                <a:lnTo>
                  <a:pt x="44450" y="74921"/>
                </a:lnTo>
                <a:lnTo>
                  <a:pt x="52947" y="73211"/>
                </a:lnTo>
                <a:lnTo>
                  <a:pt x="65055" y="65055"/>
                </a:lnTo>
                <a:lnTo>
                  <a:pt x="73211" y="52947"/>
                </a:lnTo>
                <a:lnTo>
                  <a:pt x="76200" y="3810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8" name="object 9"/>
          <p:cNvSpPr/>
          <p:nvPr/>
        </p:nvSpPr>
        <p:spPr>
          <a:xfrm>
            <a:off x="461772" y="3633215"/>
            <a:ext cx="8389620" cy="76200"/>
          </a:xfrm>
          <a:custGeom>
            <a:avLst/>
            <a:gdLst/>
            <a:ahLst/>
            <a:cxnLst/>
            <a:rect l="l" t="t" r="r" b="b"/>
            <a:pathLst>
              <a:path w="8389620" h="76200">
                <a:moveTo>
                  <a:pt x="38100" y="0"/>
                </a:moveTo>
                <a:lnTo>
                  <a:pt x="23268" y="2988"/>
                </a:lnTo>
                <a:lnTo>
                  <a:pt x="11158" y="11144"/>
                </a:lnTo>
                <a:lnTo>
                  <a:pt x="2993" y="23252"/>
                </a:lnTo>
                <a:lnTo>
                  <a:pt x="0" y="38100"/>
                </a:lnTo>
                <a:lnTo>
                  <a:pt x="2993" y="52947"/>
                </a:lnTo>
                <a:lnTo>
                  <a:pt x="11158" y="65055"/>
                </a:lnTo>
                <a:lnTo>
                  <a:pt x="23268" y="73211"/>
                </a:lnTo>
                <a:lnTo>
                  <a:pt x="38100" y="76200"/>
                </a:lnTo>
                <a:lnTo>
                  <a:pt x="52931" y="73211"/>
                </a:lnTo>
                <a:lnTo>
                  <a:pt x="65041" y="65055"/>
                </a:lnTo>
                <a:lnTo>
                  <a:pt x="73206" y="52947"/>
                </a:lnTo>
                <a:lnTo>
                  <a:pt x="74919" y="44450"/>
                </a:lnTo>
                <a:lnTo>
                  <a:pt x="38100" y="44450"/>
                </a:lnTo>
                <a:lnTo>
                  <a:pt x="38100" y="31750"/>
                </a:lnTo>
                <a:lnTo>
                  <a:pt x="74919" y="31750"/>
                </a:lnTo>
                <a:lnTo>
                  <a:pt x="73206" y="23252"/>
                </a:lnTo>
                <a:lnTo>
                  <a:pt x="65041" y="11144"/>
                </a:lnTo>
                <a:lnTo>
                  <a:pt x="52931" y="2988"/>
                </a:lnTo>
                <a:lnTo>
                  <a:pt x="38100" y="0"/>
                </a:lnTo>
                <a:close/>
              </a:path>
              <a:path w="8389620" h="76200">
                <a:moveTo>
                  <a:pt x="74919" y="31750"/>
                </a:moveTo>
                <a:lnTo>
                  <a:pt x="38100" y="31750"/>
                </a:lnTo>
                <a:lnTo>
                  <a:pt x="38100" y="44450"/>
                </a:lnTo>
                <a:lnTo>
                  <a:pt x="74919" y="44450"/>
                </a:lnTo>
                <a:lnTo>
                  <a:pt x="76200" y="38100"/>
                </a:lnTo>
                <a:lnTo>
                  <a:pt x="74919" y="31750"/>
                </a:lnTo>
                <a:close/>
              </a:path>
              <a:path w="8389620" h="76200">
                <a:moveTo>
                  <a:pt x="88900" y="31750"/>
                </a:moveTo>
                <a:lnTo>
                  <a:pt x="74919" y="31750"/>
                </a:lnTo>
                <a:lnTo>
                  <a:pt x="76200" y="38100"/>
                </a:lnTo>
                <a:lnTo>
                  <a:pt x="74919" y="44450"/>
                </a:lnTo>
                <a:lnTo>
                  <a:pt x="88900" y="44450"/>
                </a:lnTo>
                <a:lnTo>
                  <a:pt x="88900" y="31750"/>
                </a:lnTo>
                <a:close/>
              </a:path>
              <a:path w="8389620" h="76200">
                <a:moveTo>
                  <a:pt x="177800" y="31750"/>
                </a:moveTo>
                <a:lnTo>
                  <a:pt x="127000" y="31750"/>
                </a:lnTo>
                <a:lnTo>
                  <a:pt x="127000" y="44450"/>
                </a:lnTo>
                <a:lnTo>
                  <a:pt x="177800" y="44450"/>
                </a:lnTo>
                <a:lnTo>
                  <a:pt x="177800" y="31750"/>
                </a:lnTo>
                <a:close/>
              </a:path>
              <a:path w="8389620" h="76200">
                <a:moveTo>
                  <a:pt x="266700" y="31750"/>
                </a:moveTo>
                <a:lnTo>
                  <a:pt x="215900" y="31750"/>
                </a:lnTo>
                <a:lnTo>
                  <a:pt x="215900" y="44450"/>
                </a:lnTo>
                <a:lnTo>
                  <a:pt x="266700" y="44450"/>
                </a:lnTo>
                <a:lnTo>
                  <a:pt x="266700" y="31750"/>
                </a:lnTo>
                <a:close/>
              </a:path>
              <a:path w="8389620" h="76200">
                <a:moveTo>
                  <a:pt x="355600" y="31750"/>
                </a:moveTo>
                <a:lnTo>
                  <a:pt x="304800" y="31750"/>
                </a:lnTo>
                <a:lnTo>
                  <a:pt x="304800" y="44450"/>
                </a:lnTo>
                <a:lnTo>
                  <a:pt x="355600" y="44450"/>
                </a:lnTo>
                <a:lnTo>
                  <a:pt x="355600" y="31750"/>
                </a:lnTo>
                <a:close/>
              </a:path>
              <a:path w="8389620" h="76200">
                <a:moveTo>
                  <a:pt x="444500" y="31750"/>
                </a:moveTo>
                <a:lnTo>
                  <a:pt x="393700" y="31750"/>
                </a:lnTo>
                <a:lnTo>
                  <a:pt x="393700" y="44450"/>
                </a:lnTo>
                <a:lnTo>
                  <a:pt x="444500" y="44450"/>
                </a:lnTo>
                <a:lnTo>
                  <a:pt x="444500" y="31750"/>
                </a:lnTo>
                <a:close/>
              </a:path>
              <a:path w="8389620" h="76200">
                <a:moveTo>
                  <a:pt x="533400" y="31750"/>
                </a:moveTo>
                <a:lnTo>
                  <a:pt x="482600" y="31750"/>
                </a:lnTo>
                <a:lnTo>
                  <a:pt x="482600" y="44450"/>
                </a:lnTo>
                <a:lnTo>
                  <a:pt x="533400" y="44450"/>
                </a:lnTo>
                <a:lnTo>
                  <a:pt x="533400" y="31750"/>
                </a:lnTo>
                <a:close/>
              </a:path>
              <a:path w="8389620" h="76200">
                <a:moveTo>
                  <a:pt x="622300" y="31750"/>
                </a:moveTo>
                <a:lnTo>
                  <a:pt x="571500" y="31750"/>
                </a:lnTo>
                <a:lnTo>
                  <a:pt x="571500" y="44450"/>
                </a:lnTo>
                <a:lnTo>
                  <a:pt x="622300" y="44450"/>
                </a:lnTo>
                <a:lnTo>
                  <a:pt x="622300" y="31750"/>
                </a:lnTo>
                <a:close/>
              </a:path>
              <a:path w="8389620" h="76200">
                <a:moveTo>
                  <a:pt x="711200" y="31750"/>
                </a:moveTo>
                <a:lnTo>
                  <a:pt x="660400" y="31750"/>
                </a:lnTo>
                <a:lnTo>
                  <a:pt x="660400" y="44450"/>
                </a:lnTo>
                <a:lnTo>
                  <a:pt x="711200" y="44450"/>
                </a:lnTo>
                <a:lnTo>
                  <a:pt x="711200" y="31750"/>
                </a:lnTo>
                <a:close/>
              </a:path>
              <a:path w="8389620" h="76200">
                <a:moveTo>
                  <a:pt x="800100" y="31750"/>
                </a:moveTo>
                <a:lnTo>
                  <a:pt x="749300" y="31750"/>
                </a:lnTo>
                <a:lnTo>
                  <a:pt x="749300" y="44450"/>
                </a:lnTo>
                <a:lnTo>
                  <a:pt x="800100" y="44450"/>
                </a:lnTo>
                <a:lnTo>
                  <a:pt x="800100" y="31750"/>
                </a:lnTo>
                <a:close/>
              </a:path>
              <a:path w="8389620" h="76200">
                <a:moveTo>
                  <a:pt x="889000" y="31750"/>
                </a:moveTo>
                <a:lnTo>
                  <a:pt x="838200" y="31750"/>
                </a:lnTo>
                <a:lnTo>
                  <a:pt x="838200" y="44450"/>
                </a:lnTo>
                <a:lnTo>
                  <a:pt x="889000" y="44450"/>
                </a:lnTo>
                <a:lnTo>
                  <a:pt x="889000" y="31750"/>
                </a:lnTo>
                <a:close/>
              </a:path>
              <a:path w="8389620" h="76200">
                <a:moveTo>
                  <a:pt x="977900" y="31750"/>
                </a:moveTo>
                <a:lnTo>
                  <a:pt x="927100" y="31750"/>
                </a:lnTo>
                <a:lnTo>
                  <a:pt x="927100" y="44450"/>
                </a:lnTo>
                <a:lnTo>
                  <a:pt x="977900" y="44450"/>
                </a:lnTo>
                <a:lnTo>
                  <a:pt x="977900" y="31750"/>
                </a:lnTo>
                <a:close/>
              </a:path>
              <a:path w="8389620" h="76200">
                <a:moveTo>
                  <a:pt x="1066800" y="31750"/>
                </a:moveTo>
                <a:lnTo>
                  <a:pt x="1016000" y="31750"/>
                </a:lnTo>
                <a:lnTo>
                  <a:pt x="1016000" y="44450"/>
                </a:lnTo>
                <a:lnTo>
                  <a:pt x="1066800" y="44450"/>
                </a:lnTo>
                <a:lnTo>
                  <a:pt x="1066800" y="31750"/>
                </a:lnTo>
                <a:close/>
              </a:path>
              <a:path w="8389620" h="76200">
                <a:moveTo>
                  <a:pt x="1155700" y="31750"/>
                </a:moveTo>
                <a:lnTo>
                  <a:pt x="1104900" y="31750"/>
                </a:lnTo>
                <a:lnTo>
                  <a:pt x="1104900" y="44450"/>
                </a:lnTo>
                <a:lnTo>
                  <a:pt x="1155700" y="44450"/>
                </a:lnTo>
                <a:lnTo>
                  <a:pt x="1155700" y="31750"/>
                </a:lnTo>
                <a:close/>
              </a:path>
              <a:path w="8389620" h="76200">
                <a:moveTo>
                  <a:pt x="1244600" y="31750"/>
                </a:moveTo>
                <a:lnTo>
                  <a:pt x="1193800" y="31750"/>
                </a:lnTo>
                <a:lnTo>
                  <a:pt x="1193800" y="44450"/>
                </a:lnTo>
                <a:lnTo>
                  <a:pt x="1244600" y="44450"/>
                </a:lnTo>
                <a:lnTo>
                  <a:pt x="1244600" y="31750"/>
                </a:lnTo>
                <a:close/>
              </a:path>
              <a:path w="8389620" h="76200">
                <a:moveTo>
                  <a:pt x="1333500" y="31750"/>
                </a:moveTo>
                <a:lnTo>
                  <a:pt x="1282700" y="31750"/>
                </a:lnTo>
                <a:lnTo>
                  <a:pt x="1282700" y="44450"/>
                </a:lnTo>
                <a:lnTo>
                  <a:pt x="1333500" y="44450"/>
                </a:lnTo>
                <a:lnTo>
                  <a:pt x="1333500" y="31750"/>
                </a:lnTo>
                <a:close/>
              </a:path>
              <a:path w="8389620" h="76200">
                <a:moveTo>
                  <a:pt x="1422400" y="31750"/>
                </a:moveTo>
                <a:lnTo>
                  <a:pt x="1371600" y="31750"/>
                </a:lnTo>
                <a:lnTo>
                  <a:pt x="1371600" y="44450"/>
                </a:lnTo>
                <a:lnTo>
                  <a:pt x="1422400" y="44450"/>
                </a:lnTo>
                <a:lnTo>
                  <a:pt x="1422400" y="31750"/>
                </a:lnTo>
                <a:close/>
              </a:path>
              <a:path w="8389620" h="76200">
                <a:moveTo>
                  <a:pt x="1511300" y="31750"/>
                </a:moveTo>
                <a:lnTo>
                  <a:pt x="1460500" y="31750"/>
                </a:lnTo>
                <a:lnTo>
                  <a:pt x="1460500" y="44450"/>
                </a:lnTo>
                <a:lnTo>
                  <a:pt x="1511300" y="44450"/>
                </a:lnTo>
                <a:lnTo>
                  <a:pt x="1511300" y="31750"/>
                </a:lnTo>
                <a:close/>
              </a:path>
              <a:path w="8389620" h="76200">
                <a:moveTo>
                  <a:pt x="1600200" y="31750"/>
                </a:moveTo>
                <a:lnTo>
                  <a:pt x="1549400" y="31750"/>
                </a:lnTo>
                <a:lnTo>
                  <a:pt x="1549400" y="44450"/>
                </a:lnTo>
                <a:lnTo>
                  <a:pt x="1600200" y="44450"/>
                </a:lnTo>
                <a:lnTo>
                  <a:pt x="1600200" y="31750"/>
                </a:lnTo>
                <a:close/>
              </a:path>
              <a:path w="8389620" h="76200">
                <a:moveTo>
                  <a:pt x="1689100" y="31750"/>
                </a:moveTo>
                <a:lnTo>
                  <a:pt x="1638300" y="31750"/>
                </a:lnTo>
                <a:lnTo>
                  <a:pt x="1638300" y="44450"/>
                </a:lnTo>
                <a:lnTo>
                  <a:pt x="1689100" y="44450"/>
                </a:lnTo>
                <a:lnTo>
                  <a:pt x="1689100" y="31750"/>
                </a:lnTo>
                <a:close/>
              </a:path>
              <a:path w="8389620" h="76200">
                <a:moveTo>
                  <a:pt x="1778000" y="31750"/>
                </a:moveTo>
                <a:lnTo>
                  <a:pt x="1727200" y="31750"/>
                </a:lnTo>
                <a:lnTo>
                  <a:pt x="1727200" y="44450"/>
                </a:lnTo>
                <a:lnTo>
                  <a:pt x="1778000" y="44450"/>
                </a:lnTo>
                <a:lnTo>
                  <a:pt x="1778000" y="31750"/>
                </a:lnTo>
                <a:close/>
              </a:path>
              <a:path w="8389620" h="76200">
                <a:moveTo>
                  <a:pt x="1866900" y="31750"/>
                </a:moveTo>
                <a:lnTo>
                  <a:pt x="1816100" y="31750"/>
                </a:lnTo>
                <a:lnTo>
                  <a:pt x="1816100" y="44450"/>
                </a:lnTo>
                <a:lnTo>
                  <a:pt x="1866900" y="44450"/>
                </a:lnTo>
                <a:lnTo>
                  <a:pt x="1866900" y="31750"/>
                </a:lnTo>
                <a:close/>
              </a:path>
              <a:path w="8389620" h="76200">
                <a:moveTo>
                  <a:pt x="1955800" y="31750"/>
                </a:moveTo>
                <a:lnTo>
                  <a:pt x="1905000" y="31750"/>
                </a:lnTo>
                <a:lnTo>
                  <a:pt x="1905000" y="44450"/>
                </a:lnTo>
                <a:lnTo>
                  <a:pt x="1955800" y="44450"/>
                </a:lnTo>
                <a:lnTo>
                  <a:pt x="1955800" y="31750"/>
                </a:lnTo>
                <a:close/>
              </a:path>
              <a:path w="8389620" h="76200">
                <a:moveTo>
                  <a:pt x="2044700" y="31750"/>
                </a:moveTo>
                <a:lnTo>
                  <a:pt x="1993900" y="31750"/>
                </a:lnTo>
                <a:lnTo>
                  <a:pt x="1993900" y="44450"/>
                </a:lnTo>
                <a:lnTo>
                  <a:pt x="2044700" y="44450"/>
                </a:lnTo>
                <a:lnTo>
                  <a:pt x="2044700" y="31750"/>
                </a:lnTo>
                <a:close/>
              </a:path>
              <a:path w="8389620" h="76200">
                <a:moveTo>
                  <a:pt x="2133600" y="31750"/>
                </a:moveTo>
                <a:lnTo>
                  <a:pt x="2082800" y="31750"/>
                </a:lnTo>
                <a:lnTo>
                  <a:pt x="2082800" y="44450"/>
                </a:lnTo>
                <a:lnTo>
                  <a:pt x="2133600" y="44450"/>
                </a:lnTo>
                <a:lnTo>
                  <a:pt x="2133600" y="31750"/>
                </a:lnTo>
                <a:close/>
              </a:path>
              <a:path w="8389620" h="76200">
                <a:moveTo>
                  <a:pt x="2222500" y="31750"/>
                </a:moveTo>
                <a:lnTo>
                  <a:pt x="2171700" y="31750"/>
                </a:lnTo>
                <a:lnTo>
                  <a:pt x="2171700" y="44450"/>
                </a:lnTo>
                <a:lnTo>
                  <a:pt x="2222500" y="44450"/>
                </a:lnTo>
                <a:lnTo>
                  <a:pt x="2222500" y="31750"/>
                </a:lnTo>
                <a:close/>
              </a:path>
              <a:path w="8389620" h="76200">
                <a:moveTo>
                  <a:pt x="2311400" y="31750"/>
                </a:moveTo>
                <a:lnTo>
                  <a:pt x="2260600" y="31750"/>
                </a:lnTo>
                <a:lnTo>
                  <a:pt x="2260600" y="44450"/>
                </a:lnTo>
                <a:lnTo>
                  <a:pt x="2311400" y="44450"/>
                </a:lnTo>
                <a:lnTo>
                  <a:pt x="2311400" y="31750"/>
                </a:lnTo>
                <a:close/>
              </a:path>
              <a:path w="8389620" h="76200">
                <a:moveTo>
                  <a:pt x="2400300" y="31750"/>
                </a:moveTo>
                <a:lnTo>
                  <a:pt x="2349500" y="31750"/>
                </a:lnTo>
                <a:lnTo>
                  <a:pt x="2349500" y="44450"/>
                </a:lnTo>
                <a:lnTo>
                  <a:pt x="2400300" y="44450"/>
                </a:lnTo>
                <a:lnTo>
                  <a:pt x="2400300" y="31750"/>
                </a:lnTo>
                <a:close/>
              </a:path>
              <a:path w="8389620" h="76200">
                <a:moveTo>
                  <a:pt x="2489200" y="31750"/>
                </a:moveTo>
                <a:lnTo>
                  <a:pt x="2438400" y="31750"/>
                </a:lnTo>
                <a:lnTo>
                  <a:pt x="2438400" y="44450"/>
                </a:lnTo>
                <a:lnTo>
                  <a:pt x="2489200" y="44450"/>
                </a:lnTo>
                <a:lnTo>
                  <a:pt x="2489200" y="31750"/>
                </a:lnTo>
                <a:close/>
              </a:path>
              <a:path w="8389620" h="76200">
                <a:moveTo>
                  <a:pt x="2578100" y="31750"/>
                </a:moveTo>
                <a:lnTo>
                  <a:pt x="2527300" y="31750"/>
                </a:lnTo>
                <a:lnTo>
                  <a:pt x="2527300" y="44450"/>
                </a:lnTo>
                <a:lnTo>
                  <a:pt x="2578100" y="44450"/>
                </a:lnTo>
                <a:lnTo>
                  <a:pt x="2578100" y="31750"/>
                </a:lnTo>
                <a:close/>
              </a:path>
              <a:path w="8389620" h="76200">
                <a:moveTo>
                  <a:pt x="2667000" y="31750"/>
                </a:moveTo>
                <a:lnTo>
                  <a:pt x="2616200" y="31750"/>
                </a:lnTo>
                <a:lnTo>
                  <a:pt x="2616200" y="44450"/>
                </a:lnTo>
                <a:lnTo>
                  <a:pt x="2667000" y="44450"/>
                </a:lnTo>
                <a:lnTo>
                  <a:pt x="2667000" y="31750"/>
                </a:lnTo>
                <a:close/>
              </a:path>
              <a:path w="8389620" h="76200">
                <a:moveTo>
                  <a:pt x="2755900" y="31750"/>
                </a:moveTo>
                <a:lnTo>
                  <a:pt x="2705100" y="31750"/>
                </a:lnTo>
                <a:lnTo>
                  <a:pt x="2705100" y="44450"/>
                </a:lnTo>
                <a:lnTo>
                  <a:pt x="2755900" y="44450"/>
                </a:lnTo>
                <a:lnTo>
                  <a:pt x="2755900" y="31750"/>
                </a:lnTo>
                <a:close/>
              </a:path>
              <a:path w="8389620" h="76200">
                <a:moveTo>
                  <a:pt x="2844800" y="31750"/>
                </a:moveTo>
                <a:lnTo>
                  <a:pt x="2794000" y="31750"/>
                </a:lnTo>
                <a:lnTo>
                  <a:pt x="2794000" y="44450"/>
                </a:lnTo>
                <a:lnTo>
                  <a:pt x="2844800" y="44450"/>
                </a:lnTo>
                <a:lnTo>
                  <a:pt x="2844800" y="31750"/>
                </a:lnTo>
                <a:close/>
              </a:path>
              <a:path w="8389620" h="76200">
                <a:moveTo>
                  <a:pt x="2933700" y="31750"/>
                </a:moveTo>
                <a:lnTo>
                  <a:pt x="2882900" y="31750"/>
                </a:lnTo>
                <a:lnTo>
                  <a:pt x="2882900" y="44450"/>
                </a:lnTo>
                <a:lnTo>
                  <a:pt x="2933700" y="44450"/>
                </a:lnTo>
                <a:lnTo>
                  <a:pt x="2933700" y="31750"/>
                </a:lnTo>
                <a:close/>
              </a:path>
              <a:path w="8389620" h="76200">
                <a:moveTo>
                  <a:pt x="3022600" y="31750"/>
                </a:moveTo>
                <a:lnTo>
                  <a:pt x="2971800" y="31750"/>
                </a:lnTo>
                <a:lnTo>
                  <a:pt x="2971800" y="44450"/>
                </a:lnTo>
                <a:lnTo>
                  <a:pt x="3022600" y="44450"/>
                </a:lnTo>
                <a:lnTo>
                  <a:pt x="3022600" y="31750"/>
                </a:lnTo>
                <a:close/>
              </a:path>
              <a:path w="8389620" h="76200">
                <a:moveTo>
                  <a:pt x="3111500" y="31750"/>
                </a:moveTo>
                <a:lnTo>
                  <a:pt x="3060700" y="31750"/>
                </a:lnTo>
                <a:lnTo>
                  <a:pt x="3060700" y="44450"/>
                </a:lnTo>
                <a:lnTo>
                  <a:pt x="3111500" y="44450"/>
                </a:lnTo>
                <a:lnTo>
                  <a:pt x="3111500" y="31750"/>
                </a:lnTo>
                <a:close/>
              </a:path>
              <a:path w="8389620" h="76200">
                <a:moveTo>
                  <a:pt x="3200400" y="31750"/>
                </a:moveTo>
                <a:lnTo>
                  <a:pt x="3149600" y="31750"/>
                </a:lnTo>
                <a:lnTo>
                  <a:pt x="3149600" y="44450"/>
                </a:lnTo>
                <a:lnTo>
                  <a:pt x="3200400" y="44450"/>
                </a:lnTo>
                <a:lnTo>
                  <a:pt x="3200400" y="31750"/>
                </a:lnTo>
                <a:close/>
              </a:path>
              <a:path w="8389620" h="76200">
                <a:moveTo>
                  <a:pt x="3289300" y="31750"/>
                </a:moveTo>
                <a:lnTo>
                  <a:pt x="3238500" y="31750"/>
                </a:lnTo>
                <a:lnTo>
                  <a:pt x="3238500" y="44450"/>
                </a:lnTo>
                <a:lnTo>
                  <a:pt x="3289300" y="44450"/>
                </a:lnTo>
                <a:lnTo>
                  <a:pt x="3289300" y="31750"/>
                </a:lnTo>
                <a:close/>
              </a:path>
              <a:path w="8389620" h="76200">
                <a:moveTo>
                  <a:pt x="3378200" y="31750"/>
                </a:moveTo>
                <a:lnTo>
                  <a:pt x="3327400" y="31750"/>
                </a:lnTo>
                <a:lnTo>
                  <a:pt x="3327400" y="44450"/>
                </a:lnTo>
                <a:lnTo>
                  <a:pt x="3378200" y="44450"/>
                </a:lnTo>
                <a:lnTo>
                  <a:pt x="3378200" y="31750"/>
                </a:lnTo>
                <a:close/>
              </a:path>
              <a:path w="8389620" h="76200">
                <a:moveTo>
                  <a:pt x="3467100" y="31750"/>
                </a:moveTo>
                <a:lnTo>
                  <a:pt x="3416300" y="31750"/>
                </a:lnTo>
                <a:lnTo>
                  <a:pt x="3416300" y="44450"/>
                </a:lnTo>
                <a:lnTo>
                  <a:pt x="3467100" y="44450"/>
                </a:lnTo>
                <a:lnTo>
                  <a:pt x="3467100" y="31750"/>
                </a:lnTo>
                <a:close/>
              </a:path>
              <a:path w="8389620" h="76200">
                <a:moveTo>
                  <a:pt x="3556000" y="31750"/>
                </a:moveTo>
                <a:lnTo>
                  <a:pt x="3505200" y="31750"/>
                </a:lnTo>
                <a:lnTo>
                  <a:pt x="3505200" y="44450"/>
                </a:lnTo>
                <a:lnTo>
                  <a:pt x="3556000" y="44450"/>
                </a:lnTo>
                <a:lnTo>
                  <a:pt x="3556000" y="31750"/>
                </a:lnTo>
                <a:close/>
              </a:path>
              <a:path w="8389620" h="76200">
                <a:moveTo>
                  <a:pt x="3644900" y="31750"/>
                </a:moveTo>
                <a:lnTo>
                  <a:pt x="3594100" y="31750"/>
                </a:lnTo>
                <a:lnTo>
                  <a:pt x="3594100" y="44450"/>
                </a:lnTo>
                <a:lnTo>
                  <a:pt x="3644900" y="44450"/>
                </a:lnTo>
                <a:lnTo>
                  <a:pt x="3644900" y="31750"/>
                </a:lnTo>
                <a:close/>
              </a:path>
              <a:path w="8389620" h="76200">
                <a:moveTo>
                  <a:pt x="3733800" y="31750"/>
                </a:moveTo>
                <a:lnTo>
                  <a:pt x="3683000" y="31750"/>
                </a:lnTo>
                <a:lnTo>
                  <a:pt x="3683000" y="44450"/>
                </a:lnTo>
                <a:lnTo>
                  <a:pt x="3733800" y="44450"/>
                </a:lnTo>
                <a:lnTo>
                  <a:pt x="3733800" y="31750"/>
                </a:lnTo>
                <a:close/>
              </a:path>
              <a:path w="8389620" h="76200">
                <a:moveTo>
                  <a:pt x="3822700" y="31750"/>
                </a:moveTo>
                <a:lnTo>
                  <a:pt x="3771900" y="31750"/>
                </a:lnTo>
                <a:lnTo>
                  <a:pt x="3771900" y="44450"/>
                </a:lnTo>
                <a:lnTo>
                  <a:pt x="3822700" y="44450"/>
                </a:lnTo>
                <a:lnTo>
                  <a:pt x="3822700" y="31750"/>
                </a:lnTo>
                <a:close/>
              </a:path>
              <a:path w="8389620" h="76200">
                <a:moveTo>
                  <a:pt x="3911600" y="31750"/>
                </a:moveTo>
                <a:lnTo>
                  <a:pt x="3860800" y="31750"/>
                </a:lnTo>
                <a:lnTo>
                  <a:pt x="3860800" y="44450"/>
                </a:lnTo>
                <a:lnTo>
                  <a:pt x="3911600" y="44450"/>
                </a:lnTo>
                <a:lnTo>
                  <a:pt x="3911600" y="31750"/>
                </a:lnTo>
                <a:close/>
              </a:path>
              <a:path w="8389620" h="76200">
                <a:moveTo>
                  <a:pt x="4000500" y="31750"/>
                </a:moveTo>
                <a:lnTo>
                  <a:pt x="3949700" y="31750"/>
                </a:lnTo>
                <a:lnTo>
                  <a:pt x="3949700" y="44450"/>
                </a:lnTo>
                <a:lnTo>
                  <a:pt x="4000500" y="44450"/>
                </a:lnTo>
                <a:lnTo>
                  <a:pt x="4000500" y="31750"/>
                </a:lnTo>
                <a:close/>
              </a:path>
              <a:path w="8389620" h="76200">
                <a:moveTo>
                  <a:pt x="4089400" y="31750"/>
                </a:moveTo>
                <a:lnTo>
                  <a:pt x="4038600" y="31750"/>
                </a:lnTo>
                <a:lnTo>
                  <a:pt x="4038600" y="44450"/>
                </a:lnTo>
                <a:lnTo>
                  <a:pt x="4089400" y="44450"/>
                </a:lnTo>
                <a:lnTo>
                  <a:pt x="4089400" y="31750"/>
                </a:lnTo>
                <a:close/>
              </a:path>
              <a:path w="8389620" h="76200">
                <a:moveTo>
                  <a:pt x="4178300" y="31750"/>
                </a:moveTo>
                <a:lnTo>
                  <a:pt x="4127500" y="31750"/>
                </a:lnTo>
                <a:lnTo>
                  <a:pt x="4127500" y="44450"/>
                </a:lnTo>
                <a:lnTo>
                  <a:pt x="4178300" y="44450"/>
                </a:lnTo>
                <a:lnTo>
                  <a:pt x="4178300" y="31750"/>
                </a:lnTo>
                <a:close/>
              </a:path>
              <a:path w="8389620" h="76200">
                <a:moveTo>
                  <a:pt x="4267200" y="31750"/>
                </a:moveTo>
                <a:lnTo>
                  <a:pt x="4216400" y="31750"/>
                </a:lnTo>
                <a:lnTo>
                  <a:pt x="4216400" y="44450"/>
                </a:lnTo>
                <a:lnTo>
                  <a:pt x="4267200" y="44450"/>
                </a:lnTo>
                <a:lnTo>
                  <a:pt x="4267200" y="31750"/>
                </a:lnTo>
                <a:close/>
              </a:path>
              <a:path w="8389620" h="76200">
                <a:moveTo>
                  <a:pt x="4356100" y="31750"/>
                </a:moveTo>
                <a:lnTo>
                  <a:pt x="4305300" y="31750"/>
                </a:lnTo>
                <a:lnTo>
                  <a:pt x="4305300" y="44450"/>
                </a:lnTo>
                <a:lnTo>
                  <a:pt x="4356100" y="44450"/>
                </a:lnTo>
                <a:lnTo>
                  <a:pt x="4356100" y="31750"/>
                </a:lnTo>
                <a:close/>
              </a:path>
              <a:path w="8389620" h="76200">
                <a:moveTo>
                  <a:pt x="4445000" y="31750"/>
                </a:moveTo>
                <a:lnTo>
                  <a:pt x="4394200" y="31750"/>
                </a:lnTo>
                <a:lnTo>
                  <a:pt x="4394200" y="44450"/>
                </a:lnTo>
                <a:lnTo>
                  <a:pt x="4445000" y="44450"/>
                </a:lnTo>
                <a:lnTo>
                  <a:pt x="4445000" y="31750"/>
                </a:lnTo>
                <a:close/>
              </a:path>
              <a:path w="8389620" h="76200">
                <a:moveTo>
                  <a:pt x="4533900" y="31750"/>
                </a:moveTo>
                <a:lnTo>
                  <a:pt x="4483100" y="31750"/>
                </a:lnTo>
                <a:lnTo>
                  <a:pt x="4483100" y="44450"/>
                </a:lnTo>
                <a:lnTo>
                  <a:pt x="4533900" y="44450"/>
                </a:lnTo>
                <a:lnTo>
                  <a:pt x="4533900" y="31750"/>
                </a:lnTo>
                <a:close/>
              </a:path>
              <a:path w="8389620" h="76200">
                <a:moveTo>
                  <a:pt x="4622800" y="31750"/>
                </a:moveTo>
                <a:lnTo>
                  <a:pt x="4572000" y="31750"/>
                </a:lnTo>
                <a:lnTo>
                  <a:pt x="4572000" y="44450"/>
                </a:lnTo>
                <a:lnTo>
                  <a:pt x="4622800" y="44450"/>
                </a:lnTo>
                <a:lnTo>
                  <a:pt x="4622800" y="31750"/>
                </a:lnTo>
                <a:close/>
              </a:path>
              <a:path w="8389620" h="76200">
                <a:moveTo>
                  <a:pt x="4711700" y="31750"/>
                </a:moveTo>
                <a:lnTo>
                  <a:pt x="4660900" y="31750"/>
                </a:lnTo>
                <a:lnTo>
                  <a:pt x="4660900" y="44450"/>
                </a:lnTo>
                <a:lnTo>
                  <a:pt x="4711700" y="44450"/>
                </a:lnTo>
                <a:lnTo>
                  <a:pt x="4711700" y="31750"/>
                </a:lnTo>
                <a:close/>
              </a:path>
              <a:path w="8389620" h="76200">
                <a:moveTo>
                  <a:pt x="4800600" y="31750"/>
                </a:moveTo>
                <a:lnTo>
                  <a:pt x="4749800" y="31750"/>
                </a:lnTo>
                <a:lnTo>
                  <a:pt x="4749800" y="44450"/>
                </a:lnTo>
                <a:lnTo>
                  <a:pt x="4800600" y="44450"/>
                </a:lnTo>
                <a:lnTo>
                  <a:pt x="4800600" y="31750"/>
                </a:lnTo>
                <a:close/>
              </a:path>
              <a:path w="8389620" h="76200">
                <a:moveTo>
                  <a:pt x="4889500" y="31750"/>
                </a:moveTo>
                <a:lnTo>
                  <a:pt x="4838700" y="31750"/>
                </a:lnTo>
                <a:lnTo>
                  <a:pt x="4838700" y="44450"/>
                </a:lnTo>
                <a:lnTo>
                  <a:pt x="4889500" y="44450"/>
                </a:lnTo>
                <a:lnTo>
                  <a:pt x="4889500" y="31750"/>
                </a:lnTo>
                <a:close/>
              </a:path>
              <a:path w="8389620" h="76200">
                <a:moveTo>
                  <a:pt x="4978400" y="31750"/>
                </a:moveTo>
                <a:lnTo>
                  <a:pt x="4927600" y="31750"/>
                </a:lnTo>
                <a:lnTo>
                  <a:pt x="4927600" y="44450"/>
                </a:lnTo>
                <a:lnTo>
                  <a:pt x="4978400" y="44450"/>
                </a:lnTo>
                <a:lnTo>
                  <a:pt x="4978400" y="31750"/>
                </a:lnTo>
                <a:close/>
              </a:path>
              <a:path w="8389620" h="76200">
                <a:moveTo>
                  <a:pt x="5067300" y="31750"/>
                </a:moveTo>
                <a:lnTo>
                  <a:pt x="5016500" y="31750"/>
                </a:lnTo>
                <a:lnTo>
                  <a:pt x="5016500" y="44450"/>
                </a:lnTo>
                <a:lnTo>
                  <a:pt x="5067300" y="44450"/>
                </a:lnTo>
                <a:lnTo>
                  <a:pt x="5067300" y="31750"/>
                </a:lnTo>
                <a:close/>
              </a:path>
              <a:path w="8389620" h="76200">
                <a:moveTo>
                  <a:pt x="5156200" y="31750"/>
                </a:moveTo>
                <a:lnTo>
                  <a:pt x="5105400" y="31750"/>
                </a:lnTo>
                <a:lnTo>
                  <a:pt x="5105400" y="44450"/>
                </a:lnTo>
                <a:lnTo>
                  <a:pt x="5156200" y="44450"/>
                </a:lnTo>
                <a:lnTo>
                  <a:pt x="5156200" y="31750"/>
                </a:lnTo>
                <a:close/>
              </a:path>
              <a:path w="8389620" h="76200">
                <a:moveTo>
                  <a:pt x="5245100" y="31750"/>
                </a:moveTo>
                <a:lnTo>
                  <a:pt x="5194300" y="31750"/>
                </a:lnTo>
                <a:lnTo>
                  <a:pt x="5194300" y="44450"/>
                </a:lnTo>
                <a:lnTo>
                  <a:pt x="5245100" y="44450"/>
                </a:lnTo>
                <a:lnTo>
                  <a:pt x="5245100" y="31750"/>
                </a:lnTo>
                <a:close/>
              </a:path>
              <a:path w="8389620" h="76200">
                <a:moveTo>
                  <a:pt x="5334000" y="31750"/>
                </a:moveTo>
                <a:lnTo>
                  <a:pt x="5283200" y="31750"/>
                </a:lnTo>
                <a:lnTo>
                  <a:pt x="5283200" y="44450"/>
                </a:lnTo>
                <a:lnTo>
                  <a:pt x="5334000" y="44450"/>
                </a:lnTo>
                <a:lnTo>
                  <a:pt x="5334000" y="31750"/>
                </a:lnTo>
                <a:close/>
              </a:path>
              <a:path w="8389620" h="76200">
                <a:moveTo>
                  <a:pt x="5422900" y="31750"/>
                </a:moveTo>
                <a:lnTo>
                  <a:pt x="5372100" y="31750"/>
                </a:lnTo>
                <a:lnTo>
                  <a:pt x="5372100" y="44450"/>
                </a:lnTo>
                <a:lnTo>
                  <a:pt x="5422900" y="44450"/>
                </a:lnTo>
                <a:lnTo>
                  <a:pt x="5422900" y="31750"/>
                </a:lnTo>
                <a:close/>
              </a:path>
              <a:path w="8389620" h="76200">
                <a:moveTo>
                  <a:pt x="5511800" y="31750"/>
                </a:moveTo>
                <a:lnTo>
                  <a:pt x="5461000" y="31750"/>
                </a:lnTo>
                <a:lnTo>
                  <a:pt x="5461000" y="44450"/>
                </a:lnTo>
                <a:lnTo>
                  <a:pt x="5511800" y="44450"/>
                </a:lnTo>
                <a:lnTo>
                  <a:pt x="5511800" y="31750"/>
                </a:lnTo>
                <a:close/>
              </a:path>
              <a:path w="8389620" h="76200">
                <a:moveTo>
                  <a:pt x="5600700" y="31750"/>
                </a:moveTo>
                <a:lnTo>
                  <a:pt x="5549900" y="31750"/>
                </a:lnTo>
                <a:lnTo>
                  <a:pt x="5549900" y="44450"/>
                </a:lnTo>
                <a:lnTo>
                  <a:pt x="5600700" y="44450"/>
                </a:lnTo>
                <a:lnTo>
                  <a:pt x="5600700" y="31750"/>
                </a:lnTo>
                <a:close/>
              </a:path>
              <a:path w="8389620" h="76200">
                <a:moveTo>
                  <a:pt x="5689600" y="31750"/>
                </a:moveTo>
                <a:lnTo>
                  <a:pt x="5638800" y="31750"/>
                </a:lnTo>
                <a:lnTo>
                  <a:pt x="5638800" y="44450"/>
                </a:lnTo>
                <a:lnTo>
                  <a:pt x="5689600" y="44450"/>
                </a:lnTo>
                <a:lnTo>
                  <a:pt x="5689600" y="31750"/>
                </a:lnTo>
                <a:close/>
              </a:path>
              <a:path w="8389620" h="76200">
                <a:moveTo>
                  <a:pt x="5778500" y="31750"/>
                </a:moveTo>
                <a:lnTo>
                  <a:pt x="5727700" y="31750"/>
                </a:lnTo>
                <a:lnTo>
                  <a:pt x="5727700" y="44450"/>
                </a:lnTo>
                <a:lnTo>
                  <a:pt x="5778500" y="44450"/>
                </a:lnTo>
                <a:lnTo>
                  <a:pt x="5778500" y="31750"/>
                </a:lnTo>
                <a:close/>
              </a:path>
              <a:path w="8389620" h="76200">
                <a:moveTo>
                  <a:pt x="5867400" y="31750"/>
                </a:moveTo>
                <a:lnTo>
                  <a:pt x="5816600" y="31750"/>
                </a:lnTo>
                <a:lnTo>
                  <a:pt x="5816600" y="44450"/>
                </a:lnTo>
                <a:lnTo>
                  <a:pt x="5867400" y="44450"/>
                </a:lnTo>
                <a:lnTo>
                  <a:pt x="5867400" y="31750"/>
                </a:lnTo>
                <a:close/>
              </a:path>
              <a:path w="8389620" h="76200">
                <a:moveTo>
                  <a:pt x="5956300" y="31750"/>
                </a:moveTo>
                <a:lnTo>
                  <a:pt x="5905500" y="31750"/>
                </a:lnTo>
                <a:lnTo>
                  <a:pt x="5905500" y="44450"/>
                </a:lnTo>
                <a:lnTo>
                  <a:pt x="5956300" y="44450"/>
                </a:lnTo>
                <a:lnTo>
                  <a:pt x="5956300" y="31750"/>
                </a:lnTo>
                <a:close/>
              </a:path>
              <a:path w="8389620" h="76200">
                <a:moveTo>
                  <a:pt x="6045200" y="31750"/>
                </a:moveTo>
                <a:lnTo>
                  <a:pt x="5994400" y="31750"/>
                </a:lnTo>
                <a:lnTo>
                  <a:pt x="5994400" y="44450"/>
                </a:lnTo>
                <a:lnTo>
                  <a:pt x="6045200" y="44450"/>
                </a:lnTo>
                <a:lnTo>
                  <a:pt x="6045200" y="31750"/>
                </a:lnTo>
                <a:close/>
              </a:path>
              <a:path w="8389620" h="76200">
                <a:moveTo>
                  <a:pt x="6134100" y="31750"/>
                </a:moveTo>
                <a:lnTo>
                  <a:pt x="6083300" y="31750"/>
                </a:lnTo>
                <a:lnTo>
                  <a:pt x="6083300" y="44450"/>
                </a:lnTo>
                <a:lnTo>
                  <a:pt x="6134100" y="44450"/>
                </a:lnTo>
                <a:lnTo>
                  <a:pt x="6134100" y="31750"/>
                </a:lnTo>
                <a:close/>
              </a:path>
              <a:path w="8389620" h="76200">
                <a:moveTo>
                  <a:pt x="6223000" y="31750"/>
                </a:moveTo>
                <a:lnTo>
                  <a:pt x="6172200" y="31750"/>
                </a:lnTo>
                <a:lnTo>
                  <a:pt x="6172200" y="44450"/>
                </a:lnTo>
                <a:lnTo>
                  <a:pt x="6223000" y="44450"/>
                </a:lnTo>
                <a:lnTo>
                  <a:pt x="6223000" y="31750"/>
                </a:lnTo>
                <a:close/>
              </a:path>
              <a:path w="8389620" h="76200">
                <a:moveTo>
                  <a:pt x="6311900" y="31750"/>
                </a:moveTo>
                <a:lnTo>
                  <a:pt x="6261100" y="31750"/>
                </a:lnTo>
                <a:lnTo>
                  <a:pt x="6261100" y="44450"/>
                </a:lnTo>
                <a:lnTo>
                  <a:pt x="6311900" y="44450"/>
                </a:lnTo>
                <a:lnTo>
                  <a:pt x="6311900" y="31750"/>
                </a:lnTo>
                <a:close/>
              </a:path>
              <a:path w="8389620" h="76200">
                <a:moveTo>
                  <a:pt x="6400800" y="31750"/>
                </a:moveTo>
                <a:lnTo>
                  <a:pt x="6350000" y="31750"/>
                </a:lnTo>
                <a:lnTo>
                  <a:pt x="6350000" y="44450"/>
                </a:lnTo>
                <a:lnTo>
                  <a:pt x="6400800" y="44450"/>
                </a:lnTo>
                <a:lnTo>
                  <a:pt x="6400800" y="31750"/>
                </a:lnTo>
                <a:close/>
              </a:path>
              <a:path w="8389620" h="76200">
                <a:moveTo>
                  <a:pt x="6489700" y="31750"/>
                </a:moveTo>
                <a:lnTo>
                  <a:pt x="6438900" y="31750"/>
                </a:lnTo>
                <a:lnTo>
                  <a:pt x="6438900" y="44450"/>
                </a:lnTo>
                <a:lnTo>
                  <a:pt x="6489700" y="44450"/>
                </a:lnTo>
                <a:lnTo>
                  <a:pt x="6489700" y="31750"/>
                </a:lnTo>
                <a:close/>
              </a:path>
              <a:path w="8389620" h="76200">
                <a:moveTo>
                  <a:pt x="6578600" y="31750"/>
                </a:moveTo>
                <a:lnTo>
                  <a:pt x="6527800" y="31750"/>
                </a:lnTo>
                <a:lnTo>
                  <a:pt x="6527800" y="44450"/>
                </a:lnTo>
                <a:lnTo>
                  <a:pt x="6578600" y="44450"/>
                </a:lnTo>
                <a:lnTo>
                  <a:pt x="6578600" y="31750"/>
                </a:lnTo>
                <a:close/>
              </a:path>
              <a:path w="8389620" h="76200">
                <a:moveTo>
                  <a:pt x="6667500" y="31750"/>
                </a:moveTo>
                <a:lnTo>
                  <a:pt x="6616700" y="31750"/>
                </a:lnTo>
                <a:lnTo>
                  <a:pt x="6616700" y="44450"/>
                </a:lnTo>
                <a:lnTo>
                  <a:pt x="6667500" y="44450"/>
                </a:lnTo>
                <a:lnTo>
                  <a:pt x="6667500" y="31750"/>
                </a:lnTo>
                <a:close/>
              </a:path>
              <a:path w="8389620" h="76200">
                <a:moveTo>
                  <a:pt x="6756400" y="31750"/>
                </a:moveTo>
                <a:lnTo>
                  <a:pt x="6705600" y="31750"/>
                </a:lnTo>
                <a:lnTo>
                  <a:pt x="6705600" y="44450"/>
                </a:lnTo>
                <a:lnTo>
                  <a:pt x="6756400" y="44450"/>
                </a:lnTo>
                <a:lnTo>
                  <a:pt x="6756400" y="31750"/>
                </a:lnTo>
                <a:close/>
              </a:path>
              <a:path w="8389620" h="76200">
                <a:moveTo>
                  <a:pt x="6845300" y="31750"/>
                </a:moveTo>
                <a:lnTo>
                  <a:pt x="6794500" y="31750"/>
                </a:lnTo>
                <a:lnTo>
                  <a:pt x="6794500" y="44450"/>
                </a:lnTo>
                <a:lnTo>
                  <a:pt x="6845300" y="44450"/>
                </a:lnTo>
                <a:lnTo>
                  <a:pt x="6845300" y="31750"/>
                </a:lnTo>
                <a:close/>
              </a:path>
              <a:path w="8389620" h="76200">
                <a:moveTo>
                  <a:pt x="6934200" y="31750"/>
                </a:moveTo>
                <a:lnTo>
                  <a:pt x="6883400" y="31750"/>
                </a:lnTo>
                <a:lnTo>
                  <a:pt x="6883400" y="44450"/>
                </a:lnTo>
                <a:lnTo>
                  <a:pt x="6934200" y="44450"/>
                </a:lnTo>
                <a:lnTo>
                  <a:pt x="6934200" y="31750"/>
                </a:lnTo>
                <a:close/>
              </a:path>
              <a:path w="8389620" h="76200">
                <a:moveTo>
                  <a:pt x="7023100" y="31750"/>
                </a:moveTo>
                <a:lnTo>
                  <a:pt x="6972300" y="31750"/>
                </a:lnTo>
                <a:lnTo>
                  <a:pt x="6972300" y="44450"/>
                </a:lnTo>
                <a:lnTo>
                  <a:pt x="7023100" y="44450"/>
                </a:lnTo>
                <a:lnTo>
                  <a:pt x="7023100" y="31750"/>
                </a:lnTo>
                <a:close/>
              </a:path>
              <a:path w="8389620" h="76200">
                <a:moveTo>
                  <a:pt x="7112000" y="31750"/>
                </a:moveTo>
                <a:lnTo>
                  <a:pt x="7061200" y="31750"/>
                </a:lnTo>
                <a:lnTo>
                  <a:pt x="7061200" y="44450"/>
                </a:lnTo>
                <a:lnTo>
                  <a:pt x="7112000" y="44450"/>
                </a:lnTo>
                <a:lnTo>
                  <a:pt x="7112000" y="31750"/>
                </a:lnTo>
                <a:close/>
              </a:path>
              <a:path w="8389620" h="76200">
                <a:moveTo>
                  <a:pt x="7200900" y="31750"/>
                </a:moveTo>
                <a:lnTo>
                  <a:pt x="7150100" y="31750"/>
                </a:lnTo>
                <a:lnTo>
                  <a:pt x="7150100" y="44450"/>
                </a:lnTo>
                <a:lnTo>
                  <a:pt x="7200900" y="44450"/>
                </a:lnTo>
                <a:lnTo>
                  <a:pt x="7200900" y="31750"/>
                </a:lnTo>
                <a:close/>
              </a:path>
              <a:path w="8389620" h="76200">
                <a:moveTo>
                  <a:pt x="7289800" y="31750"/>
                </a:moveTo>
                <a:lnTo>
                  <a:pt x="7239000" y="31750"/>
                </a:lnTo>
                <a:lnTo>
                  <a:pt x="7239000" y="44450"/>
                </a:lnTo>
                <a:lnTo>
                  <a:pt x="7289800" y="44450"/>
                </a:lnTo>
                <a:lnTo>
                  <a:pt x="7289800" y="31750"/>
                </a:lnTo>
                <a:close/>
              </a:path>
              <a:path w="8389620" h="76200">
                <a:moveTo>
                  <a:pt x="7378700" y="31750"/>
                </a:moveTo>
                <a:lnTo>
                  <a:pt x="7327900" y="31750"/>
                </a:lnTo>
                <a:lnTo>
                  <a:pt x="7327900" y="44450"/>
                </a:lnTo>
                <a:lnTo>
                  <a:pt x="7378700" y="44450"/>
                </a:lnTo>
                <a:lnTo>
                  <a:pt x="7378700" y="31750"/>
                </a:lnTo>
                <a:close/>
              </a:path>
              <a:path w="8389620" h="76200">
                <a:moveTo>
                  <a:pt x="7467600" y="31750"/>
                </a:moveTo>
                <a:lnTo>
                  <a:pt x="7416800" y="31750"/>
                </a:lnTo>
                <a:lnTo>
                  <a:pt x="7416800" y="44450"/>
                </a:lnTo>
                <a:lnTo>
                  <a:pt x="7467600" y="44450"/>
                </a:lnTo>
                <a:lnTo>
                  <a:pt x="7467600" y="31750"/>
                </a:lnTo>
                <a:close/>
              </a:path>
              <a:path w="8389620" h="76200">
                <a:moveTo>
                  <a:pt x="7556500" y="31750"/>
                </a:moveTo>
                <a:lnTo>
                  <a:pt x="7505700" y="31750"/>
                </a:lnTo>
                <a:lnTo>
                  <a:pt x="7505700" y="44450"/>
                </a:lnTo>
                <a:lnTo>
                  <a:pt x="7556500" y="44450"/>
                </a:lnTo>
                <a:lnTo>
                  <a:pt x="7556500" y="31750"/>
                </a:lnTo>
                <a:close/>
              </a:path>
              <a:path w="8389620" h="76200">
                <a:moveTo>
                  <a:pt x="7645400" y="31750"/>
                </a:moveTo>
                <a:lnTo>
                  <a:pt x="7594600" y="31750"/>
                </a:lnTo>
                <a:lnTo>
                  <a:pt x="7594600" y="44450"/>
                </a:lnTo>
                <a:lnTo>
                  <a:pt x="7645400" y="44450"/>
                </a:lnTo>
                <a:lnTo>
                  <a:pt x="7645400" y="31750"/>
                </a:lnTo>
                <a:close/>
              </a:path>
              <a:path w="8389620" h="76200">
                <a:moveTo>
                  <a:pt x="7734300" y="31750"/>
                </a:moveTo>
                <a:lnTo>
                  <a:pt x="7683500" y="31750"/>
                </a:lnTo>
                <a:lnTo>
                  <a:pt x="7683500" y="44450"/>
                </a:lnTo>
                <a:lnTo>
                  <a:pt x="7734300" y="44450"/>
                </a:lnTo>
                <a:lnTo>
                  <a:pt x="7734300" y="31750"/>
                </a:lnTo>
                <a:close/>
              </a:path>
              <a:path w="8389620" h="76200">
                <a:moveTo>
                  <a:pt x="7823200" y="31750"/>
                </a:moveTo>
                <a:lnTo>
                  <a:pt x="7772400" y="31750"/>
                </a:lnTo>
                <a:lnTo>
                  <a:pt x="7772400" y="44450"/>
                </a:lnTo>
                <a:lnTo>
                  <a:pt x="7823200" y="44450"/>
                </a:lnTo>
                <a:lnTo>
                  <a:pt x="7823200" y="31750"/>
                </a:lnTo>
                <a:close/>
              </a:path>
              <a:path w="8389620" h="76200">
                <a:moveTo>
                  <a:pt x="7912100" y="31750"/>
                </a:moveTo>
                <a:lnTo>
                  <a:pt x="7861300" y="31750"/>
                </a:lnTo>
                <a:lnTo>
                  <a:pt x="7861300" y="44450"/>
                </a:lnTo>
                <a:lnTo>
                  <a:pt x="7912100" y="44450"/>
                </a:lnTo>
                <a:lnTo>
                  <a:pt x="7912100" y="31750"/>
                </a:lnTo>
                <a:close/>
              </a:path>
              <a:path w="8389620" h="76200">
                <a:moveTo>
                  <a:pt x="8001000" y="31750"/>
                </a:moveTo>
                <a:lnTo>
                  <a:pt x="7950200" y="31750"/>
                </a:lnTo>
                <a:lnTo>
                  <a:pt x="7950200" y="44450"/>
                </a:lnTo>
                <a:lnTo>
                  <a:pt x="8001000" y="44450"/>
                </a:lnTo>
                <a:lnTo>
                  <a:pt x="8001000" y="31750"/>
                </a:lnTo>
                <a:close/>
              </a:path>
              <a:path w="8389620" h="76200">
                <a:moveTo>
                  <a:pt x="8089900" y="31750"/>
                </a:moveTo>
                <a:lnTo>
                  <a:pt x="8039100" y="31750"/>
                </a:lnTo>
                <a:lnTo>
                  <a:pt x="8039100" y="44450"/>
                </a:lnTo>
                <a:lnTo>
                  <a:pt x="8089900" y="44450"/>
                </a:lnTo>
                <a:lnTo>
                  <a:pt x="8089900" y="31750"/>
                </a:lnTo>
                <a:close/>
              </a:path>
              <a:path w="8389620" h="76200">
                <a:moveTo>
                  <a:pt x="8178800" y="31750"/>
                </a:moveTo>
                <a:lnTo>
                  <a:pt x="8128000" y="31750"/>
                </a:lnTo>
                <a:lnTo>
                  <a:pt x="8128000" y="44450"/>
                </a:lnTo>
                <a:lnTo>
                  <a:pt x="8178800" y="44450"/>
                </a:lnTo>
                <a:lnTo>
                  <a:pt x="8178800" y="31750"/>
                </a:lnTo>
                <a:close/>
              </a:path>
              <a:path w="8389620" h="76200">
                <a:moveTo>
                  <a:pt x="8267700" y="31750"/>
                </a:moveTo>
                <a:lnTo>
                  <a:pt x="8216900" y="31750"/>
                </a:lnTo>
                <a:lnTo>
                  <a:pt x="8216900" y="44450"/>
                </a:lnTo>
                <a:lnTo>
                  <a:pt x="8267700" y="44450"/>
                </a:lnTo>
                <a:lnTo>
                  <a:pt x="8267700" y="31750"/>
                </a:lnTo>
                <a:close/>
              </a:path>
              <a:path w="8389620" h="76200">
                <a:moveTo>
                  <a:pt x="8351520" y="0"/>
                </a:moveTo>
                <a:lnTo>
                  <a:pt x="8336672" y="2988"/>
                </a:lnTo>
                <a:lnTo>
                  <a:pt x="8324564" y="11144"/>
                </a:lnTo>
                <a:lnTo>
                  <a:pt x="8316408" y="23252"/>
                </a:lnTo>
                <a:lnTo>
                  <a:pt x="8313420" y="38100"/>
                </a:lnTo>
                <a:lnTo>
                  <a:pt x="8316408" y="52947"/>
                </a:lnTo>
                <a:lnTo>
                  <a:pt x="8324564" y="65055"/>
                </a:lnTo>
                <a:lnTo>
                  <a:pt x="8336672" y="73211"/>
                </a:lnTo>
                <a:lnTo>
                  <a:pt x="8351520" y="76200"/>
                </a:lnTo>
                <a:lnTo>
                  <a:pt x="8366367" y="73211"/>
                </a:lnTo>
                <a:lnTo>
                  <a:pt x="8378475" y="65055"/>
                </a:lnTo>
                <a:lnTo>
                  <a:pt x="8386631" y="52947"/>
                </a:lnTo>
                <a:lnTo>
                  <a:pt x="8388341" y="44450"/>
                </a:lnTo>
                <a:lnTo>
                  <a:pt x="8351520" y="44450"/>
                </a:lnTo>
                <a:lnTo>
                  <a:pt x="8351520" y="31750"/>
                </a:lnTo>
                <a:lnTo>
                  <a:pt x="8388341" y="31750"/>
                </a:lnTo>
                <a:lnTo>
                  <a:pt x="8386631" y="23252"/>
                </a:lnTo>
                <a:lnTo>
                  <a:pt x="8378475" y="11144"/>
                </a:lnTo>
                <a:lnTo>
                  <a:pt x="8366367" y="2988"/>
                </a:lnTo>
                <a:lnTo>
                  <a:pt x="8351520" y="0"/>
                </a:lnTo>
                <a:close/>
              </a:path>
              <a:path w="8389620" h="76200">
                <a:moveTo>
                  <a:pt x="8314698" y="31750"/>
                </a:moveTo>
                <a:lnTo>
                  <a:pt x="8305800" y="31750"/>
                </a:lnTo>
                <a:lnTo>
                  <a:pt x="8305800" y="44450"/>
                </a:lnTo>
                <a:lnTo>
                  <a:pt x="8314698" y="44450"/>
                </a:lnTo>
                <a:lnTo>
                  <a:pt x="8313420" y="38100"/>
                </a:lnTo>
                <a:lnTo>
                  <a:pt x="8314698" y="31750"/>
                </a:lnTo>
                <a:close/>
              </a:path>
              <a:path w="8389620" h="76200">
                <a:moveTo>
                  <a:pt x="8388341" y="31750"/>
                </a:moveTo>
                <a:lnTo>
                  <a:pt x="8351520" y="31750"/>
                </a:lnTo>
                <a:lnTo>
                  <a:pt x="8351520" y="44450"/>
                </a:lnTo>
                <a:lnTo>
                  <a:pt x="8388341" y="44450"/>
                </a:lnTo>
                <a:lnTo>
                  <a:pt x="8389620" y="38100"/>
                </a:lnTo>
                <a:lnTo>
                  <a:pt x="8388341" y="31750"/>
                </a:lnTo>
                <a:close/>
              </a:path>
            </a:pathLst>
          </a:custGeom>
          <a:solidFill>
            <a:srgbClr val="92929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09" name="object 10"/>
          <p:cNvSpPr txBox="1"/>
          <p:nvPr/>
        </p:nvSpPr>
        <p:spPr>
          <a:xfrm>
            <a:off x="1668718" y="2052651"/>
            <a:ext cx="2753866" cy="1019175"/>
          </a:xfrm>
          <a:prstGeom prst="rect">
            <a:avLst/>
          </a:prstGeom>
        </p:spPr>
        <p:txBody>
          <a:bodyPr vert="horz" wrap="square" lIns="0" tIns="90170" rIns="0" bIns="0" rtlCol="0">
            <a:spAutoFit/>
          </a:bodyPr>
          <a:lstStyle/>
          <a:p>
            <a:pPr marL="12700" marR="5080" algn="just">
              <a:lnSpc>
                <a:spcPct val="110000"/>
              </a:lnSpc>
              <a:spcBef>
                <a:spcPts val="385"/>
              </a:spcBef>
            </a:pPr>
            <a:r>
              <a:rPr lang="zh-CN" alt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200"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微软雅黑" panose="020B0503020204020204" charset="-122"/>
              </a:rPr>
              <a:t>Transaction</a:t>
            </a:r>
            <a:r>
              <a:rPr lang="zh-CN" altLang="en-US" sz="1200"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微软雅黑" panose="020B0503020204020204" charset="-122"/>
              </a:rPr>
              <a:t> </a:t>
            </a:r>
            <a:r>
              <a:rPr lang="en-US" altLang="zh-CN" sz="1200"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微软雅黑" panose="020B0503020204020204" charset="-122"/>
              </a:rPr>
              <a:t>visible</a:t>
            </a:r>
            <a:endParaRPr lang="en-US" sz="1200"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微软雅黑" panose="020B0503020204020204" charset="-122"/>
            </a:endParaRPr>
          </a:p>
          <a:p>
            <a:pPr marL="12700" marR="5080" algn="just">
              <a:lnSpc>
                <a:spcPct val="110000"/>
              </a:lnSpc>
              <a:spcBef>
                <a:spcPts val="385"/>
              </a:spcBef>
            </a:pPr>
            <a:r>
              <a:rPr 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The </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two parties to the transaction choose to disclose the trade background that has been portrayed according to their needs and to visually authorize third parties.</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0" name="object 11"/>
          <p:cNvSpPr txBox="1"/>
          <p:nvPr/>
        </p:nvSpPr>
        <p:spPr>
          <a:xfrm>
            <a:off x="170128" y="4199380"/>
            <a:ext cx="2486761" cy="965200"/>
          </a:xfrm>
          <a:prstGeom prst="rect">
            <a:avLst/>
          </a:prstGeom>
        </p:spPr>
        <p:txBody>
          <a:bodyPr vert="horz" wrap="square" lIns="0" tIns="95885" rIns="0" bIns="0" rtlCol="0">
            <a:spAutoFit/>
          </a:bodyPr>
          <a:lstStyle/>
          <a:p>
            <a:pPr marL="547370">
              <a:lnSpc>
                <a:spcPct val="100000"/>
              </a:lnSpc>
              <a:spcBef>
                <a:spcPts val="755"/>
              </a:spcBef>
            </a:pPr>
            <a:r>
              <a:rPr lang="en-US" sz="1200" b="1">
                <a:solidFill>
                  <a:schemeClr val="bg1"/>
                </a:solidFill>
                <a:latin typeface="Arial" panose="020B0604020202020204" pitchFamily="34" charset="0"/>
                <a:ea typeface="微软雅黑" panose="020B0503020204020204" charset="-122"/>
                <a:cs typeface="微软雅黑" panose="020B0503020204020204" charset="-122"/>
              </a:rPr>
              <a:t>Trade portrayal</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nSpc>
                <a:spcPct val="100000"/>
              </a:lnSpc>
              <a:spcBef>
                <a:spcPts val="540"/>
              </a:spcBef>
            </a:pP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The platform is based on the </a:t>
            </a:r>
            <a:r>
              <a:rPr lang="en-US" sz="1000" spc="5"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 as the underlying technology, and the real trading background of the transaction is described in a non-</a:t>
            </a:r>
            <a:r>
              <a:rPr lang="en-US" sz="1000" spc="5" dirty="0" err="1">
                <a:solidFill>
                  <a:schemeClr val="bg1"/>
                </a:solidFill>
                <a:latin typeface="Arial" panose="020B0604020202020204" pitchFamily="34" charset="0"/>
                <a:ea typeface="微软雅黑" panose="020B0503020204020204" charset="-122"/>
                <a:cs typeface="微软雅黑" panose="020B0503020204020204" charset="-122"/>
              </a:rPr>
              <a:t>tamperable</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 way.</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1" name="object 12"/>
          <p:cNvSpPr/>
          <p:nvPr/>
        </p:nvSpPr>
        <p:spPr>
          <a:xfrm>
            <a:off x="690372" y="3328415"/>
            <a:ext cx="1018032" cy="768095"/>
          </a:xfrm>
          <a:prstGeom prst="rect">
            <a:avLst/>
          </a:prstGeom>
          <a:blipFill>
            <a:blip r:embed="rId1"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2" name="object 13"/>
          <p:cNvSpPr txBox="1"/>
          <p:nvPr/>
        </p:nvSpPr>
        <p:spPr>
          <a:xfrm>
            <a:off x="909319"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01</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3" name="object 14"/>
          <p:cNvSpPr/>
          <p:nvPr/>
        </p:nvSpPr>
        <p:spPr>
          <a:xfrm>
            <a:off x="1304544" y="3593591"/>
            <a:ext cx="217931" cy="224028"/>
          </a:xfrm>
          <a:prstGeom prst="rect">
            <a:avLst/>
          </a:prstGeom>
          <a:blipFill>
            <a:blip r:embed="rId2"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4" name="object 15"/>
          <p:cNvSpPr/>
          <p:nvPr/>
        </p:nvSpPr>
        <p:spPr>
          <a:xfrm>
            <a:off x="5750052" y="3328415"/>
            <a:ext cx="1018031" cy="768095"/>
          </a:xfrm>
          <a:prstGeom prst="rect">
            <a:avLst/>
          </a:prstGeom>
          <a:blipFill>
            <a:blip r:embed="rId3"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5" name="object 16"/>
          <p:cNvSpPr txBox="1"/>
          <p:nvPr/>
        </p:nvSpPr>
        <p:spPr>
          <a:xfrm>
            <a:off x="5988558"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04</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6" name="object 17"/>
          <p:cNvSpPr/>
          <p:nvPr/>
        </p:nvSpPr>
        <p:spPr>
          <a:xfrm>
            <a:off x="6356603" y="3587495"/>
            <a:ext cx="213360" cy="220980"/>
          </a:xfrm>
          <a:prstGeom prst="rect">
            <a:avLst/>
          </a:prstGeom>
          <a:blipFill>
            <a:blip r:embed="rId4"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7" name="object 18"/>
          <p:cNvSpPr/>
          <p:nvPr/>
        </p:nvSpPr>
        <p:spPr>
          <a:xfrm>
            <a:off x="4062984" y="3328415"/>
            <a:ext cx="1019555" cy="768095"/>
          </a:xfrm>
          <a:prstGeom prst="rect">
            <a:avLst/>
          </a:prstGeom>
          <a:blipFill>
            <a:blip r:embed="rId5"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18" name="object 19"/>
          <p:cNvSpPr txBox="1"/>
          <p:nvPr/>
        </p:nvSpPr>
        <p:spPr>
          <a:xfrm>
            <a:off x="4283202"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03</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19" name="object 20"/>
          <p:cNvSpPr/>
          <p:nvPr/>
        </p:nvSpPr>
        <p:spPr>
          <a:xfrm>
            <a:off x="4652771" y="3607308"/>
            <a:ext cx="201167" cy="210312"/>
          </a:xfrm>
          <a:prstGeom prst="rect">
            <a:avLst/>
          </a:prstGeom>
          <a:blipFill>
            <a:blip r:embed="rId6"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0" name="object 21"/>
          <p:cNvSpPr/>
          <p:nvPr/>
        </p:nvSpPr>
        <p:spPr>
          <a:xfrm>
            <a:off x="2375916" y="3328415"/>
            <a:ext cx="1019556" cy="768095"/>
          </a:xfrm>
          <a:prstGeom prst="rect">
            <a:avLst/>
          </a:prstGeom>
          <a:blipFill>
            <a:blip r:embed="rId7"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1" name="object 22"/>
          <p:cNvSpPr txBox="1"/>
          <p:nvPr/>
        </p:nvSpPr>
        <p:spPr>
          <a:xfrm>
            <a:off x="2595498" y="3529710"/>
            <a:ext cx="2787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1"/>
                </a:solidFill>
                <a:latin typeface="Arial" panose="020B0604020202020204" pitchFamily="34" charset="0"/>
                <a:ea typeface="微软雅黑" panose="020B0503020204020204" charset="-122"/>
                <a:cs typeface="微软雅黑" panose="020B0503020204020204" charset="-122"/>
              </a:rPr>
              <a:t>02</a:t>
            </a:r>
            <a:endParaRPr sz="1800" spc="-5"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22" name="object 23"/>
          <p:cNvSpPr/>
          <p:nvPr/>
        </p:nvSpPr>
        <p:spPr>
          <a:xfrm>
            <a:off x="2964179" y="3608832"/>
            <a:ext cx="173736" cy="179831"/>
          </a:xfrm>
          <a:prstGeom prst="rect">
            <a:avLst/>
          </a:prstGeom>
          <a:blipFill>
            <a:blip r:embed="rId8"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3" name="object 24"/>
          <p:cNvSpPr/>
          <p:nvPr/>
        </p:nvSpPr>
        <p:spPr>
          <a:xfrm>
            <a:off x="7437119" y="3328415"/>
            <a:ext cx="1018031" cy="768095"/>
          </a:xfrm>
          <a:prstGeom prst="rect">
            <a:avLst/>
          </a:prstGeom>
          <a:blipFill>
            <a:blip r:embed="rId9"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4" name="object 25"/>
          <p:cNvSpPr txBox="1"/>
          <p:nvPr/>
        </p:nvSpPr>
        <p:spPr>
          <a:xfrm>
            <a:off x="7656703" y="3530345"/>
            <a:ext cx="279400" cy="289560"/>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tx1"/>
                </a:solidFill>
                <a:latin typeface="Arial" panose="020B0604020202020204" pitchFamily="34" charset="0"/>
                <a:ea typeface="微软雅黑" panose="020B0503020204020204" charset="-122"/>
                <a:cs typeface="微软雅黑" panose="020B0503020204020204" charset="-122"/>
              </a:rPr>
              <a:t>05</a:t>
            </a:r>
            <a:endParaRPr sz="1800" dirty="0">
              <a:solidFill>
                <a:schemeClr val="tx1"/>
              </a:solidFill>
              <a:latin typeface="Arial" panose="020B0604020202020204" pitchFamily="34" charset="0"/>
              <a:ea typeface="微软雅黑" panose="020B0503020204020204" charset="-122"/>
              <a:cs typeface="微软雅黑" panose="020B0503020204020204" charset="-122"/>
            </a:endParaRPr>
          </a:p>
        </p:txBody>
      </p:sp>
      <p:sp>
        <p:nvSpPr>
          <p:cNvPr id="1048925" name="object 26"/>
          <p:cNvSpPr/>
          <p:nvPr/>
        </p:nvSpPr>
        <p:spPr>
          <a:xfrm>
            <a:off x="8042147" y="3589020"/>
            <a:ext cx="222503" cy="222503"/>
          </a:xfrm>
          <a:prstGeom prst="rect">
            <a:avLst/>
          </a:prstGeom>
          <a:blipFill>
            <a:blip r:embed="rId10" cstate="print"/>
            <a:stretch>
              <a:fillRect/>
            </a:stretch>
          </a:blip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6" name="object 27"/>
          <p:cNvSpPr txBox="1"/>
          <p:nvPr/>
        </p:nvSpPr>
        <p:spPr>
          <a:xfrm>
            <a:off x="3100787" y="4182819"/>
            <a:ext cx="3023157" cy="965200"/>
          </a:xfrm>
          <a:prstGeom prst="rect">
            <a:avLst/>
          </a:prstGeom>
        </p:spPr>
        <p:txBody>
          <a:bodyPr vert="horz" wrap="square" lIns="0" tIns="95885" rIns="0" bIns="0" rtlCol="0">
            <a:spAutoFit/>
          </a:bodyPr>
          <a:lstStyle/>
          <a:p>
            <a:pPr marL="721360">
              <a:lnSpc>
                <a:spcPct val="100000"/>
              </a:lnSpc>
              <a:spcBef>
                <a:spcPts val="755"/>
              </a:spcBef>
            </a:pPr>
            <a:r>
              <a:rPr lang="en-US" sz="1200" b="1">
                <a:solidFill>
                  <a:schemeClr val="bg1"/>
                </a:solidFill>
                <a:latin typeface="Arial" panose="020B0604020202020204" pitchFamily="34" charset="0"/>
                <a:ea typeface="微软雅黑" panose="020B0503020204020204" charset="-122"/>
                <a:cs typeface="微软雅黑" panose="020B0503020204020204" charset="-122"/>
              </a:rPr>
              <a:t>Bank-enterprise direct link</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marR="5080" algn="just">
              <a:lnSpc>
                <a:spcPct val="100000"/>
              </a:lnSpc>
              <a:spcBef>
                <a:spcPts val="540"/>
              </a:spcBef>
            </a:pP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Based on visualized trade information, the financial institution realizes the special account management of trade financing and recycling, and solves the closed-loop problem of funds.</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7" name="object 28"/>
          <p:cNvSpPr txBox="1"/>
          <p:nvPr/>
        </p:nvSpPr>
        <p:spPr>
          <a:xfrm>
            <a:off x="6886509" y="4250850"/>
            <a:ext cx="2222504" cy="810895"/>
          </a:xfrm>
          <a:prstGeom prst="rect">
            <a:avLst/>
          </a:prstGeom>
        </p:spPr>
        <p:txBody>
          <a:bodyPr vert="horz" wrap="square" lIns="0" tIns="95885" rIns="0" bIns="0" rtlCol="0">
            <a:spAutoFit/>
          </a:bodyPr>
          <a:lstStyle/>
          <a:p>
            <a:pPr marL="19050" algn="ctr">
              <a:lnSpc>
                <a:spcPct val="100000"/>
              </a:lnSpc>
              <a:spcBef>
                <a:spcPts val="755"/>
              </a:spcBef>
            </a:pPr>
            <a:r>
              <a:rPr lang="en-US" sz="1200" b="1" dirty="0">
                <a:solidFill>
                  <a:schemeClr val="bg1"/>
                </a:solidFill>
                <a:latin typeface="Arial" panose="020B0604020202020204" pitchFamily="34" charset="0"/>
                <a:ea typeface="微软雅黑" panose="020B0503020204020204" charset="-122"/>
                <a:cs typeface="微软雅黑" panose="020B0503020204020204" charset="-122"/>
              </a:rPr>
              <a:t>privacy protection</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a:lnSpc>
                <a:spcPct val="100000"/>
              </a:lnSpc>
              <a:spcBef>
                <a:spcPts val="540"/>
              </a:spcBef>
            </a:pPr>
            <a:r>
              <a:rPr lang="zh-CN" alt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Encryption </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algorithm </a:t>
            </a:r>
            <a:r>
              <a:rPr 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as</a:t>
            </a:r>
            <a:r>
              <a:rPr lang="zh-CN" alt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technical</a:t>
            </a:r>
            <a:r>
              <a:rPr lang="zh-CN" alt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guarantee</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 </a:t>
            </a:r>
            <a:r>
              <a:rPr lang="en-US" sz="1000" spc="5" dirty="0" err="1">
                <a:solidFill>
                  <a:schemeClr val="bg1"/>
                </a:solidFill>
                <a:latin typeface="Arial" panose="020B0604020202020204" pitchFamily="34" charset="0"/>
                <a:ea typeface="微软雅黑" panose="020B0503020204020204" charset="-122"/>
                <a:cs typeface="微软雅黑" panose="020B0503020204020204" charset="-122"/>
              </a:rPr>
              <a:t>accessShould</a:t>
            </a:r>
            <a:r>
              <a:rPr lang="en-US" sz="1000" spc="5" dirty="0">
                <a:solidFill>
                  <a:schemeClr val="bg1"/>
                </a:solidFill>
                <a:latin typeface="Arial" panose="020B0604020202020204" pitchFamily="34" charset="0"/>
                <a:ea typeface="微软雅黑" panose="020B0503020204020204" charset="-122"/>
                <a:cs typeface="微软雅黑" panose="020B0503020204020204" charset="-122"/>
              </a:rPr>
              <a:t> be accessed, see what should be seen </a:t>
            </a:r>
            <a:r>
              <a:rPr sz="1000" spc="-5"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8" name="object 29"/>
          <p:cNvSpPr txBox="1"/>
          <p:nvPr/>
        </p:nvSpPr>
        <p:spPr>
          <a:xfrm>
            <a:off x="5092826" y="2064385"/>
            <a:ext cx="3473576" cy="981075"/>
          </a:xfrm>
          <a:prstGeom prst="rect">
            <a:avLst/>
          </a:prstGeom>
        </p:spPr>
        <p:txBody>
          <a:bodyPr vert="horz" wrap="square" lIns="0" tIns="90170" rIns="0" bIns="0" rtlCol="0">
            <a:spAutoFit/>
          </a:bodyPr>
          <a:lstStyle/>
          <a:p>
            <a:pPr marL="755015">
              <a:lnSpc>
                <a:spcPct val="100000"/>
              </a:lnSpc>
              <a:spcBef>
                <a:spcPts val="710"/>
              </a:spcBef>
            </a:pPr>
            <a:r>
              <a:rPr lang="en-US" sz="1200" b="1" dirty="0">
                <a:solidFill>
                  <a:schemeClr val="bg1"/>
                </a:solidFill>
                <a:latin typeface="Arial" panose="020B0604020202020204" pitchFamily="34" charset="0"/>
                <a:ea typeface="微软雅黑" panose="020B0503020204020204" charset="-122"/>
                <a:cs typeface="微软雅黑" panose="020B0503020204020204" charset="-122"/>
              </a:rPr>
              <a:t>Credit </a:t>
            </a:r>
            <a:r>
              <a:rPr 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machine</a:t>
            </a:r>
            <a:endParaRPr lang="en-US" sz="12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755015">
              <a:lnSpc>
                <a:spcPct val="100000"/>
              </a:lnSpc>
              <a:spcBef>
                <a:spcPts val="710"/>
              </a:spcBef>
            </a:pPr>
            <a:r>
              <a:rPr lang="en-US" altLang="zh-CN" sz="1000" spc="5" dirty="0" smtClean="0">
                <a:solidFill>
                  <a:schemeClr val="bg1"/>
                </a:solidFill>
                <a:latin typeface="Arial" panose="020B0604020202020204" pitchFamily="34" charset="0"/>
                <a:ea typeface="微软雅黑" panose="020B0503020204020204" charset="-122"/>
                <a:cs typeface="微软雅黑" panose="020B0503020204020204" charset="-122"/>
              </a:rPr>
              <a:t>Platform-based</a:t>
            </a:r>
            <a:r>
              <a:rPr lang="zh-CN" altLang="en-US" sz="1000" spc="5"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00" spc="5" dirty="0" smtClean="0">
                <a:solidFill>
                  <a:schemeClr val="bg1"/>
                </a:solidFill>
                <a:latin typeface="Arial" panose="020B0604020202020204" pitchFamily="34" charset="0"/>
                <a:ea typeface="微软雅黑" panose="020B0503020204020204" charset="-122"/>
                <a:cs typeface="微软雅黑" panose="020B0503020204020204" charset="-122"/>
              </a:rPr>
              <a:t>non-destructive </a:t>
            </a:r>
            <a:r>
              <a:rPr lang="en-US" altLang="zh-CN" sz="1000" spc="5" dirty="0">
                <a:solidFill>
                  <a:schemeClr val="bg1"/>
                </a:solidFill>
                <a:latin typeface="Arial" panose="020B0604020202020204" pitchFamily="34" charset="0"/>
                <a:ea typeface="微软雅黑" panose="020B0503020204020204" charset="-122"/>
                <a:cs typeface="微软雅黑" panose="020B0503020204020204" charset="-122"/>
              </a:rPr>
              <a:t>modification and timeline mapping, creating a self-trust mechanism that does not require third-party guarantees (de-mediation).</a:t>
            </a:r>
            <a:endParaRPr lang="zh-CN" altLang="en-US" sz="1000"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29" name="object 33"/>
          <p:cNvSpPr txBox="1"/>
          <p:nvPr/>
        </p:nvSpPr>
        <p:spPr>
          <a:xfrm>
            <a:off x="387765" y="768510"/>
            <a:ext cx="787400" cy="843915"/>
          </a:xfrm>
          <a:prstGeom prst="rect">
            <a:avLst/>
          </a:prstGeom>
        </p:spPr>
        <p:txBody>
          <a:bodyPr vert="horz" wrap="square" lIns="0" tIns="88265" rIns="0" bIns="0" rtlCol="0">
            <a:spAutoFit/>
          </a:bodyPr>
          <a:lstStyle/>
          <a:p>
            <a:pPr marL="12700">
              <a:lnSpc>
                <a:spcPct val="100000"/>
              </a:lnSpc>
              <a:spcBef>
                <a:spcPts val="695"/>
              </a:spcBef>
            </a:pPr>
            <a:r>
              <a:rPr sz="1500" b="1" dirty="0">
                <a:solidFill>
                  <a:schemeClr val="bg1"/>
                </a:solidFill>
                <a:latin typeface="Arial" panose="020B0604020202020204" pitchFamily="34" charset="0"/>
                <a:ea typeface="微软雅黑" panose="020B0503020204020204" charset="-122"/>
                <a:cs typeface="微软雅黑" panose="020B0503020204020204" charset="-122"/>
              </a:rPr>
              <a:t>易见区块</a:t>
            </a:r>
            <a:endParaRPr sz="1500" b="1" dirty="0">
              <a:solidFill>
                <a:schemeClr val="bg1"/>
              </a:solidFill>
              <a:latin typeface="Arial" panose="020B0604020202020204" pitchFamily="34" charset="0"/>
              <a:ea typeface="微软雅黑" panose="020B0503020204020204" charset="-122"/>
              <a:cs typeface="微软雅黑" panose="020B0503020204020204" charset="-122"/>
            </a:endParaRPr>
          </a:p>
          <a:p>
            <a:pPr marL="21590" marR="15240" algn="ctr">
              <a:lnSpc>
                <a:spcPct val="130000"/>
              </a:lnSpc>
              <a:spcBef>
                <a:spcPts val="45"/>
              </a:spcBef>
            </a:pPr>
            <a:r>
              <a:rPr sz="1300" b="1" spc="-20" dirty="0">
                <a:solidFill>
                  <a:schemeClr val="bg1"/>
                </a:solidFill>
                <a:latin typeface="Arial" panose="020B0604020202020204" pitchFamily="34" charset="0"/>
                <a:ea typeface="微软雅黑" panose="020B0503020204020204" charset="-122"/>
                <a:cs typeface="微软雅黑" panose="020B0503020204020204" charset="-122"/>
              </a:rPr>
              <a:t>（Easy-  </a:t>
            </a:r>
            <a:r>
              <a:rPr sz="1300" b="1" spc="85" dirty="0">
                <a:solidFill>
                  <a:schemeClr val="bg1"/>
                </a:solidFill>
                <a:latin typeface="Arial" panose="020B0604020202020204" pitchFamily="34" charset="0"/>
                <a:ea typeface="微软雅黑" panose="020B0503020204020204" charset="-122"/>
                <a:cs typeface="微软雅黑" panose="020B0503020204020204" charset="-122"/>
              </a:rPr>
              <a:t>vi</a:t>
            </a:r>
            <a:r>
              <a:rPr sz="1300" b="1" spc="105" dirty="0">
                <a:solidFill>
                  <a:schemeClr val="bg1"/>
                </a:solidFill>
                <a:latin typeface="Arial" panose="020B0604020202020204" pitchFamily="34" charset="0"/>
                <a:ea typeface="微软雅黑" panose="020B0503020204020204" charset="-122"/>
                <a:cs typeface="微软雅黑" panose="020B0503020204020204" charset="-122"/>
              </a:rPr>
              <a:t>s</a:t>
            </a:r>
            <a:r>
              <a:rPr sz="1300" b="1" spc="70" dirty="0">
                <a:solidFill>
                  <a:schemeClr val="bg1"/>
                </a:solidFill>
                <a:latin typeface="Arial" panose="020B0604020202020204" pitchFamily="34" charset="0"/>
                <a:ea typeface="微软雅黑" panose="020B0503020204020204" charset="-122"/>
                <a:cs typeface="微软雅黑" panose="020B0503020204020204" charset="-122"/>
              </a:rPr>
              <a:t>ible</a:t>
            </a:r>
            <a:r>
              <a:rPr sz="1300" b="1" spc="-5" dirty="0">
                <a:solidFill>
                  <a:schemeClr val="bg1"/>
                </a:solidFill>
                <a:latin typeface="Arial" panose="020B0604020202020204" pitchFamily="34" charset="0"/>
                <a:ea typeface="微软雅黑" panose="020B0503020204020204" charset="-122"/>
                <a:cs typeface="微软雅黑" panose="020B0503020204020204" charset="-122"/>
              </a:rPr>
              <a:t>）</a:t>
            </a:r>
            <a:endParaRPr sz="1300" b="1"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0" name="object 36"/>
          <p:cNvSpPr txBox="1"/>
          <p:nvPr/>
        </p:nvSpPr>
        <p:spPr>
          <a:xfrm>
            <a:off x="1525078" y="776340"/>
            <a:ext cx="7135495" cy="1305560"/>
          </a:xfrm>
          <a:prstGeom prst="rect">
            <a:avLst/>
          </a:prstGeom>
        </p:spPr>
        <p:txBody>
          <a:bodyPr vert="horz" wrap="square" lIns="0" tIns="13335" rIns="0" bIns="0" rtlCol="0">
            <a:spAutoFit/>
          </a:bodyPr>
          <a:lstStyle/>
          <a:p>
            <a:pPr marL="12700">
              <a:lnSpc>
                <a:spcPct val="100000"/>
              </a:lnSpc>
              <a:spcBef>
                <a:spcPts val="105"/>
              </a:spcBef>
            </a:pPr>
            <a:r>
              <a:rPr lang="en-US" sz="1400" dirty="0">
                <a:solidFill>
                  <a:schemeClr val="bg1"/>
                </a:solidFill>
                <a:latin typeface="Arial" panose="020B0604020202020204" pitchFamily="34" charset="0"/>
                <a:ea typeface="微软雅黑" panose="020B0503020204020204" charset="-122"/>
                <a:cs typeface="微软雅黑" panose="020B0503020204020204" charset="-122"/>
              </a:rPr>
              <a:t>From the most basic business contract generation, account creation, contract execution (shipping, signing, quality inspection, reconciliation, invoicing, payment) and other trading activities, until the credit visualization, value! From the bottom to achieve the fidelity of transaction data, the use of financial technology to build an efficient match between the fund end and the asset side, so that the transaction and credit information of the fund side investment is truly visible.</a:t>
            </a:r>
            <a:endParaRPr lang="en-US"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9129" name="标题 1"/>
          <p:cNvSpPr txBox="1"/>
          <p:nvPr/>
        </p:nvSpPr>
        <p:spPr>
          <a:xfrm>
            <a:off x="620147" y="7259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供应链金融</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以易见天树为例</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9130" name="object 3"/>
          <p:cNvSpPr/>
          <p:nvPr/>
        </p:nvSpPr>
        <p:spPr>
          <a:xfrm>
            <a:off x="1179575" y="1486153"/>
            <a:ext cx="356870" cy="356870"/>
          </a:xfrm>
          <a:custGeom>
            <a:avLst/>
            <a:gdLst/>
            <a:ahLst/>
            <a:cxnLst/>
            <a:rect l="l" t="t" r="r" b="b"/>
            <a:pathLst>
              <a:path w="356869" h="356869">
                <a:moveTo>
                  <a:pt x="178308" y="0"/>
                </a:moveTo>
                <a:lnTo>
                  <a:pt x="0" y="178308"/>
                </a:lnTo>
                <a:lnTo>
                  <a:pt x="178308" y="356616"/>
                </a:lnTo>
                <a:lnTo>
                  <a:pt x="356616" y="178308"/>
                </a:lnTo>
                <a:lnTo>
                  <a:pt x="178308"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1" name="object 4"/>
          <p:cNvSpPr/>
          <p:nvPr/>
        </p:nvSpPr>
        <p:spPr>
          <a:xfrm>
            <a:off x="1179575" y="1893061"/>
            <a:ext cx="356870" cy="355600"/>
          </a:xfrm>
          <a:custGeom>
            <a:avLst/>
            <a:gdLst/>
            <a:ahLst/>
            <a:cxnLst/>
            <a:rect l="l" t="t" r="r" b="b"/>
            <a:pathLst>
              <a:path w="356869" h="355600">
                <a:moveTo>
                  <a:pt x="178308" y="0"/>
                </a:moveTo>
                <a:lnTo>
                  <a:pt x="0" y="177546"/>
                </a:lnTo>
                <a:lnTo>
                  <a:pt x="178308" y="355091"/>
                </a:lnTo>
                <a:lnTo>
                  <a:pt x="356616" y="177546"/>
                </a:lnTo>
                <a:lnTo>
                  <a:pt x="178308"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2" name="object 5"/>
          <p:cNvSpPr/>
          <p:nvPr/>
        </p:nvSpPr>
        <p:spPr>
          <a:xfrm>
            <a:off x="1385316" y="1690369"/>
            <a:ext cx="355600" cy="355600"/>
          </a:xfrm>
          <a:custGeom>
            <a:avLst/>
            <a:gdLst/>
            <a:ahLst/>
            <a:cxnLst/>
            <a:rect l="l" t="t" r="r" b="b"/>
            <a:pathLst>
              <a:path w="355600" h="355600">
                <a:moveTo>
                  <a:pt x="177546" y="0"/>
                </a:moveTo>
                <a:lnTo>
                  <a:pt x="0" y="177545"/>
                </a:lnTo>
                <a:lnTo>
                  <a:pt x="177546" y="355091"/>
                </a:lnTo>
                <a:lnTo>
                  <a:pt x="355091" y="177545"/>
                </a:lnTo>
                <a:lnTo>
                  <a:pt x="177546"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3" name="object 6"/>
          <p:cNvSpPr/>
          <p:nvPr/>
        </p:nvSpPr>
        <p:spPr>
          <a:xfrm>
            <a:off x="794004" y="1359661"/>
            <a:ext cx="536575" cy="1018540"/>
          </a:xfrm>
          <a:custGeom>
            <a:avLst/>
            <a:gdLst/>
            <a:ahLst/>
            <a:cxnLst/>
            <a:rect l="l" t="t" r="r" b="b"/>
            <a:pathLst>
              <a:path w="536575" h="1018539">
                <a:moveTo>
                  <a:pt x="27203" y="0"/>
                </a:moveTo>
                <a:lnTo>
                  <a:pt x="0" y="27177"/>
                </a:lnTo>
                <a:lnTo>
                  <a:pt x="482092" y="509015"/>
                </a:lnTo>
                <a:lnTo>
                  <a:pt x="0" y="990853"/>
                </a:lnTo>
                <a:lnTo>
                  <a:pt x="27203" y="1018032"/>
                </a:lnTo>
                <a:lnTo>
                  <a:pt x="536448" y="509015"/>
                </a:lnTo>
                <a:lnTo>
                  <a:pt x="27203"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4" name="object 7"/>
          <p:cNvSpPr/>
          <p:nvPr/>
        </p:nvSpPr>
        <p:spPr>
          <a:xfrm>
            <a:off x="768095" y="1359661"/>
            <a:ext cx="508000" cy="1018540"/>
          </a:xfrm>
          <a:custGeom>
            <a:avLst/>
            <a:gdLst/>
            <a:ahLst/>
            <a:cxnLst/>
            <a:rect l="l" t="t" r="r" b="b"/>
            <a:pathLst>
              <a:path w="508000" h="1018539">
                <a:moveTo>
                  <a:pt x="127" y="0"/>
                </a:moveTo>
                <a:lnTo>
                  <a:pt x="0" y="126"/>
                </a:lnTo>
                <a:lnTo>
                  <a:pt x="0" y="1017904"/>
                </a:lnTo>
                <a:lnTo>
                  <a:pt x="127" y="1018032"/>
                </a:lnTo>
                <a:lnTo>
                  <a:pt x="507492" y="509015"/>
                </a:lnTo>
                <a:lnTo>
                  <a:pt x="127" y="0"/>
                </a:lnTo>
                <a:close/>
              </a:path>
            </a:pathLst>
          </a:custGeom>
          <a:solidFill>
            <a:srgbClr val="7ED3E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5" name="object 8"/>
          <p:cNvSpPr txBox="1"/>
          <p:nvPr/>
        </p:nvSpPr>
        <p:spPr>
          <a:xfrm>
            <a:off x="867867" y="1703832"/>
            <a:ext cx="164465" cy="289560"/>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bg1"/>
                </a:solidFill>
                <a:latin typeface="Arial" panose="020B0604020202020204" pitchFamily="34" charset="0"/>
                <a:ea typeface="微软雅黑" panose="020B0503020204020204" charset="-122"/>
                <a:cs typeface="微软雅黑" panose="020B0503020204020204" charset="-122"/>
              </a:rPr>
              <a:t>A</a:t>
            </a:r>
            <a:endParaRPr sz="18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6" name="object 9"/>
          <p:cNvSpPr/>
          <p:nvPr/>
        </p:nvSpPr>
        <p:spPr>
          <a:xfrm>
            <a:off x="2423286" y="2872739"/>
            <a:ext cx="509270" cy="1019810"/>
          </a:xfrm>
          <a:custGeom>
            <a:avLst/>
            <a:gdLst/>
            <a:ahLst/>
            <a:cxnLst/>
            <a:rect l="l" t="t" r="r" b="b"/>
            <a:pathLst>
              <a:path w="509269" h="1019810">
                <a:moveTo>
                  <a:pt x="0" y="0"/>
                </a:moveTo>
                <a:lnTo>
                  <a:pt x="0" y="1019556"/>
                </a:lnTo>
                <a:lnTo>
                  <a:pt x="508888" y="509777"/>
                </a:lnTo>
                <a:lnTo>
                  <a:pt x="0" y="0"/>
                </a:lnTo>
                <a:close/>
              </a:path>
            </a:pathLst>
          </a:custGeom>
          <a:solidFill>
            <a:srgbClr val="938953"/>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7" name="object 10"/>
          <p:cNvSpPr txBox="1"/>
          <p:nvPr/>
        </p:nvSpPr>
        <p:spPr>
          <a:xfrm>
            <a:off x="2535682" y="3236213"/>
            <a:ext cx="139065" cy="257810"/>
          </a:xfrm>
          <a:prstGeom prst="rect">
            <a:avLst/>
          </a:prstGeom>
        </p:spPr>
        <p:txBody>
          <a:bodyPr vert="horz" wrap="square" lIns="0" tIns="12065" rIns="0" bIns="0" rtlCol="0">
            <a:spAutoFit/>
          </a:bodyPr>
          <a:lstStyle/>
          <a:p>
            <a:pPr marL="12700">
              <a:lnSpc>
                <a:spcPct val="100000"/>
              </a:lnSpc>
              <a:spcBef>
                <a:spcPts val="95"/>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B</a:t>
            </a:r>
            <a:endParaRPr sz="1600" b="1"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8" name="object 11"/>
          <p:cNvSpPr/>
          <p:nvPr/>
        </p:nvSpPr>
        <p:spPr>
          <a:xfrm>
            <a:off x="2753867" y="3002279"/>
            <a:ext cx="356870" cy="356870"/>
          </a:xfrm>
          <a:custGeom>
            <a:avLst/>
            <a:gdLst/>
            <a:ahLst/>
            <a:cxnLst/>
            <a:rect l="l" t="t" r="r" b="b"/>
            <a:pathLst>
              <a:path w="356869" h="356869">
                <a:moveTo>
                  <a:pt x="178307" y="0"/>
                </a:moveTo>
                <a:lnTo>
                  <a:pt x="0" y="178307"/>
                </a:lnTo>
                <a:lnTo>
                  <a:pt x="178307" y="356616"/>
                </a:lnTo>
                <a:lnTo>
                  <a:pt x="356615" y="178307"/>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9" name="object 12"/>
          <p:cNvSpPr/>
          <p:nvPr/>
        </p:nvSpPr>
        <p:spPr>
          <a:xfrm>
            <a:off x="2753867" y="3407663"/>
            <a:ext cx="356870" cy="356870"/>
          </a:xfrm>
          <a:custGeom>
            <a:avLst/>
            <a:gdLst/>
            <a:ahLst/>
            <a:cxnLst/>
            <a:rect l="l" t="t" r="r" b="b"/>
            <a:pathLst>
              <a:path w="356869" h="356869">
                <a:moveTo>
                  <a:pt x="178307" y="0"/>
                </a:moveTo>
                <a:lnTo>
                  <a:pt x="0" y="178308"/>
                </a:lnTo>
                <a:lnTo>
                  <a:pt x="178307" y="356616"/>
                </a:lnTo>
                <a:lnTo>
                  <a:pt x="356615" y="178308"/>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0" name="object 13"/>
          <p:cNvSpPr/>
          <p:nvPr/>
        </p:nvSpPr>
        <p:spPr>
          <a:xfrm>
            <a:off x="2959607" y="3206495"/>
            <a:ext cx="356870" cy="355600"/>
          </a:xfrm>
          <a:custGeom>
            <a:avLst/>
            <a:gdLst/>
            <a:ahLst/>
            <a:cxnLst/>
            <a:rect l="l" t="t" r="r" b="b"/>
            <a:pathLst>
              <a:path w="356870" h="355600">
                <a:moveTo>
                  <a:pt x="178308" y="0"/>
                </a:moveTo>
                <a:lnTo>
                  <a:pt x="0" y="177545"/>
                </a:lnTo>
                <a:lnTo>
                  <a:pt x="178308" y="355091"/>
                </a:lnTo>
                <a:lnTo>
                  <a:pt x="356616" y="177545"/>
                </a:lnTo>
                <a:lnTo>
                  <a:pt x="178308"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1" name="object 14"/>
          <p:cNvSpPr txBox="1"/>
          <p:nvPr/>
        </p:nvSpPr>
        <p:spPr>
          <a:xfrm>
            <a:off x="1786889" y="1621362"/>
            <a:ext cx="3672204" cy="963930"/>
          </a:xfrm>
          <a:prstGeom prst="rect">
            <a:avLst/>
          </a:prstGeom>
        </p:spPr>
        <p:txBody>
          <a:bodyPr vert="horz" wrap="square" lIns="0" tIns="47625" rIns="0" bIns="0" rtlCol="0">
            <a:spAutoFit/>
          </a:bodyPr>
          <a:lstStyle/>
          <a:p>
            <a:pPr marL="45085">
              <a:lnSpc>
                <a:spcPct val="100000"/>
              </a:lnSpc>
              <a:spcBef>
                <a:spcPts val="375"/>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核心企业+:</a:t>
            </a:r>
            <a:r>
              <a:rPr sz="1600" b="1" spc="25" dirty="0">
                <a:solidFill>
                  <a:schemeClr val="bg1"/>
                </a:solidFill>
                <a:latin typeface="Arial" panose="020B0604020202020204" pitchFamily="34" charset="0"/>
                <a:ea typeface="微软雅黑" panose="020B0503020204020204" charset="-122"/>
                <a:cs typeface="微软雅黑" panose="020B0503020204020204" charset="-122"/>
              </a:rPr>
              <a:t> </a:t>
            </a:r>
            <a:r>
              <a:rPr sz="1200" b="1" spc="-5" dirty="0">
                <a:solidFill>
                  <a:schemeClr val="bg1"/>
                </a:solidFill>
                <a:latin typeface="Arial" panose="020B0604020202020204" pitchFamily="34" charset="0"/>
                <a:ea typeface="微软雅黑" panose="020B0503020204020204" charset="-122"/>
                <a:cs typeface="微软雅黑" panose="020B0503020204020204" charset="-122"/>
              </a:rPr>
              <a:t>（2017</a:t>
            </a:r>
            <a:r>
              <a:rPr sz="1200" b="1" dirty="0">
                <a:solidFill>
                  <a:schemeClr val="bg1"/>
                </a:solidFill>
                <a:latin typeface="Arial" panose="020B0604020202020204" pitchFamily="34" charset="0"/>
                <a:ea typeface="微软雅黑" panose="020B0503020204020204" charset="-122"/>
                <a:cs typeface="微软雅黑" panose="020B0503020204020204" charset="-122"/>
              </a:rPr>
              <a:t>年</a:t>
            </a:r>
            <a:r>
              <a:rPr sz="1200" b="1" spc="-15" dirty="0">
                <a:solidFill>
                  <a:schemeClr val="bg1"/>
                </a:solidFill>
                <a:latin typeface="Arial" panose="020B0604020202020204" pitchFamily="34" charset="0"/>
                <a:ea typeface="微软雅黑" panose="020B0503020204020204" charset="-122"/>
                <a:cs typeface="微软雅黑" panose="020B0503020204020204" charset="-122"/>
              </a:rPr>
              <a:t>4</a:t>
            </a:r>
            <a:r>
              <a:rPr sz="1200" b="1" dirty="0">
                <a:solidFill>
                  <a:schemeClr val="bg1"/>
                </a:solidFill>
                <a:latin typeface="Arial" panose="020B0604020202020204" pitchFamily="34" charset="0"/>
                <a:ea typeface="微软雅黑" panose="020B0503020204020204" charset="-122"/>
                <a:cs typeface="微软雅黑" panose="020B0503020204020204" charset="-122"/>
              </a:rPr>
              <a:t>月上线）</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10"/>
              </a:spcBef>
            </a:pPr>
            <a:r>
              <a:rPr sz="1200" b="1" dirty="0">
                <a:solidFill>
                  <a:schemeClr val="bg1"/>
                </a:solidFill>
                <a:latin typeface="Arial" panose="020B0604020202020204" pitchFamily="34" charset="0"/>
                <a:ea typeface="微软雅黑" panose="020B0503020204020204" charset="-122"/>
                <a:cs typeface="微软雅黑" panose="020B0503020204020204" charset="-122"/>
              </a:rPr>
              <a:t>∙</a:t>
            </a:r>
            <a:r>
              <a:rPr sz="1100" b="1" spc="10" dirty="0">
                <a:solidFill>
                  <a:schemeClr val="bg1"/>
                </a:solidFill>
                <a:latin typeface="Arial" panose="020B0604020202020204" pitchFamily="34" charset="0"/>
                <a:ea typeface="微软雅黑" panose="020B0503020204020204" charset="-122"/>
                <a:cs typeface="微软雅黑" panose="020B0503020204020204" charset="-122"/>
              </a:rPr>
              <a:t>基于</a:t>
            </a:r>
            <a:r>
              <a:rPr sz="1100" b="1" dirty="0">
                <a:solidFill>
                  <a:schemeClr val="bg1"/>
                </a:solidFill>
                <a:latin typeface="Arial" panose="020B0604020202020204" pitchFamily="34" charset="0"/>
                <a:ea typeface="微软雅黑" panose="020B0503020204020204" charset="-122"/>
                <a:cs typeface="微软雅黑" panose="020B0503020204020204" charset="-122"/>
              </a:rPr>
              <a:t>核</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心</a:t>
            </a:r>
            <a:r>
              <a:rPr sz="1100" b="1" dirty="0">
                <a:solidFill>
                  <a:schemeClr val="bg1"/>
                </a:solidFill>
                <a:latin typeface="Arial" panose="020B0604020202020204" pitchFamily="34" charset="0"/>
                <a:ea typeface="微软雅黑" panose="020B0503020204020204" charset="-122"/>
                <a:cs typeface="微软雅黑" panose="020B0503020204020204" charset="-122"/>
              </a:rPr>
              <a:t>企业</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支</a:t>
            </a:r>
            <a:r>
              <a:rPr sz="1100" b="1" dirty="0">
                <a:solidFill>
                  <a:schemeClr val="bg1"/>
                </a:solidFill>
                <a:latin typeface="Arial" panose="020B0604020202020204" pitchFamily="34" charset="0"/>
                <a:ea typeface="微软雅黑" panose="020B0503020204020204" charset="-122"/>
                <a:cs typeface="微软雅黑" panose="020B0503020204020204" charset="-122"/>
              </a:rPr>
              <a:t>付信</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用</a:t>
            </a:r>
            <a:r>
              <a:rPr sz="1100" b="1" dirty="0">
                <a:solidFill>
                  <a:schemeClr val="bg1"/>
                </a:solidFill>
                <a:latin typeface="Arial" panose="020B0604020202020204" pitchFamily="34" charset="0"/>
                <a:ea typeface="微软雅黑" panose="020B0503020204020204" charset="-122"/>
                <a:cs typeface="微软雅黑" panose="020B0503020204020204" charset="-122"/>
              </a:rPr>
              <a:t>的供</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应</a:t>
            </a:r>
            <a:r>
              <a:rPr sz="1100" b="1" dirty="0">
                <a:solidFill>
                  <a:schemeClr val="bg1"/>
                </a:solidFill>
                <a:latin typeface="Arial" panose="020B0604020202020204" pitchFamily="34" charset="0"/>
                <a:ea typeface="微软雅黑" panose="020B0503020204020204" charset="-122"/>
                <a:cs typeface="微软雅黑" panose="020B0503020204020204" charset="-122"/>
              </a:rPr>
              <a:t>链金融</a:t>
            </a:r>
            <a:endParaRPr sz="11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280"/>
              </a:spcBef>
            </a:pPr>
            <a:r>
              <a:rPr sz="1100" b="1" spc="-10" dirty="0">
                <a:solidFill>
                  <a:schemeClr val="bg1"/>
                </a:solidFill>
                <a:latin typeface="Arial" panose="020B0604020202020204" pitchFamily="34" charset="0"/>
                <a:ea typeface="微软雅黑" panose="020B0503020204020204" charset="-122"/>
                <a:cs typeface="微软雅黑" panose="020B0503020204020204" charset="-122"/>
              </a:rPr>
              <a:t>∙</a:t>
            </a:r>
            <a:r>
              <a:rPr sz="1100" b="1" spc="10" dirty="0">
                <a:solidFill>
                  <a:schemeClr val="bg1"/>
                </a:solidFill>
                <a:latin typeface="Arial" panose="020B0604020202020204" pitchFamily="34" charset="0"/>
                <a:ea typeface="微软雅黑" panose="020B0503020204020204" charset="-122"/>
                <a:cs typeface="微软雅黑" panose="020B0503020204020204" charset="-122"/>
              </a:rPr>
              <a:t>区块</a:t>
            </a:r>
            <a:r>
              <a:rPr sz="1100" b="1" dirty="0">
                <a:solidFill>
                  <a:schemeClr val="bg1"/>
                </a:solidFill>
                <a:latin typeface="Arial" panose="020B0604020202020204" pitchFamily="34" charset="0"/>
                <a:ea typeface="微软雅黑" panose="020B0503020204020204" charset="-122"/>
                <a:cs typeface="微软雅黑" panose="020B0503020204020204" charset="-122"/>
              </a:rPr>
              <a:t>链刻画贸</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易</a:t>
            </a:r>
            <a:r>
              <a:rPr sz="1100" b="1" dirty="0">
                <a:solidFill>
                  <a:schemeClr val="bg1"/>
                </a:solidFill>
                <a:latin typeface="Arial" panose="020B0604020202020204" pitchFamily="34" charset="0"/>
                <a:ea typeface="微软雅黑" panose="020B0503020204020204" charset="-122"/>
                <a:cs typeface="微软雅黑" panose="020B0503020204020204" charset="-122"/>
              </a:rPr>
              <a:t>背景</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a:t>
            </a:r>
            <a:r>
              <a:rPr sz="1100" b="1" dirty="0">
                <a:solidFill>
                  <a:schemeClr val="bg1"/>
                </a:solidFill>
                <a:latin typeface="Arial" panose="020B0604020202020204" pitchFamily="34" charset="0"/>
                <a:ea typeface="微软雅黑" panose="020B0503020204020204" charset="-122"/>
                <a:cs typeface="微软雅黑" panose="020B0503020204020204" charset="-122"/>
              </a:rPr>
              <a:t>智能</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合</a:t>
            </a:r>
            <a:r>
              <a:rPr sz="1100" b="1" dirty="0">
                <a:solidFill>
                  <a:schemeClr val="bg1"/>
                </a:solidFill>
                <a:latin typeface="Arial" panose="020B0604020202020204" pitchFamily="34" charset="0"/>
                <a:ea typeface="微软雅黑" panose="020B0503020204020204" charset="-122"/>
                <a:cs typeface="微软雅黑" panose="020B0503020204020204" charset="-122"/>
              </a:rPr>
              <a:t>约保</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证</a:t>
            </a:r>
            <a:r>
              <a:rPr sz="1100" b="1" dirty="0">
                <a:solidFill>
                  <a:schemeClr val="bg1"/>
                </a:solidFill>
                <a:latin typeface="Arial" panose="020B0604020202020204" pitchFamily="34" charset="0"/>
                <a:ea typeface="微软雅黑" panose="020B0503020204020204" charset="-122"/>
                <a:cs typeface="微软雅黑" panose="020B0503020204020204" charset="-122"/>
              </a:rPr>
              <a:t>资金</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闭</a:t>
            </a:r>
            <a:r>
              <a:rPr sz="1100" b="1" dirty="0">
                <a:solidFill>
                  <a:schemeClr val="bg1"/>
                </a:solidFill>
                <a:latin typeface="Arial" panose="020B0604020202020204" pitchFamily="34" charset="0"/>
                <a:ea typeface="微软雅黑" panose="020B0503020204020204" charset="-122"/>
                <a:cs typeface="微软雅黑" panose="020B0503020204020204" charset="-122"/>
              </a:rPr>
              <a:t>环</a:t>
            </a:r>
            <a:endParaRPr sz="1100" b="1" dirty="0">
              <a:solidFill>
                <a:schemeClr val="bg1"/>
              </a:solidFill>
              <a:latin typeface="Arial" panose="020B0604020202020204" pitchFamily="34" charset="0"/>
              <a:ea typeface="微软雅黑" panose="020B0503020204020204" charset="-122"/>
              <a:cs typeface="微软雅黑" panose="020B0503020204020204" charset="-122"/>
            </a:endParaRPr>
          </a:p>
          <a:p>
            <a:pPr marL="33020">
              <a:lnSpc>
                <a:spcPct val="100000"/>
              </a:lnSpc>
              <a:spcBef>
                <a:spcPts val="655"/>
              </a:spcBef>
            </a:pPr>
            <a:r>
              <a:rPr sz="1050" spc="5" dirty="0">
                <a:solidFill>
                  <a:schemeClr val="bg1"/>
                </a:solidFill>
                <a:latin typeface="Arial" panose="020B0604020202020204" pitchFamily="34" charset="0"/>
                <a:ea typeface="微软雅黑" panose="020B0503020204020204" charset="-122"/>
                <a:cs typeface="微软雅黑" panose="020B0503020204020204" charset="-122"/>
              </a:rPr>
              <a:t>信</a:t>
            </a:r>
            <a:r>
              <a:rPr sz="1050" spc="-10" dirty="0">
                <a:solidFill>
                  <a:schemeClr val="bg1"/>
                </a:solidFill>
                <a:latin typeface="Arial" panose="020B0604020202020204" pitchFamily="34" charset="0"/>
                <a:ea typeface="微软雅黑" panose="020B0503020204020204" charset="-122"/>
                <a:cs typeface="微软雅黑" panose="020B0503020204020204" charset="-122"/>
              </a:rPr>
              <a:t>用</a:t>
            </a:r>
            <a:r>
              <a:rPr sz="1050" spc="5" dirty="0">
                <a:solidFill>
                  <a:schemeClr val="bg1"/>
                </a:solidFill>
                <a:latin typeface="Arial" panose="020B0604020202020204" pitchFamily="34" charset="0"/>
                <a:ea typeface="微软雅黑" panose="020B0503020204020204" charset="-122"/>
                <a:cs typeface="微软雅黑" panose="020B0503020204020204" charset="-122"/>
              </a:rPr>
              <a:t>：</a:t>
            </a:r>
            <a:r>
              <a:rPr sz="1050" spc="-10" dirty="0">
                <a:solidFill>
                  <a:schemeClr val="bg1"/>
                </a:solidFill>
                <a:latin typeface="Arial" panose="020B0604020202020204" pitchFamily="34" charset="0"/>
                <a:ea typeface="微软雅黑" panose="020B0503020204020204" charset="-122"/>
                <a:cs typeface="微软雅黑" panose="020B0503020204020204" charset="-122"/>
              </a:rPr>
              <a:t>央</a:t>
            </a:r>
            <a:r>
              <a:rPr sz="1050" spc="5" dirty="0">
                <a:solidFill>
                  <a:schemeClr val="bg1"/>
                </a:solidFill>
                <a:latin typeface="Arial" panose="020B0604020202020204" pitchFamily="34" charset="0"/>
                <a:ea typeface="微软雅黑" panose="020B0503020204020204" charset="-122"/>
                <a:cs typeface="微软雅黑" panose="020B0503020204020204" charset="-122"/>
              </a:rPr>
              <a:t>企</a:t>
            </a:r>
            <a:r>
              <a:rPr sz="1050" spc="-10" dirty="0">
                <a:solidFill>
                  <a:schemeClr val="bg1"/>
                </a:solidFill>
                <a:latin typeface="Arial" panose="020B0604020202020204" pitchFamily="34" charset="0"/>
                <a:ea typeface="微软雅黑" panose="020B0503020204020204" charset="-122"/>
                <a:cs typeface="微软雅黑" panose="020B0503020204020204" charset="-122"/>
              </a:rPr>
              <a:t>、</a:t>
            </a:r>
            <a:r>
              <a:rPr sz="1050" spc="5" dirty="0">
                <a:solidFill>
                  <a:schemeClr val="bg1"/>
                </a:solidFill>
                <a:latin typeface="Arial" panose="020B0604020202020204" pitchFamily="34" charset="0"/>
                <a:ea typeface="微软雅黑" panose="020B0503020204020204" charset="-122"/>
                <a:cs typeface="微软雅黑" panose="020B0503020204020204" charset="-122"/>
              </a:rPr>
              <a:t>大</a:t>
            </a:r>
            <a:r>
              <a:rPr sz="1050" spc="-10" dirty="0">
                <a:solidFill>
                  <a:schemeClr val="bg1"/>
                </a:solidFill>
                <a:latin typeface="Arial" panose="020B0604020202020204" pitchFamily="34" charset="0"/>
                <a:ea typeface="微软雅黑" panose="020B0503020204020204" charset="-122"/>
                <a:cs typeface="微软雅黑" panose="020B0503020204020204" charset="-122"/>
              </a:rPr>
              <a:t>型</a:t>
            </a:r>
            <a:r>
              <a:rPr sz="1050" spc="5" dirty="0">
                <a:solidFill>
                  <a:schemeClr val="bg1"/>
                </a:solidFill>
                <a:latin typeface="Arial" panose="020B0604020202020204" pitchFamily="34" charset="0"/>
                <a:ea typeface="微软雅黑" panose="020B0503020204020204" charset="-122"/>
                <a:cs typeface="微软雅黑" panose="020B0503020204020204" charset="-122"/>
              </a:rPr>
              <a:t>地</a:t>
            </a:r>
            <a:r>
              <a:rPr sz="1050" spc="-10" dirty="0">
                <a:solidFill>
                  <a:schemeClr val="bg1"/>
                </a:solidFill>
                <a:latin typeface="Arial" panose="020B0604020202020204" pitchFamily="34" charset="0"/>
                <a:ea typeface="微软雅黑" panose="020B0503020204020204" charset="-122"/>
                <a:cs typeface="微软雅黑" panose="020B0503020204020204" charset="-122"/>
              </a:rPr>
              <a:t>方国</a:t>
            </a:r>
            <a:r>
              <a:rPr sz="1050" spc="5" dirty="0">
                <a:solidFill>
                  <a:schemeClr val="bg1"/>
                </a:solidFill>
                <a:latin typeface="Arial" panose="020B0604020202020204" pitchFamily="34" charset="0"/>
                <a:ea typeface="微软雅黑" panose="020B0503020204020204" charset="-122"/>
                <a:cs typeface="微软雅黑" panose="020B0503020204020204" charset="-122"/>
              </a:rPr>
              <a:t>企</a:t>
            </a:r>
            <a:r>
              <a:rPr sz="1050" spc="-10" dirty="0">
                <a:solidFill>
                  <a:schemeClr val="bg1"/>
                </a:solidFill>
                <a:latin typeface="Arial" panose="020B0604020202020204" pitchFamily="34" charset="0"/>
                <a:ea typeface="微软雅黑" panose="020B0503020204020204" charset="-122"/>
                <a:cs typeface="微软雅黑" panose="020B0503020204020204" charset="-122"/>
              </a:rPr>
              <a:t>、</a:t>
            </a:r>
            <a:r>
              <a:rPr sz="1050" spc="5" dirty="0">
                <a:solidFill>
                  <a:schemeClr val="bg1"/>
                </a:solidFill>
                <a:latin typeface="Arial" panose="020B0604020202020204" pitchFamily="34" charset="0"/>
                <a:ea typeface="微软雅黑" panose="020B0503020204020204" charset="-122"/>
                <a:cs typeface="微软雅黑" panose="020B0503020204020204" charset="-122"/>
              </a:rPr>
              <a:t>上</a:t>
            </a:r>
            <a:r>
              <a:rPr sz="1050" spc="-10" dirty="0">
                <a:solidFill>
                  <a:schemeClr val="bg1"/>
                </a:solidFill>
                <a:latin typeface="Arial" panose="020B0604020202020204" pitchFamily="34" charset="0"/>
                <a:ea typeface="微软雅黑" panose="020B0503020204020204" charset="-122"/>
                <a:cs typeface="微软雅黑" panose="020B0503020204020204" charset="-122"/>
              </a:rPr>
              <a:t>市</a:t>
            </a:r>
            <a:r>
              <a:rPr sz="1050" spc="5" dirty="0">
                <a:solidFill>
                  <a:schemeClr val="bg1"/>
                </a:solidFill>
                <a:latin typeface="Arial" panose="020B0604020202020204" pitchFamily="34" charset="0"/>
                <a:ea typeface="微软雅黑" panose="020B0503020204020204" charset="-122"/>
                <a:cs typeface="微软雅黑" panose="020B0503020204020204" charset="-122"/>
              </a:rPr>
              <a:t>公</a:t>
            </a:r>
            <a:r>
              <a:rPr sz="1050" spc="-10" dirty="0">
                <a:solidFill>
                  <a:schemeClr val="bg1"/>
                </a:solidFill>
                <a:latin typeface="Arial" panose="020B0604020202020204" pitchFamily="34" charset="0"/>
                <a:ea typeface="微软雅黑" panose="020B0503020204020204" charset="-122"/>
                <a:cs typeface="微软雅黑" panose="020B0503020204020204" charset="-122"/>
              </a:rPr>
              <a:t>司</a:t>
            </a:r>
            <a:r>
              <a:rPr sz="1050" spc="5" dirty="0">
                <a:solidFill>
                  <a:schemeClr val="bg1"/>
                </a:solidFill>
                <a:latin typeface="Arial" panose="020B0604020202020204" pitchFamily="34" charset="0"/>
                <a:ea typeface="微软雅黑" panose="020B0503020204020204" charset="-122"/>
                <a:cs typeface="微软雅黑" panose="020B0503020204020204" charset="-122"/>
              </a:rPr>
              <a:t>、</a:t>
            </a:r>
            <a:r>
              <a:rPr sz="1050" spc="-10" dirty="0">
                <a:solidFill>
                  <a:schemeClr val="bg1"/>
                </a:solidFill>
                <a:latin typeface="Arial" panose="020B0604020202020204" pitchFamily="34" charset="0"/>
                <a:ea typeface="微软雅黑" panose="020B0503020204020204" charset="-122"/>
                <a:cs typeface="微软雅黑" panose="020B0503020204020204" charset="-122"/>
              </a:rPr>
              <a:t>二</a:t>
            </a:r>
            <a:r>
              <a:rPr sz="1050" spc="5" dirty="0">
                <a:solidFill>
                  <a:schemeClr val="bg1"/>
                </a:solidFill>
                <a:latin typeface="Arial" panose="020B0604020202020204" pitchFamily="34" charset="0"/>
                <a:ea typeface="微软雅黑" panose="020B0503020204020204" charset="-122"/>
                <a:cs typeface="微软雅黑" panose="020B0503020204020204" charset="-122"/>
              </a:rPr>
              <a:t>甲</a:t>
            </a:r>
            <a:r>
              <a:rPr sz="1050" spc="-10" dirty="0">
                <a:solidFill>
                  <a:schemeClr val="bg1"/>
                </a:solidFill>
                <a:latin typeface="Arial" panose="020B0604020202020204" pitchFamily="34" charset="0"/>
                <a:ea typeface="微软雅黑" panose="020B0503020204020204" charset="-122"/>
                <a:cs typeface="微软雅黑" panose="020B0503020204020204" charset="-122"/>
              </a:rPr>
              <a:t>及以</a:t>
            </a:r>
            <a:r>
              <a:rPr sz="1050" dirty="0">
                <a:solidFill>
                  <a:schemeClr val="bg1"/>
                </a:solidFill>
                <a:latin typeface="Arial" panose="020B0604020202020204" pitchFamily="34" charset="0"/>
                <a:ea typeface="微软雅黑" panose="020B0503020204020204" charset="-122"/>
                <a:cs typeface="微软雅黑" panose="020B0503020204020204" charset="-122"/>
              </a:rPr>
              <a:t>上</a:t>
            </a:r>
            <a:r>
              <a:rPr sz="1100" dirty="0">
                <a:solidFill>
                  <a:schemeClr val="bg1"/>
                </a:solidFill>
                <a:latin typeface="Arial" panose="020B0604020202020204" pitchFamily="34" charset="0"/>
                <a:ea typeface="微软雅黑" panose="020B0503020204020204" charset="-122"/>
                <a:cs typeface="微软雅黑" panose="020B0503020204020204" charset="-122"/>
              </a:rPr>
              <a:t>公</a:t>
            </a:r>
            <a:r>
              <a:rPr sz="1100" spc="-15" dirty="0">
                <a:solidFill>
                  <a:schemeClr val="bg1"/>
                </a:solidFill>
                <a:latin typeface="Arial" panose="020B0604020202020204" pitchFamily="34" charset="0"/>
                <a:ea typeface="微软雅黑" panose="020B0503020204020204" charset="-122"/>
                <a:cs typeface="微软雅黑" panose="020B0503020204020204" charset="-122"/>
              </a:rPr>
              <a:t>立</a:t>
            </a:r>
            <a:r>
              <a:rPr sz="1100" dirty="0">
                <a:solidFill>
                  <a:schemeClr val="bg1"/>
                </a:solidFill>
                <a:latin typeface="Arial" panose="020B0604020202020204" pitchFamily="34" charset="0"/>
                <a:ea typeface="微软雅黑" panose="020B0503020204020204" charset="-122"/>
                <a:cs typeface="微软雅黑" panose="020B0503020204020204" charset="-122"/>
              </a:rPr>
              <a:t>医院</a:t>
            </a:r>
            <a:endParaRPr sz="11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2" name="object 15"/>
          <p:cNvSpPr txBox="1">
            <a:spLocks noGrp="1"/>
          </p:cNvSpPr>
          <p:nvPr>
            <p:ph type="body" idx="1"/>
          </p:nvPr>
        </p:nvSpPr>
        <p:spPr>
          <a:xfrm>
            <a:off x="1473214" y="2722009"/>
            <a:ext cx="7886870" cy="1125855"/>
          </a:xfrm>
          <a:prstGeom prst="rect">
            <a:avLst/>
          </a:prstGeom>
        </p:spPr>
        <p:txBody>
          <a:bodyPr vert="horz" wrap="square" lIns="0" tIns="100330" rIns="0" bIns="0" rtlCol="0">
            <a:spAutoFit/>
          </a:bodyPr>
          <a:lstStyle/>
          <a:p>
            <a:pPr marL="1983740">
              <a:lnSpc>
                <a:spcPct val="100000"/>
              </a:lnSpc>
              <a:spcBef>
                <a:spcPts val="790"/>
              </a:spcBef>
            </a:pPr>
            <a:r>
              <a:rPr spc="-5" dirty="0">
                <a:solidFill>
                  <a:schemeClr val="bg1"/>
                </a:solidFill>
                <a:latin typeface="Arial" panose="020B0604020202020204" pitchFamily="34" charset="0"/>
                <a:ea typeface="微软雅黑" panose="020B0503020204020204" charset="-122"/>
                <a:cs typeface="微软雅黑" panose="020B0503020204020204" charset="-122"/>
              </a:rPr>
              <a:t>大宗商品在线交易/回购业务</a:t>
            </a:r>
            <a:r>
              <a:rPr sz="1200" spc="-5" dirty="0">
                <a:solidFill>
                  <a:schemeClr val="bg1"/>
                </a:solidFill>
                <a:latin typeface="Arial" panose="020B0604020202020204" pitchFamily="34" charset="0"/>
                <a:ea typeface="微软雅黑" panose="020B0503020204020204" charset="-122"/>
                <a:cs typeface="微软雅黑" panose="020B0503020204020204" charset="-122"/>
              </a:rPr>
              <a:t>（2017</a:t>
            </a:r>
            <a:r>
              <a:rPr sz="1200" dirty="0">
                <a:solidFill>
                  <a:schemeClr val="bg1"/>
                </a:solidFill>
                <a:latin typeface="Arial" panose="020B0604020202020204" pitchFamily="34" charset="0"/>
                <a:ea typeface="微软雅黑" panose="020B0503020204020204" charset="-122"/>
                <a:cs typeface="微软雅黑" panose="020B0503020204020204" charset="-122"/>
              </a:rPr>
              <a:t>年</a:t>
            </a:r>
            <a:r>
              <a:rPr sz="1200" spc="-5" dirty="0">
                <a:solidFill>
                  <a:schemeClr val="bg1"/>
                </a:solidFill>
                <a:latin typeface="Arial" panose="020B0604020202020204" pitchFamily="34" charset="0"/>
                <a:ea typeface="微软雅黑" panose="020B0503020204020204" charset="-122"/>
                <a:cs typeface="微软雅黑" panose="020B0503020204020204" charset="-122"/>
              </a:rPr>
              <a:t>5</a:t>
            </a:r>
            <a:r>
              <a:rPr sz="1200" dirty="0">
                <a:solidFill>
                  <a:schemeClr val="bg1"/>
                </a:solidFill>
                <a:latin typeface="Arial" panose="020B0604020202020204" pitchFamily="34" charset="0"/>
                <a:ea typeface="微软雅黑" panose="020B0503020204020204" charset="-122"/>
                <a:cs typeface="微软雅黑" panose="020B0503020204020204" charset="-122"/>
              </a:rPr>
              <a:t>月上线）</a:t>
            </a:r>
            <a:endParaRPr sz="1200" dirty="0">
              <a:solidFill>
                <a:schemeClr val="bg1"/>
              </a:solidFill>
              <a:latin typeface="Arial" panose="020B0604020202020204" pitchFamily="34" charset="0"/>
              <a:ea typeface="微软雅黑" panose="020B0503020204020204" charset="-122"/>
              <a:cs typeface="微软雅黑" panose="020B0503020204020204" charset="-122"/>
            </a:endParaRPr>
          </a:p>
          <a:p>
            <a:pPr marL="2019935">
              <a:lnSpc>
                <a:spcPct val="100000"/>
              </a:lnSpc>
              <a:spcBef>
                <a:spcPts val="485"/>
              </a:spcBef>
            </a:pPr>
            <a:r>
              <a:rPr sz="1100" spc="-10" dirty="0">
                <a:solidFill>
                  <a:schemeClr val="bg1"/>
                </a:solidFill>
                <a:latin typeface="Arial" panose="020B0604020202020204" pitchFamily="34" charset="0"/>
                <a:ea typeface="微软雅黑" panose="020B0503020204020204" charset="-122"/>
                <a:cs typeface="微软雅黑" panose="020B0503020204020204" charset="-122"/>
              </a:rPr>
              <a:t>∙</a:t>
            </a:r>
            <a:r>
              <a:rPr sz="1100" spc="10" dirty="0">
                <a:solidFill>
                  <a:schemeClr val="bg1"/>
                </a:solidFill>
                <a:latin typeface="Arial" panose="020B0604020202020204" pitchFamily="34" charset="0"/>
                <a:ea typeface="微软雅黑" panose="020B0503020204020204" charset="-122"/>
                <a:cs typeface="微软雅黑" panose="020B0503020204020204" charset="-122"/>
              </a:rPr>
              <a:t>基于</a:t>
            </a:r>
            <a:r>
              <a:rPr sz="1100" dirty="0">
                <a:solidFill>
                  <a:schemeClr val="bg1"/>
                </a:solidFill>
                <a:latin typeface="Arial" panose="020B0604020202020204" pitchFamily="34" charset="0"/>
                <a:ea typeface="微软雅黑" panose="020B0503020204020204" charset="-122"/>
                <a:cs typeface="微软雅黑" panose="020B0503020204020204" charset="-122"/>
              </a:rPr>
              <a:t>有效管控</a:t>
            </a:r>
            <a:r>
              <a:rPr sz="1100" spc="-15" dirty="0">
                <a:solidFill>
                  <a:schemeClr val="bg1"/>
                </a:solidFill>
                <a:latin typeface="Arial" panose="020B0604020202020204" pitchFamily="34" charset="0"/>
                <a:ea typeface="微软雅黑" panose="020B0503020204020204" charset="-122"/>
                <a:cs typeface="微软雅黑" panose="020B0503020204020204" charset="-122"/>
              </a:rPr>
              <a:t>实</a:t>
            </a:r>
            <a:r>
              <a:rPr sz="1100" dirty="0">
                <a:solidFill>
                  <a:schemeClr val="bg1"/>
                </a:solidFill>
                <a:latin typeface="Arial" panose="020B0604020202020204" pitchFamily="34" charset="0"/>
                <a:ea typeface="微软雅黑" panose="020B0503020204020204" charset="-122"/>
                <a:cs typeface="微软雅黑" panose="020B0503020204020204" charset="-122"/>
              </a:rPr>
              <a:t>物资</a:t>
            </a:r>
            <a:r>
              <a:rPr sz="1100" spc="-15" dirty="0">
                <a:solidFill>
                  <a:schemeClr val="bg1"/>
                </a:solidFill>
                <a:latin typeface="Arial" panose="020B0604020202020204" pitchFamily="34" charset="0"/>
                <a:ea typeface="微软雅黑" panose="020B0503020204020204" charset="-122"/>
                <a:cs typeface="微软雅黑" panose="020B0503020204020204" charset="-122"/>
              </a:rPr>
              <a:t>产</a:t>
            </a:r>
            <a:r>
              <a:rPr sz="1100" dirty="0">
                <a:solidFill>
                  <a:schemeClr val="bg1"/>
                </a:solidFill>
                <a:latin typeface="Arial" panose="020B0604020202020204" pitchFamily="34" charset="0"/>
                <a:ea typeface="微软雅黑" panose="020B0503020204020204" charset="-122"/>
                <a:cs typeface="微软雅黑" panose="020B0503020204020204" charset="-122"/>
              </a:rPr>
              <a:t>的供</a:t>
            </a:r>
            <a:r>
              <a:rPr sz="1100" spc="-15" dirty="0">
                <a:solidFill>
                  <a:schemeClr val="bg1"/>
                </a:solidFill>
                <a:latin typeface="Arial" panose="020B0604020202020204" pitchFamily="34" charset="0"/>
                <a:ea typeface="微软雅黑" panose="020B0503020204020204" charset="-122"/>
                <a:cs typeface="微软雅黑" panose="020B0503020204020204" charset="-122"/>
              </a:rPr>
              <a:t>应</a:t>
            </a:r>
            <a:r>
              <a:rPr sz="1100" dirty="0">
                <a:solidFill>
                  <a:schemeClr val="bg1"/>
                </a:solidFill>
                <a:latin typeface="Arial" panose="020B0604020202020204" pitchFamily="34" charset="0"/>
                <a:ea typeface="微软雅黑" panose="020B0503020204020204" charset="-122"/>
                <a:cs typeface="微软雅黑" panose="020B0503020204020204" charset="-122"/>
              </a:rPr>
              <a:t>链金融</a:t>
            </a:r>
            <a:endParaRPr sz="1100" dirty="0">
              <a:solidFill>
                <a:schemeClr val="bg1"/>
              </a:solidFill>
              <a:latin typeface="Arial" panose="020B0604020202020204" pitchFamily="34" charset="0"/>
              <a:ea typeface="微软雅黑" panose="020B0503020204020204" charset="-122"/>
              <a:cs typeface="微软雅黑" panose="020B0503020204020204" charset="-122"/>
            </a:endParaRPr>
          </a:p>
          <a:p>
            <a:pPr marL="2019935">
              <a:lnSpc>
                <a:spcPct val="100000"/>
              </a:lnSpc>
              <a:spcBef>
                <a:spcPts val="590"/>
              </a:spcBef>
            </a:pPr>
            <a:r>
              <a:rPr sz="1100" spc="-10" dirty="0">
                <a:solidFill>
                  <a:schemeClr val="bg1"/>
                </a:solidFill>
                <a:latin typeface="Arial" panose="020B0604020202020204" pitchFamily="34" charset="0"/>
                <a:ea typeface="微软雅黑" panose="020B0503020204020204" charset="-122"/>
                <a:cs typeface="微软雅黑" panose="020B0503020204020204" charset="-122"/>
              </a:rPr>
              <a:t>∙</a:t>
            </a:r>
            <a:r>
              <a:rPr sz="1100" spc="10" dirty="0">
                <a:solidFill>
                  <a:schemeClr val="bg1"/>
                </a:solidFill>
                <a:latin typeface="Arial" panose="020B0604020202020204" pitchFamily="34" charset="0"/>
                <a:ea typeface="微软雅黑" panose="020B0503020204020204" charset="-122"/>
                <a:cs typeface="微软雅黑" panose="020B0503020204020204" charset="-122"/>
              </a:rPr>
              <a:t>技术</a:t>
            </a:r>
            <a:r>
              <a:rPr sz="1100" dirty="0">
                <a:solidFill>
                  <a:schemeClr val="bg1"/>
                </a:solidFill>
                <a:latin typeface="Arial" panose="020B0604020202020204" pitchFamily="34" charset="0"/>
                <a:ea typeface="微软雅黑" panose="020B0503020204020204" charset="-122"/>
                <a:cs typeface="微软雅黑" panose="020B0503020204020204" charset="-122"/>
              </a:rPr>
              <a:t>手段监控</a:t>
            </a:r>
            <a:r>
              <a:rPr sz="1100" spc="-15" dirty="0">
                <a:solidFill>
                  <a:schemeClr val="bg1"/>
                </a:solidFill>
                <a:latin typeface="Arial" panose="020B0604020202020204" pitchFamily="34" charset="0"/>
                <a:ea typeface="微软雅黑" panose="020B0503020204020204" charset="-122"/>
                <a:cs typeface="微软雅黑" panose="020B0503020204020204" charset="-122"/>
              </a:rPr>
              <a:t>资</a:t>
            </a:r>
            <a:r>
              <a:rPr sz="1100" dirty="0">
                <a:solidFill>
                  <a:schemeClr val="bg1"/>
                </a:solidFill>
                <a:latin typeface="Arial" panose="020B0604020202020204" pitchFamily="34" charset="0"/>
                <a:ea typeface="微软雅黑" panose="020B0503020204020204" charset="-122"/>
                <a:cs typeface="微软雅黑" panose="020B0503020204020204" charset="-122"/>
              </a:rPr>
              <a:t>产，</a:t>
            </a:r>
            <a:r>
              <a:rPr sz="1100" spc="-15" dirty="0">
                <a:solidFill>
                  <a:schemeClr val="bg1"/>
                </a:solidFill>
                <a:latin typeface="Arial" panose="020B0604020202020204" pitchFamily="34" charset="0"/>
                <a:ea typeface="微软雅黑" panose="020B0503020204020204" charset="-122"/>
                <a:cs typeface="微软雅黑" panose="020B0503020204020204" charset="-122"/>
              </a:rPr>
              <a:t>高</a:t>
            </a:r>
            <a:r>
              <a:rPr sz="1100" dirty="0">
                <a:solidFill>
                  <a:schemeClr val="bg1"/>
                </a:solidFill>
                <a:latin typeface="Arial" panose="020B0604020202020204" pitchFamily="34" charset="0"/>
                <a:ea typeface="微软雅黑" panose="020B0503020204020204" charset="-122"/>
                <a:cs typeface="微软雅黑" panose="020B0503020204020204" charset="-122"/>
              </a:rPr>
              <a:t>融资</a:t>
            </a:r>
            <a:r>
              <a:rPr sz="1100" spc="-15" dirty="0">
                <a:solidFill>
                  <a:schemeClr val="bg1"/>
                </a:solidFill>
                <a:latin typeface="Arial" panose="020B0604020202020204" pitchFamily="34" charset="0"/>
                <a:ea typeface="微软雅黑" panose="020B0503020204020204" charset="-122"/>
                <a:cs typeface="微软雅黑" panose="020B0503020204020204" charset="-122"/>
              </a:rPr>
              <a:t>比</a:t>
            </a:r>
            <a:r>
              <a:rPr sz="1100" spc="-229" dirty="0">
                <a:solidFill>
                  <a:schemeClr val="bg1"/>
                </a:solidFill>
                <a:latin typeface="Arial" panose="020B0604020202020204" pitchFamily="34" charset="0"/>
                <a:ea typeface="微软雅黑" panose="020B0503020204020204" charset="-122"/>
                <a:cs typeface="微软雅黑" panose="020B0503020204020204" charset="-122"/>
              </a:rPr>
              <a:t>&gt;90%</a:t>
            </a:r>
            <a:r>
              <a:rPr sz="1100" spc="-15" dirty="0">
                <a:solidFill>
                  <a:schemeClr val="bg1"/>
                </a:solidFill>
                <a:latin typeface="Arial" panose="020B0604020202020204" pitchFamily="34" charset="0"/>
                <a:ea typeface="微软雅黑" panose="020B0503020204020204" charset="-122"/>
                <a:cs typeface="微软雅黑" panose="020B0503020204020204" charset="-122"/>
              </a:rPr>
              <a:t>、</a:t>
            </a:r>
            <a:r>
              <a:rPr sz="1100" dirty="0">
                <a:solidFill>
                  <a:schemeClr val="bg1"/>
                </a:solidFill>
                <a:latin typeface="Arial" panose="020B0604020202020204" pitchFamily="34" charset="0"/>
                <a:ea typeface="微软雅黑" panose="020B0503020204020204" charset="-122"/>
                <a:cs typeface="微软雅黑" panose="020B0503020204020204" charset="-122"/>
              </a:rPr>
              <a:t>低门</a:t>
            </a:r>
            <a:r>
              <a:rPr sz="1100" spc="-15" dirty="0">
                <a:solidFill>
                  <a:schemeClr val="bg1"/>
                </a:solidFill>
                <a:latin typeface="Arial" panose="020B0604020202020204" pitchFamily="34" charset="0"/>
                <a:ea typeface="微软雅黑" panose="020B0503020204020204" charset="-122"/>
                <a:cs typeface="微软雅黑" panose="020B0503020204020204" charset="-122"/>
              </a:rPr>
              <a:t>槛</a:t>
            </a:r>
            <a:r>
              <a:rPr sz="1100" dirty="0">
                <a:solidFill>
                  <a:schemeClr val="bg1"/>
                </a:solidFill>
                <a:latin typeface="Arial" panose="020B0604020202020204" pitchFamily="34" charset="0"/>
                <a:ea typeface="微软雅黑" panose="020B0503020204020204" charset="-122"/>
                <a:cs typeface="微软雅黑" panose="020B0503020204020204" charset="-122"/>
              </a:rPr>
              <a:t>、低</a:t>
            </a:r>
            <a:r>
              <a:rPr sz="1100" spc="-15" dirty="0">
                <a:solidFill>
                  <a:schemeClr val="bg1"/>
                </a:solidFill>
                <a:latin typeface="Arial" panose="020B0604020202020204" pitchFamily="34" charset="0"/>
                <a:ea typeface="微软雅黑" panose="020B0503020204020204" charset="-122"/>
                <a:cs typeface="微软雅黑" panose="020B0503020204020204" charset="-122"/>
              </a:rPr>
              <a:t>成</a:t>
            </a:r>
            <a:r>
              <a:rPr sz="1100" dirty="0">
                <a:solidFill>
                  <a:schemeClr val="bg1"/>
                </a:solidFill>
                <a:latin typeface="Arial" panose="020B0604020202020204" pitchFamily="34" charset="0"/>
                <a:ea typeface="微软雅黑" panose="020B0503020204020204" charset="-122"/>
                <a:cs typeface="微软雅黑" panose="020B0503020204020204" charset="-122"/>
              </a:rPr>
              <a:t>本</a:t>
            </a:r>
            <a:r>
              <a:rPr sz="1100" spc="165" dirty="0">
                <a:solidFill>
                  <a:schemeClr val="bg1"/>
                </a:solidFill>
                <a:latin typeface="Arial" panose="020B0604020202020204" pitchFamily="34" charset="0"/>
                <a:ea typeface="微软雅黑" panose="020B0503020204020204" charset="-122"/>
                <a:cs typeface="微软雅黑" panose="020B0503020204020204" charset="-122"/>
              </a:rPr>
              <a:t>(</a:t>
            </a:r>
            <a:r>
              <a:rPr sz="1100" spc="-15" dirty="0">
                <a:solidFill>
                  <a:schemeClr val="bg1"/>
                </a:solidFill>
                <a:latin typeface="Arial" panose="020B0604020202020204" pitchFamily="34" charset="0"/>
                <a:ea typeface="微软雅黑" panose="020B0503020204020204" charset="-122"/>
                <a:cs typeface="微软雅黑" panose="020B0503020204020204" charset="-122"/>
              </a:rPr>
              <a:t>基</a:t>
            </a:r>
            <a:r>
              <a:rPr sz="1100" dirty="0">
                <a:solidFill>
                  <a:schemeClr val="bg1"/>
                </a:solidFill>
                <a:latin typeface="Arial" panose="020B0604020202020204" pitchFamily="34" charset="0"/>
                <a:ea typeface="微软雅黑" panose="020B0503020204020204" charset="-122"/>
                <a:cs typeface="微软雅黑" panose="020B0503020204020204" charset="-122"/>
              </a:rPr>
              <a:t>准上</a:t>
            </a:r>
            <a:r>
              <a:rPr sz="1100" spc="-15" dirty="0">
                <a:solidFill>
                  <a:schemeClr val="bg1"/>
                </a:solidFill>
                <a:latin typeface="Arial" panose="020B0604020202020204" pitchFamily="34" charset="0"/>
                <a:ea typeface="微软雅黑" panose="020B0503020204020204" charset="-122"/>
                <a:cs typeface="微软雅黑" panose="020B0503020204020204" charset="-122"/>
              </a:rPr>
              <a:t>浮</a:t>
            </a:r>
            <a:r>
              <a:rPr sz="1100" spc="-125" dirty="0">
                <a:solidFill>
                  <a:schemeClr val="bg1"/>
                </a:solidFill>
                <a:latin typeface="Arial" panose="020B0604020202020204" pitchFamily="34" charset="0"/>
                <a:ea typeface="微软雅黑" panose="020B0503020204020204" charset="-122"/>
                <a:cs typeface="微软雅黑" panose="020B0503020204020204" charset="-122"/>
              </a:rPr>
              <a:t>20%)</a:t>
            </a:r>
            <a:endParaRPr sz="1100" spc="-125" dirty="0">
              <a:solidFill>
                <a:schemeClr val="bg1"/>
              </a:solidFill>
              <a:latin typeface="Arial" panose="020B0604020202020204" pitchFamily="34" charset="0"/>
              <a:ea typeface="微软雅黑" panose="020B0503020204020204" charset="-122"/>
              <a:cs typeface="微软雅黑" panose="020B0503020204020204" charset="-122"/>
            </a:endParaRPr>
          </a:p>
          <a:p>
            <a:pPr marL="2049145">
              <a:lnSpc>
                <a:spcPct val="100000"/>
              </a:lnSpc>
              <a:spcBef>
                <a:spcPts val="805"/>
              </a:spcBef>
            </a:pPr>
            <a:r>
              <a:rPr sz="1100" b="0" dirty="0">
                <a:solidFill>
                  <a:schemeClr val="bg1"/>
                </a:solidFill>
                <a:latin typeface="Arial" panose="020B0604020202020204" pitchFamily="34" charset="0"/>
                <a:ea typeface="微软雅黑" panose="020B0503020204020204" charset="-122"/>
                <a:cs typeface="微软雅黑" panose="020B0503020204020204" charset="-122"/>
              </a:rPr>
              <a:t>商品：</a:t>
            </a:r>
            <a:r>
              <a:rPr sz="1100" b="0" spc="-15" dirty="0">
                <a:solidFill>
                  <a:schemeClr val="bg1"/>
                </a:solidFill>
                <a:latin typeface="Arial" panose="020B0604020202020204" pitchFamily="34" charset="0"/>
                <a:ea typeface="微软雅黑" panose="020B0503020204020204" charset="-122"/>
                <a:cs typeface="微软雅黑" panose="020B0503020204020204" charset="-122"/>
              </a:rPr>
              <a:t>仓</a:t>
            </a:r>
            <a:r>
              <a:rPr sz="1100" b="0" dirty="0">
                <a:solidFill>
                  <a:schemeClr val="bg1"/>
                </a:solidFill>
                <a:latin typeface="Arial" panose="020B0604020202020204" pitchFamily="34" charset="0"/>
                <a:ea typeface="微软雅黑" panose="020B0503020204020204" charset="-122"/>
                <a:cs typeface="微软雅黑" panose="020B0503020204020204" charset="-122"/>
              </a:rPr>
              <a:t>储物</a:t>
            </a:r>
            <a:r>
              <a:rPr sz="1100" b="0" spc="-15" dirty="0">
                <a:solidFill>
                  <a:schemeClr val="bg1"/>
                </a:solidFill>
                <a:latin typeface="Arial" panose="020B0604020202020204" pitchFamily="34" charset="0"/>
                <a:ea typeface="微软雅黑" panose="020B0503020204020204" charset="-122"/>
                <a:cs typeface="微软雅黑" panose="020B0503020204020204" charset="-122"/>
              </a:rPr>
              <a:t>（</a:t>
            </a:r>
            <a:r>
              <a:rPr sz="1100" b="0" dirty="0">
                <a:solidFill>
                  <a:schemeClr val="bg1"/>
                </a:solidFill>
                <a:latin typeface="Arial" panose="020B0604020202020204" pitchFamily="34" charset="0"/>
                <a:ea typeface="微软雅黑" panose="020B0503020204020204" charset="-122"/>
                <a:cs typeface="微软雅黑" panose="020B0503020204020204" charset="-122"/>
              </a:rPr>
              <a:t>化肥</a:t>
            </a:r>
            <a:r>
              <a:rPr sz="1100" b="0" spc="-15" dirty="0">
                <a:solidFill>
                  <a:schemeClr val="bg1"/>
                </a:solidFill>
                <a:latin typeface="Arial" panose="020B0604020202020204" pitchFamily="34" charset="0"/>
                <a:ea typeface="微软雅黑" panose="020B0503020204020204" charset="-122"/>
                <a:cs typeface="微软雅黑" panose="020B0503020204020204" charset="-122"/>
              </a:rPr>
              <a:t>、白</a:t>
            </a:r>
            <a:r>
              <a:rPr sz="1100" b="0" dirty="0">
                <a:solidFill>
                  <a:schemeClr val="bg1"/>
                </a:solidFill>
                <a:latin typeface="Arial" panose="020B0604020202020204" pitchFamily="34" charset="0"/>
                <a:ea typeface="微软雅黑" panose="020B0503020204020204" charset="-122"/>
                <a:cs typeface="微软雅黑" panose="020B0503020204020204" charset="-122"/>
              </a:rPr>
              <a:t>糖、橡</a:t>
            </a:r>
            <a:r>
              <a:rPr sz="1100" b="0" spc="-15" dirty="0">
                <a:solidFill>
                  <a:schemeClr val="bg1"/>
                </a:solidFill>
                <a:latin typeface="Arial" panose="020B0604020202020204" pitchFamily="34" charset="0"/>
                <a:ea typeface="微软雅黑" panose="020B0503020204020204" charset="-122"/>
                <a:cs typeface="微软雅黑" panose="020B0503020204020204" charset="-122"/>
              </a:rPr>
              <a:t>胶</a:t>
            </a:r>
            <a:r>
              <a:rPr sz="1100" b="0" dirty="0">
                <a:solidFill>
                  <a:schemeClr val="bg1"/>
                </a:solidFill>
                <a:latin typeface="Arial" panose="020B0604020202020204" pitchFamily="34" charset="0"/>
                <a:ea typeface="微软雅黑" panose="020B0503020204020204" charset="-122"/>
                <a:cs typeface="微软雅黑" panose="020B0503020204020204" charset="-122"/>
              </a:rPr>
              <a:t>、钢</a:t>
            </a:r>
            <a:r>
              <a:rPr sz="1100" b="0" spc="-15" dirty="0">
                <a:solidFill>
                  <a:schemeClr val="bg1"/>
                </a:solidFill>
                <a:latin typeface="Arial" panose="020B0604020202020204" pitchFamily="34" charset="0"/>
                <a:ea typeface="微软雅黑" panose="020B0503020204020204" charset="-122"/>
                <a:cs typeface="微软雅黑" panose="020B0503020204020204" charset="-122"/>
              </a:rPr>
              <a:t>材</a:t>
            </a:r>
            <a:r>
              <a:rPr sz="1100" b="0" dirty="0">
                <a:solidFill>
                  <a:schemeClr val="bg1"/>
                </a:solidFill>
                <a:latin typeface="Arial" panose="020B0604020202020204" pitchFamily="34" charset="0"/>
                <a:ea typeface="微软雅黑" panose="020B0503020204020204" charset="-122"/>
                <a:cs typeface="微软雅黑" panose="020B0503020204020204" charset="-122"/>
              </a:rPr>
              <a:t>）</a:t>
            </a:r>
            <a:endParaRPr sz="1100" b="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3" name="object 16"/>
          <p:cNvSpPr/>
          <p:nvPr/>
        </p:nvSpPr>
        <p:spPr>
          <a:xfrm>
            <a:off x="4687951" y="3927347"/>
            <a:ext cx="509270" cy="1019810"/>
          </a:xfrm>
          <a:custGeom>
            <a:avLst/>
            <a:gdLst/>
            <a:ahLst/>
            <a:cxnLst/>
            <a:rect l="l" t="t" r="r" b="b"/>
            <a:pathLst>
              <a:path w="509270" h="1019810">
                <a:moveTo>
                  <a:pt x="0" y="0"/>
                </a:moveTo>
                <a:lnTo>
                  <a:pt x="0" y="1019556"/>
                </a:lnTo>
                <a:lnTo>
                  <a:pt x="508888" y="509777"/>
                </a:lnTo>
                <a:lnTo>
                  <a:pt x="0" y="0"/>
                </a:lnTo>
                <a:close/>
              </a:path>
            </a:pathLst>
          </a:custGeom>
          <a:solidFill>
            <a:srgbClr val="6FB56B"/>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4" name="object 17"/>
          <p:cNvSpPr txBox="1"/>
          <p:nvPr/>
        </p:nvSpPr>
        <p:spPr>
          <a:xfrm>
            <a:off x="4805553" y="4291685"/>
            <a:ext cx="132715" cy="257810"/>
          </a:xfrm>
          <a:prstGeom prst="rect">
            <a:avLst/>
          </a:prstGeom>
        </p:spPr>
        <p:txBody>
          <a:bodyPr vert="horz" wrap="square" lIns="0" tIns="12065" rIns="0" bIns="0" rtlCol="0">
            <a:spAutoFit/>
          </a:bodyPr>
          <a:lstStyle/>
          <a:p>
            <a:pPr marL="12700">
              <a:lnSpc>
                <a:spcPct val="100000"/>
              </a:lnSpc>
              <a:spcBef>
                <a:spcPts val="95"/>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C</a:t>
            </a:r>
            <a:endParaRPr sz="1600" b="1"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5" name="object 18"/>
          <p:cNvSpPr/>
          <p:nvPr/>
        </p:nvSpPr>
        <p:spPr>
          <a:xfrm>
            <a:off x="5018532" y="4058411"/>
            <a:ext cx="356870" cy="355600"/>
          </a:xfrm>
          <a:custGeom>
            <a:avLst/>
            <a:gdLst/>
            <a:ahLst/>
            <a:cxnLst/>
            <a:rect l="l" t="t" r="r" b="b"/>
            <a:pathLst>
              <a:path w="356870" h="355600">
                <a:moveTo>
                  <a:pt x="178307" y="0"/>
                </a:moveTo>
                <a:lnTo>
                  <a:pt x="0" y="177546"/>
                </a:lnTo>
                <a:lnTo>
                  <a:pt x="178307" y="355092"/>
                </a:lnTo>
                <a:lnTo>
                  <a:pt x="356615" y="177546"/>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6" name="object 19"/>
          <p:cNvSpPr/>
          <p:nvPr/>
        </p:nvSpPr>
        <p:spPr>
          <a:xfrm>
            <a:off x="5018532" y="4462271"/>
            <a:ext cx="356870" cy="358140"/>
          </a:xfrm>
          <a:custGeom>
            <a:avLst/>
            <a:gdLst/>
            <a:ahLst/>
            <a:cxnLst/>
            <a:rect l="l" t="t" r="r" b="b"/>
            <a:pathLst>
              <a:path w="356870" h="358139">
                <a:moveTo>
                  <a:pt x="178307" y="0"/>
                </a:moveTo>
                <a:lnTo>
                  <a:pt x="0" y="179069"/>
                </a:lnTo>
                <a:lnTo>
                  <a:pt x="178307" y="358139"/>
                </a:lnTo>
                <a:lnTo>
                  <a:pt x="356615" y="179069"/>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7" name="object 20"/>
          <p:cNvSpPr/>
          <p:nvPr/>
        </p:nvSpPr>
        <p:spPr>
          <a:xfrm>
            <a:off x="5224271" y="4261103"/>
            <a:ext cx="356870" cy="355600"/>
          </a:xfrm>
          <a:custGeom>
            <a:avLst/>
            <a:gdLst/>
            <a:ahLst/>
            <a:cxnLst/>
            <a:rect l="l" t="t" r="r" b="b"/>
            <a:pathLst>
              <a:path w="356870" h="355600">
                <a:moveTo>
                  <a:pt x="178307" y="0"/>
                </a:moveTo>
                <a:lnTo>
                  <a:pt x="0" y="177546"/>
                </a:lnTo>
                <a:lnTo>
                  <a:pt x="178307" y="355092"/>
                </a:lnTo>
                <a:lnTo>
                  <a:pt x="356615" y="177546"/>
                </a:lnTo>
                <a:lnTo>
                  <a:pt x="178307"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8" name="object 21"/>
          <p:cNvSpPr txBox="1"/>
          <p:nvPr/>
        </p:nvSpPr>
        <p:spPr>
          <a:xfrm>
            <a:off x="5696839" y="4085799"/>
            <a:ext cx="2985770" cy="884555"/>
          </a:xfrm>
          <a:prstGeom prst="rect">
            <a:avLst/>
          </a:prstGeom>
        </p:spPr>
        <p:txBody>
          <a:bodyPr vert="horz" wrap="square" lIns="0" tIns="24130" rIns="0" bIns="0" rtlCol="0">
            <a:spAutoFit/>
          </a:bodyPr>
          <a:lstStyle/>
          <a:p>
            <a:pPr marL="12700">
              <a:lnSpc>
                <a:spcPct val="100000"/>
              </a:lnSpc>
              <a:spcBef>
                <a:spcPts val="190"/>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动态资产</a:t>
            </a:r>
            <a:r>
              <a:rPr sz="1600" b="1" spc="-15" dirty="0">
                <a:solidFill>
                  <a:schemeClr val="bg1"/>
                </a:solidFill>
                <a:latin typeface="Arial" panose="020B0604020202020204" pitchFamily="34" charset="0"/>
                <a:ea typeface="微软雅黑" panose="020B0503020204020204" charset="-122"/>
                <a:cs typeface="微软雅黑" panose="020B0503020204020204" charset="-122"/>
              </a:rPr>
              <a:t>ABS+： </a:t>
            </a:r>
            <a:r>
              <a:rPr sz="1200" b="1" spc="-5" dirty="0">
                <a:solidFill>
                  <a:schemeClr val="bg1"/>
                </a:solidFill>
                <a:latin typeface="Arial" panose="020B0604020202020204" pitchFamily="34" charset="0"/>
                <a:ea typeface="微软雅黑" panose="020B0503020204020204" charset="-122"/>
                <a:cs typeface="微软雅黑" panose="020B0503020204020204" charset="-122"/>
              </a:rPr>
              <a:t>（2018</a:t>
            </a:r>
            <a:r>
              <a:rPr sz="1200" b="1" dirty="0">
                <a:solidFill>
                  <a:schemeClr val="bg1"/>
                </a:solidFill>
                <a:latin typeface="Arial" panose="020B0604020202020204" pitchFamily="34" charset="0"/>
                <a:ea typeface="微软雅黑" panose="020B0503020204020204" charset="-122"/>
                <a:cs typeface="微软雅黑" panose="020B0503020204020204" charset="-122"/>
              </a:rPr>
              <a:t>年</a:t>
            </a:r>
            <a:r>
              <a:rPr sz="1200" b="1" spc="-5" dirty="0">
                <a:solidFill>
                  <a:schemeClr val="bg1"/>
                </a:solidFill>
                <a:latin typeface="Arial" panose="020B0604020202020204" pitchFamily="34" charset="0"/>
                <a:ea typeface="微软雅黑" panose="020B0503020204020204" charset="-122"/>
                <a:cs typeface="微软雅黑" panose="020B0503020204020204" charset="-122"/>
              </a:rPr>
              <a:t>3</a:t>
            </a:r>
            <a:r>
              <a:rPr sz="1200" b="1" dirty="0">
                <a:solidFill>
                  <a:schemeClr val="bg1"/>
                </a:solidFill>
                <a:latin typeface="Arial" panose="020B0604020202020204" pitchFamily="34" charset="0"/>
                <a:ea typeface="微软雅黑" panose="020B0503020204020204" charset="-122"/>
                <a:cs typeface="微软雅黑" panose="020B0503020204020204" charset="-122"/>
              </a:rPr>
              <a:t>月上线）</a:t>
            </a:r>
            <a:endParaRPr sz="1200" b="1"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70"/>
              </a:spcBef>
            </a:pPr>
            <a:r>
              <a:rPr sz="1100" b="1" spc="-10" dirty="0">
                <a:solidFill>
                  <a:schemeClr val="bg1"/>
                </a:solidFill>
                <a:latin typeface="Arial" panose="020B0604020202020204" pitchFamily="34" charset="0"/>
                <a:ea typeface="微软雅黑" panose="020B0503020204020204" charset="-122"/>
                <a:cs typeface="微软雅黑" panose="020B0503020204020204" charset="-122"/>
              </a:rPr>
              <a:t>∙</a:t>
            </a:r>
            <a:r>
              <a:rPr sz="1100" b="1" spc="10" dirty="0">
                <a:solidFill>
                  <a:schemeClr val="bg1"/>
                </a:solidFill>
                <a:latin typeface="Arial" panose="020B0604020202020204" pitchFamily="34" charset="0"/>
                <a:ea typeface="微软雅黑" panose="020B0503020204020204" charset="-122"/>
                <a:cs typeface="微软雅黑" panose="020B0503020204020204" charset="-122"/>
              </a:rPr>
              <a:t>基于</a:t>
            </a:r>
            <a:r>
              <a:rPr sz="1100" b="1" dirty="0">
                <a:solidFill>
                  <a:schemeClr val="bg1"/>
                </a:solidFill>
                <a:latin typeface="Arial" panose="020B0604020202020204" pitchFamily="34" charset="0"/>
                <a:ea typeface="微软雅黑" panose="020B0503020204020204" charset="-122"/>
                <a:cs typeface="微软雅黑" panose="020B0503020204020204" charset="-122"/>
              </a:rPr>
              <a:t>动态资产</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管</a:t>
            </a:r>
            <a:r>
              <a:rPr sz="1100" b="1" dirty="0">
                <a:solidFill>
                  <a:schemeClr val="bg1"/>
                </a:solidFill>
                <a:latin typeface="Arial" panose="020B0604020202020204" pitchFamily="34" charset="0"/>
                <a:ea typeface="微软雅黑" panose="020B0503020204020204" charset="-122"/>
                <a:cs typeface="微软雅黑" panose="020B0503020204020204" charset="-122"/>
              </a:rPr>
              <a:t>理</a:t>
            </a:r>
            <a:r>
              <a:rPr sz="1100" b="1" spc="-170" dirty="0">
                <a:solidFill>
                  <a:schemeClr val="bg1"/>
                </a:solidFill>
                <a:latin typeface="Arial" panose="020B0604020202020204" pitchFamily="34" charset="0"/>
                <a:ea typeface="微软雅黑" panose="020B0503020204020204" charset="-122"/>
                <a:cs typeface="微软雅黑" panose="020B0503020204020204" charset="-122"/>
              </a:rPr>
              <a:t>ABS</a:t>
            </a:r>
            <a:r>
              <a:rPr sz="1100" b="1" dirty="0">
                <a:solidFill>
                  <a:schemeClr val="bg1"/>
                </a:solidFill>
                <a:latin typeface="Arial" panose="020B0604020202020204" pitchFamily="34" charset="0"/>
                <a:ea typeface="微软雅黑" panose="020B0503020204020204" charset="-122"/>
                <a:cs typeface="微软雅黑" panose="020B0503020204020204" charset="-122"/>
              </a:rPr>
              <a:t>的供</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应</a:t>
            </a:r>
            <a:r>
              <a:rPr sz="1100" b="1" dirty="0">
                <a:solidFill>
                  <a:schemeClr val="bg1"/>
                </a:solidFill>
                <a:latin typeface="Arial" panose="020B0604020202020204" pitchFamily="34" charset="0"/>
                <a:ea typeface="微软雅黑" panose="020B0503020204020204" charset="-122"/>
                <a:cs typeface="微软雅黑" panose="020B0503020204020204" charset="-122"/>
              </a:rPr>
              <a:t>链金融</a:t>
            </a:r>
            <a:endParaRPr sz="1100" b="1" dirty="0">
              <a:solidFill>
                <a:schemeClr val="bg1"/>
              </a:solidFill>
              <a:latin typeface="Arial" panose="020B0604020202020204" pitchFamily="34" charset="0"/>
              <a:ea typeface="微软雅黑" panose="020B0503020204020204" charset="-122"/>
              <a:cs typeface="微软雅黑" panose="020B0503020204020204" charset="-122"/>
            </a:endParaRPr>
          </a:p>
          <a:p>
            <a:pPr marL="47625" marR="243205" indent="-35560">
              <a:lnSpc>
                <a:spcPts val="1680"/>
              </a:lnSpc>
              <a:spcBef>
                <a:spcPts val="20"/>
              </a:spcBef>
            </a:pPr>
            <a:r>
              <a:rPr sz="1100" b="1" spc="-10" dirty="0">
                <a:solidFill>
                  <a:schemeClr val="bg1"/>
                </a:solidFill>
                <a:latin typeface="Arial" panose="020B0604020202020204" pitchFamily="34" charset="0"/>
                <a:ea typeface="微软雅黑" panose="020B0503020204020204" charset="-122"/>
                <a:cs typeface="微软雅黑" panose="020B0503020204020204" charset="-122"/>
              </a:rPr>
              <a:t>∙</a:t>
            </a:r>
            <a:r>
              <a:rPr sz="1100" b="1" spc="10" dirty="0">
                <a:solidFill>
                  <a:schemeClr val="bg1"/>
                </a:solidFill>
                <a:latin typeface="Arial" panose="020B0604020202020204" pitchFamily="34" charset="0"/>
                <a:ea typeface="微软雅黑" panose="020B0503020204020204" charset="-122"/>
                <a:cs typeface="微软雅黑" panose="020B0503020204020204" charset="-122"/>
              </a:rPr>
              <a:t>区块</a:t>
            </a:r>
            <a:r>
              <a:rPr sz="1100" b="1" dirty="0">
                <a:solidFill>
                  <a:schemeClr val="bg1"/>
                </a:solidFill>
                <a:latin typeface="Arial" panose="020B0604020202020204" pitchFamily="34" charset="0"/>
                <a:ea typeface="微软雅黑" panose="020B0503020204020204" charset="-122"/>
                <a:cs typeface="微软雅黑" panose="020B0503020204020204" charset="-122"/>
              </a:rPr>
              <a:t>链刻画低</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层</a:t>
            </a:r>
            <a:r>
              <a:rPr sz="1100" b="1" dirty="0">
                <a:solidFill>
                  <a:schemeClr val="bg1"/>
                </a:solidFill>
                <a:latin typeface="Arial" panose="020B0604020202020204" pitchFamily="34" charset="0"/>
                <a:ea typeface="微软雅黑" panose="020B0503020204020204" charset="-122"/>
                <a:cs typeface="微软雅黑" panose="020B0503020204020204" charset="-122"/>
              </a:rPr>
              <a:t>资产</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a:t>
            </a:r>
            <a:r>
              <a:rPr sz="1100" b="1" dirty="0">
                <a:solidFill>
                  <a:schemeClr val="bg1"/>
                </a:solidFill>
                <a:latin typeface="Arial" panose="020B0604020202020204" pitchFamily="34" charset="0"/>
                <a:ea typeface="微软雅黑" panose="020B0503020204020204" charset="-122"/>
                <a:cs typeface="微软雅黑" panose="020B0503020204020204" charset="-122"/>
              </a:rPr>
              <a:t>穿透</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管</a:t>
            </a:r>
            <a:r>
              <a:rPr sz="1100" b="1" dirty="0">
                <a:solidFill>
                  <a:schemeClr val="bg1"/>
                </a:solidFill>
                <a:latin typeface="Arial" panose="020B0604020202020204" pitchFamily="34" charset="0"/>
                <a:ea typeface="微软雅黑" panose="020B0503020204020204" charset="-122"/>
                <a:cs typeface="微软雅黑" panose="020B0503020204020204" charset="-122"/>
              </a:rPr>
              <a:t>理、</a:t>
            </a:r>
            <a:r>
              <a:rPr sz="1100" b="1" spc="-15" dirty="0">
                <a:solidFill>
                  <a:schemeClr val="bg1"/>
                </a:solidFill>
                <a:latin typeface="Arial" panose="020B0604020202020204" pitchFamily="34" charset="0"/>
                <a:ea typeface="微软雅黑" panose="020B0503020204020204" charset="-122"/>
                <a:cs typeface="微软雅黑" panose="020B0503020204020204" charset="-122"/>
              </a:rPr>
              <a:t>循</a:t>
            </a:r>
            <a:r>
              <a:rPr sz="1100" b="1" dirty="0">
                <a:solidFill>
                  <a:schemeClr val="bg1"/>
                </a:solidFill>
                <a:latin typeface="Arial" panose="020B0604020202020204" pitchFamily="34" charset="0"/>
                <a:ea typeface="微软雅黑" panose="020B0503020204020204" charset="-122"/>
                <a:cs typeface="微软雅黑" panose="020B0503020204020204" charset="-122"/>
              </a:rPr>
              <a:t>环购买 </a:t>
            </a:r>
            <a:endParaRPr sz="1100" b="1" dirty="0">
              <a:solidFill>
                <a:schemeClr val="bg1"/>
              </a:solidFill>
              <a:latin typeface="Arial" panose="020B0604020202020204" pitchFamily="34" charset="0"/>
              <a:ea typeface="微软雅黑" panose="020B0503020204020204" charset="-122"/>
              <a:cs typeface="微软雅黑" panose="020B0503020204020204" charset="-122"/>
            </a:endParaRPr>
          </a:p>
          <a:p>
            <a:pPr marL="47625" marR="243205" indent="-35560">
              <a:lnSpc>
                <a:spcPts val="1680"/>
              </a:lnSpc>
              <a:spcBef>
                <a:spcPts val="20"/>
              </a:spcBef>
            </a:pPr>
            <a:r>
              <a:rPr sz="1100" dirty="0">
                <a:solidFill>
                  <a:schemeClr val="bg1"/>
                </a:solidFill>
                <a:latin typeface="Arial" panose="020B0604020202020204" pitchFamily="34" charset="0"/>
                <a:ea typeface="微软雅黑" panose="020B0503020204020204" charset="-122"/>
                <a:cs typeface="微软雅黑" panose="020B0503020204020204" charset="-122"/>
              </a:rPr>
              <a:t>动态资</a:t>
            </a:r>
            <a:r>
              <a:rPr sz="1100" spc="-10" dirty="0">
                <a:solidFill>
                  <a:schemeClr val="bg1"/>
                </a:solidFill>
                <a:latin typeface="Arial" panose="020B0604020202020204" pitchFamily="34" charset="0"/>
                <a:ea typeface="微软雅黑" panose="020B0503020204020204" charset="-122"/>
                <a:cs typeface="微软雅黑" panose="020B0503020204020204" charset="-122"/>
              </a:rPr>
              <a:t>产</a:t>
            </a:r>
            <a:r>
              <a:rPr sz="1100" dirty="0">
                <a:solidFill>
                  <a:schemeClr val="bg1"/>
                </a:solidFill>
                <a:latin typeface="Arial" panose="020B0604020202020204" pitchFamily="34" charset="0"/>
                <a:ea typeface="微软雅黑" panose="020B0503020204020204" charset="-122"/>
                <a:cs typeface="微软雅黑" panose="020B0503020204020204" charset="-122"/>
              </a:rPr>
              <a:t>：购</a:t>
            </a:r>
            <a:r>
              <a:rPr sz="1100" spc="-15" dirty="0">
                <a:solidFill>
                  <a:schemeClr val="bg1"/>
                </a:solidFill>
                <a:latin typeface="Arial" panose="020B0604020202020204" pitchFamily="34" charset="0"/>
                <a:ea typeface="微软雅黑" panose="020B0503020204020204" charset="-122"/>
                <a:cs typeface="微软雅黑" panose="020B0503020204020204" charset="-122"/>
              </a:rPr>
              <a:t>房</a:t>
            </a:r>
            <a:r>
              <a:rPr sz="1100" dirty="0">
                <a:solidFill>
                  <a:schemeClr val="bg1"/>
                </a:solidFill>
                <a:latin typeface="Arial" panose="020B0604020202020204" pitchFamily="34" charset="0"/>
                <a:ea typeface="微软雅黑" panose="020B0503020204020204" charset="-122"/>
                <a:cs typeface="微软雅黑" panose="020B0503020204020204" charset="-122"/>
              </a:rPr>
              <a:t>尾款</a:t>
            </a:r>
            <a:endParaRPr sz="11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9" name="标题 1"/>
          <p:cNvSpPr txBox="1"/>
          <p:nvPr/>
        </p:nvSpPr>
        <p:spPr>
          <a:xfrm>
            <a:off x="137826" y="152731"/>
            <a:ext cx="8865497" cy="441812"/>
          </a:xfrm>
          <a:prstGeom prst="rect">
            <a:avLst/>
          </a:prstGeom>
        </p:spPr>
        <p:txBody>
          <a:bodyPr vert="horz" lIns="30477" tIns="15238" rIns="30477" bIns="15238"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 supply chain finance——Taking Easy visible</a:t>
            </a: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as an Example</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9130" name="object 3"/>
          <p:cNvSpPr/>
          <p:nvPr/>
        </p:nvSpPr>
        <p:spPr>
          <a:xfrm>
            <a:off x="1179575" y="1486153"/>
            <a:ext cx="356870" cy="356870"/>
          </a:xfrm>
          <a:custGeom>
            <a:avLst/>
            <a:gdLst/>
            <a:ahLst/>
            <a:cxnLst/>
            <a:rect l="l" t="t" r="r" b="b"/>
            <a:pathLst>
              <a:path w="356869" h="356869">
                <a:moveTo>
                  <a:pt x="178308" y="0"/>
                </a:moveTo>
                <a:lnTo>
                  <a:pt x="0" y="178308"/>
                </a:lnTo>
                <a:lnTo>
                  <a:pt x="178308" y="356616"/>
                </a:lnTo>
                <a:lnTo>
                  <a:pt x="356616" y="178308"/>
                </a:lnTo>
                <a:lnTo>
                  <a:pt x="178308"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1" name="object 4"/>
          <p:cNvSpPr/>
          <p:nvPr/>
        </p:nvSpPr>
        <p:spPr>
          <a:xfrm>
            <a:off x="1179575" y="1893061"/>
            <a:ext cx="356870" cy="355600"/>
          </a:xfrm>
          <a:custGeom>
            <a:avLst/>
            <a:gdLst/>
            <a:ahLst/>
            <a:cxnLst/>
            <a:rect l="l" t="t" r="r" b="b"/>
            <a:pathLst>
              <a:path w="356869" h="355600">
                <a:moveTo>
                  <a:pt x="178308" y="0"/>
                </a:moveTo>
                <a:lnTo>
                  <a:pt x="0" y="177546"/>
                </a:lnTo>
                <a:lnTo>
                  <a:pt x="178308" y="355091"/>
                </a:lnTo>
                <a:lnTo>
                  <a:pt x="356616" y="177546"/>
                </a:lnTo>
                <a:lnTo>
                  <a:pt x="178308"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2" name="object 5"/>
          <p:cNvSpPr/>
          <p:nvPr/>
        </p:nvSpPr>
        <p:spPr>
          <a:xfrm>
            <a:off x="1385316" y="1690369"/>
            <a:ext cx="355600" cy="355600"/>
          </a:xfrm>
          <a:custGeom>
            <a:avLst/>
            <a:gdLst/>
            <a:ahLst/>
            <a:cxnLst/>
            <a:rect l="l" t="t" r="r" b="b"/>
            <a:pathLst>
              <a:path w="355600" h="355600">
                <a:moveTo>
                  <a:pt x="177546" y="0"/>
                </a:moveTo>
                <a:lnTo>
                  <a:pt x="0" y="177545"/>
                </a:lnTo>
                <a:lnTo>
                  <a:pt x="177546" y="355091"/>
                </a:lnTo>
                <a:lnTo>
                  <a:pt x="355091" y="177545"/>
                </a:lnTo>
                <a:lnTo>
                  <a:pt x="177546"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3" name="object 6"/>
          <p:cNvSpPr/>
          <p:nvPr/>
        </p:nvSpPr>
        <p:spPr>
          <a:xfrm>
            <a:off x="794004" y="1359661"/>
            <a:ext cx="536575" cy="1018540"/>
          </a:xfrm>
          <a:custGeom>
            <a:avLst/>
            <a:gdLst/>
            <a:ahLst/>
            <a:cxnLst/>
            <a:rect l="l" t="t" r="r" b="b"/>
            <a:pathLst>
              <a:path w="536575" h="1018539">
                <a:moveTo>
                  <a:pt x="27203" y="0"/>
                </a:moveTo>
                <a:lnTo>
                  <a:pt x="0" y="27177"/>
                </a:lnTo>
                <a:lnTo>
                  <a:pt x="482092" y="509015"/>
                </a:lnTo>
                <a:lnTo>
                  <a:pt x="0" y="990853"/>
                </a:lnTo>
                <a:lnTo>
                  <a:pt x="27203" y="1018032"/>
                </a:lnTo>
                <a:lnTo>
                  <a:pt x="536448" y="509015"/>
                </a:lnTo>
                <a:lnTo>
                  <a:pt x="27203" y="0"/>
                </a:lnTo>
                <a:close/>
              </a:path>
            </a:pathLst>
          </a:custGeom>
          <a:solidFill>
            <a:srgbClr val="E4F6F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4" name="object 7"/>
          <p:cNvSpPr/>
          <p:nvPr/>
        </p:nvSpPr>
        <p:spPr>
          <a:xfrm>
            <a:off x="768095" y="1359661"/>
            <a:ext cx="508000" cy="1018540"/>
          </a:xfrm>
          <a:custGeom>
            <a:avLst/>
            <a:gdLst/>
            <a:ahLst/>
            <a:cxnLst/>
            <a:rect l="l" t="t" r="r" b="b"/>
            <a:pathLst>
              <a:path w="508000" h="1018539">
                <a:moveTo>
                  <a:pt x="127" y="0"/>
                </a:moveTo>
                <a:lnTo>
                  <a:pt x="0" y="126"/>
                </a:lnTo>
                <a:lnTo>
                  <a:pt x="0" y="1017904"/>
                </a:lnTo>
                <a:lnTo>
                  <a:pt x="127" y="1018032"/>
                </a:lnTo>
                <a:lnTo>
                  <a:pt x="507492" y="509015"/>
                </a:lnTo>
                <a:lnTo>
                  <a:pt x="127" y="0"/>
                </a:lnTo>
                <a:close/>
              </a:path>
            </a:pathLst>
          </a:custGeom>
          <a:solidFill>
            <a:srgbClr val="7ED3E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5" name="object 8"/>
          <p:cNvSpPr txBox="1"/>
          <p:nvPr/>
        </p:nvSpPr>
        <p:spPr>
          <a:xfrm>
            <a:off x="867867" y="1703832"/>
            <a:ext cx="164465" cy="289560"/>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bg1"/>
                </a:solidFill>
                <a:latin typeface="Arial" panose="020B0604020202020204" pitchFamily="34" charset="0"/>
                <a:ea typeface="微软雅黑" panose="020B0503020204020204" charset="-122"/>
                <a:cs typeface="微软雅黑" panose="020B0503020204020204" charset="-122"/>
              </a:rPr>
              <a:t>A</a:t>
            </a:r>
            <a:endParaRPr sz="18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6" name="object 9"/>
          <p:cNvSpPr/>
          <p:nvPr/>
        </p:nvSpPr>
        <p:spPr>
          <a:xfrm>
            <a:off x="2423286" y="2872739"/>
            <a:ext cx="509270" cy="1019810"/>
          </a:xfrm>
          <a:custGeom>
            <a:avLst/>
            <a:gdLst/>
            <a:ahLst/>
            <a:cxnLst/>
            <a:rect l="l" t="t" r="r" b="b"/>
            <a:pathLst>
              <a:path w="509269" h="1019810">
                <a:moveTo>
                  <a:pt x="0" y="0"/>
                </a:moveTo>
                <a:lnTo>
                  <a:pt x="0" y="1019556"/>
                </a:lnTo>
                <a:lnTo>
                  <a:pt x="508888" y="509777"/>
                </a:lnTo>
                <a:lnTo>
                  <a:pt x="0" y="0"/>
                </a:lnTo>
                <a:close/>
              </a:path>
            </a:pathLst>
          </a:custGeom>
          <a:solidFill>
            <a:srgbClr val="938953"/>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7" name="object 10"/>
          <p:cNvSpPr txBox="1"/>
          <p:nvPr/>
        </p:nvSpPr>
        <p:spPr>
          <a:xfrm>
            <a:off x="2535682" y="3236213"/>
            <a:ext cx="139065" cy="257810"/>
          </a:xfrm>
          <a:prstGeom prst="rect">
            <a:avLst/>
          </a:prstGeom>
        </p:spPr>
        <p:txBody>
          <a:bodyPr vert="horz" wrap="square" lIns="0" tIns="12065" rIns="0" bIns="0" rtlCol="0">
            <a:spAutoFit/>
          </a:bodyPr>
          <a:lstStyle/>
          <a:p>
            <a:pPr marL="12700">
              <a:lnSpc>
                <a:spcPct val="100000"/>
              </a:lnSpc>
              <a:spcBef>
                <a:spcPts val="95"/>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B</a:t>
            </a:r>
            <a:endParaRPr sz="1600" b="1"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8" name="object 11"/>
          <p:cNvSpPr/>
          <p:nvPr/>
        </p:nvSpPr>
        <p:spPr>
          <a:xfrm>
            <a:off x="2753867" y="3002279"/>
            <a:ext cx="356870" cy="356870"/>
          </a:xfrm>
          <a:custGeom>
            <a:avLst/>
            <a:gdLst/>
            <a:ahLst/>
            <a:cxnLst/>
            <a:rect l="l" t="t" r="r" b="b"/>
            <a:pathLst>
              <a:path w="356869" h="356869">
                <a:moveTo>
                  <a:pt x="178307" y="0"/>
                </a:moveTo>
                <a:lnTo>
                  <a:pt x="0" y="178307"/>
                </a:lnTo>
                <a:lnTo>
                  <a:pt x="178307" y="356616"/>
                </a:lnTo>
                <a:lnTo>
                  <a:pt x="356615" y="178307"/>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39" name="object 12"/>
          <p:cNvSpPr/>
          <p:nvPr/>
        </p:nvSpPr>
        <p:spPr>
          <a:xfrm>
            <a:off x="2753867" y="3407663"/>
            <a:ext cx="356870" cy="356870"/>
          </a:xfrm>
          <a:custGeom>
            <a:avLst/>
            <a:gdLst/>
            <a:ahLst/>
            <a:cxnLst/>
            <a:rect l="l" t="t" r="r" b="b"/>
            <a:pathLst>
              <a:path w="356869" h="356869">
                <a:moveTo>
                  <a:pt x="178307" y="0"/>
                </a:moveTo>
                <a:lnTo>
                  <a:pt x="0" y="178308"/>
                </a:lnTo>
                <a:lnTo>
                  <a:pt x="178307" y="356616"/>
                </a:lnTo>
                <a:lnTo>
                  <a:pt x="356615" y="178308"/>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0" name="object 13"/>
          <p:cNvSpPr/>
          <p:nvPr/>
        </p:nvSpPr>
        <p:spPr>
          <a:xfrm>
            <a:off x="2959607" y="3206495"/>
            <a:ext cx="356870" cy="355600"/>
          </a:xfrm>
          <a:custGeom>
            <a:avLst/>
            <a:gdLst/>
            <a:ahLst/>
            <a:cxnLst/>
            <a:rect l="l" t="t" r="r" b="b"/>
            <a:pathLst>
              <a:path w="356870" h="355600">
                <a:moveTo>
                  <a:pt x="178308" y="0"/>
                </a:moveTo>
                <a:lnTo>
                  <a:pt x="0" y="177545"/>
                </a:lnTo>
                <a:lnTo>
                  <a:pt x="178308" y="355091"/>
                </a:lnTo>
                <a:lnTo>
                  <a:pt x="356616" y="177545"/>
                </a:lnTo>
                <a:lnTo>
                  <a:pt x="178308"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1" name="object 14"/>
          <p:cNvSpPr txBox="1"/>
          <p:nvPr/>
        </p:nvSpPr>
        <p:spPr>
          <a:xfrm>
            <a:off x="1740916" y="838133"/>
            <a:ext cx="4332541" cy="1730375"/>
          </a:xfrm>
          <a:prstGeom prst="rect">
            <a:avLst/>
          </a:prstGeom>
        </p:spPr>
        <p:txBody>
          <a:bodyPr vert="horz" wrap="square" lIns="0" tIns="47625" rIns="0" bIns="0" rtlCol="0">
            <a:spAutoFit/>
          </a:bodyPr>
          <a:lstStyle/>
          <a:p>
            <a:pPr marL="45085">
              <a:lnSpc>
                <a:spcPct val="100000"/>
              </a:lnSpc>
              <a:spcBef>
                <a:spcPts val="375"/>
              </a:spcBef>
            </a:pPr>
            <a:r>
              <a:rPr lang="en-US" sz="1600" b="1" spc="-5" dirty="0">
                <a:solidFill>
                  <a:schemeClr val="bg1"/>
                </a:solidFill>
                <a:latin typeface="Arial" panose="020B0604020202020204" pitchFamily="34" charset="0"/>
                <a:ea typeface="微软雅黑" panose="020B0503020204020204" charset="-122"/>
                <a:cs typeface="微软雅黑" panose="020B0503020204020204" charset="-122"/>
              </a:rPr>
              <a:t>Core Enterprise +: (Online in April 2017</a:t>
            </a:r>
            <a:r>
              <a:rPr lang="en-US" sz="1600" b="1" spc="-5"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lang="en-US" sz="1600" b="1" spc="-5"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45085">
              <a:lnSpc>
                <a:spcPct val="100000"/>
              </a:lnSpc>
              <a:spcBef>
                <a:spcPts val="375"/>
              </a:spcBef>
            </a:pPr>
            <a:r>
              <a:rPr lang="en-US" sz="1200" b="1" dirty="0">
                <a:solidFill>
                  <a:schemeClr val="bg1"/>
                </a:solidFill>
                <a:latin typeface="Arial" panose="020B0604020202020204" pitchFamily="34" charset="0"/>
                <a:ea typeface="微软雅黑" panose="020B0503020204020204" charset="-122"/>
                <a:cs typeface="微软雅黑" panose="020B0503020204020204" charset="-122"/>
              </a:rPr>
              <a:t>Supply chain finance based on core enterprise payment </a:t>
            </a:r>
            <a:r>
              <a:rPr 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credit</a:t>
            </a:r>
            <a:endParaRPr lang="en-US" sz="12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45085">
              <a:lnSpc>
                <a:spcPct val="100000"/>
              </a:lnSpc>
              <a:spcBef>
                <a:spcPts val="375"/>
              </a:spcBef>
            </a:pPr>
            <a:r>
              <a:rPr lang="en-US" sz="1200" b="1" dirty="0" err="1" smtClean="0">
                <a:solidFill>
                  <a:schemeClr val="bg1"/>
                </a:solidFill>
                <a:latin typeface="Arial" panose="020B0604020202020204" pitchFamily="34" charset="0"/>
                <a:ea typeface="微软雅黑" panose="020B0503020204020204" charset="-122"/>
                <a:cs typeface="微软雅黑" panose="020B0503020204020204" charset="-122"/>
              </a:rPr>
              <a:t>Blockchain</a:t>
            </a:r>
            <a:r>
              <a:rPr 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sz="1200" b="1" dirty="0">
                <a:solidFill>
                  <a:schemeClr val="bg1"/>
                </a:solidFill>
                <a:latin typeface="Arial" panose="020B0604020202020204" pitchFamily="34" charset="0"/>
                <a:ea typeface="微软雅黑" panose="020B0503020204020204" charset="-122"/>
                <a:cs typeface="微软雅黑" panose="020B0503020204020204" charset="-122"/>
              </a:rPr>
              <a:t>portrays trade background, smart contract guarantee funds closed </a:t>
            </a:r>
            <a:r>
              <a:rPr 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loop</a:t>
            </a:r>
            <a:endParaRPr lang="en-US" sz="1200" b="1"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45085">
              <a:lnSpc>
                <a:spcPct val="100000"/>
              </a:lnSpc>
              <a:spcBef>
                <a:spcPts val="375"/>
              </a:spcBef>
            </a:pPr>
            <a:r>
              <a:rPr lang="en-US" sz="1200" b="1" dirty="0" smtClean="0">
                <a:solidFill>
                  <a:schemeClr val="bg1"/>
                </a:solidFill>
                <a:latin typeface="Arial" panose="020B0604020202020204" pitchFamily="34" charset="0"/>
                <a:ea typeface="微软雅黑" panose="020B0503020204020204" charset="-122"/>
                <a:cs typeface="微软雅黑" panose="020B0503020204020204" charset="-122"/>
              </a:rPr>
              <a:t>Credit</a:t>
            </a:r>
            <a:r>
              <a:rPr lang="en-US" sz="1200" b="1" dirty="0">
                <a:solidFill>
                  <a:schemeClr val="bg1"/>
                </a:solidFill>
                <a:latin typeface="Arial" panose="020B0604020202020204" pitchFamily="34" charset="0"/>
                <a:ea typeface="微软雅黑" panose="020B0503020204020204" charset="-122"/>
                <a:cs typeface="微软雅黑" panose="020B0503020204020204" charset="-122"/>
              </a:rPr>
              <a:t>: Central enterprises, large local state-owned enterprises, listed companies, public hospitals of dimethyl and above</a:t>
            </a:r>
            <a:endParaRPr sz="1100" dirty="0">
              <a:solidFill>
                <a:schemeClr val="bg1"/>
              </a:solidFill>
              <a:latin typeface="Arial" panose="020B0604020202020204" pitchFamily="34" charset="0"/>
              <a:ea typeface="微软雅黑" panose="020B0503020204020204" charset="-122"/>
              <a:cs typeface="宋体" panose="02010600030101010101" pitchFamily="2" charset="-122"/>
            </a:endParaRPr>
          </a:p>
        </p:txBody>
      </p:sp>
      <p:sp>
        <p:nvSpPr>
          <p:cNvPr id="1049142" name="object 15"/>
          <p:cNvSpPr txBox="1">
            <a:spLocks noGrp="1"/>
          </p:cNvSpPr>
          <p:nvPr>
            <p:ph type="body" idx="4294967295"/>
          </p:nvPr>
        </p:nvSpPr>
        <p:spPr>
          <a:xfrm>
            <a:off x="1431967" y="2386398"/>
            <a:ext cx="7886870" cy="1635125"/>
          </a:xfrm>
          <a:prstGeom prst="rect">
            <a:avLst/>
          </a:prstGeom>
        </p:spPr>
        <p:txBody>
          <a:bodyPr vert="horz" wrap="square" lIns="0" tIns="100330" rIns="0" bIns="0" rtlCol="0">
            <a:spAutoFit/>
          </a:bodyPr>
          <a:lstStyle/>
          <a:p>
            <a:pPr marL="1983740">
              <a:lnSpc>
                <a:spcPct val="100000"/>
              </a:lnSpc>
              <a:spcBef>
                <a:spcPts val="790"/>
              </a:spcBef>
            </a:pPr>
            <a:r>
              <a:rPr lang="en-US" spc="-5" dirty="0">
                <a:latin typeface="Arial" panose="020B0604020202020204" pitchFamily="34" charset="0"/>
                <a:ea typeface="微软雅黑" panose="020B0503020204020204" charset="-122"/>
                <a:cs typeface="微软雅黑" panose="020B0503020204020204" charset="-122"/>
              </a:rPr>
              <a:t>Commodity online trading / repurchase business (launched in May 2017</a:t>
            </a:r>
            <a:r>
              <a:rPr lang="en-US" spc="-5" dirty="0" smtClean="0">
                <a:latin typeface="Arial" panose="020B0604020202020204" pitchFamily="34" charset="0"/>
                <a:ea typeface="微软雅黑" panose="020B0503020204020204" charset="-122"/>
                <a:cs typeface="微软雅黑" panose="020B0503020204020204" charset="-122"/>
              </a:rPr>
              <a:t>)</a:t>
            </a:r>
            <a:endParaRPr lang="en-US" spc="-5" dirty="0" smtClean="0">
              <a:latin typeface="Arial" panose="020B0604020202020204" pitchFamily="34" charset="0"/>
              <a:ea typeface="微软雅黑" panose="020B0503020204020204" charset="-122"/>
              <a:cs typeface="微软雅黑" panose="020B0503020204020204" charset="-122"/>
            </a:endParaRPr>
          </a:p>
          <a:p>
            <a:pPr marL="1983740">
              <a:lnSpc>
                <a:spcPct val="100000"/>
              </a:lnSpc>
              <a:spcBef>
                <a:spcPts val="790"/>
              </a:spcBef>
            </a:pPr>
            <a:r>
              <a:rPr sz="1100" spc="-10"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sz="1100" spc="10" dirty="0">
                <a:latin typeface="Arial" panose="020B0604020202020204" pitchFamily="34" charset="0"/>
                <a:ea typeface="微软雅黑" panose="020B0503020204020204" charset="-122"/>
                <a:cs typeface="微软雅黑" panose="020B0503020204020204" charset="-122"/>
              </a:rPr>
              <a:t>Supply chain finance based on effective management of physical </a:t>
            </a:r>
            <a:r>
              <a:rPr lang="en-US" sz="1100" spc="10" dirty="0" smtClean="0">
                <a:latin typeface="Arial" panose="020B0604020202020204" pitchFamily="34" charset="0"/>
                <a:ea typeface="微软雅黑" panose="020B0503020204020204" charset="-122"/>
                <a:cs typeface="微软雅黑" panose="020B0503020204020204" charset="-122"/>
              </a:rPr>
              <a:t>assets</a:t>
            </a:r>
            <a:endParaRPr lang="en-US" sz="1100" spc="10" dirty="0" smtClean="0">
              <a:latin typeface="Arial" panose="020B0604020202020204" pitchFamily="34" charset="0"/>
              <a:ea typeface="微软雅黑" panose="020B0503020204020204" charset="-122"/>
              <a:cs typeface="微软雅黑" panose="020B0503020204020204" charset="-122"/>
            </a:endParaRPr>
          </a:p>
          <a:p>
            <a:pPr marL="1983740">
              <a:lnSpc>
                <a:spcPct val="100000"/>
              </a:lnSpc>
              <a:spcBef>
                <a:spcPts val="790"/>
              </a:spcBef>
            </a:pPr>
            <a:r>
              <a:rPr lang="en-US" sz="1100" spc="10" dirty="0" smtClean="0">
                <a:latin typeface="Arial" panose="020B0604020202020204" pitchFamily="34" charset="0"/>
                <a:ea typeface="微软雅黑" panose="020B0503020204020204" charset="-122"/>
                <a:cs typeface="微软雅黑" panose="020B0503020204020204" charset="-122"/>
              </a:rPr>
              <a:t>Technical </a:t>
            </a:r>
            <a:r>
              <a:rPr lang="en-US" sz="1100" spc="10" dirty="0">
                <a:latin typeface="Arial" panose="020B0604020202020204" pitchFamily="34" charset="0"/>
                <a:ea typeface="微软雅黑" panose="020B0503020204020204" charset="-122"/>
                <a:cs typeface="微软雅黑" panose="020B0503020204020204" charset="-122"/>
              </a:rPr>
              <a:t>means to monitor assets, high financing ratio &gt;90%, low threshold, low cost (baseline up 20</a:t>
            </a:r>
            <a:r>
              <a:rPr lang="en-US" sz="1100" spc="10" dirty="0" smtClean="0">
                <a:latin typeface="Arial" panose="020B0604020202020204" pitchFamily="34" charset="0"/>
                <a:ea typeface="微软雅黑" panose="020B0503020204020204" charset="-122"/>
                <a:cs typeface="微软雅黑" panose="020B0503020204020204" charset="-122"/>
              </a:rPr>
              <a:t>%)</a:t>
            </a:r>
            <a:endParaRPr lang="en-US" sz="1100" spc="10" dirty="0" smtClean="0">
              <a:latin typeface="Arial" panose="020B0604020202020204" pitchFamily="34" charset="0"/>
              <a:ea typeface="微软雅黑" panose="020B0503020204020204" charset="-122"/>
              <a:cs typeface="微软雅黑" panose="020B0503020204020204" charset="-122"/>
            </a:endParaRPr>
          </a:p>
          <a:p>
            <a:pPr marL="1983740">
              <a:lnSpc>
                <a:spcPct val="100000"/>
              </a:lnSpc>
              <a:spcBef>
                <a:spcPts val="790"/>
              </a:spcBef>
            </a:pPr>
            <a:r>
              <a:rPr lang="en-US" sz="1100" spc="10" dirty="0" smtClean="0">
                <a:latin typeface="Arial" panose="020B0604020202020204" pitchFamily="34" charset="0"/>
                <a:ea typeface="微软雅黑" panose="020B0503020204020204" charset="-122"/>
                <a:cs typeface="微软雅黑" panose="020B0503020204020204" charset="-122"/>
              </a:rPr>
              <a:t>Commodity</a:t>
            </a:r>
            <a:r>
              <a:rPr lang="en-US" sz="1100" spc="10" dirty="0">
                <a:latin typeface="Arial" panose="020B0604020202020204" pitchFamily="34" charset="0"/>
                <a:ea typeface="微软雅黑" panose="020B0503020204020204" charset="-122"/>
                <a:cs typeface="微软雅黑" panose="020B0503020204020204" charset="-122"/>
              </a:rPr>
              <a:t>: warehousing (fertilizer, sugar, rubber, steel)</a:t>
            </a:r>
            <a:endParaRPr sz="1100" b="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3" name="object 16"/>
          <p:cNvSpPr/>
          <p:nvPr/>
        </p:nvSpPr>
        <p:spPr>
          <a:xfrm>
            <a:off x="4687951" y="3927347"/>
            <a:ext cx="509270" cy="1019810"/>
          </a:xfrm>
          <a:custGeom>
            <a:avLst/>
            <a:gdLst/>
            <a:ahLst/>
            <a:cxnLst/>
            <a:rect l="l" t="t" r="r" b="b"/>
            <a:pathLst>
              <a:path w="509270" h="1019810">
                <a:moveTo>
                  <a:pt x="0" y="0"/>
                </a:moveTo>
                <a:lnTo>
                  <a:pt x="0" y="1019556"/>
                </a:lnTo>
                <a:lnTo>
                  <a:pt x="508888" y="509777"/>
                </a:lnTo>
                <a:lnTo>
                  <a:pt x="0" y="0"/>
                </a:lnTo>
                <a:close/>
              </a:path>
            </a:pathLst>
          </a:custGeom>
          <a:solidFill>
            <a:srgbClr val="6FB56B"/>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4" name="object 17"/>
          <p:cNvSpPr txBox="1"/>
          <p:nvPr/>
        </p:nvSpPr>
        <p:spPr>
          <a:xfrm>
            <a:off x="4805553" y="4291685"/>
            <a:ext cx="132715" cy="257810"/>
          </a:xfrm>
          <a:prstGeom prst="rect">
            <a:avLst/>
          </a:prstGeom>
        </p:spPr>
        <p:txBody>
          <a:bodyPr vert="horz" wrap="square" lIns="0" tIns="12065" rIns="0" bIns="0" rtlCol="0">
            <a:spAutoFit/>
          </a:bodyPr>
          <a:lstStyle/>
          <a:p>
            <a:pPr marL="12700">
              <a:lnSpc>
                <a:spcPct val="100000"/>
              </a:lnSpc>
              <a:spcBef>
                <a:spcPts val="95"/>
              </a:spcBef>
            </a:pPr>
            <a:r>
              <a:rPr sz="1600" b="1" spc="-5" dirty="0">
                <a:solidFill>
                  <a:schemeClr val="bg1"/>
                </a:solidFill>
                <a:latin typeface="Arial" panose="020B0604020202020204" pitchFamily="34" charset="0"/>
                <a:ea typeface="微软雅黑" panose="020B0503020204020204" charset="-122"/>
                <a:cs typeface="微软雅黑" panose="020B0503020204020204" charset="-122"/>
              </a:rPr>
              <a:t>C</a:t>
            </a:r>
            <a:endParaRPr sz="1600" b="1" spc="-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5" name="object 18"/>
          <p:cNvSpPr/>
          <p:nvPr/>
        </p:nvSpPr>
        <p:spPr>
          <a:xfrm>
            <a:off x="5018532" y="4058411"/>
            <a:ext cx="356870" cy="355600"/>
          </a:xfrm>
          <a:custGeom>
            <a:avLst/>
            <a:gdLst/>
            <a:ahLst/>
            <a:cxnLst/>
            <a:rect l="l" t="t" r="r" b="b"/>
            <a:pathLst>
              <a:path w="356870" h="355600">
                <a:moveTo>
                  <a:pt x="178307" y="0"/>
                </a:moveTo>
                <a:lnTo>
                  <a:pt x="0" y="177546"/>
                </a:lnTo>
                <a:lnTo>
                  <a:pt x="178307" y="355092"/>
                </a:lnTo>
                <a:lnTo>
                  <a:pt x="356615" y="177546"/>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6" name="object 19"/>
          <p:cNvSpPr/>
          <p:nvPr/>
        </p:nvSpPr>
        <p:spPr>
          <a:xfrm>
            <a:off x="5018532" y="4462271"/>
            <a:ext cx="356870" cy="358140"/>
          </a:xfrm>
          <a:custGeom>
            <a:avLst/>
            <a:gdLst/>
            <a:ahLst/>
            <a:cxnLst/>
            <a:rect l="l" t="t" r="r" b="b"/>
            <a:pathLst>
              <a:path w="356870" h="358139">
                <a:moveTo>
                  <a:pt x="178307" y="0"/>
                </a:moveTo>
                <a:lnTo>
                  <a:pt x="0" y="179069"/>
                </a:lnTo>
                <a:lnTo>
                  <a:pt x="178307" y="358139"/>
                </a:lnTo>
                <a:lnTo>
                  <a:pt x="356615" y="179069"/>
                </a:lnTo>
                <a:lnTo>
                  <a:pt x="178307" y="0"/>
                </a:lnTo>
                <a:close/>
              </a:path>
            </a:pathLst>
          </a:custGeom>
          <a:solidFill>
            <a:srgbClr val="CCEDF6"/>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7" name="object 20"/>
          <p:cNvSpPr/>
          <p:nvPr/>
        </p:nvSpPr>
        <p:spPr>
          <a:xfrm>
            <a:off x="5224271" y="4261103"/>
            <a:ext cx="356870" cy="355600"/>
          </a:xfrm>
          <a:custGeom>
            <a:avLst/>
            <a:gdLst/>
            <a:ahLst/>
            <a:cxnLst/>
            <a:rect l="l" t="t" r="r" b="b"/>
            <a:pathLst>
              <a:path w="356870" h="355600">
                <a:moveTo>
                  <a:pt x="178307" y="0"/>
                </a:moveTo>
                <a:lnTo>
                  <a:pt x="0" y="177546"/>
                </a:lnTo>
                <a:lnTo>
                  <a:pt x="178307" y="355092"/>
                </a:lnTo>
                <a:lnTo>
                  <a:pt x="356615" y="177546"/>
                </a:lnTo>
                <a:lnTo>
                  <a:pt x="178307" y="0"/>
                </a:lnTo>
                <a:close/>
              </a:path>
            </a:pathLst>
          </a:custGeom>
          <a:solidFill>
            <a:srgbClr val="B1E4F1"/>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48" name="object 21"/>
          <p:cNvSpPr txBox="1"/>
          <p:nvPr/>
        </p:nvSpPr>
        <p:spPr>
          <a:xfrm>
            <a:off x="5608191" y="4021675"/>
            <a:ext cx="3465471" cy="1066165"/>
          </a:xfrm>
          <a:prstGeom prst="rect">
            <a:avLst/>
          </a:prstGeom>
        </p:spPr>
        <p:txBody>
          <a:bodyPr vert="horz" wrap="square" lIns="0" tIns="24130" rIns="0" bIns="0" rtlCol="0">
            <a:spAutoFit/>
          </a:bodyPr>
          <a:lstStyle/>
          <a:p>
            <a:pPr marL="12700">
              <a:lnSpc>
                <a:spcPct val="100000"/>
              </a:lnSpc>
              <a:spcBef>
                <a:spcPts val="70"/>
              </a:spcBef>
            </a:pPr>
            <a:r>
              <a:rPr lang="en-US" sz="1100" b="1" spc="-10" dirty="0">
                <a:solidFill>
                  <a:schemeClr val="bg1"/>
                </a:solidFill>
                <a:latin typeface="Arial" panose="020B0604020202020204" pitchFamily="34" charset="0"/>
                <a:ea typeface="微软雅黑" panose="020B0503020204020204" charset="-122"/>
                <a:cs typeface="微软雅黑" panose="020B0503020204020204" charset="-122"/>
              </a:rPr>
              <a:t>Dynamic Asset ABS+: (Online in March 2018)</a:t>
            </a:r>
            <a:endParaRPr lang="en-US" sz="1100" b="1" spc="-10" dirty="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70"/>
              </a:spcBef>
            </a:pPr>
            <a:r>
              <a:rPr sz="1100" b="1" spc="-10"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sz="1100" b="1" spc="10" dirty="0">
                <a:solidFill>
                  <a:schemeClr val="bg1"/>
                </a:solidFill>
                <a:latin typeface="Arial" panose="020B0604020202020204" pitchFamily="34" charset="0"/>
                <a:ea typeface="微软雅黑" panose="020B0503020204020204" charset="-122"/>
                <a:cs typeface="微软雅黑" panose="020B0503020204020204" charset="-122"/>
              </a:rPr>
              <a:t>Supply Chain Finance Based on Dynamic Asset Management </a:t>
            </a:r>
            <a:r>
              <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rPr>
              <a:t>ABS</a:t>
            </a:r>
            <a:endPar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70"/>
              </a:spcBef>
            </a:pPr>
            <a:r>
              <a:rPr lang="en-US" sz="1100" b="1" spc="10" dirty="0" err="1" smtClean="0">
                <a:solidFill>
                  <a:schemeClr val="bg1"/>
                </a:solidFill>
                <a:latin typeface="Arial" panose="020B0604020202020204" pitchFamily="34" charset="0"/>
                <a:ea typeface="微软雅黑" panose="020B0503020204020204" charset="-122"/>
                <a:cs typeface="微软雅黑" panose="020B0503020204020204" charset="-122"/>
              </a:rPr>
              <a:t>Blockchain</a:t>
            </a:r>
            <a:r>
              <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sz="1100" b="1" spc="10" dirty="0">
                <a:solidFill>
                  <a:schemeClr val="bg1"/>
                </a:solidFill>
                <a:latin typeface="Arial" panose="020B0604020202020204" pitchFamily="34" charset="0"/>
                <a:ea typeface="微软雅黑" panose="020B0503020204020204" charset="-122"/>
                <a:cs typeface="微软雅黑" panose="020B0503020204020204" charset="-122"/>
              </a:rPr>
              <a:t>portrays low-level assets, penetration management, and cyclical </a:t>
            </a:r>
            <a:r>
              <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rPr>
              <a:t>purchases</a:t>
            </a:r>
            <a:endPar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2700">
              <a:lnSpc>
                <a:spcPct val="100000"/>
              </a:lnSpc>
              <a:spcBef>
                <a:spcPts val="70"/>
              </a:spcBef>
            </a:pPr>
            <a:r>
              <a:rPr lang="en-US" sz="1100" b="1" spc="10" dirty="0" smtClean="0">
                <a:solidFill>
                  <a:schemeClr val="bg1"/>
                </a:solidFill>
                <a:latin typeface="Arial" panose="020B0604020202020204" pitchFamily="34" charset="0"/>
                <a:ea typeface="微软雅黑" panose="020B0503020204020204" charset="-122"/>
                <a:cs typeface="微软雅黑" panose="020B0503020204020204" charset="-122"/>
              </a:rPr>
              <a:t>Dynamic </a:t>
            </a:r>
            <a:r>
              <a:rPr lang="en-US" sz="1100" b="1" spc="10" dirty="0">
                <a:solidFill>
                  <a:schemeClr val="bg1"/>
                </a:solidFill>
                <a:latin typeface="Arial" panose="020B0604020202020204" pitchFamily="34" charset="0"/>
                <a:ea typeface="微软雅黑" panose="020B0503020204020204" charset="-122"/>
                <a:cs typeface="微软雅黑" panose="020B0503020204020204" charset="-122"/>
              </a:rPr>
              <a:t>assets: the purchase price</a:t>
            </a:r>
            <a:endParaRPr sz="11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44"/>
          <p:cNvGrpSpPr/>
          <p:nvPr/>
        </p:nvGrpSpPr>
        <p:grpSpPr>
          <a:xfrm>
            <a:off x="1559560" y="325755"/>
            <a:ext cx="5476875" cy="4404995"/>
            <a:chOff x="1821340" y="468681"/>
            <a:chExt cx="5476931" cy="4391025"/>
          </a:xfrm>
        </p:grpSpPr>
        <p:pic>
          <p:nvPicPr>
            <p:cNvPr id="2097152" name="图片 16"/>
            <p:cNvPicPr>
              <a:picLocks noChangeAspect="1"/>
            </p:cNvPicPr>
            <p:nvPr/>
          </p:nvPicPr>
          <p:blipFill>
            <a:blip r:embed="rId1" cstate="print"/>
            <a:stretch>
              <a:fillRect/>
            </a:stretch>
          </p:blipFill>
          <p:spPr>
            <a:xfrm>
              <a:off x="6286783" y="484160"/>
              <a:ext cx="1011488" cy="1319038"/>
            </a:xfrm>
            <a:prstGeom prst="rect">
              <a:avLst/>
            </a:prstGeom>
          </p:spPr>
        </p:pic>
        <p:pic>
          <p:nvPicPr>
            <p:cNvPr id="2097153" name="图片 17"/>
            <p:cNvPicPr>
              <a:picLocks noChangeAspect="1"/>
            </p:cNvPicPr>
            <p:nvPr/>
          </p:nvPicPr>
          <p:blipFill>
            <a:blip r:embed="rId2" cstate="print"/>
            <a:stretch>
              <a:fillRect/>
            </a:stretch>
          </p:blipFill>
          <p:spPr>
            <a:xfrm>
              <a:off x="1821340" y="468681"/>
              <a:ext cx="943889" cy="1333177"/>
            </a:xfrm>
            <a:prstGeom prst="rect">
              <a:avLst/>
            </a:prstGeom>
          </p:spPr>
        </p:pic>
        <p:cxnSp>
          <p:nvCxnSpPr>
            <p:cNvPr id="3145728" name="直接箭头连接符 19"/>
            <p:cNvCxnSpPr/>
            <p:nvPr/>
          </p:nvCxnSpPr>
          <p:spPr>
            <a:xfrm>
              <a:off x="3030832" y="1281151"/>
              <a:ext cx="30149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8588" name="文本框 20"/>
            <p:cNvSpPr txBox="1"/>
            <p:nvPr/>
          </p:nvSpPr>
          <p:spPr>
            <a:xfrm>
              <a:off x="3747084" y="759704"/>
              <a:ext cx="1237465" cy="397515"/>
            </a:xfrm>
            <a:prstGeom prst="rect">
              <a:avLst/>
            </a:prstGeom>
            <a:noFill/>
          </p:spPr>
          <p:txBody>
            <a:bodyPr wrap="square" rtlCol="0">
              <a:spAutoFit/>
            </a:bodyPr>
            <a:lstStyle/>
            <a:p>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借款</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100</a:t>
              </a:r>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元</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Borrowing 100</a:t>
              </a:r>
              <a:endParaRPr lang="zh-CN" altLang="en-US"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pic>
          <p:nvPicPr>
            <p:cNvPr id="2097154" name="图片 24"/>
            <p:cNvPicPr>
              <a:picLocks noChangeAspect="1"/>
            </p:cNvPicPr>
            <p:nvPr/>
          </p:nvPicPr>
          <p:blipFill>
            <a:blip r:embed="rId3" cstate="print"/>
            <a:stretch>
              <a:fillRect/>
            </a:stretch>
          </p:blipFill>
          <p:spPr>
            <a:xfrm>
              <a:off x="4000490" y="2064416"/>
              <a:ext cx="898241" cy="898241"/>
            </a:xfrm>
            <a:prstGeom prst="rect">
              <a:avLst/>
            </a:prstGeom>
          </p:spPr>
        </p:pic>
        <p:pic>
          <p:nvPicPr>
            <p:cNvPr id="2097155" name="图片 28"/>
            <p:cNvPicPr>
              <a:picLocks noChangeAspect="1"/>
            </p:cNvPicPr>
            <p:nvPr/>
          </p:nvPicPr>
          <p:blipFill>
            <a:blip r:embed="rId4" cstate="print"/>
            <a:stretch>
              <a:fillRect/>
            </a:stretch>
          </p:blipFill>
          <p:spPr>
            <a:xfrm>
              <a:off x="4117043" y="3763701"/>
              <a:ext cx="781474" cy="781474"/>
            </a:xfrm>
            <a:prstGeom prst="rect">
              <a:avLst/>
            </a:prstGeom>
          </p:spPr>
        </p:pic>
        <p:cxnSp>
          <p:nvCxnSpPr>
            <p:cNvPr id="3145729" name="直接箭头连接符 30"/>
            <p:cNvCxnSpPr/>
            <p:nvPr/>
          </p:nvCxnSpPr>
          <p:spPr>
            <a:xfrm flipH="1" flipV="1">
              <a:off x="2646126" y="2269896"/>
              <a:ext cx="955993" cy="6035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5730" name="直接箭头连接符 33"/>
            <p:cNvCxnSpPr/>
            <p:nvPr/>
          </p:nvCxnSpPr>
          <p:spPr>
            <a:xfrm flipV="1">
              <a:off x="5196076" y="2268557"/>
              <a:ext cx="1045144" cy="604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45731" name="直接箭头连接符 36"/>
            <p:cNvCxnSpPr/>
            <p:nvPr/>
          </p:nvCxnSpPr>
          <p:spPr>
            <a:xfrm flipH="1">
              <a:off x="4482849" y="3411197"/>
              <a:ext cx="1" cy="433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8589" name="矩形 37"/>
            <p:cNvSpPr/>
            <p:nvPr/>
          </p:nvSpPr>
          <p:spPr>
            <a:xfrm>
              <a:off x="3316765" y="4391711"/>
              <a:ext cx="2472055" cy="467995"/>
            </a:xfrm>
            <a:prstGeom prst="rect">
              <a:avLst/>
            </a:prstGeom>
            <a:solidFill>
              <a:srgbClr val="D7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rial" panose="020B0604020202020204" pitchFamily="34" charset="0"/>
                  <a:ea typeface="微软雅黑" panose="020B0503020204020204" charset="-122"/>
                  <a:cs typeface="微软雅黑" panose="020B0503020204020204" charset="-122"/>
                </a:rPr>
                <a:t>中心化记账</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en-US" altLang="zh-CN" sz="1400" dirty="0">
                  <a:latin typeface="Arial" panose="020B0604020202020204" pitchFamily="34" charset="0"/>
                  <a:ea typeface="微软雅黑" panose="020B0503020204020204" charset="-122"/>
                  <a:cs typeface="微软雅黑" panose="020B0503020204020204" charset="-122"/>
                </a:rPr>
                <a:t>Centralized accounting</a:t>
              </a:r>
              <a:endParaRPr lang="zh-CN" altLang="en-US" sz="1400" dirty="0">
                <a:latin typeface="Arial" panose="020B0604020202020204" pitchFamily="34" charset="0"/>
                <a:ea typeface="微软雅黑" panose="020B0503020204020204" charset="-122"/>
                <a:cs typeface="微软雅黑" panose="020B0503020204020204" charset="-122"/>
              </a:endParaRPr>
            </a:p>
          </p:txBody>
        </p:sp>
        <p:sp>
          <p:nvSpPr>
            <p:cNvPr id="1048590" name="文本框 38"/>
            <p:cNvSpPr txBox="1"/>
            <p:nvPr/>
          </p:nvSpPr>
          <p:spPr>
            <a:xfrm>
              <a:off x="2678306" y="2587521"/>
              <a:ext cx="904875" cy="397515"/>
            </a:xfrm>
            <a:prstGeom prst="rect">
              <a:avLst/>
            </a:prstGeom>
            <a:noFill/>
          </p:spPr>
          <p:txBody>
            <a:bodyPr wrap="square" rtlCol="0">
              <a:spAutoFit/>
            </a:bodyPr>
            <a:lstStyle/>
            <a:p>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记录</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Record</a:t>
              </a:r>
              <a:endParaRPr lang="zh-CN" altLang="en-US"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1" name="文本框 39"/>
            <p:cNvSpPr txBox="1"/>
            <p:nvPr/>
          </p:nvSpPr>
          <p:spPr>
            <a:xfrm>
              <a:off x="1883959" y="1908919"/>
              <a:ext cx="904875" cy="412707"/>
            </a:xfrm>
            <a:prstGeom prst="rect">
              <a:avLst/>
            </a:prstGeom>
            <a:noFill/>
          </p:spPr>
          <p:txBody>
            <a:bodyPr wrap="square" rtlCol="0">
              <a:spAutoFit/>
            </a:bodyPr>
            <a:lstStyle/>
            <a:p>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村民老李</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Villager</a:t>
              </a:r>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Li</a:t>
              </a:r>
              <a:endParaRPr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2" name="文本框 40"/>
            <p:cNvSpPr txBox="1"/>
            <p:nvPr/>
          </p:nvSpPr>
          <p:spPr>
            <a:xfrm>
              <a:off x="6286783" y="1908919"/>
              <a:ext cx="1011488" cy="412707"/>
            </a:xfrm>
            <a:prstGeom prst="rect">
              <a:avLst/>
            </a:prstGeom>
            <a:noFill/>
          </p:spPr>
          <p:txBody>
            <a:bodyPr wrap="square" rtlCol="0">
              <a:spAutoFit/>
            </a:bodyPr>
            <a:lstStyle/>
            <a:p>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村民老孙</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Villager</a:t>
              </a:r>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rPr>
                <a:t>Sun</a:t>
              </a:r>
              <a:endParaRPr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3" name="文本框 41"/>
            <p:cNvSpPr txBox="1"/>
            <p:nvPr/>
          </p:nvSpPr>
          <p:spPr>
            <a:xfrm>
              <a:off x="4291201" y="2988276"/>
              <a:ext cx="904875" cy="412707"/>
            </a:xfrm>
            <a:prstGeom prst="rect">
              <a:avLst/>
            </a:prstGeom>
            <a:noFill/>
          </p:spPr>
          <p:txBody>
            <a:bodyPr wrap="square" rtlCol="0">
              <a:spAutoFit/>
            </a:bodyPr>
            <a:lstStyle/>
            <a:p>
              <a:r>
                <a:rPr lang="zh-CN" altLang="en-US" sz="1050" dirty="0" smtClean="0">
                  <a:solidFill>
                    <a:schemeClr val="bg1"/>
                  </a:solidFill>
                  <a:latin typeface="Arial" panose="020B0604020202020204" pitchFamily="34" charset="0"/>
                  <a:ea typeface="微软雅黑" panose="020B0503020204020204" charset="-122"/>
                  <a:cs typeface="微软雅黑" panose="020B0503020204020204" charset="-122"/>
                </a:rPr>
                <a:t>村长</a:t>
              </a:r>
              <a:endParaRPr lang="en-US" altLang="zh-CN" sz="105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village head</a:t>
              </a:r>
              <a:endParaRPr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4" name="文本框 42"/>
            <p:cNvSpPr txBox="1"/>
            <p:nvPr/>
          </p:nvSpPr>
          <p:spPr>
            <a:xfrm>
              <a:off x="5788782" y="2587521"/>
              <a:ext cx="904875" cy="397515"/>
            </a:xfrm>
            <a:prstGeom prst="rect">
              <a:avLst/>
            </a:prstGeom>
            <a:noFill/>
          </p:spPr>
          <p:txBody>
            <a:bodyPr wrap="square" rtlCol="0">
              <a:spAutoFit/>
            </a:bodyPr>
            <a:lstStyle/>
            <a:p>
              <a:r>
                <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rPr>
                <a:t>记录</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Record</a:t>
              </a:r>
              <a:endParaRPr lang="zh-CN" altLang="en-US" sz="10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spTree>
    <p:custDataLst>
      <p:tags r:id="rId5"/>
    </p:custData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矩形 5"/>
          <p:cNvSpPr/>
          <p:nvPr/>
        </p:nvSpPr>
        <p:spPr>
          <a:xfrm>
            <a:off x="2054644" y="2360100"/>
            <a:ext cx="4972050" cy="1076325"/>
          </a:xfrm>
          <a:prstGeom prst="rect">
            <a:avLst/>
          </a:prstGeom>
        </p:spPr>
        <p:txBody>
          <a:bodyPr wrap="none">
            <a:spAutoFit/>
          </a:bodyPr>
          <a:lstStyle/>
          <a:p>
            <a:pPr lvl="0" algn="ctr"/>
            <a:r>
              <a:rPr lang="zh-CN" altLang="en-US"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大数据</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区块链</a:t>
            </a:r>
            <a:r>
              <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lang="en-US" altLang="zh-CN" sz="32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lvl="0" algn="ct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Big data + </a:t>
            </a:r>
            <a:r>
              <a:rPr lang="en-US" altLang="zh-CN" sz="32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rPr>
              <a:t> =?</a:t>
            </a:r>
            <a:endParaRPr lang="en-US" altLang="zh-CN" sz="32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9150" name="object 2"/>
          <p:cNvSpPr/>
          <p:nvPr/>
        </p:nvSpPr>
        <p:spPr>
          <a:xfrm>
            <a:off x="2204988" y="1719379"/>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1" name="object 3"/>
          <p:cNvSpPr/>
          <p:nvPr/>
        </p:nvSpPr>
        <p:spPr>
          <a:xfrm>
            <a:off x="7800827" y="1696519"/>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2" name="object 4"/>
          <p:cNvSpPr txBox="1"/>
          <p:nvPr/>
        </p:nvSpPr>
        <p:spPr>
          <a:xfrm>
            <a:off x="283845" y="4752658"/>
            <a:ext cx="1251585" cy="262890"/>
          </a:xfrm>
          <a:custGeom>
            <a:avLst/>
            <a:gdLst/>
            <a:ahLst/>
            <a:cxnLst/>
            <a:rect l="l" t="t" r="r" b="b"/>
            <a:pathLst>
              <a:path w="2127250" h="908684">
                <a:moveTo>
                  <a:pt x="0" y="0"/>
                </a:moveTo>
                <a:lnTo>
                  <a:pt x="2127153" y="0"/>
                </a:lnTo>
                <a:lnTo>
                  <a:pt x="2127153" y="908218"/>
                </a:lnTo>
                <a:lnTo>
                  <a:pt x="0" y="908218"/>
                </a:lnTo>
                <a:lnTo>
                  <a:pt x="0" y="0"/>
                </a:lnTo>
                <a:close/>
              </a:path>
            </a:pathLst>
          </a:custGeom>
          <a:noFill/>
          <a:ln>
            <a:noFill/>
          </a:ln>
        </p:spPr>
        <p:txBody>
          <a:bodyPr vert="horz" wrap="square" lIns="0" tIns="114372" rIns="0" bIns="0" rtlCol="0" anchor="ctr" anchorCtr="0">
            <a:spAutoFit/>
          </a:bodyPr>
          <a:lstStyle/>
          <a:p>
            <a:pPr lvl="0" algn="ctr">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3" name="object 8"/>
          <p:cNvSpPr txBox="1"/>
          <p:nvPr/>
        </p:nvSpPr>
        <p:spPr>
          <a:xfrm>
            <a:off x="283845" y="3057843"/>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主体信用链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4" name="object 9"/>
          <p:cNvSpPr txBox="1"/>
          <p:nvPr/>
        </p:nvSpPr>
        <p:spPr>
          <a:xfrm>
            <a:off x="283845" y="3629025"/>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产业交易链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5" name="object 10"/>
          <p:cNvSpPr txBox="1"/>
          <p:nvPr/>
        </p:nvSpPr>
        <p:spPr>
          <a:xfrm>
            <a:off x="283845" y="2560320"/>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仓储物流链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6" name="object 11"/>
          <p:cNvSpPr txBox="1"/>
          <p:nvPr/>
        </p:nvSpPr>
        <p:spPr>
          <a:xfrm>
            <a:off x="283845" y="4191635"/>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供应链金融 风控链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7" name="object 12"/>
          <p:cNvSpPr txBox="1"/>
          <p:nvPr/>
        </p:nvSpPr>
        <p:spPr>
          <a:xfrm>
            <a:off x="283845" y="2067560"/>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园区信息链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8" name="object 13"/>
          <p:cNvSpPr txBox="1"/>
          <p:nvPr/>
        </p:nvSpPr>
        <p:spPr>
          <a:xfrm>
            <a:off x="283845" y="1549400"/>
            <a:ext cx="1251585" cy="262890"/>
          </a:xfrm>
          <a:prstGeom prst="rect">
            <a:avLst/>
          </a:prstGeom>
          <a:noFill/>
          <a:ln>
            <a:noFill/>
          </a:ln>
        </p:spPr>
        <p:txBody>
          <a:bodyPr vert="horz" wrap="square" lIns="0" tIns="114372" rIns="0" bIns="0" rtlCol="0" anchor="ctr" anchorCtr="0">
            <a:spAutoFit/>
          </a:bodyPr>
          <a:lstStyle/>
          <a:p>
            <a:pPr algn="ctr" fontAlgn="auto">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企业服务链</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9" name="object 14"/>
          <p:cNvSpPr txBox="1"/>
          <p:nvPr/>
        </p:nvSpPr>
        <p:spPr>
          <a:xfrm>
            <a:off x="383540" y="4731385"/>
            <a:ext cx="1031875"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产业金服链</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60" name="object 17"/>
          <p:cNvSpPr/>
          <p:nvPr/>
        </p:nvSpPr>
        <p:spPr>
          <a:xfrm>
            <a:off x="1928302" y="1481254"/>
            <a:ext cx="476262" cy="476262"/>
          </a:xfrm>
          <a:custGeom>
            <a:avLst/>
            <a:gdLst/>
            <a:ahLst/>
            <a:cxnLst/>
            <a:rect l="l" t="t" r="r" b="b"/>
            <a:pathLst>
              <a:path w="1047114" h="1047114">
                <a:moveTo>
                  <a:pt x="523544" y="0"/>
                </a:moveTo>
                <a:lnTo>
                  <a:pt x="478925" y="1893"/>
                </a:lnTo>
                <a:lnTo>
                  <a:pt x="434568" y="7572"/>
                </a:lnTo>
                <a:lnTo>
                  <a:pt x="390733" y="17038"/>
                </a:lnTo>
                <a:lnTo>
                  <a:pt x="347683" y="30289"/>
                </a:lnTo>
                <a:lnTo>
                  <a:pt x="305678" y="47327"/>
                </a:lnTo>
                <a:lnTo>
                  <a:pt x="264980"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0" y="978936"/>
                </a:lnTo>
                <a:lnTo>
                  <a:pt x="305678" y="999760"/>
                </a:lnTo>
                <a:lnTo>
                  <a:pt x="347683" y="1016798"/>
                </a:lnTo>
                <a:lnTo>
                  <a:pt x="390733" y="1030050"/>
                </a:lnTo>
                <a:lnTo>
                  <a:pt x="434568" y="1039516"/>
                </a:lnTo>
                <a:lnTo>
                  <a:pt x="478925" y="1045195"/>
                </a:lnTo>
                <a:lnTo>
                  <a:pt x="523544" y="1047088"/>
                </a:lnTo>
                <a:lnTo>
                  <a:pt x="568162" y="1045195"/>
                </a:lnTo>
                <a:lnTo>
                  <a:pt x="612520" y="1039516"/>
                </a:lnTo>
                <a:lnTo>
                  <a:pt x="656354" y="1030050"/>
                </a:lnTo>
                <a:lnTo>
                  <a:pt x="699405" y="1016798"/>
                </a:lnTo>
                <a:lnTo>
                  <a:pt x="741409"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09" y="47327"/>
                </a:lnTo>
                <a:lnTo>
                  <a:pt x="699405" y="30289"/>
                </a:lnTo>
                <a:lnTo>
                  <a:pt x="656354" y="17038"/>
                </a:lnTo>
                <a:lnTo>
                  <a:pt x="612520" y="7572"/>
                </a:lnTo>
                <a:lnTo>
                  <a:pt x="568162"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1" name="object 18"/>
          <p:cNvSpPr/>
          <p:nvPr/>
        </p:nvSpPr>
        <p:spPr>
          <a:xfrm>
            <a:off x="2681333"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2" name="object 19"/>
          <p:cNvSpPr/>
          <p:nvPr/>
        </p:nvSpPr>
        <p:spPr>
          <a:xfrm>
            <a:off x="3434364"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3" name="object 20"/>
          <p:cNvSpPr/>
          <p:nvPr/>
        </p:nvSpPr>
        <p:spPr>
          <a:xfrm>
            <a:off x="4199301"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4" name="object 21"/>
          <p:cNvSpPr/>
          <p:nvPr/>
        </p:nvSpPr>
        <p:spPr>
          <a:xfrm>
            <a:off x="4940427"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5" name="object 22"/>
          <p:cNvSpPr/>
          <p:nvPr/>
        </p:nvSpPr>
        <p:spPr>
          <a:xfrm>
            <a:off x="5717267"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6" name="object 23"/>
          <p:cNvSpPr/>
          <p:nvPr/>
        </p:nvSpPr>
        <p:spPr>
          <a:xfrm>
            <a:off x="6482205"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7" name="object 24"/>
          <p:cNvSpPr/>
          <p:nvPr/>
        </p:nvSpPr>
        <p:spPr>
          <a:xfrm>
            <a:off x="7211425"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8" name="object 25"/>
          <p:cNvSpPr txBox="1"/>
          <p:nvPr/>
        </p:nvSpPr>
        <p:spPr>
          <a:xfrm>
            <a:off x="1866671" y="1051177"/>
            <a:ext cx="599588"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企业主体</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69" name="object 26"/>
          <p:cNvSpPr txBox="1"/>
          <p:nvPr/>
        </p:nvSpPr>
        <p:spPr>
          <a:xfrm>
            <a:off x="2619701" y="1051177"/>
            <a:ext cx="599588"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政府公信</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0" name="object 27"/>
          <p:cNvSpPr txBox="1"/>
          <p:nvPr/>
        </p:nvSpPr>
        <p:spPr>
          <a:xfrm>
            <a:off x="3372732" y="991805"/>
            <a:ext cx="599588" cy="41148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产业 研究机构</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1" name="object 28"/>
          <p:cNvSpPr txBox="1"/>
          <p:nvPr/>
        </p:nvSpPr>
        <p:spPr>
          <a:xfrm>
            <a:off x="4137669" y="991805"/>
            <a:ext cx="599588" cy="41148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供应链机构</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2" name="object 29"/>
          <p:cNvSpPr txBox="1"/>
          <p:nvPr/>
        </p:nvSpPr>
        <p:spPr>
          <a:xfrm>
            <a:off x="4878795" y="991805"/>
            <a:ext cx="599588" cy="41148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产业链交易方</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3" name="object 30"/>
          <p:cNvSpPr txBox="1"/>
          <p:nvPr/>
        </p:nvSpPr>
        <p:spPr>
          <a:xfrm>
            <a:off x="5619916" y="1051177"/>
            <a:ext cx="599588"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评级机构</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4" name="object 31"/>
          <p:cNvSpPr txBox="1"/>
          <p:nvPr/>
        </p:nvSpPr>
        <p:spPr>
          <a:xfrm>
            <a:off x="6384854" y="1057527"/>
            <a:ext cx="599588"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服务机构</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5" name="object 32"/>
          <p:cNvSpPr txBox="1"/>
          <p:nvPr/>
        </p:nvSpPr>
        <p:spPr>
          <a:xfrm>
            <a:off x="7137887" y="1061972"/>
            <a:ext cx="599588"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金融机构</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6" name="object 33"/>
          <p:cNvSpPr txBox="1"/>
          <p:nvPr/>
        </p:nvSpPr>
        <p:spPr>
          <a:xfrm>
            <a:off x="7928734" y="3132010"/>
            <a:ext cx="967543"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信用数据资产</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7" name="object 34"/>
          <p:cNvSpPr txBox="1"/>
          <p:nvPr/>
        </p:nvSpPr>
        <p:spPr>
          <a:xfrm>
            <a:off x="7928734" y="3628736"/>
            <a:ext cx="967543"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销售与采购</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8" name="object 35"/>
          <p:cNvSpPr txBox="1"/>
          <p:nvPr/>
        </p:nvSpPr>
        <p:spPr>
          <a:xfrm>
            <a:off x="7928734" y="2560400"/>
            <a:ext cx="967543"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物流与监管</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9" name="object 36"/>
          <p:cNvSpPr txBox="1"/>
          <p:nvPr/>
        </p:nvSpPr>
        <p:spPr>
          <a:xfrm>
            <a:off x="7928734" y="1819465"/>
            <a:ext cx="967543"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产业园服务</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80" name="object 37"/>
          <p:cNvSpPr txBox="1"/>
          <p:nvPr/>
        </p:nvSpPr>
        <p:spPr>
          <a:xfrm>
            <a:off x="7928734" y="4457107"/>
            <a:ext cx="967543" cy="262890"/>
          </a:xfrm>
          <a:prstGeom prst="rect">
            <a:avLst/>
          </a:prstGeom>
          <a:noFill/>
          <a:ln>
            <a:noFill/>
          </a:ln>
        </p:spPr>
        <p:txBody>
          <a:bodyPr vert="horz" wrap="square" lIns="0" tIns="114372" rIns="0" bIns="0" rtlCol="0" anchor="ctr" anchorCtr="0">
            <a:spAutoFit/>
          </a:bodyPr>
          <a:lstStyle/>
          <a:p>
            <a:pPr lvl="0" algn="ctr">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sym typeface="+mn-ea"/>
              </a:rPr>
              <a:t>金融服务</a:t>
            </a: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81" name="object 38"/>
          <p:cNvSpPr/>
          <p:nvPr/>
        </p:nvSpPr>
        <p:spPr>
          <a:xfrm>
            <a:off x="2204988" y="221761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2" name="object 39"/>
          <p:cNvSpPr/>
          <p:nvPr/>
        </p:nvSpPr>
        <p:spPr>
          <a:xfrm>
            <a:off x="7800827" y="2194750"/>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3" name="object 40"/>
          <p:cNvSpPr/>
          <p:nvPr/>
        </p:nvSpPr>
        <p:spPr>
          <a:xfrm>
            <a:off x="1928302" y="1979485"/>
            <a:ext cx="476262" cy="476262"/>
          </a:xfrm>
          <a:custGeom>
            <a:avLst/>
            <a:gdLst/>
            <a:ahLst/>
            <a:cxnLst/>
            <a:rect l="l" t="t" r="r" b="b"/>
            <a:pathLst>
              <a:path w="1047114" h="1047114">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4" name="object 41"/>
          <p:cNvSpPr/>
          <p:nvPr/>
        </p:nvSpPr>
        <p:spPr>
          <a:xfrm>
            <a:off x="2681333"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5" name="object 42"/>
          <p:cNvSpPr/>
          <p:nvPr/>
        </p:nvSpPr>
        <p:spPr>
          <a:xfrm>
            <a:off x="3434364"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6" name="object 43"/>
          <p:cNvSpPr/>
          <p:nvPr/>
        </p:nvSpPr>
        <p:spPr>
          <a:xfrm>
            <a:off x="4199301"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7" name="object 44"/>
          <p:cNvSpPr/>
          <p:nvPr/>
        </p:nvSpPr>
        <p:spPr>
          <a:xfrm>
            <a:off x="4940427"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8" name="object 45"/>
          <p:cNvSpPr/>
          <p:nvPr/>
        </p:nvSpPr>
        <p:spPr>
          <a:xfrm>
            <a:off x="5717267"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9" name="object 46"/>
          <p:cNvSpPr/>
          <p:nvPr/>
        </p:nvSpPr>
        <p:spPr>
          <a:xfrm>
            <a:off x="6482205"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0" name="object 47"/>
          <p:cNvSpPr/>
          <p:nvPr/>
        </p:nvSpPr>
        <p:spPr>
          <a:xfrm>
            <a:off x="7211425"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1" name="object 48"/>
          <p:cNvSpPr/>
          <p:nvPr/>
        </p:nvSpPr>
        <p:spPr>
          <a:xfrm>
            <a:off x="2204988" y="274822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2" name="object 49"/>
          <p:cNvSpPr/>
          <p:nvPr/>
        </p:nvSpPr>
        <p:spPr>
          <a:xfrm>
            <a:off x="7800827" y="2725360"/>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3" name="object 50"/>
          <p:cNvSpPr/>
          <p:nvPr/>
        </p:nvSpPr>
        <p:spPr>
          <a:xfrm>
            <a:off x="1928302" y="2510095"/>
            <a:ext cx="476262" cy="476262"/>
          </a:xfrm>
          <a:custGeom>
            <a:avLst/>
            <a:gdLst/>
            <a:ahLst/>
            <a:cxnLst/>
            <a:rect l="l" t="t" r="r" b="b"/>
            <a:pathLst>
              <a:path w="1047114" h="1047115">
                <a:moveTo>
                  <a:pt x="523544" y="0"/>
                </a:moveTo>
                <a:lnTo>
                  <a:pt x="478926" y="1893"/>
                </a:lnTo>
                <a:lnTo>
                  <a:pt x="434568" y="7572"/>
                </a:lnTo>
                <a:lnTo>
                  <a:pt x="390734" y="17038"/>
                </a:lnTo>
                <a:lnTo>
                  <a:pt x="347683" y="30290"/>
                </a:lnTo>
                <a:lnTo>
                  <a:pt x="305678" y="47328"/>
                </a:lnTo>
                <a:lnTo>
                  <a:pt x="264981" y="68152"/>
                </a:lnTo>
                <a:lnTo>
                  <a:pt x="225851" y="92763"/>
                </a:lnTo>
                <a:lnTo>
                  <a:pt x="188551" y="121160"/>
                </a:lnTo>
                <a:lnTo>
                  <a:pt x="153342" y="153343"/>
                </a:lnTo>
                <a:lnTo>
                  <a:pt x="121159" y="188552"/>
                </a:lnTo>
                <a:lnTo>
                  <a:pt x="92762" y="225851"/>
                </a:lnTo>
                <a:lnTo>
                  <a:pt x="68152" y="264981"/>
                </a:lnTo>
                <a:lnTo>
                  <a:pt x="47327" y="305679"/>
                </a:lnTo>
                <a:lnTo>
                  <a:pt x="30289" y="347683"/>
                </a:lnTo>
                <a:lnTo>
                  <a:pt x="17038" y="390734"/>
                </a:lnTo>
                <a:lnTo>
                  <a:pt x="7572" y="434568"/>
                </a:lnTo>
                <a:lnTo>
                  <a:pt x="1893" y="478925"/>
                </a:lnTo>
                <a:lnTo>
                  <a:pt x="0" y="523544"/>
                </a:lnTo>
                <a:lnTo>
                  <a:pt x="1893" y="568163"/>
                </a:lnTo>
                <a:lnTo>
                  <a:pt x="7572" y="612520"/>
                </a:lnTo>
                <a:lnTo>
                  <a:pt x="17038" y="656354"/>
                </a:lnTo>
                <a:lnTo>
                  <a:pt x="30289" y="699405"/>
                </a:lnTo>
                <a:lnTo>
                  <a:pt x="47327" y="741409"/>
                </a:lnTo>
                <a:lnTo>
                  <a:pt x="68152" y="782107"/>
                </a:lnTo>
                <a:lnTo>
                  <a:pt x="92762" y="821237"/>
                </a:lnTo>
                <a:lnTo>
                  <a:pt x="121159" y="858537"/>
                </a:lnTo>
                <a:lnTo>
                  <a:pt x="153342" y="893745"/>
                </a:lnTo>
                <a:lnTo>
                  <a:pt x="188551" y="925928"/>
                </a:lnTo>
                <a:lnTo>
                  <a:pt x="225851" y="954325"/>
                </a:lnTo>
                <a:lnTo>
                  <a:pt x="264981" y="978936"/>
                </a:lnTo>
                <a:lnTo>
                  <a:pt x="305678" y="999760"/>
                </a:lnTo>
                <a:lnTo>
                  <a:pt x="347683" y="1016798"/>
                </a:lnTo>
                <a:lnTo>
                  <a:pt x="390734" y="1030050"/>
                </a:lnTo>
                <a:lnTo>
                  <a:pt x="434568" y="1039515"/>
                </a:lnTo>
                <a:lnTo>
                  <a:pt x="478926" y="1045195"/>
                </a:lnTo>
                <a:lnTo>
                  <a:pt x="523544" y="1047088"/>
                </a:lnTo>
                <a:lnTo>
                  <a:pt x="568163" y="1045195"/>
                </a:lnTo>
                <a:lnTo>
                  <a:pt x="612520" y="1039515"/>
                </a:lnTo>
                <a:lnTo>
                  <a:pt x="656355" y="1030050"/>
                </a:lnTo>
                <a:lnTo>
                  <a:pt x="699405" y="1016798"/>
                </a:lnTo>
                <a:lnTo>
                  <a:pt x="741410" y="999760"/>
                </a:lnTo>
                <a:lnTo>
                  <a:pt x="782107" y="978936"/>
                </a:lnTo>
                <a:lnTo>
                  <a:pt x="821237" y="954325"/>
                </a:lnTo>
                <a:lnTo>
                  <a:pt x="858537" y="925928"/>
                </a:lnTo>
                <a:lnTo>
                  <a:pt x="893746" y="893745"/>
                </a:lnTo>
                <a:lnTo>
                  <a:pt x="925929" y="858537"/>
                </a:lnTo>
                <a:lnTo>
                  <a:pt x="954325" y="821237"/>
                </a:lnTo>
                <a:lnTo>
                  <a:pt x="978936" y="782107"/>
                </a:lnTo>
                <a:lnTo>
                  <a:pt x="999760" y="741409"/>
                </a:lnTo>
                <a:lnTo>
                  <a:pt x="1016798" y="699405"/>
                </a:lnTo>
                <a:lnTo>
                  <a:pt x="1030050" y="656354"/>
                </a:lnTo>
                <a:lnTo>
                  <a:pt x="1039516" y="612520"/>
                </a:lnTo>
                <a:lnTo>
                  <a:pt x="1045195" y="568163"/>
                </a:lnTo>
                <a:lnTo>
                  <a:pt x="1047088" y="523544"/>
                </a:lnTo>
                <a:lnTo>
                  <a:pt x="1045195" y="478925"/>
                </a:lnTo>
                <a:lnTo>
                  <a:pt x="1039516" y="434568"/>
                </a:lnTo>
                <a:lnTo>
                  <a:pt x="1030050" y="390734"/>
                </a:lnTo>
                <a:lnTo>
                  <a:pt x="1016798" y="347683"/>
                </a:lnTo>
                <a:lnTo>
                  <a:pt x="999760" y="305679"/>
                </a:lnTo>
                <a:lnTo>
                  <a:pt x="978936" y="264981"/>
                </a:lnTo>
                <a:lnTo>
                  <a:pt x="954325" y="225851"/>
                </a:lnTo>
                <a:lnTo>
                  <a:pt x="925929" y="188552"/>
                </a:lnTo>
                <a:lnTo>
                  <a:pt x="893746" y="153343"/>
                </a:lnTo>
                <a:lnTo>
                  <a:pt x="858537" y="121160"/>
                </a:lnTo>
                <a:lnTo>
                  <a:pt x="821237" y="92763"/>
                </a:lnTo>
                <a:lnTo>
                  <a:pt x="782107" y="68152"/>
                </a:lnTo>
                <a:lnTo>
                  <a:pt x="741410" y="47328"/>
                </a:lnTo>
                <a:lnTo>
                  <a:pt x="699405" y="30290"/>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4" name="object 51"/>
          <p:cNvSpPr/>
          <p:nvPr/>
        </p:nvSpPr>
        <p:spPr>
          <a:xfrm>
            <a:off x="2681333"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5" name="object 52"/>
          <p:cNvSpPr/>
          <p:nvPr/>
        </p:nvSpPr>
        <p:spPr>
          <a:xfrm>
            <a:off x="3434364"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6" name="object 53"/>
          <p:cNvSpPr/>
          <p:nvPr/>
        </p:nvSpPr>
        <p:spPr>
          <a:xfrm>
            <a:off x="4199301"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7" name="object 54"/>
          <p:cNvSpPr/>
          <p:nvPr/>
        </p:nvSpPr>
        <p:spPr>
          <a:xfrm>
            <a:off x="4940427"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8" name="object 55"/>
          <p:cNvSpPr/>
          <p:nvPr/>
        </p:nvSpPr>
        <p:spPr>
          <a:xfrm>
            <a:off x="5717267"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9" name="object 56"/>
          <p:cNvSpPr/>
          <p:nvPr/>
        </p:nvSpPr>
        <p:spPr>
          <a:xfrm>
            <a:off x="6482205"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0" name="object 57"/>
          <p:cNvSpPr/>
          <p:nvPr/>
        </p:nvSpPr>
        <p:spPr>
          <a:xfrm>
            <a:off x="7211425"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1" name="object 58"/>
          <p:cNvSpPr/>
          <p:nvPr/>
        </p:nvSpPr>
        <p:spPr>
          <a:xfrm>
            <a:off x="2204988" y="3293117"/>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2" name="object 59"/>
          <p:cNvSpPr/>
          <p:nvPr/>
        </p:nvSpPr>
        <p:spPr>
          <a:xfrm>
            <a:off x="7800827" y="3270257"/>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3" name="object 60"/>
          <p:cNvSpPr/>
          <p:nvPr/>
        </p:nvSpPr>
        <p:spPr>
          <a:xfrm>
            <a:off x="1928302" y="3054992"/>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4" name="object 61"/>
          <p:cNvSpPr/>
          <p:nvPr/>
        </p:nvSpPr>
        <p:spPr>
          <a:xfrm>
            <a:off x="2681333"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5" name="object 62"/>
          <p:cNvSpPr/>
          <p:nvPr/>
        </p:nvSpPr>
        <p:spPr>
          <a:xfrm>
            <a:off x="3434364"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6" name="object 63"/>
          <p:cNvSpPr/>
          <p:nvPr/>
        </p:nvSpPr>
        <p:spPr>
          <a:xfrm>
            <a:off x="4199301"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7" name="object 64"/>
          <p:cNvSpPr/>
          <p:nvPr/>
        </p:nvSpPr>
        <p:spPr>
          <a:xfrm>
            <a:off x="5717267"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8" name="object 65"/>
          <p:cNvSpPr/>
          <p:nvPr/>
        </p:nvSpPr>
        <p:spPr>
          <a:xfrm>
            <a:off x="6482205"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9" name="object 66"/>
          <p:cNvSpPr/>
          <p:nvPr/>
        </p:nvSpPr>
        <p:spPr>
          <a:xfrm>
            <a:off x="7211425"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0" name="object 67"/>
          <p:cNvSpPr/>
          <p:nvPr/>
        </p:nvSpPr>
        <p:spPr>
          <a:xfrm>
            <a:off x="4940424" y="3065865"/>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0"/>
                </a:lnTo>
                <a:lnTo>
                  <a:pt x="47327" y="305678"/>
                </a:lnTo>
                <a:lnTo>
                  <a:pt x="30289" y="347683"/>
                </a:lnTo>
                <a:lnTo>
                  <a:pt x="17037" y="390733"/>
                </a:lnTo>
                <a:lnTo>
                  <a:pt x="7572" y="434568"/>
                </a:lnTo>
                <a:lnTo>
                  <a:pt x="1893" y="478925"/>
                </a:lnTo>
                <a:lnTo>
                  <a:pt x="0" y="523544"/>
                </a:lnTo>
                <a:lnTo>
                  <a:pt x="1893" y="568162"/>
                </a:lnTo>
                <a:lnTo>
                  <a:pt x="7572" y="612520"/>
                </a:lnTo>
                <a:lnTo>
                  <a:pt x="17037" y="656354"/>
                </a:lnTo>
                <a:lnTo>
                  <a:pt x="30289" y="699405"/>
                </a:lnTo>
                <a:lnTo>
                  <a:pt x="47327" y="741409"/>
                </a:lnTo>
                <a:lnTo>
                  <a:pt x="68151" y="782107"/>
                </a:lnTo>
                <a:lnTo>
                  <a:pt x="92761" y="821237"/>
                </a:lnTo>
                <a:lnTo>
                  <a:pt x="121158" y="858537"/>
                </a:lnTo>
                <a:lnTo>
                  <a:pt x="153340" y="893746"/>
                </a:lnTo>
                <a:lnTo>
                  <a:pt x="188549" y="925929"/>
                </a:lnTo>
                <a:lnTo>
                  <a:pt x="225849" y="954325"/>
                </a:lnTo>
                <a:lnTo>
                  <a:pt x="264978" y="978936"/>
                </a:lnTo>
                <a:lnTo>
                  <a:pt x="305676" y="999760"/>
                </a:lnTo>
                <a:lnTo>
                  <a:pt x="347681" y="1016798"/>
                </a:lnTo>
                <a:lnTo>
                  <a:pt x="390732" y="1030050"/>
                </a:lnTo>
                <a:lnTo>
                  <a:pt x="434567" y="1039516"/>
                </a:lnTo>
                <a:lnTo>
                  <a:pt x="478925" y="1045195"/>
                </a:lnTo>
                <a:lnTo>
                  <a:pt x="523544" y="1047088"/>
                </a:lnTo>
                <a:lnTo>
                  <a:pt x="568163" y="1045195"/>
                </a:lnTo>
                <a:lnTo>
                  <a:pt x="612521" y="1039516"/>
                </a:lnTo>
                <a:lnTo>
                  <a:pt x="656356" y="1030050"/>
                </a:lnTo>
                <a:lnTo>
                  <a:pt x="699406" y="1016798"/>
                </a:lnTo>
                <a:lnTo>
                  <a:pt x="741411" y="999760"/>
                </a:lnTo>
                <a:lnTo>
                  <a:pt x="782109" y="978936"/>
                </a:lnTo>
                <a:lnTo>
                  <a:pt x="821239" y="954325"/>
                </a:lnTo>
                <a:lnTo>
                  <a:pt x="858539" y="925929"/>
                </a:lnTo>
                <a:lnTo>
                  <a:pt x="893747" y="893746"/>
                </a:lnTo>
                <a:lnTo>
                  <a:pt x="925930" y="858537"/>
                </a:lnTo>
                <a:lnTo>
                  <a:pt x="954326" y="821237"/>
                </a:lnTo>
                <a:lnTo>
                  <a:pt x="978937" y="782107"/>
                </a:lnTo>
                <a:lnTo>
                  <a:pt x="999761"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1" y="305678"/>
                </a:lnTo>
                <a:lnTo>
                  <a:pt x="978937" y="264980"/>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1" name="object 68"/>
          <p:cNvSpPr/>
          <p:nvPr/>
        </p:nvSpPr>
        <p:spPr>
          <a:xfrm>
            <a:off x="2204988" y="383454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2" name="object 69"/>
          <p:cNvSpPr/>
          <p:nvPr/>
        </p:nvSpPr>
        <p:spPr>
          <a:xfrm>
            <a:off x="7800827" y="3811679"/>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3" name="object 70"/>
          <p:cNvSpPr/>
          <p:nvPr/>
        </p:nvSpPr>
        <p:spPr>
          <a:xfrm>
            <a:off x="1934155" y="3596415"/>
            <a:ext cx="476262" cy="476262"/>
          </a:xfrm>
          <a:custGeom>
            <a:avLst/>
            <a:gdLst/>
            <a:ahLst/>
            <a:cxnLst/>
            <a:rect l="l" t="t" r="r" b="b"/>
            <a:pathLst>
              <a:path w="1047114" h="1047115">
                <a:moveTo>
                  <a:pt x="523544" y="0"/>
                </a:moveTo>
                <a:lnTo>
                  <a:pt x="478925" y="1893"/>
                </a:lnTo>
                <a:lnTo>
                  <a:pt x="434568" y="7572"/>
                </a:lnTo>
                <a:lnTo>
                  <a:pt x="390734" y="17038"/>
                </a:lnTo>
                <a:lnTo>
                  <a:pt x="347683" y="30289"/>
                </a:lnTo>
                <a:lnTo>
                  <a:pt x="305679" y="47327"/>
                </a:lnTo>
                <a:lnTo>
                  <a:pt x="264981" y="68152"/>
                </a:lnTo>
                <a:lnTo>
                  <a:pt x="225851" y="92762"/>
                </a:lnTo>
                <a:lnTo>
                  <a:pt x="188552" y="121159"/>
                </a:lnTo>
                <a:lnTo>
                  <a:pt x="153343" y="153342"/>
                </a:lnTo>
                <a:lnTo>
                  <a:pt x="121160" y="188551"/>
                </a:lnTo>
                <a:lnTo>
                  <a:pt x="92763" y="225851"/>
                </a:lnTo>
                <a:lnTo>
                  <a:pt x="68152" y="264980"/>
                </a:lnTo>
                <a:lnTo>
                  <a:pt x="47328" y="305678"/>
                </a:lnTo>
                <a:lnTo>
                  <a:pt x="30290" y="347683"/>
                </a:lnTo>
                <a:lnTo>
                  <a:pt x="17038" y="390733"/>
                </a:lnTo>
                <a:lnTo>
                  <a:pt x="7572" y="434568"/>
                </a:lnTo>
                <a:lnTo>
                  <a:pt x="1893" y="478925"/>
                </a:lnTo>
                <a:lnTo>
                  <a:pt x="0" y="523544"/>
                </a:lnTo>
                <a:lnTo>
                  <a:pt x="1893" y="568162"/>
                </a:lnTo>
                <a:lnTo>
                  <a:pt x="7572" y="612520"/>
                </a:lnTo>
                <a:lnTo>
                  <a:pt x="17038" y="656354"/>
                </a:lnTo>
                <a:lnTo>
                  <a:pt x="30290" y="699405"/>
                </a:lnTo>
                <a:lnTo>
                  <a:pt x="47328" y="741409"/>
                </a:lnTo>
                <a:lnTo>
                  <a:pt x="68152" y="782107"/>
                </a:lnTo>
                <a:lnTo>
                  <a:pt x="92763" y="821237"/>
                </a:lnTo>
                <a:lnTo>
                  <a:pt x="121160" y="858537"/>
                </a:lnTo>
                <a:lnTo>
                  <a:pt x="153343" y="893746"/>
                </a:lnTo>
                <a:lnTo>
                  <a:pt x="188552" y="925929"/>
                </a:lnTo>
                <a:lnTo>
                  <a:pt x="225851" y="954325"/>
                </a:lnTo>
                <a:lnTo>
                  <a:pt x="264981" y="978936"/>
                </a:lnTo>
                <a:lnTo>
                  <a:pt x="305679" y="999760"/>
                </a:lnTo>
                <a:lnTo>
                  <a:pt x="347683" y="1016798"/>
                </a:lnTo>
                <a:lnTo>
                  <a:pt x="390734" y="1030050"/>
                </a:lnTo>
                <a:lnTo>
                  <a:pt x="434568" y="1039516"/>
                </a:lnTo>
                <a:lnTo>
                  <a:pt x="478925" y="1045195"/>
                </a:lnTo>
                <a:lnTo>
                  <a:pt x="523544" y="1047088"/>
                </a:lnTo>
                <a:lnTo>
                  <a:pt x="568163" y="1045195"/>
                </a:lnTo>
                <a:lnTo>
                  <a:pt x="612520" y="1039516"/>
                </a:lnTo>
                <a:lnTo>
                  <a:pt x="656354" y="1030050"/>
                </a:lnTo>
                <a:lnTo>
                  <a:pt x="699405" y="1016798"/>
                </a:lnTo>
                <a:lnTo>
                  <a:pt x="741409" y="999760"/>
                </a:lnTo>
                <a:lnTo>
                  <a:pt x="782107" y="978936"/>
                </a:lnTo>
                <a:lnTo>
                  <a:pt x="821237" y="954325"/>
                </a:lnTo>
                <a:lnTo>
                  <a:pt x="858537" y="925929"/>
                </a:lnTo>
                <a:lnTo>
                  <a:pt x="893745" y="893746"/>
                </a:lnTo>
                <a:lnTo>
                  <a:pt x="925928" y="858537"/>
                </a:lnTo>
                <a:lnTo>
                  <a:pt x="954325" y="821237"/>
                </a:lnTo>
                <a:lnTo>
                  <a:pt x="978936" y="782107"/>
                </a:lnTo>
                <a:lnTo>
                  <a:pt x="999760" y="741409"/>
                </a:lnTo>
                <a:lnTo>
                  <a:pt x="1016799" y="699405"/>
                </a:lnTo>
                <a:lnTo>
                  <a:pt x="1030050" y="656354"/>
                </a:lnTo>
                <a:lnTo>
                  <a:pt x="1039516" y="612520"/>
                </a:lnTo>
                <a:lnTo>
                  <a:pt x="1045195" y="568162"/>
                </a:lnTo>
                <a:lnTo>
                  <a:pt x="1047089" y="523544"/>
                </a:lnTo>
                <a:lnTo>
                  <a:pt x="1045195" y="478925"/>
                </a:lnTo>
                <a:lnTo>
                  <a:pt x="1039516" y="434568"/>
                </a:lnTo>
                <a:lnTo>
                  <a:pt x="1030050" y="390733"/>
                </a:lnTo>
                <a:lnTo>
                  <a:pt x="1016799" y="347683"/>
                </a:lnTo>
                <a:lnTo>
                  <a:pt x="999760" y="305678"/>
                </a:lnTo>
                <a:lnTo>
                  <a:pt x="978936" y="264980"/>
                </a:lnTo>
                <a:lnTo>
                  <a:pt x="954325" y="225851"/>
                </a:lnTo>
                <a:lnTo>
                  <a:pt x="925928" y="188551"/>
                </a:lnTo>
                <a:lnTo>
                  <a:pt x="893745" y="153342"/>
                </a:lnTo>
                <a:lnTo>
                  <a:pt x="858537" y="121159"/>
                </a:lnTo>
                <a:lnTo>
                  <a:pt x="821237" y="92762"/>
                </a:lnTo>
                <a:lnTo>
                  <a:pt x="782107" y="68152"/>
                </a:lnTo>
                <a:lnTo>
                  <a:pt x="741409" y="47327"/>
                </a:lnTo>
                <a:lnTo>
                  <a:pt x="699405" y="30289"/>
                </a:lnTo>
                <a:lnTo>
                  <a:pt x="656354"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4" name="object 71"/>
          <p:cNvSpPr/>
          <p:nvPr/>
        </p:nvSpPr>
        <p:spPr>
          <a:xfrm>
            <a:off x="2681333"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5" name="object 72"/>
          <p:cNvSpPr/>
          <p:nvPr/>
        </p:nvSpPr>
        <p:spPr>
          <a:xfrm>
            <a:off x="3434364"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6" name="object 73"/>
          <p:cNvSpPr/>
          <p:nvPr/>
        </p:nvSpPr>
        <p:spPr>
          <a:xfrm>
            <a:off x="4199301"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7" name="object 74"/>
          <p:cNvSpPr/>
          <p:nvPr/>
        </p:nvSpPr>
        <p:spPr>
          <a:xfrm>
            <a:off x="5717267"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8" name="object 75"/>
          <p:cNvSpPr/>
          <p:nvPr/>
        </p:nvSpPr>
        <p:spPr>
          <a:xfrm>
            <a:off x="6482205"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9" name="object 76"/>
          <p:cNvSpPr/>
          <p:nvPr/>
        </p:nvSpPr>
        <p:spPr>
          <a:xfrm>
            <a:off x="7211425"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0" name="object 77"/>
          <p:cNvSpPr/>
          <p:nvPr/>
        </p:nvSpPr>
        <p:spPr>
          <a:xfrm>
            <a:off x="2204988" y="4375961"/>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1" name="object 78"/>
          <p:cNvSpPr/>
          <p:nvPr/>
        </p:nvSpPr>
        <p:spPr>
          <a:xfrm>
            <a:off x="7800827" y="4353101"/>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2" name="object 79"/>
          <p:cNvSpPr/>
          <p:nvPr/>
        </p:nvSpPr>
        <p:spPr>
          <a:xfrm>
            <a:off x="1928302" y="4137836"/>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3" name="object 80"/>
          <p:cNvSpPr/>
          <p:nvPr/>
        </p:nvSpPr>
        <p:spPr>
          <a:xfrm>
            <a:off x="2681333"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4" name="object 81"/>
          <p:cNvSpPr/>
          <p:nvPr/>
        </p:nvSpPr>
        <p:spPr>
          <a:xfrm>
            <a:off x="3434364"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5" name="object 82"/>
          <p:cNvSpPr/>
          <p:nvPr/>
        </p:nvSpPr>
        <p:spPr>
          <a:xfrm>
            <a:off x="4199301"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6" name="object 83"/>
          <p:cNvSpPr/>
          <p:nvPr/>
        </p:nvSpPr>
        <p:spPr>
          <a:xfrm>
            <a:off x="5717267"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7" name="object 84"/>
          <p:cNvSpPr/>
          <p:nvPr/>
        </p:nvSpPr>
        <p:spPr>
          <a:xfrm>
            <a:off x="6482205"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8" name="object 85"/>
          <p:cNvSpPr/>
          <p:nvPr/>
        </p:nvSpPr>
        <p:spPr>
          <a:xfrm>
            <a:off x="7211425"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9" name="object 86"/>
          <p:cNvSpPr/>
          <p:nvPr/>
        </p:nvSpPr>
        <p:spPr>
          <a:xfrm>
            <a:off x="2204988" y="4880784"/>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0" name="object 87"/>
          <p:cNvSpPr/>
          <p:nvPr/>
        </p:nvSpPr>
        <p:spPr>
          <a:xfrm>
            <a:off x="7800827" y="4857924"/>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1" name="object 88"/>
          <p:cNvSpPr/>
          <p:nvPr/>
        </p:nvSpPr>
        <p:spPr>
          <a:xfrm>
            <a:off x="1928302" y="4642659"/>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8"/>
                </a:lnTo>
                <a:lnTo>
                  <a:pt x="264981" y="68152"/>
                </a:lnTo>
                <a:lnTo>
                  <a:pt x="225851" y="92763"/>
                </a:lnTo>
                <a:lnTo>
                  <a:pt x="188551" y="121159"/>
                </a:lnTo>
                <a:lnTo>
                  <a:pt x="153342" y="153342"/>
                </a:lnTo>
                <a:lnTo>
                  <a:pt x="121159" y="188551"/>
                </a:lnTo>
                <a:lnTo>
                  <a:pt x="92762" y="225851"/>
                </a:lnTo>
                <a:lnTo>
                  <a:pt x="68152" y="264981"/>
                </a:lnTo>
                <a:lnTo>
                  <a:pt x="47327" y="305679"/>
                </a:lnTo>
                <a:lnTo>
                  <a:pt x="30289" y="347683"/>
                </a:lnTo>
                <a:lnTo>
                  <a:pt x="17038" y="390734"/>
                </a:lnTo>
                <a:lnTo>
                  <a:pt x="7572" y="434568"/>
                </a:lnTo>
                <a:lnTo>
                  <a:pt x="1893" y="478926"/>
                </a:lnTo>
                <a:lnTo>
                  <a:pt x="0" y="523544"/>
                </a:lnTo>
                <a:lnTo>
                  <a:pt x="1893" y="568163"/>
                </a:lnTo>
                <a:lnTo>
                  <a:pt x="7572" y="612520"/>
                </a:lnTo>
                <a:lnTo>
                  <a:pt x="17038" y="656355"/>
                </a:lnTo>
                <a:lnTo>
                  <a:pt x="30289" y="699405"/>
                </a:lnTo>
                <a:lnTo>
                  <a:pt x="47327" y="741410"/>
                </a:lnTo>
                <a:lnTo>
                  <a:pt x="68152" y="782108"/>
                </a:lnTo>
                <a:lnTo>
                  <a:pt x="92762" y="821237"/>
                </a:lnTo>
                <a:lnTo>
                  <a:pt x="121159" y="858537"/>
                </a:lnTo>
                <a:lnTo>
                  <a:pt x="153342" y="893746"/>
                </a:lnTo>
                <a:lnTo>
                  <a:pt x="188551" y="925929"/>
                </a:lnTo>
                <a:lnTo>
                  <a:pt x="225851" y="954326"/>
                </a:lnTo>
                <a:lnTo>
                  <a:pt x="264981" y="978936"/>
                </a:lnTo>
                <a:lnTo>
                  <a:pt x="305678" y="999760"/>
                </a:lnTo>
                <a:lnTo>
                  <a:pt x="347683" y="1016799"/>
                </a:lnTo>
                <a:lnTo>
                  <a:pt x="390734" y="1030050"/>
                </a:lnTo>
                <a:lnTo>
                  <a:pt x="434568" y="1039516"/>
                </a:lnTo>
                <a:lnTo>
                  <a:pt x="478926" y="1045195"/>
                </a:lnTo>
                <a:lnTo>
                  <a:pt x="523544" y="1047088"/>
                </a:lnTo>
                <a:lnTo>
                  <a:pt x="568163" y="1045195"/>
                </a:lnTo>
                <a:lnTo>
                  <a:pt x="612520" y="1039516"/>
                </a:lnTo>
                <a:lnTo>
                  <a:pt x="656355" y="1030050"/>
                </a:lnTo>
                <a:lnTo>
                  <a:pt x="699405" y="1016799"/>
                </a:lnTo>
                <a:lnTo>
                  <a:pt x="741410" y="999760"/>
                </a:lnTo>
                <a:lnTo>
                  <a:pt x="782107" y="978936"/>
                </a:lnTo>
                <a:lnTo>
                  <a:pt x="821237" y="954326"/>
                </a:lnTo>
                <a:lnTo>
                  <a:pt x="858537" y="925929"/>
                </a:lnTo>
                <a:lnTo>
                  <a:pt x="893746" y="893746"/>
                </a:lnTo>
                <a:lnTo>
                  <a:pt x="925929" y="858537"/>
                </a:lnTo>
                <a:lnTo>
                  <a:pt x="954325" y="821237"/>
                </a:lnTo>
                <a:lnTo>
                  <a:pt x="978936" y="782108"/>
                </a:lnTo>
                <a:lnTo>
                  <a:pt x="999760"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0" y="305679"/>
                </a:lnTo>
                <a:lnTo>
                  <a:pt x="978936" y="264981"/>
                </a:lnTo>
                <a:lnTo>
                  <a:pt x="954325" y="225851"/>
                </a:lnTo>
                <a:lnTo>
                  <a:pt x="925929" y="188551"/>
                </a:lnTo>
                <a:lnTo>
                  <a:pt x="893746" y="153342"/>
                </a:lnTo>
                <a:lnTo>
                  <a:pt x="858537" y="121159"/>
                </a:lnTo>
                <a:lnTo>
                  <a:pt x="821237" y="92763"/>
                </a:lnTo>
                <a:lnTo>
                  <a:pt x="782107" y="68152"/>
                </a:lnTo>
                <a:lnTo>
                  <a:pt x="741410" y="47328"/>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2" name="object 89"/>
          <p:cNvSpPr/>
          <p:nvPr/>
        </p:nvSpPr>
        <p:spPr>
          <a:xfrm>
            <a:off x="2681333"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3" name="object 90"/>
          <p:cNvSpPr/>
          <p:nvPr/>
        </p:nvSpPr>
        <p:spPr>
          <a:xfrm>
            <a:off x="3434364"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4" name="object 91"/>
          <p:cNvSpPr/>
          <p:nvPr/>
        </p:nvSpPr>
        <p:spPr>
          <a:xfrm>
            <a:off x="4199301"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5" name="object 92"/>
          <p:cNvSpPr/>
          <p:nvPr/>
        </p:nvSpPr>
        <p:spPr>
          <a:xfrm>
            <a:off x="5717267"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6" name="object 93"/>
          <p:cNvSpPr/>
          <p:nvPr/>
        </p:nvSpPr>
        <p:spPr>
          <a:xfrm>
            <a:off x="6482205"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7" name="object 94"/>
          <p:cNvSpPr/>
          <p:nvPr/>
        </p:nvSpPr>
        <p:spPr>
          <a:xfrm>
            <a:off x="7211425"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8" name="object 95"/>
          <p:cNvSpPr/>
          <p:nvPr/>
        </p:nvSpPr>
        <p:spPr>
          <a:xfrm>
            <a:off x="4940427" y="362341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9" name="object 96"/>
          <p:cNvSpPr/>
          <p:nvPr/>
        </p:nvSpPr>
        <p:spPr>
          <a:xfrm>
            <a:off x="4940427" y="4121647"/>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40" name="object 97"/>
          <p:cNvSpPr/>
          <p:nvPr/>
        </p:nvSpPr>
        <p:spPr>
          <a:xfrm>
            <a:off x="4940427" y="4652257"/>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41" name="标题 1"/>
          <p:cNvSpPr txBox="1"/>
          <p:nvPr/>
        </p:nvSpPr>
        <p:spPr>
          <a:xfrm>
            <a:off x="747395" y="395605"/>
            <a:ext cx="6835775"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区块链</a:t>
            </a:r>
            <a:r>
              <a:rPr lang="en-US" altLang="zh-CN" sz="2000" b="1">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大数据</a:t>
            </a:r>
            <a:r>
              <a:rPr lang="en-US" altLang="zh-CN" sz="2000" b="1">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以六合数字为例</a:t>
            </a:r>
            <a:r>
              <a:rPr lang="en-US" altLang="zh-CN" sz="2000" b="1">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黑盒机构白盒化</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0" name="object 2"/>
          <p:cNvSpPr/>
          <p:nvPr/>
        </p:nvSpPr>
        <p:spPr>
          <a:xfrm>
            <a:off x="2204988" y="1719379"/>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1" name="object 3"/>
          <p:cNvSpPr/>
          <p:nvPr/>
        </p:nvSpPr>
        <p:spPr>
          <a:xfrm>
            <a:off x="7800827" y="1696519"/>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2" name="object 4"/>
          <p:cNvSpPr txBox="1"/>
          <p:nvPr/>
        </p:nvSpPr>
        <p:spPr>
          <a:xfrm>
            <a:off x="283845" y="4752658"/>
            <a:ext cx="1251585" cy="262890"/>
          </a:xfrm>
          <a:custGeom>
            <a:avLst/>
            <a:gdLst/>
            <a:ahLst/>
            <a:cxnLst/>
            <a:rect l="l" t="t" r="r" b="b"/>
            <a:pathLst>
              <a:path w="2127250" h="908684">
                <a:moveTo>
                  <a:pt x="0" y="0"/>
                </a:moveTo>
                <a:lnTo>
                  <a:pt x="2127153" y="0"/>
                </a:lnTo>
                <a:lnTo>
                  <a:pt x="2127153" y="908218"/>
                </a:lnTo>
                <a:lnTo>
                  <a:pt x="0" y="908218"/>
                </a:lnTo>
                <a:lnTo>
                  <a:pt x="0" y="0"/>
                </a:lnTo>
                <a:close/>
              </a:path>
            </a:pathLst>
          </a:custGeom>
          <a:noFill/>
          <a:ln>
            <a:noFill/>
          </a:ln>
        </p:spPr>
        <p:txBody>
          <a:bodyPr vert="horz" wrap="square" lIns="0" tIns="114372" rIns="0" bIns="0" rtlCol="0" anchor="ctr" anchorCtr="0">
            <a:spAutoFit/>
          </a:bodyPr>
          <a:lstStyle/>
          <a:p>
            <a:pPr lvl="0" algn="ctr">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3" name="object 8"/>
          <p:cNvSpPr txBox="1"/>
          <p:nvPr/>
        </p:nvSpPr>
        <p:spPr>
          <a:xfrm>
            <a:off x="283845" y="3057843"/>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Subject credit chain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4" name="object 9"/>
          <p:cNvSpPr txBox="1"/>
          <p:nvPr/>
        </p:nvSpPr>
        <p:spPr>
          <a:xfrm>
            <a:off x="283845" y="3629025"/>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Industrial trading chain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5" name="object 10"/>
          <p:cNvSpPr txBox="1"/>
          <p:nvPr/>
        </p:nvSpPr>
        <p:spPr>
          <a:xfrm>
            <a:off x="283845" y="2486026"/>
            <a:ext cx="1251585"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Warehousing logistics chain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6" name="object 11"/>
          <p:cNvSpPr txBox="1"/>
          <p:nvPr/>
        </p:nvSpPr>
        <p:spPr>
          <a:xfrm>
            <a:off x="283845" y="4191635"/>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Supply chain finance</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7" name="object 12"/>
          <p:cNvSpPr txBox="1"/>
          <p:nvPr/>
        </p:nvSpPr>
        <p:spPr>
          <a:xfrm>
            <a:off x="283845" y="2067560"/>
            <a:ext cx="1251585" cy="26289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Park information chain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58" name="object 13"/>
          <p:cNvSpPr txBox="1"/>
          <p:nvPr/>
        </p:nvSpPr>
        <p:spPr>
          <a:xfrm>
            <a:off x="283845" y="1475105"/>
            <a:ext cx="1251585" cy="411480"/>
          </a:xfrm>
          <a:prstGeom prst="rect">
            <a:avLst/>
          </a:prstGeom>
          <a:noFill/>
          <a:ln>
            <a:noFill/>
          </a:ln>
        </p:spPr>
        <p:txBody>
          <a:bodyPr vert="horz" wrap="square" lIns="0" tIns="114372" rIns="0" bIns="0" rtlCol="0" anchor="ctr" anchorCtr="0">
            <a:spAutoFit/>
          </a:bodyPr>
          <a:lstStyle/>
          <a:p>
            <a:pPr algn="ctr" fontAlgn="auto">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Enterprise service chain</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59" name="object 14"/>
          <p:cNvSpPr txBox="1"/>
          <p:nvPr/>
        </p:nvSpPr>
        <p:spPr>
          <a:xfrm>
            <a:off x="383540" y="4657091"/>
            <a:ext cx="1031875"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Industrial gold service chain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60" name="object 17"/>
          <p:cNvSpPr/>
          <p:nvPr/>
        </p:nvSpPr>
        <p:spPr>
          <a:xfrm>
            <a:off x="1928302" y="1481254"/>
            <a:ext cx="476262" cy="476262"/>
          </a:xfrm>
          <a:custGeom>
            <a:avLst/>
            <a:gdLst/>
            <a:ahLst/>
            <a:cxnLst/>
            <a:rect l="l" t="t" r="r" b="b"/>
            <a:pathLst>
              <a:path w="1047114" h="1047114">
                <a:moveTo>
                  <a:pt x="523544" y="0"/>
                </a:moveTo>
                <a:lnTo>
                  <a:pt x="478925" y="1893"/>
                </a:lnTo>
                <a:lnTo>
                  <a:pt x="434568" y="7572"/>
                </a:lnTo>
                <a:lnTo>
                  <a:pt x="390733" y="17038"/>
                </a:lnTo>
                <a:lnTo>
                  <a:pt x="347683" y="30289"/>
                </a:lnTo>
                <a:lnTo>
                  <a:pt x="305678" y="47327"/>
                </a:lnTo>
                <a:lnTo>
                  <a:pt x="264980"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0" y="978936"/>
                </a:lnTo>
                <a:lnTo>
                  <a:pt x="305678" y="999760"/>
                </a:lnTo>
                <a:lnTo>
                  <a:pt x="347683" y="1016798"/>
                </a:lnTo>
                <a:lnTo>
                  <a:pt x="390733" y="1030050"/>
                </a:lnTo>
                <a:lnTo>
                  <a:pt x="434568" y="1039516"/>
                </a:lnTo>
                <a:lnTo>
                  <a:pt x="478925" y="1045195"/>
                </a:lnTo>
                <a:lnTo>
                  <a:pt x="523544" y="1047088"/>
                </a:lnTo>
                <a:lnTo>
                  <a:pt x="568162" y="1045195"/>
                </a:lnTo>
                <a:lnTo>
                  <a:pt x="612520" y="1039516"/>
                </a:lnTo>
                <a:lnTo>
                  <a:pt x="656354" y="1030050"/>
                </a:lnTo>
                <a:lnTo>
                  <a:pt x="699405" y="1016798"/>
                </a:lnTo>
                <a:lnTo>
                  <a:pt x="741409"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09" y="47327"/>
                </a:lnTo>
                <a:lnTo>
                  <a:pt x="699405" y="30289"/>
                </a:lnTo>
                <a:lnTo>
                  <a:pt x="656354" y="17038"/>
                </a:lnTo>
                <a:lnTo>
                  <a:pt x="612520" y="7572"/>
                </a:lnTo>
                <a:lnTo>
                  <a:pt x="568162"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1" name="object 18"/>
          <p:cNvSpPr/>
          <p:nvPr/>
        </p:nvSpPr>
        <p:spPr>
          <a:xfrm>
            <a:off x="2681333"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2" name="object 19"/>
          <p:cNvSpPr/>
          <p:nvPr/>
        </p:nvSpPr>
        <p:spPr>
          <a:xfrm>
            <a:off x="3434364"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3" name="object 20"/>
          <p:cNvSpPr/>
          <p:nvPr/>
        </p:nvSpPr>
        <p:spPr>
          <a:xfrm>
            <a:off x="4199301"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4" name="object 21"/>
          <p:cNvSpPr/>
          <p:nvPr/>
        </p:nvSpPr>
        <p:spPr>
          <a:xfrm>
            <a:off x="4940427"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5" name="object 22"/>
          <p:cNvSpPr/>
          <p:nvPr/>
        </p:nvSpPr>
        <p:spPr>
          <a:xfrm>
            <a:off x="5717267"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6" name="object 23"/>
          <p:cNvSpPr/>
          <p:nvPr/>
        </p:nvSpPr>
        <p:spPr>
          <a:xfrm>
            <a:off x="6482205"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7" name="object 24"/>
          <p:cNvSpPr/>
          <p:nvPr/>
        </p:nvSpPr>
        <p:spPr>
          <a:xfrm>
            <a:off x="7211425" y="1481254"/>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68" name="object 25"/>
          <p:cNvSpPr txBox="1"/>
          <p:nvPr/>
        </p:nvSpPr>
        <p:spPr>
          <a:xfrm>
            <a:off x="1866671" y="976882"/>
            <a:ext cx="599588"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Business entity</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69" name="object 26"/>
          <p:cNvSpPr txBox="1"/>
          <p:nvPr/>
        </p:nvSpPr>
        <p:spPr>
          <a:xfrm>
            <a:off x="2537703" y="976882"/>
            <a:ext cx="681586"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Government letter</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0" name="object 27"/>
          <p:cNvSpPr txBox="1"/>
          <p:nvPr/>
        </p:nvSpPr>
        <p:spPr>
          <a:xfrm>
            <a:off x="3372732" y="917510"/>
            <a:ext cx="599588" cy="56007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Industry research institution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1" name="object 28"/>
          <p:cNvSpPr txBox="1"/>
          <p:nvPr/>
        </p:nvSpPr>
        <p:spPr>
          <a:xfrm>
            <a:off x="4024671" y="991603"/>
            <a:ext cx="730327"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Supply chain organization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2" name="object 29"/>
          <p:cNvSpPr txBox="1"/>
          <p:nvPr/>
        </p:nvSpPr>
        <p:spPr>
          <a:xfrm>
            <a:off x="4807349" y="743285"/>
            <a:ext cx="691042" cy="709295"/>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Industry chain transaction party</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3" name="object 30"/>
          <p:cNvSpPr txBox="1"/>
          <p:nvPr/>
        </p:nvSpPr>
        <p:spPr>
          <a:xfrm>
            <a:off x="5619916" y="976882"/>
            <a:ext cx="599588"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rating agencies</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4" name="object 31"/>
          <p:cNvSpPr txBox="1"/>
          <p:nvPr/>
        </p:nvSpPr>
        <p:spPr>
          <a:xfrm>
            <a:off x="6384853" y="983232"/>
            <a:ext cx="679138"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Service organization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5" name="object 32"/>
          <p:cNvSpPr txBox="1"/>
          <p:nvPr/>
        </p:nvSpPr>
        <p:spPr>
          <a:xfrm>
            <a:off x="7137887" y="954899"/>
            <a:ext cx="662940"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Financial Institutions</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6" name="object 33"/>
          <p:cNvSpPr txBox="1"/>
          <p:nvPr/>
        </p:nvSpPr>
        <p:spPr>
          <a:xfrm>
            <a:off x="7928734" y="3057716"/>
            <a:ext cx="967543"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Credit data assets</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7" name="object 34"/>
          <p:cNvSpPr txBox="1"/>
          <p:nvPr/>
        </p:nvSpPr>
        <p:spPr>
          <a:xfrm>
            <a:off x="7928734" y="3554442"/>
            <a:ext cx="967543"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Sales and purchasing</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8" name="object 35"/>
          <p:cNvSpPr txBox="1"/>
          <p:nvPr/>
        </p:nvSpPr>
        <p:spPr>
          <a:xfrm>
            <a:off x="7928734" y="2486106"/>
            <a:ext cx="967543"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Logistics and supervision</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79" name="object 36"/>
          <p:cNvSpPr txBox="1"/>
          <p:nvPr/>
        </p:nvSpPr>
        <p:spPr>
          <a:xfrm>
            <a:off x="7928734" y="1745170"/>
            <a:ext cx="967543"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Industrial park service</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80" name="object 37"/>
          <p:cNvSpPr txBox="1"/>
          <p:nvPr/>
        </p:nvSpPr>
        <p:spPr>
          <a:xfrm>
            <a:off x="7928734" y="4382813"/>
            <a:ext cx="967543" cy="411480"/>
          </a:xfrm>
          <a:prstGeom prst="rect">
            <a:avLst/>
          </a:prstGeom>
          <a:noFill/>
          <a:ln>
            <a:noFill/>
          </a:ln>
        </p:spPr>
        <p:txBody>
          <a:bodyPr vert="horz" wrap="square" lIns="0" tIns="114372" rIns="0" bIns="0" rtlCol="0" anchor="ctr" anchorCtr="0">
            <a:spAutoFit/>
          </a:bodyPr>
          <a:lstStyle/>
          <a:p>
            <a:pPr lvl="0" algn="ctr">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sym typeface="+mn-ea"/>
              </a:rPr>
              <a:t>Financial Services</a:t>
            </a:r>
            <a:endParaRPr lang="en-US"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9181" name="object 38"/>
          <p:cNvSpPr/>
          <p:nvPr/>
        </p:nvSpPr>
        <p:spPr>
          <a:xfrm>
            <a:off x="2204988" y="221761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2" name="object 39"/>
          <p:cNvSpPr/>
          <p:nvPr/>
        </p:nvSpPr>
        <p:spPr>
          <a:xfrm>
            <a:off x="7800827" y="2194750"/>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3" name="object 40"/>
          <p:cNvSpPr/>
          <p:nvPr/>
        </p:nvSpPr>
        <p:spPr>
          <a:xfrm>
            <a:off x="1928302" y="1979485"/>
            <a:ext cx="476262" cy="476262"/>
          </a:xfrm>
          <a:custGeom>
            <a:avLst/>
            <a:gdLst/>
            <a:ahLst/>
            <a:cxnLst/>
            <a:rect l="l" t="t" r="r" b="b"/>
            <a:pathLst>
              <a:path w="1047114" h="1047114">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4" name="object 41"/>
          <p:cNvSpPr/>
          <p:nvPr/>
        </p:nvSpPr>
        <p:spPr>
          <a:xfrm>
            <a:off x="2681333"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5" name="object 42"/>
          <p:cNvSpPr/>
          <p:nvPr/>
        </p:nvSpPr>
        <p:spPr>
          <a:xfrm>
            <a:off x="3434364"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6" name="object 43"/>
          <p:cNvSpPr/>
          <p:nvPr/>
        </p:nvSpPr>
        <p:spPr>
          <a:xfrm>
            <a:off x="4199301"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7" name="object 44"/>
          <p:cNvSpPr/>
          <p:nvPr/>
        </p:nvSpPr>
        <p:spPr>
          <a:xfrm>
            <a:off x="4940427"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8" name="object 45"/>
          <p:cNvSpPr/>
          <p:nvPr/>
        </p:nvSpPr>
        <p:spPr>
          <a:xfrm>
            <a:off x="5717267"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89" name="object 46"/>
          <p:cNvSpPr/>
          <p:nvPr/>
        </p:nvSpPr>
        <p:spPr>
          <a:xfrm>
            <a:off x="6482205"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0" name="object 47"/>
          <p:cNvSpPr/>
          <p:nvPr/>
        </p:nvSpPr>
        <p:spPr>
          <a:xfrm>
            <a:off x="7211425" y="1979485"/>
            <a:ext cx="476262" cy="476262"/>
          </a:xfrm>
          <a:custGeom>
            <a:avLst/>
            <a:gdLst/>
            <a:ahLst/>
            <a:cxnLst/>
            <a:rect l="l" t="t" r="r" b="b"/>
            <a:pathLst>
              <a:path w="1047115" h="1047114">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1" name="object 48"/>
          <p:cNvSpPr/>
          <p:nvPr/>
        </p:nvSpPr>
        <p:spPr>
          <a:xfrm>
            <a:off x="2204988" y="274822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2" name="object 49"/>
          <p:cNvSpPr/>
          <p:nvPr/>
        </p:nvSpPr>
        <p:spPr>
          <a:xfrm>
            <a:off x="7800827" y="2725360"/>
            <a:ext cx="45922" cy="45922"/>
          </a:xfrm>
          <a:custGeom>
            <a:avLst/>
            <a:gdLst/>
            <a:ahLst/>
            <a:cxnLst/>
            <a:rect l="l" t="t" r="r" b="b"/>
            <a:pathLst>
              <a:path w="100965" h="100964">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3" name="object 50"/>
          <p:cNvSpPr/>
          <p:nvPr/>
        </p:nvSpPr>
        <p:spPr>
          <a:xfrm>
            <a:off x="1928302" y="2510095"/>
            <a:ext cx="476262" cy="476262"/>
          </a:xfrm>
          <a:custGeom>
            <a:avLst/>
            <a:gdLst/>
            <a:ahLst/>
            <a:cxnLst/>
            <a:rect l="l" t="t" r="r" b="b"/>
            <a:pathLst>
              <a:path w="1047114" h="1047115">
                <a:moveTo>
                  <a:pt x="523544" y="0"/>
                </a:moveTo>
                <a:lnTo>
                  <a:pt x="478926" y="1893"/>
                </a:lnTo>
                <a:lnTo>
                  <a:pt x="434568" y="7572"/>
                </a:lnTo>
                <a:lnTo>
                  <a:pt x="390734" y="17038"/>
                </a:lnTo>
                <a:lnTo>
                  <a:pt x="347683" y="30290"/>
                </a:lnTo>
                <a:lnTo>
                  <a:pt x="305678" y="47328"/>
                </a:lnTo>
                <a:lnTo>
                  <a:pt x="264981" y="68152"/>
                </a:lnTo>
                <a:lnTo>
                  <a:pt x="225851" y="92763"/>
                </a:lnTo>
                <a:lnTo>
                  <a:pt x="188551" y="121160"/>
                </a:lnTo>
                <a:lnTo>
                  <a:pt x="153342" y="153343"/>
                </a:lnTo>
                <a:lnTo>
                  <a:pt x="121159" y="188552"/>
                </a:lnTo>
                <a:lnTo>
                  <a:pt x="92762" y="225851"/>
                </a:lnTo>
                <a:lnTo>
                  <a:pt x="68152" y="264981"/>
                </a:lnTo>
                <a:lnTo>
                  <a:pt x="47327" y="305679"/>
                </a:lnTo>
                <a:lnTo>
                  <a:pt x="30289" y="347683"/>
                </a:lnTo>
                <a:lnTo>
                  <a:pt x="17038" y="390734"/>
                </a:lnTo>
                <a:lnTo>
                  <a:pt x="7572" y="434568"/>
                </a:lnTo>
                <a:lnTo>
                  <a:pt x="1893" y="478925"/>
                </a:lnTo>
                <a:lnTo>
                  <a:pt x="0" y="523544"/>
                </a:lnTo>
                <a:lnTo>
                  <a:pt x="1893" y="568163"/>
                </a:lnTo>
                <a:lnTo>
                  <a:pt x="7572" y="612520"/>
                </a:lnTo>
                <a:lnTo>
                  <a:pt x="17038" y="656354"/>
                </a:lnTo>
                <a:lnTo>
                  <a:pt x="30289" y="699405"/>
                </a:lnTo>
                <a:lnTo>
                  <a:pt x="47327" y="741409"/>
                </a:lnTo>
                <a:lnTo>
                  <a:pt x="68152" y="782107"/>
                </a:lnTo>
                <a:lnTo>
                  <a:pt x="92762" y="821237"/>
                </a:lnTo>
                <a:lnTo>
                  <a:pt x="121159" y="858537"/>
                </a:lnTo>
                <a:lnTo>
                  <a:pt x="153342" y="893745"/>
                </a:lnTo>
                <a:lnTo>
                  <a:pt x="188551" y="925928"/>
                </a:lnTo>
                <a:lnTo>
                  <a:pt x="225851" y="954325"/>
                </a:lnTo>
                <a:lnTo>
                  <a:pt x="264981" y="978936"/>
                </a:lnTo>
                <a:lnTo>
                  <a:pt x="305678" y="999760"/>
                </a:lnTo>
                <a:lnTo>
                  <a:pt x="347683" y="1016798"/>
                </a:lnTo>
                <a:lnTo>
                  <a:pt x="390734" y="1030050"/>
                </a:lnTo>
                <a:lnTo>
                  <a:pt x="434568" y="1039515"/>
                </a:lnTo>
                <a:lnTo>
                  <a:pt x="478926" y="1045195"/>
                </a:lnTo>
                <a:lnTo>
                  <a:pt x="523544" y="1047088"/>
                </a:lnTo>
                <a:lnTo>
                  <a:pt x="568163" y="1045195"/>
                </a:lnTo>
                <a:lnTo>
                  <a:pt x="612520" y="1039515"/>
                </a:lnTo>
                <a:lnTo>
                  <a:pt x="656355" y="1030050"/>
                </a:lnTo>
                <a:lnTo>
                  <a:pt x="699405" y="1016798"/>
                </a:lnTo>
                <a:lnTo>
                  <a:pt x="741410" y="999760"/>
                </a:lnTo>
                <a:lnTo>
                  <a:pt x="782107" y="978936"/>
                </a:lnTo>
                <a:lnTo>
                  <a:pt x="821237" y="954325"/>
                </a:lnTo>
                <a:lnTo>
                  <a:pt x="858537" y="925928"/>
                </a:lnTo>
                <a:lnTo>
                  <a:pt x="893746" y="893745"/>
                </a:lnTo>
                <a:lnTo>
                  <a:pt x="925929" y="858537"/>
                </a:lnTo>
                <a:lnTo>
                  <a:pt x="954325" y="821237"/>
                </a:lnTo>
                <a:lnTo>
                  <a:pt x="978936" y="782107"/>
                </a:lnTo>
                <a:lnTo>
                  <a:pt x="999760" y="741409"/>
                </a:lnTo>
                <a:lnTo>
                  <a:pt x="1016798" y="699405"/>
                </a:lnTo>
                <a:lnTo>
                  <a:pt x="1030050" y="656354"/>
                </a:lnTo>
                <a:lnTo>
                  <a:pt x="1039516" y="612520"/>
                </a:lnTo>
                <a:lnTo>
                  <a:pt x="1045195" y="568163"/>
                </a:lnTo>
                <a:lnTo>
                  <a:pt x="1047088" y="523544"/>
                </a:lnTo>
                <a:lnTo>
                  <a:pt x="1045195" y="478925"/>
                </a:lnTo>
                <a:lnTo>
                  <a:pt x="1039516" y="434568"/>
                </a:lnTo>
                <a:lnTo>
                  <a:pt x="1030050" y="390734"/>
                </a:lnTo>
                <a:lnTo>
                  <a:pt x="1016798" y="347683"/>
                </a:lnTo>
                <a:lnTo>
                  <a:pt x="999760" y="305679"/>
                </a:lnTo>
                <a:lnTo>
                  <a:pt x="978936" y="264981"/>
                </a:lnTo>
                <a:lnTo>
                  <a:pt x="954325" y="225851"/>
                </a:lnTo>
                <a:lnTo>
                  <a:pt x="925929" y="188552"/>
                </a:lnTo>
                <a:lnTo>
                  <a:pt x="893746" y="153343"/>
                </a:lnTo>
                <a:lnTo>
                  <a:pt x="858537" y="121160"/>
                </a:lnTo>
                <a:lnTo>
                  <a:pt x="821237" y="92763"/>
                </a:lnTo>
                <a:lnTo>
                  <a:pt x="782107" y="68152"/>
                </a:lnTo>
                <a:lnTo>
                  <a:pt x="741410" y="47328"/>
                </a:lnTo>
                <a:lnTo>
                  <a:pt x="699405" y="30290"/>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4" name="object 51"/>
          <p:cNvSpPr/>
          <p:nvPr/>
        </p:nvSpPr>
        <p:spPr>
          <a:xfrm>
            <a:off x="2681333"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5" name="object 52"/>
          <p:cNvSpPr/>
          <p:nvPr/>
        </p:nvSpPr>
        <p:spPr>
          <a:xfrm>
            <a:off x="3434364"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6" name="object 53"/>
          <p:cNvSpPr/>
          <p:nvPr/>
        </p:nvSpPr>
        <p:spPr>
          <a:xfrm>
            <a:off x="4199301"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7" name="object 54"/>
          <p:cNvSpPr/>
          <p:nvPr/>
        </p:nvSpPr>
        <p:spPr>
          <a:xfrm>
            <a:off x="4940427"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8" name="object 55"/>
          <p:cNvSpPr/>
          <p:nvPr/>
        </p:nvSpPr>
        <p:spPr>
          <a:xfrm>
            <a:off x="5717267"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199" name="object 56"/>
          <p:cNvSpPr/>
          <p:nvPr/>
        </p:nvSpPr>
        <p:spPr>
          <a:xfrm>
            <a:off x="6482205"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0" name="object 57"/>
          <p:cNvSpPr/>
          <p:nvPr/>
        </p:nvSpPr>
        <p:spPr>
          <a:xfrm>
            <a:off x="7211425" y="2510095"/>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1" name="object 58"/>
          <p:cNvSpPr/>
          <p:nvPr/>
        </p:nvSpPr>
        <p:spPr>
          <a:xfrm>
            <a:off x="2204988" y="3293117"/>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2" name="object 59"/>
          <p:cNvSpPr/>
          <p:nvPr/>
        </p:nvSpPr>
        <p:spPr>
          <a:xfrm>
            <a:off x="7800827" y="3270257"/>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3" name="object 60"/>
          <p:cNvSpPr/>
          <p:nvPr/>
        </p:nvSpPr>
        <p:spPr>
          <a:xfrm>
            <a:off x="1928302" y="3054992"/>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4" name="object 61"/>
          <p:cNvSpPr/>
          <p:nvPr/>
        </p:nvSpPr>
        <p:spPr>
          <a:xfrm>
            <a:off x="2681333"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5" name="object 62"/>
          <p:cNvSpPr/>
          <p:nvPr/>
        </p:nvSpPr>
        <p:spPr>
          <a:xfrm>
            <a:off x="3434364"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6" name="object 63"/>
          <p:cNvSpPr/>
          <p:nvPr/>
        </p:nvSpPr>
        <p:spPr>
          <a:xfrm>
            <a:off x="4199301"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7" name="object 64"/>
          <p:cNvSpPr/>
          <p:nvPr/>
        </p:nvSpPr>
        <p:spPr>
          <a:xfrm>
            <a:off x="5717267"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8" name="object 65"/>
          <p:cNvSpPr/>
          <p:nvPr/>
        </p:nvSpPr>
        <p:spPr>
          <a:xfrm>
            <a:off x="6482205"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09" name="object 66"/>
          <p:cNvSpPr/>
          <p:nvPr/>
        </p:nvSpPr>
        <p:spPr>
          <a:xfrm>
            <a:off x="7211425" y="3054992"/>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0" name="object 67"/>
          <p:cNvSpPr/>
          <p:nvPr/>
        </p:nvSpPr>
        <p:spPr>
          <a:xfrm>
            <a:off x="4940424" y="3065865"/>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0"/>
                </a:lnTo>
                <a:lnTo>
                  <a:pt x="47327" y="305678"/>
                </a:lnTo>
                <a:lnTo>
                  <a:pt x="30289" y="347683"/>
                </a:lnTo>
                <a:lnTo>
                  <a:pt x="17037" y="390733"/>
                </a:lnTo>
                <a:lnTo>
                  <a:pt x="7572" y="434568"/>
                </a:lnTo>
                <a:lnTo>
                  <a:pt x="1893" y="478925"/>
                </a:lnTo>
                <a:lnTo>
                  <a:pt x="0" y="523544"/>
                </a:lnTo>
                <a:lnTo>
                  <a:pt x="1893" y="568162"/>
                </a:lnTo>
                <a:lnTo>
                  <a:pt x="7572" y="612520"/>
                </a:lnTo>
                <a:lnTo>
                  <a:pt x="17037" y="656354"/>
                </a:lnTo>
                <a:lnTo>
                  <a:pt x="30289" y="699405"/>
                </a:lnTo>
                <a:lnTo>
                  <a:pt x="47327" y="741409"/>
                </a:lnTo>
                <a:lnTo>
                  <a:pt x="68151" y="782107"/>
                </a:lnTo>
                <a:lnTo>
                  <a:pt x="92761" y="821237"/>
                </a:lnTo>
                <a:lnTo>
                  <a:pt x="121158" y="858537"/>
                </a:lnTo>
                <a:lnTo>
                  <a:pt x="153340" y="893746"/>
                </a:lnTo>
                <a:lnTo>
                  <a:pt x="188549" y="925929"/>
                </a:lnTo>
                <a:lnTo>
                  <a:pt x="225849" y="954325"/>
                </a:lnTo>
                <a:lnTo>
                  <a:pt x="264978" y="978936"/>
                </a:lnTo>
                <a:lnTo>
                  <a:pt x="305676" y="999760"/>
                </a:lnTo>
                <a:lnTo>
                  <a:pt x="347681" y="1016798"/>
                </a:lnTo>
                <a:lnTo>
                  <a:pt x="390732" y="1030050"/>
                </a:lnTo>
                <a:lnTo>
                  <a:pt x="434567" y="1039516"/>
                </a:lnTo>
                <a:lnTo>
                  <a:pt x="478925" y="1045195"/>
                </a:lnTo>
                <a:lnTo>
                  <a:pt x="523544" y="1047088"/>
                </a:lnTo>
                <a:lnTo>
                  <a:pt x="568163" y="1045195"/>
                </a:lnTo>
                <a:lnTo>
                  <a:pt x="612521" y="1039516"/>
                </a:lnTo>
                <a:lnTo>
                  <a:pt x="656356" y="1030050"/>
                </a:lnTo>
                <a:lnTo>
                  <a:pt x="699406" y="1016798"/>
                </a:lnTo>
                <a:lnTo>
                  <a:pt x="741411" y="999760"/>
                </a:lnTo>
                <a:lnTo>
                  <a:pt x="782109" y="978936"/>
                </a:lnTo>
                <a:lnTo>
                  <a:pt x="821239" y="954325"/>
                </a:lnTo>
                <a:lnTo>
                  <a:pt x="858539" y="925929"/>
                </a:lnTo>
                <a:lnTo>
                  <a:pt x="893747" y="893746"/>
                </a:lnTo>
                <a:lnTo>
                  <a:pt x="925930" y="858537"/>
                </a:lnTo>
                <a:lnTo>
                  <a:pt x="954326" y="821237"/>
                </a:lnTo>
                <a:lnTo>
                  <a:pt x="978937" y="782107"/>
                </a:lnTo>
                <a:lnTo>
                  <a:pt x="999761"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1" y="305678"/>
                </a:lnTo>
                <a:lnTo>
                  <a:pt x="978937" y="264980"/>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1" name="object 68"/>
          <p:cNvSpPr/>
          <p:nvPr/>
        </p:nvSpPr>
        <p:spPr>
          <a:xfrm>
            <a:off x="2204988" y="3834540"/>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2" name="object 69"/>
          <p:cNvSpPr/>
          <p:nvPr/>
        </p:nvSpPr>
        <p:spPr>
          <a:xfrm>
            <a:off x="7800827" y="3811679"/>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3" name="object 70"/>
          <p:cNvSpPr/>
          <p:nvPr/>
        </p:nvSpPr>
        <p:spPr>
          <a:xfrm>
            <a:off x="1934155" y="3596415"/>
            <a:ext cx="476262" cy="476262"/>
          </a:xfrm>
          <a:custGeom>
            <a:avLst/>
            <a:gdLst/>
            <a:ahLst/>
            <a:cxnLst/>
            <a:rect l="l" t="t" r="r" b="b"/>
            <a:pathLst>
              <a:path w="1047114" h="1047115">
                <a:moveTo>
                  <a:pt x="523544" y="0"/>
                </a:moveTo>
                <a:lnTo>
                  <a:pt x="478925" y="1893"/>
                </a:lnTo>
                <a:lnTo>
                  <a:pt x="434568" y="7572"/>
                </a:lnTo>
                <a:lnTo>
                  <a:pt x="390734" y="17038"/>
                </a:lnTo>
                <a:lnTo>
                  <a:pt x="347683" y="30289"/>
                </a:lnTo>
                <a:lnTo>
                  <a:pt x="305679" y="47327"/>
                </a:lnTo>
                <a:lnTo>
                  <a:pt x="264981" y="68152"/>
                </a:lnTo>
                <a:lnTo>
                  <a:pt x="225851" y="92762"/>
                </a:lnTo>
                <a:lnTo>
                  <a:pt x="188552" y="121159"/>
                </a:lnTo>
                <a:lnTo>
                  <a:pt x="153343" y="153342"/>
                </a:lnTo>
                <a:lnTo>
                  <a:pt x="121160" y="188551"/>
                </a:lnTo>
                <a:lnTo>
                  <a:pt x="92763" y="225851"/>
                </a:lnTo>
                <a:lnTo>
                  <a:pt x="68152" y="264980"/>
                </a:lnTo>
                <a:lnTo>
                  <a:pt x="47328" y="305678"/>
                </a:lnTo>
                <a:lnTo>
                  <a:pt x="30290" y="347683"/>
                </a:lnTo>
                <a:lnTo>
                  <a:pt x="17038" y="390733"/>
                </a:lnTo>
                <a:lnTo>
                  <a:pt x="7572" y="434568"/>
                </a:lnTo>
                <a:lnTo>
                  <a:pt x="1893" y="478925"/>
                </a:lnTo>
                <a:lnTo>
                  <a:pt x="0" y="523544"/>
                </a:lnTo>
                <a:lnTo>
                  <a:pt x="1893" y="568162"/>
                </a:lnTo>
                <a:lnTo>
                  <a:pt x="7572" y="612520"/>
                </a:lnTo>
                <a:lnTo>
                  <a:pt x="17038" y="656354"/>
                </a:lnTo>
                <a:lnTo>
                  <a:pt x="30290" y="699405"/>
                </a:lnTo>
                <a:lnTo>
                  <a:pt x="47328" y="741409"/>
                </a:lnTo>
                <a:lnTo>
                  <a:pt x="68152" y="782107"/>
                </a:lnTo>
                <a:lnTo>
                  <a:pt x="92763" y="821237"/>
                </a:lnTo>
                <a:lnTo>
                  <a:pt x="121160" y="858537"/>
                </a:lnTo>
                <a:lnTo>
                  <a:pt x="153343" y="893746"/>
                </a:lnTo>
                <a:lnTo>
                  <a:pt x="188552" y="925929"/>
                </a:lnTo>
                <a:lnTo>
                  <a:pt x="225851" y="954325"/>
                </a:lnTo>
                <a:lnTo>
                  <a:pt x="264981" y="978936"/>
                </a:lnTo>
                <a:lnTo>
                  <a:pt x="305679" y="999760"/>
                </a:lnTo>
                <a:lnTo>
                  <a:pt x="347683" y="1016798"/>
                </a:lnTo>
                <a:lnTo>
                  <a:pt x="390734" y="1030050"/>
                </a:lnTo>
                <a:lnTo>
                  <a:pt x="434568" y="1039516"/>
                </a:lnTo>
                <a:lnTo>
                  <a:pt x="478925" y="1045195"/>
                </a:lnTo>
                <a:lnTo>
                  <a:pt x="523544" y="1047088"/>
                </a:lnTo>
                <a:lnTo>
                  <a:pt x="568163" y="1045195"/>
                </a:lnTo>
                <a:lnTo>
                  <a:pt x="612520" y="1039516"/>
                </a:lnTo>
                <a:lnTo>
                  <a:pt x="656354" y="1030050"/>
                </a:lnTo>
                <a:lnTo>
                  <a:pt x="699405" y="1016798"/>
                </a:lnTo>
                <a:lnTo>
                  <a:pt x="741409" y="999760"/>
                </a:lnTo>
                <a:lnTo>
                  <a:pt x="782107" y="978936"/>
                </a:lnTo>
                <a:lnTo>
                  <a:pt x="821237" y="954325"/>
                </a:lnTo>
                <a:lnTo>
                  <a:pt x="858537" y="925929"/>
                </a:lnTo>
                <a:lnTo>
                  <a:pt x="893745" y="893746"/>
                </a:lnTo>
                <a:lnTo>
                  <a:pt x="925928" y="858537"/>
                </a:lnTo>
                <a:lnTo>
                  <a:pt x="954325" y="821237"/>
                </a:lnTo>
                <a:lnTo>
                  <a:pt x="978936" y="782107"/>
                </a:lnTo>
                <a:lnTo>
                  <a:pt x="999760" y="741409"/>
                </a:lnTo>
                <a:lnTo>
                  <a:pt x="1016799" y="699405"/>
                </a:lnTo>
                <a:lnTo>
                  <a:pt x="1030050" y="656354"/>
                </a:lnTo>
                <a:lnTo>
                  <a:pt x="1039516" y="612520"/>
                </a:lnTo>
                <a:lnTo>
                  <a:pt x="1045195" y="568162"/>
                </a:lnTo>
                <a:lnTo>
                  <a:pt x="1047089" y="523544"/>
                </a:lnTo>
                <a:lnTo>
                  <a:pt x="1045195" y="478925"/>
                </a:lnTo>
                <a:lnTo>
                  <a:pt x="1039516" y="434568"/>
                </a:lnTo>
                <a:lnTo>
                  <a:pt x="1030050" y="390733"/>
                </a:lnTo>
                <a:lnTo>
                  <a:pt x="1016799" y="347683"/>
                </a:lnTo>
                <a:lnTo>
                  <a:pt x="999760" y="305678"/>
                </a:lnTo>
                <a:lnTo>
                  <a:pt x="978936" y="264980"/>
                </a:lnTo>
                <a:lnTo>
                  <a:pt x="954325" y="225851"/>
                </a:lnTo>
                <a:lnTo>
                  <a:pt x="925928" y="188551"/>
                </a:lnTo>
                <a:lnTo>
                  <a:pt x="893745" y="153342"/>
                </a:lnTo>
                <a:lnTo>
                  <a:pt x="858537" y="121159"/>
                </a:lnTo>
                <a:lnTo>
                  <a:pt x="821237" y="92762"/>
                </a:lnTo>
                <a:lnTo>
                  <a:pt x="782107" y="68152"/>
                </a:lnTo>
                <a:lnTo>
                  <a:pt x="741409" y="47327"/>
                </a:lnTo>
                <a:lnTo>
                  <a:pt x="699405" y="30289"/>
                </a:lnTo>
                <a:lnTo>
                  <a:pt x="656354"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4" name="object 71"/>
          <p:cNvSpPr/>
          <p:nvPr/>
        </p:nvSpPr>
        <p:spPr>
          <a:xfrm>
            <a:off x="2681333"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5" name="object 72"/>
          <p:cNvSpPr/>
          <p:nvPr/>
        </p:nvSpPr>
        <p:spPr>
          <a:xfrm>
            <a:off x="3434364"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6" name="object 73"/>
          <p:cNvSpPr/>
          <p:nvPr/>
        </p:nvSpPr>
        <p:spPr>
          <a:xfrm>
            <a:off x="4199301"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7" name="object 74"/>
          <p:cNvSpPr/>
          <p:nvPr/>
        </p:nvSpPr>
        <p:spPr>
          <a:xfrm>
            <a:off x="5717267"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8" name="object 75"/>
          <p:cNvSpPr/>
          <p:nvPr/>
        </p:nvSpPr>
        <p:spPr>
          <a:xfrm>
            <a:off x="6482205"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19" name="object 76"/>
          <p:cNvSpPr/>
          <p:nvPr/>
        </p:nvSpPr>
        <p:spPr>
          <a:xfrm>
            <a:off x="7211425" y="3596414"/>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0" name="object 77"/>
          <p:cNvSpPr/>
          <p:nvPr/>
        </p:nvSpPr>
        <p:spPr>
          <a:xfrm>
            <a:off x="2204988" y="4375961"/>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1" name="object 78"/>
          <p:cNvSpPr/>
          <p:nvPr/>
        </p:nvSpPr>
        <p:spPr>
          <a:xfrm>
            <a:off x="7800827" y="4353101"/>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2" name="object 79"/>
          <p:cNvSpPr/>
          <p:nvPr/>
        </p:nvSpPr>
        <p:spPr>
          <a:xfrm>
            <a:off x="1928302" y="4137836"/>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7"/>
                </a:lnTo>
                <a:lnTo>
                  <a:pt x="264981" y="68152"/>
                </a:lnTo>
                <a:lnTo>
                  <a:pt x="225851" y="92762"/>
                </a:lnTo>
                <a:lnTo>
                  <a:pt x="188551" y="121159"/>
                </a:lnTo>
                <a:lnTo>
                  <a:pt x="153342" y="153342"/>
                </a:lnTo>
                <a:lnTo>
                  <a:pt x="121159" y="188551"/>
                </a:lnTo>
                <a:lnTo>
                  <a:pt x="92762" y="225851"/>
                </a:lnTo>
                <a:lnTo>
                  <a:pt x="68152" y="264980"/>
                </a:lnTo>
                <a:lnTo>
                  <a:pt x="47327" y="305678"/>
                </a:lnTo>
                <a:lnTo>
                  <a:pt x="30289" y="347683"/>
                </a:lnTo>
                <a:lnTo>
                  <a:pt x="17038" y="390733"/>
                </a:lnTo>
                <a:lnTo>
                  <a:pt x="7572" y="434568"/>
                </a:lnTo>
                <a:lnTo>
                  <a:pt x="1893" y="478925"/>
                </a:lnTo>
                <a:lnTo>
                  <a:pt x="0" y="523544"/>
                </a:lnTo>
                <a:lnTo>
                  <a:pt x="1893" y="568162"/>
                </a:lnTo>
                <a:lnTo>
                  <a:pt x="7572" y="612520"/>
                </a:lnTo>
                <a:lnTo>
                  <a:pt x="17038" y="656354"/>
                </a:lnTo>
                <a:lnTo>
                  <a:pt x="30289" y="699405"/>
                </a:lnTo>
                <a:lnTo>
                  <a:pt x="47327" y="741409"/>
                </a:lnTo>
                <a:lnTo>
                  <a:pt x="68152" y="782107"/>
                </a:lnTo>
                <a:lnTo>
                  <a:pt x="92762" y="821237"/>
                </a:lnTo>
                <a:lnTo>
                  <a:pt x="121159" y="858537"/>
                </a:lnTo>
                <a:lnTo>
                  <a:pt x="153342" y="893746"/>
                </a:lnTo>
                <a:lnTo>
                  <a:pt x="188551" y="925929"/>
                </a:lnTo>
                <a:lnTo>
                  <a:pt x="225851" y="954325"/>
                </a:lnTo>
                <a:lnTo>
                  <a:pt x="264981" y="978936"/>
                </a:lnTo>
                <a:lnTo>
                  <a:pt x="305678" y="999760"/>
                </a:lnTo>
                <a:lnTo>
                  <a:pt x="347683" y="1016798"/>
                </a:lnTo>
                <a:lnTo>
                  <a:pt x="390734" y="1030050"/>
                </a:lnTo>
                <a:lnTo>
                  <a:pt x="434568" y="1039516"/>
                </a:lnTo>
                <a:lnTo>
                  <a:pt x="478926" y="1045195"/>
                </a:lnTo>
                <a:lnTo>
                  <a:pt x="523544" y="1047088"/>
                </a:lnTo>
                <a:lnTo>
                  <a:pt x="568163" y="1045195"/>
                </a:lnTo>
                <a:lnTo>
                  <a:pt x="612520" y="1039516"/>
                </a:lnTo>
                <a:lnTo>
                  <a:pt x="656355" y="1030050"/>
                </a:lnTo>
                <a:lnTo>
                  <a:pt x="699405" y="1016798"/>
                </a:lnTo>
                <a:lnTo>
                  <a:pt x="741410" y="999760"/>
                </a:lnTo>
                <a:lnTo>
                  <a:pt x="782107" y="978936"/>
                </a:lnTo>
                <a:lnTo>
                  <a:pt x="821237" y="954325"/>
                </a:lnTo>
                <a:lnTo>
                  <a:pt x="858537" y="925929"/>
                </a:lnTo>
                <a:lnTo>
                  <a:pt x="893746" y="893746"/>
                </a:lnTo>
                <a:lnTo>
                  <a:pt x="925929" y="858537"/>
                </a:lnTo>
                <a:lnTo>
                  <a:pt x="954325" y="821237"/>
                </a:lnTo>
                <a:lnTo>
                  <a:pt x="978936" y="782107"/>
                </a:lnTo>
                <a:lnTo>
                  <a:pt x="999760" y="741409"/>
                </a:lnTo>
                <a:lnTo>
                  <a:pt x="1016798" y="699405"/>
                </a:lnTo>
                <a:lnTo>
                  <a:pt x="1030050" y="656354"/>
                </a:lnTo>
                <a:lnTo>
                  <a:pt x="1039516" y="612520"/>
                </a:lnTo>
                <a:lnTo>
                  <a:pt x="1045195" y="568162"/>
                </a:lnTo>
                <a:lnTo>
                  <a:pt x="1047088" y="523544"/>
                </a:lnTo>
                <a:lnTo>
                  <a:pt x="1045195" y="478925"/>
                </a:lnTo>
                <a:lnTo>
                  <a:pt x="1039516" y="434568"/>
                </a:lnTo>
                <a:lnTo>
                  <a:pt x="1030050" y="390733"/>
                </a:lnTo>
                <a:lnTo>
                  <a:pt x="1016798" y="347683"/>
                </a:lnTo>
                <a:lnTo>
                  <a:pt x="999760" y="305678"/>
                </a:lnTo>
                <a:lnTo>
                  <a:pt x="978936" y="264980"/>
                </a:lnTo>
                <a:lnTo>
                  <a:pt x="954325" y="225851"/>
                </a:lnTo>
                <a:lnTo>
                  <a:pt x="925929" y="188551"/>
                </a:lnTo>
                <a:lnTo>
                  <a:pt x="893746" y="153342"/>
                </a:lnTo>
                <a:lnTo>
                  <a:pt x="858537" y="121159"/>
                </a:lnTo>
                <a:lnTo>
                  <a:pt x="821237" y="92762"/>
                </a:lnTo>
                <a:lnTo>
                  <a:pt x="782107" y="68152"/>
                </a:lnTo>
                <a:lnTo>
                  <a:pt x="741410" y="47327"/>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3" name="object 80"/>
          <p:cNvSpPr/>
          <p:nvPr/>
        </p:nvSpPr>
        <p:spPr>
          <a:xfrm>
            <a:off x="2681333"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4" name="object 81"/>
          <p:cNvSpPr/>
          <p:nvPr/>
        </p:nvSpPr>
        <p:spPr>
          <a:xfrm>
            <a:off x="3434364"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5" name="object 82"/>
          <p:cNvSpPr/>
          <p:nvPr/>
        </p:nvSpPr>
        <p:spPr>
          <a:xfrm>
            <a:off x="4199301"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6" name="object 83"/>
          <p:cNvSpPr/>
          <p:nvPr/>
        </p:nvSpPr>
        <p:spPr>
          <a:xfrm>
            <a:off x="5717267"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7" name="object 84"/>
          <p:cNvSpPr/>
          <p:nvPr/>
        </p:nvSpPr>
        <p:spPr>
          <a:xfrm>
            <a:off x="6482205"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8" name="object 85"/>
          <p:cNvSpPr/>
          <p:nvPr/>
        </p:nvSpPr>
        <p:spPr>
          <a:xfrm>
            <a:off x="7211425" y="413783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29" name="object 86"/>
          <p:cNvSpPr/>
          <p:nvPr/>
        </p:nvSpPr>
        <p:spPr>
          <a:xfrm>
            <a:off x="2204988" y="4880784"/>
            <a:ext cx="5600772" cy="0"/>
          </a:xfrm>
          <a:custGeom>
            <a:avLst/>
            <a:gdLst/>
            <a:ahLst/>
            <a:cxnLst/>
            <a:rect l="l" t="t" r="r" b="b"/>
            <a:pathLst>
              <a:path w="12313919">
                <a:moveTo>
                  <a:pt x="0" y="0"/>
                </a:moveTo>
                <a:lnTo>
                  <a:pt x="12303080" y="0"/>
                </a:lnTo>
                <a:lnTo>
                  <a:pt x="12313551" y="0"/>
                </a:lnTo>
              </a:path>
            </a:pathLst>
          </a:custGeom>
          <a:ln w="20941">
            <a:solidFill>
              <a:srgbClr val="CB297B"/>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0" name="object 87"/>
          <p:cNvSpPr/>
          <p:nvPr/>
        </p:nvSpPr>
        <p:spPr>
          <a:xfrm>
            <a:off x="7800827" y="4857924"/>
            <a:ext cx="45922" cy="45922"/>
          </a:xfrm>
          <a:custGeom>
            <a:avLst/>
            <a:gdLst/>
            <a:ahLst/>
            <a:cxnLst/>
            <a:rect l="l" t="t" r="r" b="b"/>
            <a:pathLst>
              <a:path w="100965" h="100965">
                <a:moveTo>
                  <a:pt x="0" y="0"/>
                </a:moveTo>
                <a:lnTo>
                  <a:pt x="0" y="100520"/>
                </a:lnTo>
                <a:lnTo>
                  <a:pt x="100520" y="50260"/>
                </a:lnTo>
                <a:lnTo>
                  <a:pt x="0" y="0"/>
                </a:lnTo>
                <a:close/>
              </a:path>
            </a:pathLst>
          </a:custGeom>
          <a:solidFill>
            <a:srgbClr val="CB297B"/>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1" name="object 88"/>
          <p:cNvSpPr/>
          <p:nvPr/>
        </p:nvSpPr>
        <p:spPr>
          <a:xfrm>
            <a:off x="1928302" y="4642659"/>
            <a:ext cx="476262" cy="476262"/>
          </a:xfrm>
          <a:custGeom>
            <a:avLst/>
            <a:gdLst/>
            <a:ahLst/>
            <a:cxnLst/>
            <a:rect l="l" t="t" r="r" b="b"/>
            <a:pathLst>
              <a:path w="1047114" h="1047115">
                <a:moveTo>
                  <a:pt x="523544" y="0"/>
                </a:moveTo>
                <a:lnTo>
                  <a:pt x="478926" y="1893"/>
                </a:lnTo>
                <a:lnTo>
                  <a:pt x="434568" y="7572"/>
                </a:lnTo>
                <a:lnTo>
                  <a:pt x="390734" y="17038"/>
                </a:lnTo>
                <a:lnTo>
                  <a:pt x="347683" y="30289"/>
                </a:lnTo>
                <a:lnTo>
                  <a:pt x="305678" y="47328"/>
                </a:lnTo>
                <a:lnTo>
                  <a:pt x="264981" y="68152"/>
                </a:lnTo>
                <a:lnTo>
                  <a:pt x="225851" y="92763"/>
                </a:lnTo>
                <a:lnTo>
                  <a:pt x="188551" y="121159"/>
                </a:lnTo>
                <a:lnTo>
                  <a:pt x="153342" y="153342"/>
                </a:lnTo>
                <a:lnTo>
                  <a:pt x="121159" y="188551"/>
                </a:lnTo>
                <a:lnTo>
                  <a:pt x="92762" y="225851"/>
                </a:lnTo>
                <a:lnTo>
                  <a:pt x="68152" y="264981"/>
                </a:lnTo>
                <a:lnTo>
                  <a:pt x="47327" y="305679"/>
                </a:lnTo>
                <a:lnTo>
                  <a:pt x="30289" y="347683"/>
                </a:lnTo>
                <a:lnTo>
                  <a:pt x="17038" y="390734"/>
                </a:lnTo>
                <a:lnTo>
                  <a:pt x="7572" y="434568"/>
                </a:lnTo>
                <a:lnTo>
                  <a:pt x="1893" y="478926"/>
                </a:lnTo>
                <a:lnTo>
                  <a:pt x="0" y="523544"/>
                </a:lnTo>
                <a:lnTo>
                  <a:pt x="1893" y="568163"/>
                </a:lnTo>
                <a:lnTo>
                  <a:pt x="7572" y="612520"/>
                </a:lnTo>
                <a:lnTo>
                  <a:pt x="17038" y="656355"/>
                </a:lnTo>
                <a:lnTo>
                  <a:pt x="30289" y="699405"/>
                </a:lnTo>
                <a:lnTo>
                  <a:pt x="47327" y="741410"/>
                </a:lnTo>
                <a:lnTo>
                  <a:pt x="68152" y="782108"/>
                </a:lnTo>
                <a:lnTo>
                  <a:pt x="92762" y="821237"/>
                </a:lnTo>
                <a:lnTo>
                  <a:pt x="121159" y="858537"/>
                </a:lnTo>
                <a:lnTo>
                  <a:pt x="153342" y="893746"/>
                </a:lnTo>
                <a:lnTo>
                  <a:pt x="188551" y="925929"/>
                </a:lnTo>
                <a:lnTo>
                  <a:pt x="225851" y="954326"/>
                </a:lnTo>
                <a:lnTo>
                  <a:pt x="264981" y="978936"/>
                </a:lnTo>
                <a:lnTo>
                  <a:pt x="305678" y="999760"/>
                </a:lnTo>
                <a:lnTo>
                  <a:pt x="347683" y="1016799"/>
                </a:lnTo>
                <a:lnTo>
                  <a:pt x="390734" y="1030050"/>
                </a:lnTo>
                <a:lnTo>
                  <a:pt x="434568" y="1039516"/>
                </a:lnTo>
                <a:lnTo>
                  <a:pt x="478926" y="1045195"/>
                </a:lnTo>
                <a:lnTo>
                  <a:pt x="523544" y="1047088"/>
                </a:lnTo>
                <a:lnTo>
                  <a:pt x="568163" y="1045195"/>
                </a:lnTo>
                <a:lnTo>
                  <a:pt x="612520" y="1039516"/>
                </a:lnTo>
                <a:lnTo>
                  <a:pt x="656355" y="1030050"/>
                </a:lnTo>
                <a:lnTo>
                  <a:pt x="699405" y="1016799"/>
                </a:lnTo>
                <a:lnTo>
                  <a:pt x="741410" y="999760"/>
                </a:lnTo>
                <a:lnTo>
                  <a:pt x="782107" y="978936"/>
                </a:lnTo>
                <a:lnTo>
                  <a:pt x="821237" y="954326"/>
                </a:lnTo>
                <a:lnTo>
                  <a:pt x="858537" y="925929"/>
                </a:lnTo>
                <a:lnTo>
                  <a:pt x="893746" y="893746"/>
                </a:lnTo>
                <a:lnTo>
                  <a:pt x="925929" y="858537"/>
                </a:lnTo>
                <a:lnTo>
                  <a:pt x="954325" y="821237"/>
                </a:lnTo>
                <a:lnTo>
                  <a:pt x="978936" y="782108"/>
                </a:lnTo>
                <a:lnTo>
                  <a:pt x="999760"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0" y="305679"/>
                </a:lnTo>
                <a:lnTo>
                  <a:pt x="978936" y="264981"/>
                </a:lnTo>
                <a:lnTo>
                  <a:pt x="954325" y="225851"/>
                </a:lnTo>
                <a:lnTo>
                  <a:pt x="925929" y="188551"/>
                </a:lnTo>
                <a:lnTo>
                  <a:pt x="893746" y="153342"/>
                </a:lnTo>
                <a:lnTo>
                  <a:pt x="858537" y="121159"/>
                </a:lnTo>
                <a:lnTo>
                  <a:pt x="821237" y="92763"/>
                </a:lnTo>
                <a:lnTo>
                  <a:pt x="782107" y="68152"/>
                </a:lnTo>
                <a:lnTo>
                  <a:pt x="741410" y="47328"/>
                </a:lnTo>
                <a:lnTo>
                  <a:pt x="699405" y="30289"/>
                </a:lnTo>
                <a:lnTo>
                  <a:pt x="656355" y="17038"/>
                </a:lnTo>
                <a:lnTo>
                  <a:pt x="612520" y="7572"/>
                </a:lnTo>
                <a:lnTo>
                  <a:pt x="568163" y="1893"/>
                </a:lnTo>
                <a:lnTo>
                  <a:pt x="523544" y="0"/>
                </a:lnTo>
                <a:close/>
              </a:path>
            </a:pathLst>
          </a:custGeom>
          <a:solidFill>
            <a:srgbClr val="865E94"/>
          </a:solidFill>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2" name="object 89"/>
          <p:cNvSpPr/>
          <p:nvPr/>
        </p:nvSpPr>
        <p:spPr>
          <a:xfrm>
            <a:off x="2681333"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3" name="object 90"/>
          <p:cNvSpPr/>
          <p:nvPr/>
        </p:nvSpPr>
        <p:spPr>
          <a:xfrm>
            <a:off x="3434364"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4" name="object 91"/>
          <p:cNvSpPr/>
          <p:nvPr/>
        </p:nvSpPr>
        <p:spPr>
          <a:xfrm>
            <a:off x="4199301"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5" name="object 92"/>
          <p:cNvSpPr/>
          <p:nvPr/>
        </p:nvSpPr>
        <p:spPr>
          <a:xfrm>
            <a:off x="5717267"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6" name="object 93"/>
          <p:cNvSpPr/>
          <p:nvPr/>
        </p:nvSpPr>
        <p:spPr>
          <a:xfrm>
            <a:off x="6482205"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7" name="object 94"/>
          <p:cNvSpPr/>
          <p:nvPr/>
        </p:nvSpPr>
        <p:spPr>
          <a:xfrm>
            <a:off x="7211425" y="4642659"/>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8" name="object 95"/>
          <p:cNvSpPr/>
          <p:nvPr/>
        </p:nvSpPr>
        <p:spPr>
          <a:xfrm>
            <a:off x="4940427" y="3623416"/>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39" name="object 96"/>
          <p:cNvSpPr/>
          <p:nvPr/>
        </p:nvSpPr>
        <p:spPr>
          <a:xfrm>
            <a:off x="4940427" y="4121647"/>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40" name="object 97"/>
          <p:cNvSpPr/>
          <p:nvPr/>
        </p:nvSpPr>
        <p:spPr>
          <a:xfrm>
            <a:off x="4940427" y="4652257"/>
            <a:ext cx="476262" cy="476262"/>
          </a:xfrm>
          <a:custGeom>
            <a:avLst/>
            <a:gdLst/>
            <a:ahLst/>
            <a:cxnLst/>
            <a:rect l="l" t="t" r="r" b="b"/>
            <a:pathLst>
              <a:path w="1047115" h="1047115">
                <a:moveTo>
                  <a:pt x="893745" y="153342"/>
                </a:moveTo>
                <a:lnTo>
                  <a:pt x="925929" y="188551"/>
                </a:lnTo>
                <a:lnTo>
                  <a:pt x="954325" y="225851"/>
                </a:lnTo>
                <a:lnTo>
                  <a:pt x="978936" y="264980"/>
                </a:lnTo>
                <a:lnTo>
                  <a:pt x="999760" y="305678"/>
                </a:lnTo>
                <a:lnTo>
                  <a:pt x="1016798" y="347683"/>
                </a:lnTo>
                <a:lnTo>
                  <a:pt x="1030050" y="390733"/>
                </a:lnTo>
                <a:lnTo>
                  <a:pt x="1039516" y="434568"/>
                </a:lnTo>
                <a:lnTo>
                  <a:pt x="1045195" y="478925"/>
                </a:lnTo>
                <a:lnTo>
                  <a:pt x="1047088" y="523544"/>
                </a:lnTo>
                <a:lnTo>
                  <a:pt x="1045195" y="568162"/>
                </a:lnTo>
                <a:lnTo>
                  <a:pt x="1039516" y="612520"/>
                </a:lnTo>
                <a:lnTo>
                  <a:pt x="1030050" y="656354"/>
                </a:lnTo>
                <a:lnTo>
                  <a:pt x="1016798" y="699405"/>
                </a:lnTo>
                <a:lnTo>
                  <a:pt x="999760" y="741409"/>
                </a:lnTo>
                <a:lnTo>
                  <a:pt x="978936" y="782107"/>
                </a:lnTo>
                <a:lnTo>
                  <a:pt x="954325" y="821237"/>
                </a:lnTo>
                <a:lnTo>
                  <a:pt x="925929" y="858537"/>
                </a:lnTo>
                <a:lnTo>
                  <a:pt x="893745" y="893745"/>
                </a:lnTo>
                <a:lnTo>
                  <a:pt x="858537" y="925929"/>
                </a:lnTo>
                <a:lnTo>
                  <a:pt x="821237" y="954325"/>
                </a:lnTo>
                <a:lnTo>
                  <a:pt x="782107" y="978936"/>
                </a:lnTo>
                <a:lnTo>
                  <a:pt x="741409" y="999760"/>
                </a:lnTo>
                <a:lnTo>
                  <a:pt x="699405" y="1016798"/>
                </a:lnTo>
                <a:lnTo>
                  <a:pt x="656354" y="1030050"/>
                </a:lnTo>
                <a:lnTo>
                  <a:pt x="612520" y="1039516"/>
                </a:lnTo>
                <a:lnTo>
                  <a:pt x="568162" y="1045195"/>
                </a:lnTo>
                <a:lnTo>
                  <a:pt x="523544" y="1047088"/>
                </a:lnTo>
                <a:lnTo>
                  <a:pt x="478925" y="1045195"/>
                </a:lnTo>
                <a:lnTo>
                  <a:pt x="434568" y="1039516"/>
                </a:lnTo>
                <a:lnTo>
                  <a:pt x="390733" y="1030050"/>
                </a:lnTo>
                <a:lnTo>
                  <a:pt x="347683" y="1016798"/>
                </a:lnTo>
                <a:lnTo>
                  <a:pt x="305678" y="999760"/>
                </a:lnTo>
                <a:lnTo>
                  <a:pt x="264980" y="978936"/>
                </a:lnTo>
                <a:lnTo>
                  <a:pt x="225851" y="954325"/>
                </a:lnTo>
                <a:lnTo>
                  <a:pt x="188551" y="925929"/>
                </a:lnTo>
                <a:lnTo>
                  <a:pt x="153342" y="893745"/>
                </a:lnTo>
                <a:lnTo>
                  <a:pt x="121159" y="858537"/>
                </a:lnTo>
                <a:lnTo>
                  <a:pt x="92762" y="821237"/>
                </a:lnTo>
                <a:lnTo>
                  <a:pt x="68152" y="782107"/>
                </a:lnTo>
                <a:lnTo>
                  <a:pt x="47327" y="741409"/>
                </a:lnTo>
                <a:lnTo>
                  <a:pt x="30289" y="699405"/>
                </a:lnTo>
                <a:lnTo>
                  <a:pt x="17038" y="656354"/>
                </a:lnTo>
                <a:lnTo>
                  <a:pt x="7572" y="612520"/>
                </a:lnTo>
                <a:lnTo>
                  <a:pt x="1893" y="568162"/>
                </a:lnTo>
                <a:lnTo>
                  <a:pt x="0" y="523544"/>
                </a:lnTo>
                <a:lnTo>
                  <a:pt x="1893" y="478925"/>
                </a:lnTo>
                <a:lnTo>
                  <a:pt x="7572" y="434568"/>
                </a:lnTo>
                <a:lnTo>
                  <a:pt x="17038" y="390733"/>
                </a:lnTo>
                <a:lnTo>
                  <a:pt x="30289" y="347683"/>
                </a:lnTo>
                <a:lnTo>
                  <a:pt x="47327" y="305678"/>
                </a:lnTo>
                <a:lnTo>
                  <a:pt x="68152" y="264980"/>
                </a:lnTo>
                <a:lnTo>
                  <a:pt x="92762" y="225851"/>
                </a:lnTo>
                <a:lnTo>
                  <a:pt x="121159" y="188551"/>
                </a:lnTo>
                <a:lnTo>
                  <a:pt x="153342" y="153342"/>
                </a:lnTo>
                <a:lnTo>
                  <a:pt x="188551" y="121159"/>
                </a:lnTo>
                <a:lnTo>
                  <a:pt x="225851" y="92762"/>
                </a:lnTo>
                <a:lnTo>
                  <a:pt x="264980" y="68152"/>
                </a:lnTo>
                <a:lnTo>
                  <a:pt x="305678" y="47327"/>
                </a:lnTo>
                <a:lnTo>
                  <a:pt x="347683" y="30289"/>
                </a:lnTo>
                <a:lnTo>
                  <a:pt x="390733" y="17038"/>
                </a:lnTo>
                <a:lnTo>
                  <a:pt x="434568" y="7572"/>
                </a:lnTo>
                <a:lnTo>
                  <a:pt x="478925" y="1893"/>
                </a:lnTo>
                <a:lnTo>
                  <a:pt x="523544" y="0"/>
                </a:lnTo>
                <a:lnTo>
                  <a:pt x="568162" y="1893"/>
                </a:lnTo>
                <a:lnTo>
                  <a:pt x="612520" y="7572"/>
                </a:lnTo>
                <a:lnTo>
                  <a:pt x="656354" y="17038"/>
                </a:lnTo>
                <a:lnTo>
                  <a:pt x="699405" y="30289"/>
                </a:lnTo>
                <a:lnTo>
                  <a:pt x="741409" y="47327"/>
                </a:lnTo>
                <a:lnTo>
                  <a:pt x="782107" y="68152"/>
                </a:lnTo>
                <a:lnTo>
                  <a:pt x="821237" y="92762"/>
                </a:lnTo>
                <a:lnTo>
                  <a:pt x="858537" y="121159"/>
                </a:lnTo>
                <a:lnTo>
                  <a:pt x="893745" y="153342"/>
                </a:lnTo>
                <a:close/>
              </a:path>
            </a:pathLst>
          </a:custGeom>
          <a:ln w="20941">
            <a:solidFill>
              <a:srgbClr val="99195E"/>
            </a:solidFill>
          </a:ln>
        </p:spPr>
        <p:txBody>
          <a:bodyPr wrap="square" lIns="0" tIns="0" rIns="0" bIns="0" rtlCol="0"/>
          <a:lstStyle/>
          <a:p>
            <a:pPr fontAlgn="auto">
              <a:spcBef>
                <a:spcPts val="0"/>
              </a:spcBef>
            </a:pP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241" name="标题 1"/>
          <p:cNvSpPr txBox="1"/>
          <p:nvPr/>
        </p:nvSpPr>
        <p:spPr>
          <a:xfrm>
            <a:off x="797242" y="345041"/>
            <a:ext cx="7853994"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 + Big Data - Take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Liuhe</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 Digital as an Example - Black Box Mechanism White Box</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4" name="object 6"/>
          <p:cNvSpPr/>
          <p:nvPr/>
        </p:nvSpPr>
        <p:spPr>
          <a:xfrm>
            <a:off x="4337050" y="3074670"/>
            <a:ext cx="296545" cy="704850"/>
          </a:xfrm>
          <a:custGeom>
            <a:avLst/>
            <a:gdLst/>
            <a:ahLst/>
            <a:cxnLst/>
            <a:rect l="l" t="t" r="r" b="b"/>
            <a:pathLst>
              <a:path w="652145" h="1092834">
                <a:moveTo>
                  <a:pt x="488859" y="325869"/>
                </a:moveTo>
                <a:lnTo>
                  <a:pt x="162953" y="325869"/>
                </a:lnTo>
                <a:lnTo>
                  <a:pt x="162953" y="1092636"/>
                </a:lnTo>
                <a:lnTo>
                  <a:pt x="488859" y="1092636"/>
                </a:lnTo>
                <a:lnTo>
                  <a:pt x="488859" y="325869"/>
                </a:lnTo>
                <a:close/>
              </a:path>
              <a:path w="652145" h="1092834">
                <a:moveTo>
                  <a:pt x="325906" y="0"/>
                </a:moveTo>
                <a:lnTo>
                  <a:pt x="0" y="325869"/>
                </a:lnTo>
                <a:lnTo>
                  <a:pt x="651812" y="325869"/>
                </a:lnTo>
                <a:lnTo>
                  <a:pt x="325906"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5" name="object 7"/>
          <p:cNvSpPr/>
          <p:nvPr/>
        </p:nvSpPr>
        <p:spPr>
          <a:xfrm>
            <a:off x="3925861" y="1410388"/>
            <a:ext cx="891295" cy="162316"/>
          </a:xfrm>
          <a:custGeom>
            <a:avLst/>
            <a:gdLst/>
            <a:ahLst/>
            <a:cxnLst/>
            <a:rect l="l" t="t" r="r" b="b"/>
            <a:pathLst>
              <a:path w="1959609" h="356869">
                <a:moveTo>
                  <a:pt x="0" y="0"/>
                </a:moveTo>
                <a:lnTo>
                  <a:pt x="1959103" y="0"/>
                </a:lnTo>
                <a:lnTo>
                  <a:pt x="1959103"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6" name="object 8"/>
          <p:cNvSpPr txBox="1"/>
          <p:nvPr/>
        </p:nvSpPr>
        <p:spPr>
          <a:xfrm>
            <a:off x="3831677" y="1395028"/>
            <a:ext cx="1106170" cy="154940"/>
          </a:xfrm>
          <a:prstGeom prst="rect">
            <a:avLst/>
          </a:prstGeom>
        </p:spPr>
        <p:txBody>
          <a:bodyPr vert="horz" wrap="square" lIns="0" tIns="6354" rIns="0" bIns="0" rtlCol="0">
            <a:spAutoFit/>
          </a:bodyPr>
          <a:lstStyle/>
          <a:p>
            <a:pPr algn="ctr" fontAlgn="auto">
              <a:lnSpc>
                <a:spcPct val="100000"/>
              </a:lnSpc>
              <a:spcBef>
                <a:spcPts val="0"/>
              </a:spcBef>
            </a:pPr>
            <a:r>
              <a:rPr dirty="0">
                <a:solidFill>
                  <a:schemeClr val="bg1"/>
                </a:solidFill>
                <a:latin typeface="Arial" panose="020B0604020202020204" pitchFamily="34" charset="0"/>
                <a:ea typeface="微软雅黑" panose="020B0503020204020204" charset="-122"/>
                <a:cs typeface="微软雅黑" panose="020B0503020204020204" charset="-122"/>
              </a:rPr>
              <a:t>企业市场竞争力</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7" name="object 9"/>
          <p:cNvSpPr/>
          <p:nvPr/>
        </p:nvSpPr>
        <p:spPr>
          <a:xfrm>
            <a:off x="3914431" y="1328116"/>
            <a:ext cx="918443" cy="0"/>
          </a:xfrm>
          <a:custGeom>
            <a:avLst/>
            <a:gdLst/>
            <a:ahLst/>
            <a:cxnLst/>
            <a:rect l="l" t="t" r="r" b="b"/>
            <a:pathLst>
              <a:path w="2019300">
                <a:moveTo>
                  <a:pt x="0" y="0"/>
                </a:moveTo>
                <a:lnTo>
                  <a:pt x="2018787"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8" name="object 10"/>
          <p:cNvSpPr/>
          <p:nvPr/>
        </p:nvSpPr>
        <p:spPr>
          <a:xfrm>
            <a:off x="4805734" y="1407530"/>
            <a:ext cx="295750" cy="136322"/>
          </a:xfrm>
          <a:custGeom>
            <a:avLst/>
            <a:gdLst/>
            <a:ahLst/>
            <a:cxnLst/>
            <a:rect l="l" t="t" r="r" b="b"/>
            <a:pathLst>
              <a:path w="650240" h="299719">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9" name="object 11"/>
          <p:cNvSpPr/>
          <p:nvPr/>
        </p:nvSpPr>
        <p:spPr>
          <a:xfrm>
            <a:off x="5107438" y="1203458"/>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0" name="object 12"/>
          <p:cNvSpPr txBox="1"/>
          <p:nvPr/>
        </p:nvSpPr>
        <p:spPr>
          <a:xfrm>
            <a:off x="5256530" y="1179830"/>
            <a:ext cx="2551430" cy="709295"/>
          </a:xfrm>
          <a:prstGeom prst="rect">
            <a:avLst/>
          </a:prstGeom>
        </p:spPr>
        <p:txBody>
          <a:bodyPr vert="horz" wrap="square" lIns="0" tIns="48521" rIns="0" bIns="0" rtlCol="0">
            <a:spAutoFit/>
          </a:bodyPr>
          <a:lstStyle/>
          <a:p>
            <a:pPr marL="184150" marR="307340" indent="-171450" algn="l" fontAlgn="auto">
              <a:lnSpc>
                <a:spcPct val="140000"/>
              </a:lnSpc>
              <a:spcBef>
                <a:spcPts val="140"/>
              </a:spcBef>
              <a:buFont typeface="Arial" panose="020B0604020202020204" pitchFamily="34" charset="0"/>
              <a:buChar char="•"/>
            </a:pPr>
            <a:r>
              <a:rPr dirty="0">
                <a:solidFill>
                  <a:schemeClr val="bg1"/>
                </a:solidFill>
                <a:latin typeface="Arial" panose="020B0604020202020204" pitchFamily="34" charset="0"/>
                <a:ea typeface="微软雅黑" panose="020B0503020204020204" charset="-122"/>
                <a:cs typeface="微软雅黑" panose="020B0503020204020204" charset="-122"/>
              </a:rPr>
              <a:t>品牌管理与营销传播：知名度92%</a:t>
            </a:r>
            <a:endParaRPr dirty="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dirty="0">
                <a:solidFill>
                  <a:schemeClr val="bg1"/>
                </a:solidFill>
                <a:latin typeface="Arial" panose="020B0604020202020204" pitchFamily="34" charset="0"/>
                <a:ea typeface="微软雅黑" panose="020B0503020204020204" charset="-122"/>
                <a:cs typeface="微软雅黑" panose="020B0503020204020204" charset="-122"/>
              </a:rPr>
              <a:t>供应链与销售管理：产销周转率2/12次 </a:t>
            </a:r>
            <a:endParaRPr dirty="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dirty="0">
                <a:solidFill>
                  <a:schemeClr val="bg1"/>
                </a:solidFill>
                <a:latin typeface="Arial" panose="020B0604020202020204" pitchFamily="34" charset="0"/>
                <a:ea typeface="微软雅黑" panose="020B0503020204020204" charset="-122"/>
                <a:cs typeface="微软雅黑" panose="020B0503020204020204" charset="-122"/>
              </a:rPr>
              <a:t>客户关系管理：回头率68%</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1" name="object 16"/>
          <p:cNvSpPr/>
          <p:nvPr/>
        </p:nvSpPr>
        <p:spPr>
          <a:xfrm>
            <a:off x="3541290" y="1381575"/>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2" name="object 18"/>
          <p:cNvSpPr txBox="1"/>
          <p:nvPr/>
        </p:nvSpPr>
        <p:spPr>
          <a:xfrm>
            <a:off x="960755" y="1158240"/>
            <a:ext cx="2580640" cy="664210"/>
          </a:xfrm>
          <a:prstGeom prst="rect">
            <a:avLst/>
          </a:prstGeom>
        </p:spPr>
        <p:txBody>
          <a:bodyPr vert="horz" wrap="square" lIns="0" tIns="3177" rIns="0" bIns="0" rtlCol="0">
            <a:spAutoFit/>
          </a:bodyPr>
          <a:lstStyle/>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企业素质：</a:t>
            </a:r>
            <a:r>
              <a:rPr lang="zh-CN">
                <a:solidFill>
                  <a:schemeClr val="bg1"/>
                </a:solidFill>
                <a:latin typeface="Arial" panose="020B0604020202020204" pitchFamily="34" charset="0"/>
                <a:ea typeface="微软雅黑" panose="020B0503020204020204" charset="-122"/>
                <a:cs typeface="微软雅黑" panose="020B0503020204020204" charset="-122"/>
              </a:rPr>
              <a:t>员工硕士及以上学历占比</a:t>
            </a:r>
            <a:r>
              <a:rPr>
                <a:solidFill>
                  <a:schemeClr val="bg1"/>
                </a:solidFill>
                <a:latin typeface="Arial" panose="020B0604020202020204" pitchFamily="34" charset="0"/>
                <a:ea typeface="微软雅黑" panose="020B0503020204020204" charset="-122"/>
                <a:cs typeface="微软雅黑" panose="020B0503020204020204" charset="-122"/>
              </a:rPr>
              <a:t>50%</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产品创新与开发能⼒：</a:t>
            </a:r>
            <a:r>
              <a:rPr lang="zh-CN">
                <a:solidFill>
                  <a:schemeClr val="bg1"/>
                </a:solidFill>
                <a:latin typeface="Arial" panose="020B0604020202020204" pitchFamily="34" charset="0"/>
                <a:ea typeface="微软雅黑" panose="020B0503020204020204" charset="-122"/>
                <a:cs typeface="微软雅黑" panose="020B0503020204020204" charset="-122"/>
              </a:rPr>
              <a:t>研发强度</a:t>
            </a:r>
            <a:r>
              <a:rPr>
                <a:solidFill>
                  <a:schemeClr val="bg1"/>
                </a:solidFill>
                <a:latin typeface="Arial" panose="020B0604020202020204" pitchFamily="34" charset="0"/>
                <a:ea typeface="微软雅黑" panose="020B0503020204020204" charset="-122"/>
                <a:cs typeface="微软雅黑" panose="020B0503020204020204" charset="-122"/>
              </a:rPr>
              <a:t>6%</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质量管理能⼒：合格</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3" name="object 23"/>
          <p:cNvSpPr txBox="1"/>
          <p:nvPr/>
        </p:nvSpPr>
        <p:spPr>
          <a:xfrm>
            <a:off x="3702262" y="1752168"/>
            <a:ext cx="1465466" cy="301625"/>
          </a:xfrm>
          <a:prstGeom prst="rect">
            <a:avLst/>
          </a:prstGeom>
          <a:solidFill>
            <a:srgbClr val="144789"/>
          </a:solidFill>
        </p:spPr>
        <p:txBody>
          <a:bodyPr vert="horz" wrap="square" lIns="0" tIns="35235" rIns="0" bIns="0" rtlCol="0">
            <a:spAutoFit/>
          </a:bodyPr>
          <a:lstStyle/>
          <a:p>
            <a:pPr algn="ctr" fontAlgn="auto">
              <a:lnSpc>
                <a:spcPct val="100000"/>
              </a:lnSpc>
              <a:spcBef>
                <a:spcPts val="0"/>
              </a:spcBef>
            </a:pPr>
            <a:r>
              <a:rPr sz="865">
                <a:solidFill>
                  <a:schemeClr val="bg1"/>
                </a:solidFill>
                <a:latin typeface="Arial" panose="020B0604020202020204" pitchFamily="34" charset="0"/>
                <a:ea typeface="微软雅黑" panose="020B0503020204020204" charset="-122"/>
                <a:cs typeface="微软雅黑" panose="020B0503020204020204" charset="-122"/>
              </a:rPr>
              <a:t>企业名称：</a:t>
            </a:r>
            <a:endParaRPr sz="865">
              <a:solidFill>
                <a:schemeClr val="bg1"/>
              </a:solidFill>
              <a:latin typeface="Arial" panose="020B0604020202020204" pitchFamily="34" charset="0"/>
              <a:ea typeface="微软雅黑" panose="020B0503020204020204" charset="-122"/>
              <a:cs typeface="微软雅黑" panose="020B0503020204020204" charset="-122"/>
            </a:endParaRPr>
          </a:p>
          <a:p>
            <a:pPr algn="ctr" fontAlgn="auto">
              <a:lnSpc>
                <a:spcPct val="100000"/>
              </a:lnSpc>
              <a:spcBef>
                <a:spcPts val="0"/>
              </a:spcBef>
            </a:pPr>
            <a:r>
              <a:rPr sz="865">
                <a:solidFill>
                  <a:schemeClr val="bg1"/>
                </a:solidFill>
                <a:latin typeface="Arial" panose="020B0604020202020204" pitchFamily="34" charset="0"/>
                <a:ea typeface="微软雅黑" panose="020B0503020204020204" charset="-122"/>
                <a:cs typeface="微软雅黑" panose="020B0503020204020204" charset="-122"/>
              </a:rPr>
              <a:t>北京**********</a:t>
            </a:r>
            <a:r>
              <a:rPr lang="zh-CN" sz="865">
                <a:solidFill>
                  <a:schemeClr val="bg1"/>
                </a:solidFill>
                <a:latin typeface="Arial" panose="020B0604020202020204" pitchFamily="34" charset="0"/>
                <a:ea typeface="微软雅黑" panose="020B0503020204020204" charset="-122"/>
                <a:cs typeface="微软雅黑" panose="020B0503020204020204" charset="-122"/>
              </a:rPr>
              <a:t>公司</a:t>
            </a:r>
            <a:endParaRPr lang="zh-CN" sz="86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4" name="object 24"/>
          <p:cNvSpPr txBox="1"/>
          <p:nvPr/>
        </p:nvSpPr>
        <p:spPr>
          <a:xfrm>
            <a:off x="3702262" y="2057683"/>
            <a:ext cx="1465466" cy="331470"/>
          </a:xfrm>
          <a:prstGeom prst="rect">
            <a:avLst/>
          </a:prstGeom>
          <a:solidFill>
            <a:srgbClr val="0070C0"/>
          </a:solidFill>
        </p:spPr>
        <p:txBody>
          <a:bodyPr vert="horz" wrap="square" lIns="0" tIns="34658" rIns="0" bIns="0" rtlCol="0">
            <a:spAutoFit/>
          </a:bodyPr>
          <a:lstStyle/>
          <a:p>
            <a:pPr algn="ctr" fontAlgn="auto">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注册号：1011**************71</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5" name="object 25"/>
          <p:cNvSpPr txBox="1"/>
          <p:nvPr/>
        </p:nvSpPr>
        <p:spPr>
          <a:xfrm>
            <a:off x="3717264" y="2388280"/>
            <a:ext cx="1465466" cy="342265"/>
          </a:xfrm>
          <a:prstGeom prst="rect">
            <a:avLst/>
          </a:prstGeom>
          <a:solidFill>
            <a:srgbClr val="0097B7"/>
          </a:solidFill>
        </p:spPr>
        <p:txBody>
          <a:bodyPr vert="horz" wrap="square" lIns="0" tIns="45344" rIns="0" bIns="0" rtlCol="0">
            <a:spAutoFit/>
          </a:bodyPr>
          <a:lstStyle/>
          <a:p>
            <a:pPr algn="ctr" fontAlgn="auto">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注册地址：北京海淀区*********</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6" name="object 26"/>
          <p:cNvSpPr txBox="1"/>
          <p:nvPr/>
        </p:nvSpPr>
        <p:spPr>
          <a:xfrm>
            <a:off x="3717264" y="2739434"/>
            <a:ext cx="1465466" cy="335280"/>
          </a:xfrm>
          <a:prstGeom prst="rect">
            <a:avLst/>
          </a:prstGeom>
          <a:solidFill>
            <a:srgbClr val="51C3CA"/>
          </a:solidFill>
        </p:spPr>
        <p:txBody>
          <a:bodyPr vert="horz" wrap="square" lIns="0" tIns="38701" rIns="0" bIns="0" rtlCol="0">
            <a:spAutoFit/>
          </a:bodyPr>
          <a:lstStyle/>
          <a:p>
            <a:pPr algn="ctr" fontAlgn="auto">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经营范围：技术开发、技术服务......</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7" name="object 27"/>
          <p:cNvSpPr/>
          <p:nvPr/>
        </p:nvSpPr>
        <p:spPr>
          <a:xfrm>
            <a:off x="5341515" y="2338512"/>
            <a:ext cx="891295" cy="162316"/>
          </a:xfrm>
          <a:custGeom>
            <a:avLst/>
            <a:gdLst/>
            <a:ahLst/>
            <a:cxnLst/>
            <a:rect l="l" t="t" r="r" b="b"/>
            <a:pathLst>
              <a:path w="1959609" h="356870">
                <a:moveTo>
                  <a:pt x="0" y="0"/>
                </a:moveTo>
                <a:lnTo>
                  <a:pt x="1959102" y="0"/>
                </a:lnTo>
                <a:lnTo>
                  <a:pt x="1959102"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8" name="object 28"/>
          <p:cNvSpPr txBox="1"/>
          <p:nvPr/>
        </p:nvSpPr>
        <p:spPr>
          <a:xfrm>
            <a:off x="5341515" y="2344945"/>
            <a:ext cx="891295" cy="154940"/>
          </a:xfrm>
          <a:prstGeom prst="rect">
            <a:avLst/>
          </a:prstGeom>
        </p:spPr>
        <p:txBody>
          <a:bodyPr vert="horz" wrap="square" lIns="0" tIns="6354" rIns="0" bIns="0" rtlCol="0">
            <a:spAutoFit/>
          </a:bodyPr>
          <a:lstStyle/>
          <a:p>
            <a:pPr algn="ctr">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企业</a:t>
            </a:r>
            <a:r>
              <a:rPr lang="zh-CN">
                <a:solidFill>
                  <a:schemeClr val="bg1"/>
                </a:solidFill>
                <a:latin typeface="Arial" panose="020B0604020202020204" pitchFamily="34" charset="0"/>
                <a:ea typeface="微软雅黑" panose="020B0503020204020204" charset="-122"/>
                <a:cs typeface="微软雅黑" panose="020B0503020204020204" charset="-122"/>
              </a:rPr>
              <a:t>资产</a:t>
            </a:r>
            <a:r>
              <a:rPr>
                <a:solidFill>
                  <a:schemeClr val="bg1"/>
                </a:solidFill>
                <a:latin typeface="Arial" panose="020B0604020202020204" pitchFamily="34" charset="0"/>
                <a:ea typeface="微软雅黑" panose="020B0503020204020204" charset="-122"/>
                <a:cs typeface="微软雅黑" panose="020B0503020204020204" charset="-122"/>
              </a:rPr>
              <a:t>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9" name="object 29"/>
          <p:cNvSpPr/>
          <p:nvPr/>
        </p:nvSpPr>
        <p:spPr>
          <a:xfrm>
            <a:off x="5330085" y="2256240"/>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0" name="object 30"/>
          <p:cNvSpPr/>
          <p:nvPr/>
        </p:nvSpPr>
        <p:spPr>
          <a:xfrm>
            <a:off x="6221387" y="2335654"/>
            <a:ext cx="295750" cy="136322"/>
          </a:xfrm>
          <a:custGeom>
            <a:avLst/>
            <a:gdLst/>
            <a:ahLst/>
            <a:cxnLst/>
            <a:rect l="l" t="t" r="r" b="b"/>
            <a:pathLst>
              <a:path w="650240" h="299720">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1" name="object 31"/>
          <p:cNvSpPr/>
          <p:nvPr/>
        </p:nvSpPr>
        <p:spPr>
          <a:xfrm>
            <a:off x="6523091" y="2131581"/>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2" name="object 32"/>
          <p:cNvSpPr txBox="1"/>
          <p:nvPr/>
        </p:nvSpPr>
        <p:spPr>
          <a:xfrm>
            <a:off x="6804660" y="1862455"/>
            <a:ext cx="2342515" cy="922655"/>
          </a:xfrm>
          <a:prstGeom prst="rect">
            <a:avLst/>
          </a:prstGeom>
        </p:spPr>
        <p:txBody>
          <a:bodyPr vert="horz" wrap="square" lIns="0" tIns="8086" rIns="0" bIns="0" rtlCol="0">
            <a:spAutoFit/>
          </a:bodyPr>
          <a:lstStyle/>
          <a:p>
            <a:pPr marL="184150" marR="307340" indent="-171450">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偿债能力：利息保障倍数5倍</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运营能力：现金净流量为正 </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盈利能力：毛利率72%</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indent="-171450">
              <a:lnSpc>
                <a:spcPct val="100000"/>
              </a:lnSpc>
              <a:spcBef>
                <a:spcPts val="825"/>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成长能力：主营业务增⻓长率16%</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3" name="object 37"/>
          <p:cNvSpPr/>
          <p:nvPr/>
        </p:nvSpPr>
        <p:spPr>
          <a:xfrm>
            <a:off x="4908366" y="3270056"/>
            <a:ext cx="891295" cy="162316"/>
          </a:xfrm>
          <a:custGeom>
            <a:avLst/>
            <a:gdLst/>
            <a:ahLst/>
            <a:cxnLst/>
            <a:rect l="l" t="t" r="r" b="b"/>
            <a:pathLst>
              <a:path w="1959609" h="356870">
                <a:moveTo>
                  <a:pt x="0" y="0"/>
                </a:moveTo>
                <a:lnTo>
                  <a:pt x="1959102" y="0"/>
                </a:lnTo>
                <a:lnTo>
                  <a:pt x="1959102"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4" name="object 38"/>
          <p:cNvSpPr txBox="1"/>
          <p:nvPr/>
        </p:nvSpPr>
        <p:spPr>
          <a:xfrm>
            <a:off x="4908366" y="3273633"/>
            <a:ext cx="891295" cy="154940"/>
          </a:xfrm>
          <a:prstGeom prst="rect">
            <a:avLst/>
          </a:prstGeom>
        </p:spPr>
        <p:txBody>
          <a:bodyPr vert="horz" wrap="square" lIns="0" tIns="6354" rIns="0" bIns="0" rtlCol="0">
            <a:spAutoFit/>
          </a:bodyPr>
          <a:lstStyle/>
          <a:p>
            <a:pPr algn="ctr">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商务行为</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5" name="object 39"/>
          <p:cNvSpPr/>
          <p:nvPr/>
        </p:nvSpPr>
        <p:spPr>
          <a:xfrm>
            <a:off x="4896936" y="3187784"/>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6" name="object 40"/>
          <p:cNvSpPr/>
          <p:nvPr/>
        </p:nvSpPr>
        <p:spPr>
          <a:xfrm>
            <a:off x="5788237" y="3267199"/>
            <a:ext cx="295750" cy="136322"/>
          </a:xfrm>
          <a:custGeom>
            <a:avLst/>
            <a:gdLst/>
            <a:ahLst/>
            <a:cxnLst/>
            <a:rect l="l" t="t" r="r" b="b"/>
            <a:pathLst>
              <a:path w="650240" h="299720">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7" name="object 41"/>
          <p:cNvSpPr/>
          <p:nvPr/>
        </p:nvSpPr>
        <p:spPr>
          <a:xfrm>
            <a:off x="6089941" y="3063125"/>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8" name="object 42"/>
          <p:cNvSpPr txBox="1"/>
          <p:nvPr/>
        </p:nvSpPr>
        <p:spPr>
          <a:xfrm>
            <a:off x="6237605" y="3044825"/>
            <a:ext cx="2567940" cy="680085"/>
          </a:xfrm>
          <a:prstGeom prst="rect">
            <a:avLst/>
          </a:prstGeom>
        </p:spPr>
        <p:txBody>
          <a:bodyPr vert="horz" wrap="square" lIns="0" tIns="5776" rIns="0" bIns="0" rtlCol="0">
            <a:spAutoFit/>
          </a:bodyPr>
          <a:lstStyle/>
          <a:p>
            <a:pPr marL="184150" marR="179705" indent="-171450">
              <a:lnSpc>
                <a:spcPct val="137000"/>
              </a:lnSpc>
              <a:spcBef>
                <a:spcPts val="10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运营行为：接受投资1亿，频率1次/年 </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179705" indent="-171450">
              <a:lnSpc>
                <a:spcPct val="137000"/>
              </a:lnSpc>
              <a:spcBef>
                <a:spcPts val="10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奖惩记录：A级纳税⼈</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indent="-171450">
              <a:lnSpc>
                <a:spcPct val="100000"/>
              </a:lnSpc>
              <a:spcBef>
                <a:spcPts val="82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接待行为：履约98%，贷款总额5000万</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9" name="object 46"/>
          <p:cNvSpPr txBox="1"/>
          <p:nvPr/>
        </p:nvSpPr>
        <p:spPr>
          <a:xfrm>
            <a:off x="3118617" y="3295059"/>
            <a:ext cx="891295" cy="161925"/>
          </a:xfrm>
          <a:prstGeom prst="rect">
            <a:avLst/>
          </a:prstGeom>
          <a:solidFill>
            <a:srgbClr val="0D2F6A"/>
          </a:solidFill>
        </p:spPr>
        <p:txBody>
          <a:bodyPr vert="horz" wrap="square" lIns="0" tIns="13574" rIns="0" bIns="0" rtlCol="0">
            <a:spAutoFit/>
          </a:bodyPr>
          <a:lstStyle/>
          <a:p>
            <a:pPr algn="ctr">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互联网舆情</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0" name="object 47"/>
          <p:cNvSpPr/>
          <p:nvPr/>
        </p:nvSpPr>
        <p:spPr>
          <a:xfrm>
            <a:off x="3107188" y="3212787"/>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1" name="object 48"/>
          <p:cNvSpPr/>
          <p:nvPr/>
        </p:nvSpPr>
        <p:spPr>
          <a:xfrm>
            <a:off x="2734046" y="3266246"/>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2" name="object 49"/>
          <p:cNvSpPr/>
          <p:nvPr/>
        </p:nvSpPr>
        <p:spPr>
          <a:xfrm>
            <a:off x="2734284" y="3063443"/>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3" name="object 50"/>
          <p:cNvSpPr txBox="1"/>
          <p:nvPr/>
        </p:nvSpPr>
        <p:spPr>
          <a:xfrm>
            <a:off x="88900" y="2934970"/>
            <a:ext cx="2782570" cy="713740"/>
          </a:xfrm>
          <a:prstGeom prst="rect">
            <a:avLst/>
          </a:prstGeom>
        </p:spPr>
        <p:txBody>
          <a:bodyPr vert="horz" wrap="square" lIns="0" tIns="53142" rIns="0" bIns="0" rtlCol="0">
            <a:spAutoFit/>
          </a:bodyPr>
          <a:lstStyle/>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主题：被转发200次</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网络关注：正面点击1000次，负面点击300次</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舆情响应：积极响应舆情，参 与回应度6/10</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4" name="object 54"/>
          <p:cNvSpPr txBox="1"/>
          <p:nvPr/>
        </p:nvSpPr>
        <p:spPr>
          <a:xfrm>
            <a:off x="2708328" y="2283266"/>
            <a:ext cx="891295" cy="159385"/>
          </a:xfrm>
          <a:prstGeom prst="rect">
            <a:avLst/>
          </a:prstGeom>
          <a:solidFill>
            <a:srgbClr val="0D2F6A"/>
          </a:solidFill>
        </p:spPr>
        <p:txBody>
          <a:bodyPr vert="horz" wrap="square" lIns="0" tIns="10975" rIns="0" bIns="0" rtlCol="0">
            <a:spAutoFit/>
          </a:bodyPr>
          <a:lstStyle/>
          <a:p>
            <a:pPr algn="ctr" fontAlgn="auto">
              <a:lnSpc>
                <a:spcPct val="100000"/>
              </a:lnSpc>
              <a:spcBef>
                <a:spcPts val="0"/>
              </a:spcBef>
            </a:pPr>
            <a:r>
              <a:rPr>
                <a:solidFill>
                  <a:schemeClr val="bg1"/>
                </a:solidFill>
                <a:latin typeface="Arial" panose="020B0604020202020204" pitchFamily="34" charset="0"/>
                <a:ea typeface="微软雅黑" panose="020B0503020204020204" charset="-122"/>
                <a:cs typeface="微软雅黑" panose="020B0503020204020204" charset="-122"/>
              </a:rPr>
              <a:t>宏观环境</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5" name="object 55"/>
          <p:cNvSpPr/>
          <p:nvPr/>
        </p:nvSpPr>
        <p:spPr>
          <a:xfrm>
            <a:off x="2696898" y="2200994"/>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6" name="object 59"/>
          <p:cNvSpPr txBox="1"/>
          <p:nvPr/>
        </p:nvSpPr>
        <p:spPr>
          <a:xfrm>
            <a:off x="241935" y="1788795"/>
            <a:ext cx="2172335" cy="1125855"/>
          </a:xfrm>
          <a:prstGeom prst="rect">
            <a:avLst/>
          </a:prstGeom>
        </p:spPr>
        <p:txBody>
          <a:bodyPr vert="horz" wrap="square" lIns="0" tIns="48521" rIns="0" bIns="0" rtlCol="0">
            <a:spAutoFit/>
          </a:bodyPr>
          <a:lstStyle/>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自然环境：交通发达</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社会环境：创新氛围浓 ，高 等教育比例48%</a:t>
            </a:r>
            <a:endParaRPr>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gn="l" fontAlgn="auto">
              <a:lnSpc>
                <a:spcPct val="140000"/>
              </a:lnSpc>
              <a:spcBef>
                <a:spcPts val="140"/>
              </a:spcBef>
              <a:buFont typeface="Arial" panose="020B0604020202020204" pitchFamily="34" charset="0"/>
              <a:buChar char="•"/>
            </a:pPr>
            <a:r>
              <a:rPr>
                <a:solidFill>
                  <a:schemeClr val="bg1"/>
                </a:solidFill>
                <a:latin typeface="Arial" panose="020B0604020202020204" pitchFamily="34" charset="0"/>
                <a:ea typeface="微软雅黑" panose="020B0503020204020204" charset="-122"/>
                <a:cs typeface="微软雅黑" panose="020B0503020204020204" charset="-122"/>
              </a:rPr>
              <a:t>经济环境：2017年地区生产总值速6.9%</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7" name="object 63"/>
          <p:cNvSpPr txBox="1"/>
          <p:nvPr/>
        </p:nvSpPr>
        <p:spPr>
          <a:xfrm>
            <a:off x="141605" y="3947160"/>
            <a:ext cx="592455" cy="15557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企业数据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8" name="object 64"/>
          <p:cNvSpPr txBox="1"/>
          <p:nvPr/>
        </p:nvSpPr>
        <p:spPr>
          <a:xfrm>
            <a:off x="1099185" y="3947160"/>
            <a:ext cx="607060" cy="15557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问卷调查</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9" name="object 65"/>
          <p:cNvSpPr txBox="1"/>
          <p:nvPr/>
        </p:nvSpPr>
        <p:spPr>
          <a:xfrm>
            <a:off x="3118485" y="3947160"/>
            <a:ext cx="692785" cy="15557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产业数据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0" name="object 66"/>
          <p:cNvSpPr txBox="1"/>
          <p:nvPr/>
        </p:nvSpPr>
        <p:spPr>
          <a:xfrm>
            <a:off x="4170680" y="3947160"/>
            <a:ext cx="537845" cy="15557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园区数据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1" name="object 67"/>
          <p:cNvSpPr txBox="1"/>
          <p:nvPr/>
        </p:nvSpPr>
        <p:spPr>
          <a:xfrm>
            <a:off x="2108835" y="3930650"/>
            <a:ext cx="587375" cy="15557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基础咨讯</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2" name="object 68"/>
          <p:cNvSpPr/>
          <p:nvPr/>
        </p:nvSpPr>
        <p:spPr>
          <a:xfrm>
            <a:off x="159632" y="4124969"/>
            <a:ext cx="8123026" cy="476262"/>
          </a:xfrm>
          <a:custGeom>
            <a:avLst/>
            <a:gdLst/>
            <a:ahLst/>
            <a:cxnLst/>
            <a:rect l="l" t="t" r="r" b="b"/>
            <a:pathLst>
              <a:path w="17859376" h="1047115">
                <a:moveTo>
                  <a:pt x="17188632" y="0"/>
                </a:moveTo>
                <a:lnTo>
                  <a:pt x="17188632" y="356010"/>
                </a:lnTo>
                <a:lnTo>
                  <a:pt x="0" y="356010"/>
                </a:lnTo>
                <a:lnTo>
                  <a:pt x="0" y="691078"/>
                </a:lnTo>
                <a:lnTo>
                  <a:pt x="17188632" y="691078"/>
                </a:lnTo>
                <a:lnTo>
                  <a:pt x="17188632" y="1047088"/>
                </a:lnTo>
                <a:lnTo>
                  <a:pt x="17858768" y="523544"/>
                </a:lnTo>
                <a:lnTo>
                  <a:pt x="17188632" y="0"/>
                </a:lnTo>
                <a:close/>
              </a:path>
            </a:pathLst>
          </a:custGeom>
          <a:solidFill>
            <a:srgbClr val="00A2FF"/>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3" name="object 69"/>
          <p:cNvSpPr/>
          <p:nvPr/>
        </p:nvSpPr>
        <p:spPr>
          <a:xfrm>
            <a:off x="335018" y="4133315"/>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4" name="object 70"/>
          <p:cNvSpPr/>
          <p:nvPr/>
        </p:nvSpPr>
        <p:spPr>
          <a:xfrm>
            <a:off x="346074"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5" name="object 71"/>
          <p:cNvSpPr/>
          <p:nvPr/>
        </p:nvSpPr>
        <p:spPr>
          <a:xfrm>
            <a:off x="1306568" y="4130140"/>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6" name="object 72"/>
          <p:cNvSpPr/>
          <p:nvPr/>
        </p:nvSpPr>
        <p:spPr>
          <a:xfrm>
            <a:off x="1317624" y="434445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7" name="object 73"/>
          <p:cNvSpPr/>
          <p:nvPr/>
        </p:nvSpPr>
        <p:spPr>
          <a:xfrm>
            <a:off x="2289040" y="4129505"/>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8" name="object 74"/>
          <p:cNvSpPr/>
          <p:nvPr/>
        </p:nvSpPr>
        <p:spPr>
          <a:xfrm>
            <a:off x="2300096" y="434445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9" name="object 75"/>
          <p:cNvSpPr/>
          <p:nvPr/>
        </p:nvSpPr>
        <p:spPr>
          <a:xfrm>
            <a:off x="3282432"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0" name="object 76"/>
          <p:cNvSpPr/>
          <p:nvPr/>
        </p:nvSpPr>
        <p:spPr>
          <a:xfrm>
            <a:off x="3293488"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1" name="object 77"/>
          <p:cNvSpPr/>
          <p:nvPr/>
        </p:nvSpPr>
        <p:spPr>
          <a:xfrm>
            <a:off x="4349232"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2" name="object 78"/>
          <p:cNvSpPr/>
          <p:nvPr/>
        </p:nvSpPr>
        <p:spPr>
          <a:xfrm>
            <a:off x="4360288"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3" name="object 79"/>
          <p:cNvSpPr/>
          <p:nvPr/>
        </p:nvSpPr>
        <p:spPr>
          <a:xfrm>
            <a:off x="5424964"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4" name="object 80"/>
          <p:cNvSpPr/>
          <p:nvPr/>
        </p:nvSpPr>
        <p:spPr>
          <a:xfrm>
            <a:off x="5436020"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5" name="object 81"/>
          <p:cNvSpPr/>
          <p:nvPr/>
        </p:nvSpPr>
        <p:spPr>
          <a:xfrm>
            <a:off x="6502103"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6" name="object 82"/>
          <p:cNvSpPr/>
          <p:nvPr/>
        </p:nvSpPr>
        <p:spPr>
          <a:xfrm>
            <a:off x="6513159"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7" name="object 83"/>
          <p:cNvSpPr/>
          <p:nvPr/>
        </p:nvSpPr>
        <p:spPr>
          <a:xfrm>
            <a:off x="7518107"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8" name="object 84"/>
          <p:cNvSpPr/>
          <p:nvPr/>
        </p:nvSpPr>
        <p:spPr>
          <a:xfrm>
            <a:off x="7529163"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9" name="object 85"/>
          <p:cNvSpPr/>
          <p:nvPr/>
        </p:nvSpPr>
        <p:spPr>
          <a:xfrm>
            <a:off x="8416916" y="3859262"/>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1"/>
                </a:lnTo>
                <a:lnTo>
                  <a:pt x="47327" y="305678"/>
                </a:lnTo>
                <a:lnTo>
                  <a:pt x="30289" y="347683"/>
                </a:lnTo>
                <a:lnTo>
                  <a:pt x="17037" y="390734"/>
                </a:lnTo>
                <a:lnTo>
                  <a:pt x="7572" y="434568"/>
                </a:lnTo>
                <a:lnTo>
                  <a:pt x="1893" y="478926"/>
                </a:lnTo>
                <a:lnTo>
                  <a:pt x="0" y="523544"/>
                </a:lnTo>
                <a:lnTo>
                  <a:pt x="1893" y="568163"/>
                </a:lnTo>
                <a:lnTo>
                  <a:pt x="7572" y="612520"/>
                </a:lnTo>
                <a:lnTo>
                  <a:pt x="17037" y="656355"/>
                </a:lnTo>
                <a:lnTo>
                  <a:pt x="30289" y="699405"/>
                </a:lnTo>
                <a:lnTo>
                  <a:pt x="47327" y="741410"/>
                </a:lnTo>
                <a:lnTo>
                  <a:pt x="68151" y="782107"/>
                </a:lnTo>
                <a:lnTo>
                  <a:pt x="92761" y="821237"/>
                </a:lnTo>
                <a:lnTo>
                  <a:pt x="121158" y="858537"/>
                </a:lnTo>
                <a:lnTo>
                  <a:pt x="153340" y="893746"/>
                </a:lnTo>
                <a:lnTo>
                  <a:pt x="188549" y="925929"/>
                </a:lnTo>
                <a:lnTo>
                  <a:pt x="225849" y="954325"/>
                </a:lnTo>
                <a:lnTo>
                  <a:pt x="264978" y="978936"/>
                </a:lnTo>
                <a:lnTo>
                  <a:pt x="305676" y="999760"/>
                </a:lnTo>
                <a:lnTo>
                  <a:pt x="347681" y="1016798"/>
                </a:lnTo>
                <a:lnTo>
                  <a:pt x="390732" y="1030050"/>
                </a:lnTo>
                <a:lnTo>
                  <a:pt x="434567" y="1039516"/>
                </a:lnTo>
                <a:lnTo>
                  <a:pt x="478925" y="1045195"/>
                </a:lnTo>
                <a:lnTo>
                  <a:pt x="523544" y="1047088"/>
                </a:lnTo>
                <a:lnTo>
                  <a:pt x="568163" y="1045195"/>
                </a:lnTo>
                <a:lnTo>
                  <a:pt x="612521" y="1039516"/>
                </a:lnTo>
                <a:lnTo>
                  <a:pt x="656356" y="1030050"/>
                </a:lnTo>
                <a:lnTo>
                  <a:pt x="699406" y="1016798"/>
                </a:lnTo>
                <a:lnTo>
                  <a:pt x="741411" y="999760"/>
                </a:lnTo>
                <a:lnTo>
                  <a:pt x="782109" y="978936"/>
                </a:lnTo>
                <a:lnTo>
                  <a:pt x="821239" y="954325"/>
                </a:lnTo>
                <a:lnTo>
                  <a:pt x="858539" y="925929"/>
                </a:lnTo>
                <a:lnTo>
                  <a:pt x="893747" y="893746"/>
                </a:lnTo>
                <a:lnTo>
                  <a:pt x="925930" y="858537"/>
                </a:lnTo>
                <a:lnTo>
                  <a:pt x="954326" y="821237"/>
                </a:lnTo>
                <a:lnTo>
                  <a:pt x="978937" y="782107"/>
                </a:lnTo>
                <a:lnTo>
                  <a:pt x="999761"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1" y="305678"/>
                </a:lnTo>
                <a:lnTo>
                  <a:pt x="978937" y="264981"/>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0" name="object 86"/>
          <p:cNvSpPr txBox="1"/>
          <p:nvPr/>
        </p:nvSpPr>
        <p:spPr>
          <a:xfrm>
            <a:off x="8520430" y="3983990"/>
            <a:ext cx="364490" cy="30416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信用评级</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1" name="object 87"/>
          <p:cNvSpPr/>
          <p:nvPr/>
        </p:nvSpPr>
        <p:spPr>
          <a:xfrm>
            <a:off x="8416916" y="4431480"/>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1"/>
                </a:lnTo>
                <a:lnTo>
                  <a:pt x="47327" y="305678"/>
                </a:lnTo>
                <a:lnTo>
                  <a:pt x="30289" y="347683"/>
                </a:lnTo>
                <a:lnTo>
                  <a:pt x="17037" y="390734"/>
                </a:lnTo>
                <a:lnTo>
                  <a:pt x="7572" y="434568"/>
                </a:lnTo>
                <a:lnTo>
                  <a:pt x="1893" y="478926"/>
                </a:lnTo>
                <a:lnTo>
                  <a:pt x="0" y="523544"/>
                </a:lnTo>
                <a:lnTo>
                  <a:pt x="1893" y="568163"/>
                </a:lnTo>
                <a:lnTo>
                  <a:pt x="7572" y="612520"/>
                </a:lnTo>
                <a:lnTo>
                  <a:pt x="17037" y="656355"/>
                </a:lnTo>
                <a:lnTo>
                  <a:pt x="30289" y="699405"/>
                </a:lnTo>
                <a:lnTo>
                  <a:pt x="47327" y="741410"/>
                </a:lnTo>
                <a:lnTo>
                  <a:pt x="68151" y="782108"/>
                </a:lnTo>
                <a:lnTo>
                  <a:pt x="92761" y="821237"/>
                </a:lnTo>
                <a:lnTo>
                  <a:pt x="121158" y="858537"/>
                </a:lnTo>
                <a:lnTo>
                  <a:pt x="153340" y="893746"/>
                </a:lnTo>
                <a:lnTo>
                  <a:pt x="188549" y="925929"/>
                </a:lnTo>
                <a:lnTo>
                  <a:pt x="225849" y="954326"/>
                </a:lnTo>
                <a:lnTo>
                  <a:pt x="264978" y="978936"/>
                </a:lnTo>
                <a:lnTo>
                  <a:pt x="305676" y="999760"/>
                </a:lnTo>
                <a:lnTo>
                  <a:pt x="347681" y="1016799"/>
                </a:lnTo>
                <a:lnTo>
                  <a:pt x="390732" y="1030050"/>
                </a:lnTo>
                <a:lnTo>
                  <a:pt x="434567" y="1039516"/>
                </a:lnTo>
                <a:lnTo>
                  <a:pt x="478925" y="1045195"/>
                </a:lnTo>
                <a:lnTo>
                  <a:pt x="523544" y="1047088"/>
                </a:lnTo>
                <a:lnTo>
                  <a:pt x="568163" y="1045195"/>
                </a:lnTo>
                <a:lnTo>
                  <a:pt x="612521" y="1039516"/>
                </a:lnTo>
                <a:lnTo>
                  <a:pt x="656356" y="1030050"/>
                </a:lnTo>
                <a:lnTo>
                  <a:pt x="699406" y="1016799"/>
                </a:lnTo>
                <a:lnTo>
                  <a:pt x="741411" y="999760"/>
                </a:lnTo>
                <a:lnTo>
                  <a:pt x="782109" y="978936"/>
                </a:lnTo>
                <a:lnTo>
                  <a:pt x="821239" y="954326"/>
                </a:lnTo>
                <a:lnTo>
                  <a:pt x="858539" y="925929"/>
                </a:lnTo>
                <a:lnTo>
                  <a:pt x="893747" y="893746"/>
                </a:lnTo>
                <a:lnTo>
                  <a:pt x="925930" y="858537"/>
                </a:lnTo>
                <a:lnTo>
                  <a:pt x="954326" y="821237"/>
                </a:lnTo>
                <a:lnTo>
                  <a:pt x="978937" y="782108"/>
                </a:lnTo>
                <a:lnTo>
                  <a:pt x="999761"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1" y="305678"/>
                </a:lnTo>
                <a:lnTo>
                  <a:pt x="978937" y="264981"/>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2" name="object 88"/>
          <p:cNvSpPr txBox="1"/>
          <p:nvPr/>
        </p:nvSpPr>
        <p:spPr>
          <a:xfrm>
            <a:off x="8507730" y="4530090"/>
            <a:ext cx="316865" cy="304165"/>
          </a:xfrm>
          <a:prstGeom prst="rect">
            <a:avLst/>
          </a:prstGeom>
        </p:spPr>
        <p:txBody>
          <a:bodyPr vert="horz" wrap="square" lIns="0" tIns="7220" rIns="0" bIns="0" rtlCol="0">
            <a:spAutoFit/>
          </a:bodyPr>
          <a:lstStyle/>
          <a:p>
            <a:pPr marL="12700">
              <a:lnSpc>
                <a:spcPct val="100000"/>
              </a:lnSpc>
              <a:spcBef>
                <a:spcPts val="125"/>
              </a:spcBef>
            </a:pPr>
            <a:r>
              <a:rPr>
                <a:solidFill>
                  <a:schemeClr val="bg1"/>
                </a:solidFill>
                <a:latin typeface="Arial" panose="020B0604020202020204" pitchFamily="34" charset="0"/>
                <a:ea typeface="微软雅黑" panose="020B0503020204020204" charset="-122"/>
                <a:cs typeface="微软雅黑" panose="020B0503020204020204" charset="-122"/>
              </a:rPr>
              <a:t>信用管理</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3" name="object 89"/>
          <p:cNvSpPr txBox="1"/>
          <p:nvPr/>
        </p:nvSpPr>
        <p:spPr>
          <a:xfrm>
            <a:off x="241874" y="4885580"/>
            <a:ext cx="7870310" cy="154305"/>
          </a:xfrm>
          <a:prstGeom prst="rect">
            <a:avLst/>
          </a:prstGeom>
        </p:spPr>
        <p:txBody>
          <a:bodyPr vert="horz" wrap="square" lIns="0" tIns="6065" rIns="0" bIns="0" rtlCol="0">
            <a:spAutoFit/>
          </a:bodyPr>
          <a:lstStyle/>
          <a:p>
            <a:pPr marL="12700">
              <a:lnSpc>
                <a:spcPct val="100000"/>
              </a:lnSpc>
              <a:spcBef>
                <a:spcPts val="105"/>
              </a:spcBef>
            </a:pPr>
            <a:r>
              <a:rPr>
                <a:solidFill>
                  <a:schemeClr val="bg1"/>
                </a:solidFill>
                <a:latin typeface="Arial" panose="020B0604020202020204" pitchFamily="34" charset="0"/>
                <a:ea typeface="微软雅黑" panose="020B0503020204020204" charset="-122"/>
                <a:cs typeface="微软雅黑" panose="020B0503020204020204" charset="-122"/>
              </a:rPr>
              <a:t>结合大数据下区块链的信用计算、去中⼼心化、无损传递、多方共证、块链结构的特质，形成信用自证和企业信用管理起点（种子信用）</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4" name="object 90"/>
          <p:cNvSpPr txBox="1"/>
          <p:nvPr/>
        </p:nvSpPr>
        <p:spPr>
          <a:xfrm>
            <a:off x="5128260" y="4264660"/>
            <a:ext cx="2027555" cy="304165"/>
          </a:xfrm>
          <a:prstGeom prst="rect">
            <a:avLst/>
          </a:prstGeom>
        </p:spPr>
        <p:txBody>
          <a:bodyPr vert="horz" wrap="square" lIns="0" tIns="7220" rIns="0" bIns="0" rtlCol="0">
            <a:spAutoFit/>
          </a:bodyPr>
          <a:lstStyle/>
          <a:p>
            <a:pPr fontAlgn="auto">
              <a:lnSpc>
                <a:spcPct val="100000"/>
              </a:lnSpc>
              <a:spcBef>
                <a:spcPts val="0"/>
              </a:spcBef>
              <a:tabLst>
                <a:tab pos="2451735" algn="l"/>
                <a:tab pos="4871085" algn="l"/>
              </a:tabLst>
            </a:pPr>
            <a:r>
              <a:rPr lang="en-US">
                <a:solidFill>
                  <a:schemeClr val="bg1"/>
                </a:solidFill>
                <a:latin typeface="Arial" panose="020B0604020202020204" pitchFamily="34" charset="0"/>
                <a:ea typeface="微软雅黑" panose="020B0503020204020204" charset="-122"/>
                <a:cs typeface="微软雅黑" panose="020B0503020204020204" charset="-122"/>
              </a:rPr>
              <a:t>1</a:t>
            </a:r>
            <a:r>
              <a:rPr>
                <a:solidFill>
                  <a:schemeClr val="bg1"/>
                </a:solidFill>
                <a:latin typeface="Arial" panose="020B0604020202020204" pitchFamily="34" charset="0"/>
                <a:ea typeface="微软雅黑" panose="020B0503020204020204" charset="-122"/>
                <a:cs typeface="微软雅黑" panose="020B0503020204020204" charset="-122"/>
              </a:rPr>
              <a:t>+N 1+N+N+N+N+N+N+N 式评级模型</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5" name="object 91"/>
          <p:cNvSpPr txBox="1"/>
          <p:nvPr/>
        </p:nvSpPr>
        <p:spPr>
          <a:xfrm>
            <a:off x="165991" y="4573161"/>
            <a:ext cx="7717524" cy="154305"/>
          </a:xfrm>
          <a:prstGeom prst="rect">
            <a:avLst/>
          </a:prstGeom>
        </p:spPr>
        <p:txBody>
          <a:bodyPr vert="horz" wrap="square" lIns="0" tIns="6065" rIns="0" bIns="0" rtlCol="0">
            <a:spAutoFit/>
          </a:bodyPr>
          <a:lstStyle/>
          <a:p>
            <a:pPr fontAlgn="auto">
              <a:lnSpc>
                <a:spcPct val="100000"/>
              </a:lnSpc>
              <a:spcBef>
                <a:spcPts val="0"/>
              </a:spcBef>
              <a:tabLst>
                <a:tab pos="7561580" algn="l"/>
              </a:tabLst>
            </a:pPr>
            <a:r>
              <a:rPr dirty="0">
                <a:solidFill>
                  <a:schemeClr val="bg1"/>
                </a:solidFill>
                <a:latin typeface="Arial" panose="020B0604020202020204" pitchFamily="34" charset="0"/>
                <a:ea typeface="微软雅黑" panose="020B0503020204020204" charset="-122"/>
                <a:cs typeface="微软雅黑" panose="020B0503020204020204" charset="-122"/>
              </a:rPr>
              <a:t>填报数据                结构化数据               第三方数据             第三方数据                第三方数据            第三方数据                  第三方数据            </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6" name="object 11"/>
          <p:cNvSpPr/>
          <p:nvPr/>
        </p:nvSpPr>
        <p:spPr>
          <a:xfrm>
            <a:off x="3564388" y="1216158"/>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7" name="object 48"/>
          <p:cNvSpPr/>
          <p:nvPr/>
        </p:nvSpPr>
        <p:spPr>
          <a:xfrm>
            <a:off x="2429246" y="2301046"/>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8" name="object 49"/>
          <p:cNvSpPr/>
          <p:nvPr/>
        </p:nvSpPr>
        <p:spPr>
          <a:xfrm>
            <a:off x="2429484" y="2098243"/>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9" name="object 66"/>
          <p:cNvSpPr txBox="1"/>
          <p:nvPr/>
        </p:nvSpPr>
        <p:spPr>
          <a:xfrm>
            <a:off x="5116830" y="3953510"/>
            <a:ext cx="537845" cy="155575"/>
          </a:xfrm>
          <a:prstGeom prst="rect">
            <a:avLst/>
          </a:prstGeom>
        </p:spPr>
        <p:txBody>
          <a:bodyPr vert="horz" wrap="square" lIns="0" tIns="7220" rIns="0" bIns="0" rtlCol="0">
            <a:spAutoFit/>
          </a:bodyPr>
          <a:lstStyle/>
          <a:p>
            <a:pPr marL="12700">
              <a:lnSpc>
                <a:spcPct val="100000"/>
              </a:lnSpc>
              <a:spcBef>
                <a:spcPts val="125"/>
              </a:spcBef>
            </a:pPr>
            <a:r>
              <a:rPr lang="zh-CN">
                <a:solidFill>
                  <a:schemeClr val="bg1"/>
                </a:solidFill>
                <a:latin typeface="Arial" panose="020B0604020202020204" pitchFamily="34" charset="0"/>
                <a:ea typeface="微软雅黑" panose="020B0503020204020204" charset="-122"/>
                <a:cs typeface="微软雅黑" panose="020B0503020204020204" charset="-122"/>
              </a:rPr>
              <a:t>政府</a:t>
            </a:r>
            <a:r>
              <a:rPr>
                <a:solidFill>
                  <a:schemeClr val="bg1"/>
                </a:solidFill>
                <a:latin typeface="Arial" panose="020B0604020202020204" pitchFamily="34" charset="0"/>
                <a:ea typeface="微软雅黑" panose="020B0503020204020204" charset="-122"/>
                <a:cs typeface="微软雅黑" panose="020B0503020204020204" charset="-122"/>
              </a:rPr>
              <a:t>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0" name="object 66"/>
          <p:cNvSpPr txBox="1"/>
          <p:nvPr/>
        </p:nvSpPr>
        <p:spPr>
          <a:xfrm>
            <a:off x="6221730" y="3851910"/>
            <a:ext cx="537845" cy="304165"/>
          </a:xfrm>
          <a:prstGeom prst="rect">
            <a:avLst/>
          </a:prstGeom>
        </p:spPr>
        <p:txBody>
          <a:bodyPr vert="horz" wrap="square" lIns="0" tIns="7220" rIns="0" bIns="0" rtlCol="0">
            <a:spAutoFit/>
          </a:bodyPr>
          <a:lstStyle/>
          <a:p>
            <a:pPr marL="12700">
              <a:lnSpc>
                <a:spcPct val="100000"/>
              </a:lnSpc>
              <a:spcBef>
                <a:spcPts val="125"/>
              </a:spcBef>
            </a:pPr>
            <a:r>
              <a:rPr lang="zh-CN">
                <a:solidFill>
                  <a:schemeClr val="bg1"/>
                </a:solidFill>
                <a:latin typeface="Arial" panose="020B0604020202020204" pitchFamily="34" charset="0"/>
                <a:ea typeface="微软雅黑" panose="020B0503020204020204" charset="-122"/>
                <a:cs typeface="微软雅黑" panose="020B0503020204020204" charset="-122"/>
              </a:rPr>
              <a:t>电商平台交易</a:t>
            </a:r>
            <a:r>
              <a:rPr>
                <a:solidFill>
                  <a:schemeClr val="bg1"/>
                </a:solidFill>
                <a:latin typeface="Arial" panose="020B0604020202020204" pitchFamily="34" charset="0"/>
                <a:ea typeface="微软雅黑" panose="020B0503020204020204" charset="-122"/>
                <a:cs typeface="微软雅黑" panose="020B0503020204020204" charset="-122"/>
              </a:rPr>
              <a:t>数据</a:t>
            </a:r>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1" name="object 66"/>
          <p:cNvSpPr txBox="1"/>
          <p:nvPr/>
        </p:nvSpPr>
        <p:spPr>
          <a:xfrm>
            <a:off x="7237730" y="3972560"/>
            <a:ext cx="537845" cy="155575"/>
          </a:xfrm>
          <a:prstGeom prst="rect">
            <a:avLst/>
          </a:prstGeom>
        </p:spPr>
        <p:txBody>
          <a:bodyPr vert="horz" wrap="square" lIns="0" tIns="7220" rIns="0" bIns="0" rtlCol="0">
            <a:spAutoFit/>
          </a:bodyPr>
          <a:lstStyle/>
          <a:p>
            <a:pPr marL="12700">
              <a:lnSpc>
                <a:spcPct val="100000"/>
              </a:lnSpc>
              <a:spcBef>
                <a:spcPts val="125"/>
              </a:spcBef>
            </a:pPr>
            <a:r>
              <a:rPr lang="zh-CN">
                <a:solidFill>
                  <a:schemeClr val="bg1"/>
                </a:solidFill>
                <a:latin typeface="Arial" panose="020B0604020202020204" pitchFamily="34" charset="0"/>
                <a:ea typeface="微软雅黑" panose="020B0503020204020204" charset="-122"/>
                <a:cs typeface="微软雅黑" panose="020B0503020204020204" charset="-122"/>
              </a:rPr>
              <a:t>新闻资讯</a:t>
            </a:r>
            <a:endParaRPr lang="zh-CN">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2" name="object 67"/>
          <p:cNvSpPr txBox="1"/>
          <p:nvPr/>
        </p:nvSpPr>
        <p:spPr>
          <a:xfrm>
            <a:off x="1823085" y="4279900"/>
            <a:ext cx="587375" cy="155575"/>
          </a:xfrm>
          <a:prstGeom prst="rect">
            <a:avLst/>
          </a:prstGeom>
        </p:spPr>
        <p:txBody>
          <a:bodyPr vert="horz" wrap="square" lIns="0" tIns="7220" rIns="0" bIns="0" rtlCol="0">
            <a:spAutoFit/>
          </a:bodyPr>
          <a:lstStyle/>
          <a:p>
            <a:pPr marL="12700">
              <a:lnSpc>
                <a:spcPct val="100000"/>
              </a:lnSpc>
              <a:spcBef>
                <a:spcPts val="125"/>
              </a:spcBef>
            </a:pPr>
            <a:r>
              <a:rPr lang="zh-CN">
                <a:solidFill>
                  <a:schemeClr val="bg1"/>
                </a:solidFill>
                <a:latin typeface="Arial" panose="020B0604020202020204" pitchFamily="34" charset="0"/>
                <a:ea typeface="微软雅黑" panose="020B0503020204020204" charset="-122"/>
                <a:cs typeface="微软雅黑" panose="020B0503020204020204" charset="-122"/>
              </a:rPr>
              <a:t>公共账本</a:t>
            </a:r>
            <a:endParaRPr lang="zh-CN">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3" name="object 67"/>
          <p:cNvSpPr txBox="1"/>
          <p:nvPr/>
        </p:nvSpPr>
        <p:spPr>
          <a:xfrm>
            <a:off x="3689985" y="4279900"/>
            <a:ext cx="587375" cy="155575"/>
          </a:xfrm>
          <a:prstGeom prst="rect">
            <a:avLst/>
          </a:prstGeom>
        </p:spPr>
        <p:txBody>
          <a:bodyPr vert="horz" wrap="square" lIns="0" tIns="7220" rIns="0" bIns="0" rtlCol="0">
            <a:spAutoFit/>
          </a:bodyPr>
          <a:lstStyle/>
          <a:p>
            <a:pPr marL="12700">
              <a:lnSpc>
                <a:spcPct val="100000"/>
              </a:lnSpc>
              <a:spcBef>
                <a:spcPts val="125"/>
              </a:spcBef>
            </a:pPr>
            <a:r>
              <a:rPr lang="zh-CN">
                <a:solidFill>
                  <a:schemeClr val="bg1"/>
                </a:solidFill>
                <a:latin typeface="Arial" panose="020B0604020202020204" pitchFamily="34" charset="0"/>
                <a:ea typeface="微软雅黑" panose="020B0503020204020204" charset="-122"/>
                <a:cs typeface="微软雅黑" panose="020B0503020204020204" charset="-122"/>
              </a:rPr>
              <a:t>多方共证</a:t>
            </a:r>
            <a:endParaRPr lang="zh-CN">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4" name="标题 1"/>
          <p:cNvSpPr txBox="1"/>
          <p:nvPr/>
        </p:nvSpPr>
        <p:spPr>
          <a:xfrm>
            <a:off x="747395" y="395605"/>
            <a:ext cx="6835775"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区块链</a:t>
            </a:r>
            <a:r>
              <a:rPr lang="en-US" altLang="zh-CN" sz="2000" b="1">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大数据</a:t>
            </a:r>
            <a:r>
              <a:rPr lang="en-US" altLang="zh-CN" sz="2000" b="1">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2000" b="1">
                <a:solidFill>
                  <a:schemeClr val="bg1"/>
                </a:solidFill>
                <a:latin typeface="Arial" panose="020B0604020202020204" pitchFamily="34" charset="0"/>
                <a:ea typeface="微软雅黑" panose="020B0503020204020204" charset="-122"/>
                <a:cs typeface="微软雅黑" panose="020B0503020204020204" charset="-122"/>
                <a:sym typeface="+mn-ea"/>
              </a:rPr>
              <a:t>黑盒机构白盒化</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4" name="object 6"/>
          <p:cNvSpPr/>
          <p:nvPr/>
        </p:nvSpPr>
        <p:spPr>
          <a:xfrm>
            <a:off x="4337050" y="3074670"/>
            <a:ext cx="296545" cy="704850"/>
          </a:xfrm>
          <a:custGeom>
            <a:avLst/>
            <a:gdLst/>
            <a:ahLst/>
            <a:cxnLst/>
            <a:rect l="l" t="t" r="r" b="b"/>
            <a:pathLst>
              <a:path w="652145" h="1092834">
                <a:moveTo>
                  <a:pt x="488859" y="325869"/>
                </a:moveTo>
                <a:lnTo>
                  <a:pt x="162953" y="325869"/>
                </a:lnTo>
                <a:lnTo>
                  <a:pt x="162953" y="1092636"/>
                </a:lnTo>
                <a:lnTo>
                  <a:pt x="488859" y="1092636"/>
                </a:lnTo>
                <a:lnTo>
                  <a:pt x="488859" y="325869"/>
                </a:lnTo>
                <a:close/>
              </a:path>
              <a:path w="652145" h="1092834">
                <a:moveTo>
                  <a:pt x="325906" y="0"/>
                </a:moveTo>
                <a:lnTo>
                  <a:pt x="0" y="325869"/>
                </a:lnTo>
                <a:lnTo>
                  <a:pt x="651812" y="325869"/>
                </a:lnTo>
                <a:lnTo>
                  <a:pt x="325906"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5" name="object 7"/>
          <p:cNvSpPr/>
          <p:nvPr/>
        </p:nvSpPr>
        <p:spPr>
          <a:xfrm>
            <a:off x="3925861" y="1410388"/>
            <a:ext cx="891295" cy="162316"/>
          </a:xfrm>
          <a:custGeom>
            <a:avLst/>
            <a:gdLst/>
            <a:ahLst/>
            <a:cxnLst/>
            <a:rect l="l" t="t" r="r" b="b"/>
            <a:pathLst>
              <a:path w="1959609" h="356869">
                <a:moveTo>
                  <a:pt x="0" y="0"/>
                </a:moveTo>
                <a:lnTo>
                  <a:pt x="1959103" y="0"/>
                </a:lnTo>
                <a:lnTo>
                  <a:pt x="1959103"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6" name="object 8"/>
          <p:cNvSpPr txBox="1"/>
          <p:nvPr/>
        </p:nvSpPr>
        <p:spPr>
          <a:xfrm>
            <a:off x="3836863" y="1335594"/>
            <a:ext cx="1106170" cy="303530"/>
          </a:xfrm>
          <a:prstGeom prst="rect">
            <a:avLst/>
          </a:prstGeom>
        </p:spPr>
        <p:txBody>
          <a:bodyPr vert="horz" wrap="square" lIns="0" tIns="6354" rIns="0" bIns="0" rtlCol="0">
            <a:spAutoFit/>
          </a:bodyPr>
          <a:lstStyle/>
          <a:p>
            <a:pPr algn="ctr" fontAlgn="auto">
              <a:lnSpc>
                <a:spcPct val="100000"/>
              </a:lnSpc>
              <a:spcBef>
                <a:spcPts val="0"/>
              </a:spcBef>
            </a:pPr>
            <a:r>
              <a:rPr lang="en-US">
                <a:solidFill>
                  <a:schemeClr val="bg1"/>
                </a:solidFill>
                <a:latin typeface="Arial" panose="020B0604020202020204" pitchFamily="34" charset="0"/>
                <a:ea typeface="微软雅黑" panose="020B0503020204020204" charset="-122"/>
                <a:cs typeface="微软雅黑" panose="020B0503020204020204" charset="-122"/>
              </a:rPr>
              <a:t>Enterprise market competitiveness</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7" name="object 9"/>
          <p:cNvSpPr/>
          <p:nvPr/>
        </p:nvSpPr>
        <p:spPr>
          <a:xfrm>
            <a:off x="3914431" y="1328116"/>
            <a:ext cx="918443" cy="0"/>
          </a:xfrm>
          <a:custGeom>
            <a:avLst/>
            <a:gdLst/>
            <a:ahLst/>
            <a:cxnLst/>
            <a:rect l="l" t="t" r="r" b="b"/>
            <a:pathLst>
              <a:path w="2019300">
                <a:moveTo>
                  <a:pt x="0" y="0"/>
                </a:moveTo>
                <a:lnTo>
                  <a:pt x="2018787"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8" name="object 10"/>
          <p:cNvSpPr/>
          <p:nvPr/>
        </p:nvSpPr>
        <p:spPr>
          <a:xfrm>
            <a:off x="4805734" y="1407530"/>
            <a:ext cx="295750" cy="136322"/>
          </a:xfrm>
          <a:custGeom>
            <a:avLst/>
            <a:gdLst/>
            <a:ahLst/>
            <a:cxnLst/>
            <a:rect l="l" t="t" r="r" b="b"/>
            <a:pathLst>
              <a:path w="650240" h="299719">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39" name="object 11"/>
          <p:cNvSpPr/>
          <p:nvPr/>
        </p:nvSpPr>
        <p:spPr>
          <a:xfrm>
            <a:off x="5107438" y="1203458"/>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0" name="object 12"/>
          <p:cNvSpPr txBox="1"/>
          <p:nvPr/>
        </p:nvSpPr>
        <p:spPr>
          <a:xfrm>
            <a:off x="5161029" y="654352"/>
            <a:ext cx="3077921" cy="1334135"/>
          </a:xfrm>
          <a:prstGeom prst="rect">
            <a:avLst/>
          </a:prstGeom>
        </p:spPr>
        <p:txBody>
          <a:bodyPr vert="horz" wrap="square" lIns="0" tIns="48521" rIns="0" bIns="0" rtlCol="0">
            <a:spAutoFit/>
          </a:bodyPr>
          <a:lstStyle/>
          <a:p>
            <a:pPr marL="184150" marR="307340" indent="-171450">
              <a:lnSpc>
                <a:spcPct val="140000"/>
              </a:lnSpc>
              <a:spcBef>
                <a:spcPts val="14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Brand management and marketing communication: visibility 92</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Supply </a:t>
            </a:r>
            <a:r>
              <a:rPr lang="en-US" dirty="0">
                <a:solidFill>
                  <a:schemeClr val="bg1"/>
                </a:solidFill>
                <a:latin typeface="Arial" panose="020B0604020202020204" pitchFamily="34" charset="0"/>
                <a:ea typeface="微软雅黑" panose="020B0503020204020204" charset="-122"/>
                <a:cs typeface="微软雅黑" panose="020B0503020204020204" charset="-122"/>
              </a:rPr>
              <a:t>chain and sales management: production and sales turnover rate 2/12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times</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Customer </a:t>
            </a:r>
            <a:r>
              <a:rPr lang="en-US" dirty="0">
                <a:solidFill>
                  <a:schemeClr val="bg1"/>
                </a:solidFill>
                <a:latin typeface="Arial" panose="020B0604020202020204" pitchFamily="34" charset="0"/>
                <a:ea typeface="微软雅黑" panose="020B0503020204020204" charset="-122"/>
                <a:cs typeface="微软雅黑" panose="020B0503020204020204" charset="-122"/>
              </a:rPr>
              <a:t>Relationship Management: 68% return rate</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1" name="object 16"/>
          <p:cNvSpPr/>
          <p:nvPr/>
        </p:nvSpPr>
        <p:spPr>
          <a:xfrm>
            <a:off x="3541290" y="1381575"/>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2" name="object 18"/>
          <p:cNvSpPr txBox="1"/>
          <p:nvPr/>
        </p:nvSpPr>
        <p:spPr>
          <a:xfrm>
            <a:off x="1112202" y="706544"/>
            <a:ext cx="2580640" cy="1080770"/>
          </a:xfrm>
          <a:prstGeom prst="rect">
            <a:avLst/>
          </a:prstGeom>
        </p:spPr>
        <p:txBody>
          <a:bodyPr vert="horz" wrap="square" lIns="0" tIns="3177" rIns="0" bIns="0" rtlCol="0">
            <a:spAutoFit/>
          </a:bodyPr>
          <a:lstStyle/>
          <a:p>
            <a:pPr marL="184150" marR="307340" indent="-171450">
              <a:lnSpc>
                <a:spcPct val="140000"/>
              </a:lnSpc>
              <a:spcBef>
                <a:spcPts val="14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Enterprise quality: 50% of employees with master's degree or </a:t>
            </a:r>
            <a:r>
              <a:rPr lang="en-US" dirty="0" err="1">
                <a:solidFill>
                  <a:schemeClr val="bg1"/>
                </a:solidFill>
                <a:latin typeface="Arial" panose="020B0604020202020204" pitchFamily="34" charset="0"/>
                <a:ea typeface="微软雅黑" panose="020B0503020204020204" charset="-122"/>
                <a:cs typeface="微软雅黑" panose="020B0503020204020204" charset="-122"/>
              </a:rPr>
              <a:t>aboveProduct</a:t>
            </a:r>
            <a:r>
              <a:rPr lang="en-US" dirty="0">
                <a:solidFill>
                  <a:schemeClr val="bg1"/>
                </a:solidFill>
                <a:latin typeface="Arial" panose="020B0604020202020204" pitchFamily="34" charset="0"/>
                <a:ea typeface="微软雅黑" panose="020B0503020204020204" charset="-122"/>
                <a:cs typeface="微软雅黑" panose="020B0503020204020204" charset="-122"/>
              </a:rPr>
              <a:t> innovation and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development</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capabilities</a:t>
            </a:r>
            <a:r>
              <a:rPr lang="en-US" dirty="0">
                <a:solidFill>
                  <a:schemeClr val="bg1"/>
                </a:solidFill>
                <a:latin typeface="Arial" panose="020B0604020202020204" pitchFamily="34" charset="0"/>
                <a:ea typeface="微软雅黑" panose="020B0503020204020204" charset="-122"/>
                <a:cs typeface="微软雅黑" panose="020B0503020204020204" charset="-122"/>
              </a:rPr>
              <a:t>: R &amp; D intensity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6%Quality</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management </a:t>
            </a:r>
            <a:r>
              <a:rPr lang="en-US" dirty="0">
                <a:solidFill>
                  <a:schemeClr val="bg1"/>
                </a:solidFill>
                <a:latin typeface="Arial" panose="020B0604020202020204" pitchFamily="34" charset="0"/>
                <a:ea typeface="微软雅黑" panose="020B0503020204020204" charset="-122"/>
                <a:cs typeface="微软雅黑" panose="020B0503020204020204" charset="-122"/>
              </a:rPr>
              <a:t>ability: qualified</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3" name="object 23"/>
          <p:cNvSpPr txBox="1"/>
          <p:nvPr/>
        </p:nvSpPr>
        <p:spPr>
          <a:xfrm>
            <a:off x="3584328" y="1752181"/>
            <a:ext cx="1689602" cy="301625"/>
          </a:xfrm>
          <a:prstGeom prst="rect">
            <a:avLst/>
          </a:prstGeom>
          <a:solidFill>
            <a:srgbClr val="144789"/>
          </a:solidFill>
        </p:spPr>
        <p:txBody>
          <a:bodyPr vert="horz" wrap="square" lIns="0" tIns="35235" rIns="0" bIns="0" rtlCol="0">
            <a:spAutoFit/>
          </a:bodyPr>
          <a:lstStyle/>
          <a:p>
            <a:pPr algn="ctr" fontAlgn="auto">
              <a:lnSpc>
                <a:spcPct val="100000"/>
              </a:lnSpc>
              <a:spcBef>
                <a:spcPts val="0"/>
              </a:spcBef>
            </a:pPr>
            <a:r>
              <a:rPr lang="en-US" sz="865" dirty="0">
                <a:solidFill>
                  <a:schemeClr val="bg1"/>
                </a:solidFill>
                <a:latin typeface="Arial" panose="020B0604020202020204" pitchFamily="34" charset="0"/>
                <a:ea typeface="微软雅黑" panose="020B0503020204020204" charset="-122"/>
                <a:cs typeface="微软雅黑" panose="020B0503020204020204" charset="-122"/>
              </a:rPr>
              <a:t>Company Name</a:t>
            </a:r>
            <a:r>
              <a:rPr lang="en-US" sz="865"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lang="en-US" sz="865"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fontAlgn="auto">
              <a:lnSpc>
                <a:spcPct val="100000"/>
              </a:lnSpc>
              <a:spcBef>
                <a:spcPts val="0"/>
              </a:spcBef>
            </a:pPr>
            <a:r>
              <a:rPr lang="en-US" sz="865" dirty="0" smtClean="0">
                <a:solidFill>
                  <a:schemeClr val="bg1"/>
                </a:solidFill>
                <a:latin typeface="Arial" panose="020B0604020202020204" pitchFamily="34" charset="0"/>
                <a:ea typeface="微软雅黑" panose="020B0503020204020204" charset="-122"/>
                <a:cs typeface="微软雅黑" panose="020B0503020204020204" charset="-122"/>
              </a:rPr>
              <a:t>Beijing </a:t>
            </a:r>
            <a:r>
              <a:rPr lang="en-US" sz="865" dirty="0">
                <a:solidFill>
                  <a:schemeClr val="bg1"/>
                </a:solidFill>
                <a:latin typeface="Arial" panose="020B0604020202020204" pitchFamily="34" charset="0"/>
                <a:ea typeface="微软雅黑" panose="020B0503020204020204" charset="-122"/>
                <a:cs typeface="微软雅黑" panose="020B0503020204020204" charset="-122"/>
              </a:rPr>
              <a:t>********** company</a:t>
            </a:r>
            <a:endParaRPr lang="zh-CN" sz="865"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4" name="object 24"/>
          <p:cNvSpPr txBox="1"/>
          <p:nvPr/>
        </p:nvSpPr>
        <p:spPr>
          <a:xfrm>
            <a:off x="3599623" y="2057683"/>
            <a:ext cx="1674307" cy="331470"/>
          </a:xfrm>
          <a:prstGeom prst="rect">
            <a:avLst/>
          </a:prstGeom>
          <a:solidFill>
            <a:srgbClr val="0070C0"/>
          </a:solidFill>
        </p:spPr>
        <p:txBody>
          <a:bodyPr vert="horz" wrap="square" lIns="0" tIns="34658" rIns="0" bIns="0" rtlCol="0">
            <a:spAutoFit/>
          </a:bodyPr>
          <a:lstStyle/>
          <a:p>
            <a:pPr algn="ctr" fontAlgn="auto">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Registration number: 1011**************71</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5" name="object 25"/>
          <p:cNvSpPr txBox="1"/>
          <p:nvPr/>
        </p:nvSpPr>
        <p:spPr>
          <a:xfrm>
            <a:off x="3602170" y="2397886"/>
            <a:ext cx="1695654" cy="342265"/>
          </a:xfrm>
          <a:prstGeom prst="rect">
            <a:avLst/>
          </a:prstGeom>
          <a:solidFill>
            <a:srgbClr val="0097B7"/>
          </a:solidFill>
        </p:spPr>
        <p:txBody>
          <a:bodyPr vert="horz" wrap="square" lIns="0" tIns="45344" rIns="0" bIns="0" rtlCol="0">
            <a:spAutoFit/>
          </a:bodyPr>
          <a:lstStyle/>
          <a:p>
            <a:pPr algn="ctr" fontAlgn="auto">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Registered address: </a:t>
            </a:r>
            <a:r>
              <a:rPr lang="en-US" dirty="0" err="1">
                <a:solidFill>
                  <a:schemeClr val="bg1"/>
                </a:solidFill>
                <a:latin typeface="Arial" panose="020B0604020202020204" pitchFamily="34" charset="0"/>
                <a:ea typeface="微软雅黑" panose="020B0503020204020204" charset="-122"/>
                <a:cs typeface="微软雅黑" panose="020B0503020204020204" charset="-122"/>
              </a:rPr>
              <a:t>Haidian</a:t>
            </a:r>
            <a:r>
              <a:rPr lang="en-US" dirty="0">
                <a:solidFill>
                  <a:schemeClr val="bg1"/>
                </a:solidFill>
                <a:latin typeface="Arial" panose="020B0604020202020204" pitchFamily="34" charset="0"/>
                <a:ea typeface="微软雅黑" panose="020B0503020204020204" charset="-122"/>
                <a:cs typeface="微软雅黑" panose="020B0503020204020204" charset="-122"/>
              </a:rPr>
              <a:t> District, Beijing*********</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6" name="object 26"/>
          <p:cNvSpPr txBox="1"/>
          <p:nvPr/>
        </p:nvSpPr>
        <p:spPr>
          <a:xfrm>
            <a:off x="3599622" y="2741584"/>
            <a:ext cx="1698201" cy="483870"/>
          </a:xfrm>
          <a:prstGeom prst="rect">
            <a:avLst/>
          </a:prstGeom>
          <a:solidFill>
            <a:srgbClr val="51C3CA"/>
          </a:solidFill>
        </p:spPr>
        <p:txBody>
          <a:bodyPr vert="horz" wrap="square" lIns="0" tIns="38701" rIns="0" bIns="0" rtlCol="0">
            <a:spAutoFit/>
          </a:bodyPr>
          <a:lstStyle/>
          <a:p>
            <a:pPr algn="ctr" fontAlgn="auto">
              <a:lnSpc>
                <a:spcPct val="100000"/>
              </a:lnSpc>
              <a:spcBef>
                <a:spcPts val="0"/>
              </a:spcBef>
            </a:pPr>
            <a:r>
              <a:rPr lang="en-US">
                <a:solidFill>
                  <a:schemeClr val="bg1"/>
                </a:solidFill>
                <a:latin typeface="Arial" panose="020B0604020202020204" pitchFamily="34" charset="0"/>
                <a:ea typeface="微软雅黑" panose="020B0503020204020204" charset="-122"/>
                <a:cs typeface="微软雅黑" panose="020B0503020204020204" charset="-122"/>
              </a:rPr>
              <a:t>Business scope: technology development, technical services...</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7" name="object 27"/>
          <p:cNvSpPr/>
          <p:nvPr/>
        </p:nvSpPr>
        <p:spPr>
          <a:xfrm>
            <a:off x="5341515" y="2338512"/>
            <a:ext cx="891295" cy="162316"/>
          </a:xfrm>
          <a:custGeom>
            <a:avLst/>
            <a:gdLst/>
            <a:ahLst/>
            <a:cxnLst/>
            <a:rect l="l" t="t" r="r" b="b"/>
            <a:pathLst>
              <a:path w="1959609" h="356870">
                <a:moveTo>
                  <a:pt x="0" y="0"/>
                </a:moveTo>
                <a:lnTo>
                  <a:pt x="1959102" y="0"/>
                </a:lnTo>
                <a:lnTo>
                  <a:pt x="1959102"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8" name="object 28"/>
          <p:cNvSpPr txBox="1"/>
          <p:nvPr/>
        </p:nvSpPr>
        <p:spPr>
          <a:xfrm>
            <a:off x="5341515" y="2344945"/>
            <a:ext cx="891295" cy="303530"/>
          </a:xfrm>
          <a:prstGeom prst="rect">
            <a:avLst/>
          </a:prstGeom>
        </p:spPr>
        <p:txBody>
          <a:bodyPr vert="horz" wrap="square" lIns="0" tIns="6354" rIns="0" bIns="0" rtlCol="0">
            <a:spAutoFit/>
          </a:bodyPr>
          <a:lstStyle/>
          <a:p>
            <a:pPr algn="ctr">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Corporate asset data</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49" name="object 29"/>
          <p:cNvSpPr/>
          <p:nvPr/>
        </p:nvSpPr>
        <p:spPr>
          <a:xfrm>
            <a:off x="5330085" y="2256240"/>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0" name="object 30"/>
          <p:cNvSpPr/>
          <p:nvPr/>
        </p:nvSpPr>
        <p:spPr>
          <a:xfrm>
            <a:off x="6221387" y="2335654"/>
            <a:ext cx="295750" cy="136322"/>
          </a:xfrm>
          <a:custGeom>
            <a:avLst/>
            <a:gdLst/>
            <a:ahLst/>
            <a:cxnLst/>
            <a:rect l="l" t="t" r="r" b="b"/>
            <a:pathLst>
              <a:path w="650240" h="299720">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1" name="object 31"/>
          <p:cNvSpPr/>
          <p:nvPr/>
        </p:nvSpPr>
        <p:spPr>
          <a:xfrm>
            <a:off x="6523091" y="2131581"/>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2" name="object 32"/>
          <p:cNvSpPr txBox="1"/>
          <p:nvPr/>
        </p:nvSpPr>
        <p:spPr>
          <a:xfrm>
            <a:off x="6459787" y="1755704"/>
            <a:ext cx="3029830" cy="1102995"/>
          </a:xfrm>
          <a:prstGeom prst="rect">
            <a:avLst/>
          </a:prstGeom>
        </p:spPr>
        <p:txBody>
          <a:bodyPr vert="horz" wrap="square" lIns="0" tIns="8086" rIns="0" bIns="0" rtlCol="0">
            <a:spAutoFit/>
          </a:bodyPr>
          <a:lstStyle/>
          <a:p>
            <a:pPr marL="184150" marR="307340" indent="-171450">
              <a:lnSpc>
                <a:spcPct val="140000"/>
              </a:lnSpc>
              <a:spcBef>
                <a:spcPts val="14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Solvency: 5 times the interest coverage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ratio</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Operational </a:t>
            </a:r>
            <a:r>
              <a:rPr lang="en-US" dirty="0">
                <a:solidFill>
                  <a:schemeClr val="bg1"/>
                </a:solidFill>
                <a:latin typeface="Arial" panose="020B0604020202020204" pitchFamily="34" charset="0"/>
                <a:ea typeface="微软雅黑" panose="020B0503020204020204" charset="-122"/>
                <a:cs typeface="微软雅黑" panose="020B0503020204020204" charset="-122"/>
              </a:rPr>
              <a:t>Capability: Net cash flow is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positive</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Profitability</a:t>
            </a:r>
            <a:r>
              <a:rPr lang="en-US" dirty="0">
                <a:solidFill>
                  <a:schemeClr val="bg1"/>
                </a:solidFill>
                <a:latin typeface="Arial" panose="020B0604020202020204" pitchFamily="34" charset="0"/>
                <a:ea typeface="微软雅黑" panose="020B0503020204020204" charset="-122"/>
                <a:cs typeface="微软雅黑" panose="020B0503020204020204" charset="-122"/>
              </a:rPr>
              <a:t>: 72% gross profit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margin</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Growth </a:t>
            </a:r>
            <a:r>
              <a:rPr lang="en-US" dirty="0">
                <a:solidFill>
                  <a:schemeClr val="bg1"/>
                </a:solidFill>
                <a:latin typeface="Arial" panose="020B0604020202020204" pitchFamily="34" charset="0"/>
                <a:ea typeface="微软雅黑" panose="020B0503020204020204" charset="-122"/>
                <a:cs typeface="微软雅黑" panose="020B0503020204020204" charset="-122"/>
              </a:rPr>
              <a:t>ability: 16% increase in main business growth rate</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3" name="object 37"/>
          <p:cNvSpPr/>
          <p:nvPr/>
        </p:nvSpPr>
        <p:spPr>
          <a:xfrm>
            <a:off x="4988005" y="3330497"/>
            <a:ext cx="873917" cy="273149"/>
          </a:xfrm>
          <a:custGeom>
            <a:avLst/>
            <a:gdLst/>
            <a:ahLst/>
            <a:cxnLst/>
            <a:rect l="l" t="t" r="r" b="b"/>
            <a:pathLst>
              <a:path w="1959609" h="356870">
                <a:moveTo>
                  <a:pt x="0" y="0"/>
                </a:moveTo>
                <a:lnTo>
                  <a:pt x="1959102" y="0"/>
                </a:lnTo>
                <a:lnTo>
                  <a:pt x="1959102" y="356533"/>
                </a:lnTo>
                <a:lnTo>
                  <a:pt x="0" y="356533"/>
                </a:lnTo>
                <a:lnTo>
                  <a:pt x="0" y="0"/>
                </a:lnTo>
                <a:close/>
              </a:path>
            </a:pathLst>
          </a:custGeom>
          <a:solidFill>
            <a:srgbClr val="0D2F6A"/>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4" name="object 38"/>
          <p:cNvSpPr txBox="1"/>
          <p:nvPr/>
        </p:nvSpPr>
        <p:spPr>
          <a:xfrm>
            <a:off x="4908366" y="3273633"/>
            <a:ext cx="891295" cy="303530"/>
          </a:xfrm>
          <a:prstGeom prst="rect">
            <a:avLst/>
          </a:prstGeom>
        </p:spPr>
        <p:txBody>
          <a:bodyPr vert="horz" wrap="square" lIns="0" tIns="6354" rIns="0" bIns="0" rtlCol="0">
            <a:spAutoFit/>
          </a:bodyPr>
          <a:lstStyle/>
          <a:p>
            <a:pPr algn="ctr">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Business conduct</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5" name="object 39"/>
          <p:cNvSpPr/>
          <p:nvPr/>
        </p:nvSpPr>
        <p:spPr>
          <a:xfrm>
            <a:off x="4965741" y="3275613"/>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6" name="object 40"/>
          <p:cNvSpPr/>
          <p:nvPr/>
        </p:nvSpPr>
        <p:spPr>
          <a:xfrm>
            <a:off x="5788237" y="3267199"/>
            <a:ext cx="295750" cy="136322"/>
          </a:xfrm>
          <a:custGeom>
            <a:avLst/>
            <a:gdLst/>
            <a:ahLst/>
            <a:cxnLst/>
            <a:rect l="l" t="t" r="r" b="b"/>
            <a:pathLst>
              <a:path w="650240" h="299720">
                <a:moveTo>
                  <a:pt x="0" y="0"/>
                </a:moveTo>
                <a:lnTo>
                  <a:pt x="325647" y="0"/>
                </a:lnTo>
                <a:lnTo>
                  <a:pt x="325647" y="299467"/>
                </a:lnTo>
                <a:lnTo>
                  <a:pt x="650241" y="299467"/>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7" name="object 41"/>
          <p:cNvSpPr/>
          <p:nvPr/>
        </p:nvSpPr>
        <p:spPr>
          <a:xfrm>
            <a:off x="6089941" y="3063125"/>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8" name="object 42"/>
          <p:cNvSpPr txBox="1"/>
          <p:nvPr/>
        </p:nvSpPr>
        <p:spPr>
          <a:xfrm>
            <a:off x="6134016" y="2876338"/>
            <a:ext cx="3241430" cy="1050290"/>
          </a:xfrm>
          <a:prstGeom prst="rect">
            <a:avLst/>
          </a:prstGeom>
        </p:spPr>
        <p:txBody>
          <a:bodyPr vert="horz" wrap="square" lIns="0" tIns="5776" rIns="0" bIns="0" rtlCol="0">
            <a:spAutoFit/>
          </a:bodyPr>
          <a:lstStyle/>
          <a:p>
            <a:pPr marL="184150" marR="179705" indent="-171450">
              <a:lnSpc>
                <a:spcPct val="137000"/>
              </a:lnSpc>
              <a:spcBef>
                <a:spcPts val="10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Operational behavior: accepting investment of 100 million, frequency 1 time /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year</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179705" indent="-171450">
              <a:lnSpc>
                <a:spcPct val="137000"/>
              </a:lnSpc>
              <a:spcBef>
                <a:spcPts val="10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Award </a:t>
            </a:r>
            <a:r>
              <a:rPr lang="en-US" dirty="0">
                <a:solidFill>
                  <a:schemeClr val="bg1"/>
                </a:solidFill>
                <a:latin typeface="Arial" panose="020B0604020202020204" pitchFamily="34" charset="0"/>
                <a:ea typeface="微软雅黑" panose="020B0503020204020204" charset="-122"/>
                <a:cs typeface="微软雅黑" panose="020B0503020204020204" charset="-122"/>
              </a:rPr>
              <a:t>and punishment record: Class A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taxpayer</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179705" indent="-171450">
              <a:lnSpc>
                <a:spcPct val="137000"/>
              </a:lnSpc>
              <a:spcBef>
                <a:spcPts val="10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Reception </a:t>
            </a:r>
            <a:r>
              <a:rPr lang="en-US" dirty="0">
                <a:solidFill>
                  <a:schemeClr val="bg1"/>
                </a:solidFill>
                <a:latin typeface="Arial" panose="020B0604020202020204" pitchFamily="34" charset="0"/>
                <a:ea typeface="微软雅黑" panose="020B0503020204020204" charset="-122"/>
                <a:cs typeface="微软雅黑" panose="020B0503020204020204" charset="-122"/>
              </a:rPr>
              <a:t>behavior: 98% performance, total loan 50 million</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59" name="object 46"/>
          <p:cNvSpPr txBox="1"/>
          <p:nvPr/>
        </p:nvSpPr>
        <p:spPr>
          <a:xfrm>
            <a:off x="3034507" y="3320099"/>
            <a:ext cx="891295" cy="310515"/>
          </a:xfrm>
          <a:prstGeom prst="rect">
            <a:avLst/>
          </a:prstGeom>
          <a:solidFill>
            <a:srgbClr val="0D2F6A"/>
          </a:solidFill>
        </p:spPr>
        <p:txBody>
          <a:bodyPr vert="horz" wrap="square" lIns="0" tIns="13574" rIns="0" bIns="0" rtlCol="0">
            <a:spAutoFit/>
          </a:bodyPr>
          <a:lstStyle/>
          <a:p>
            <a:pPr algn="ctr">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Internet sentiment</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0" name="object 47"/>
          <p:cNvSpPr/>
          <p:nvPr/>
        </p:nvSpPr>
        <p:spPr>
          <a:xfrm>
            <a:off x="3044602" y="3253512"/>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1" name="object 48"/>
          <p:cNvSpPr/>
          <p:nvPr/>
        </p:nvSpPr>
        <p:spPr>
          <a:xfrm>
            <a:off x="2734046" y="3266246"/>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2" name="object 49"/>
          <p:cNvSpPr/>
          <p:nvPr/>
        </p:nvSpPr>
        <p:spPr>
          <a:xfrm>
            <a:off x="2734284" y="3063443"/>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3" name="object 50"/>
          <p:cNvSpPr txBox="1"/>
          <p:nvPr/>
        </p:nvSpPr>
        <p:spPr>
          <a:xfrm>
            <a:off x="37352" y="2792799"/>
            <a:ext cx="2984949" cy="1130300"/>
          </a:xfrm>
          <a:prstGeom prst="rect">
            <a:avLst/>
          </a:prstGeom>
        </p:spPr>
        <p:txBody>
          <a:bodyPr vert="horz" wrap="square" lIns="0" tIns="53142" rIns="0" bIns="0" rtlCol="0">
            <a:spAutoFit/>
          </a:bodyPr>
          <a:lstStyle/>
          <a:p>
            <a:pPr marL="184150" marR="307340" indent="-171450">
              <a:lnSpc>
                <a:spcPct val="140000"/>
              </a:lnSpc>
              <a:spcBef>
                <a:spcPts val="14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Subject: Forwarded 200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times</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Network </a:t>
            </a:r>
            <a:r>
              <a:rPr lang="en-US" dirty="0">
                <a:solidFill>
                  <a:schemeClr val="bg1"/>
                </a:solidFill>
                <a:latin typeface="Arial" panose="020B0604020202020204" pitchFamily="34" charset="0"/>
                <a:ea typeface="微软雅黑" panose="020B0503020204020204" charset="-122"/>
                <a:cs typeface="微软雅黑" panose="020B0503020204020204" charset="-122"/>
              </a:rPr>
              <a:t>attention: 1000 clicks on the front and 300 clicks on the negative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side</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Lyric </a:t>
            </a:r>
            <a:r>
              <a:rPr lang="en-US" dirty="0">
                <a:solidFill>
                  <a:schemeClr val="bg1"/>
                </a:solidFill>
                <a:latin typeface="Arial" panose="020B0604020202020204" pitchFamily="34" charset="0"/>
                <a:ea typeface="微软雅黑" panose="020B0503020204020204" charset="-122"/>
                <a:cs typeface="微软雅黑" panose="020B0503020204020204" charset="-122"/>
              </a:rPr>
              <a:t>response: positive response to public opinion, participation response 6/10</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4" name="object 54"/>
          <p:cNvSpPr txBox="1"/>
          <p:nvPr/>
        </p:nvSpPr>
        <p:spPr>
          <a:xfrm>
            <a:off x="2708328" y="2283266"/>
            <a:ext cx="891295" cy="307975"/>
          </a:xfrm>
          <a:prstGeom prst="rect">
            <a:avLst/>
          </a:prstGeom>
          <a:solidFill>
            <a:srgbClr val="0D2F6A"/>
          </a:solidFill>
        </p:spPr>
        <p:txBody>
          <a:bodyPr vert="horz" wrap="square" lIns="0" tIns="10975" rIns="0" bIns="0" rtlCol="0">
            <a:spAutoFit/>
          </a:bodyPr>
          <a:lstStyle/>
          <a:p>
            <a:pPr algn="ctr" fontAlgn="auto">
              <a:lnSpc>
                <a:spcPct val="100000"/>
              </a:lnSpc>
              <a:spcBef>
                <a:spcPts val="0"/>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Macro environment</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5" name="object 55"/>
          <p:cNvSpPr/>
          <p:nvPr/>
        </p:nvSpPr>
        <p:spPr>
          <a:xfrm>
            <a:off x="2696898" y="2200994"/>
            <a:ext cx="918443" cy="0"/>
          </a:xfrm>
          <a:custGeom>
            <a:avLst/>
            <a:gdLst/>
            <a:ahLst/>
            <a:cxnLst/>
            <a:rect l="l" t="t" r="r" b="b"/>
            <a:pathLst>
              <a:path w="2019300">
                <a:moveTo>
                  <a:pt x="0" y="0"/>
                </a:moveTo>
                <a:lnTo>
                  <a:pt x="2018786" y="0"/>
                </a:lnTo>
              </a:path>
            </a:pathLst>
          </a:custGeom>
          <a:ln w="6230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6" name="object 59"/>
          <p:cNvSpPr txBox="1"/>
          <p:nvPr/>
        </p:nvSpPr>
        <p:spPr>
          <a:xfrm>
            <a:off x="102462" y="1743968"/>
            <a:ext cx="3081554" cy="1125855"/>
          </a:xfrm>
          <a:prstGeom prst="rect">
            <a:avLst/>
          </a:prstGeom>
        </p:spPr>
        <p:txBody>
          <a:bodyPr vert="horz" wrap="square" lIns="0" tIns="48521" rIns="0" bIns="0" rtlCol="0">
            <a:spAutoFit/>
          </a:bodyPr>
          <a:lstStyle/>
          <a:p>
            <a:pPr marL="184150" marR="307340" indent="-171450">
              <a:lnSpc>
                <a:spcPct val="140000"/>
              </a:lnSpc>
              <a:spcBef>
                <a:spcPts val="140"/>
              </a:spcBef>
              <a:buFont typeface="Arial" panose="020B0604020202020204" pitchFamily="34" charset="0"/>
              <a:buChar char="•"/>
            </a:pPr>
            <a:r>
              <a:rPr lang="en-US" dirty="0">
                <a:solidFill>
                  <a:schemeClr val="bg1"/>
                </a:solidFill>
                <a:latin typeface="Arial" panose="020B0604020202020204" pitchFamily="34" charset="0"/>
                <a:ea typeface="微软雅黑" panose="020B0503020204020204" charset="-122"/>
                <a:cs typeface="微软雅黑" panose="020B0503020204020204" charset="-122"/>
              </a:rPr>
              <a:t>Natural environment: developed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transportation</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Social </a:t>
            </a:r>
            <a:r>
              <a:rPr lang="en-US" dirty="0">
                <a:solidFill>
                  <a:schemeClr val="bg1"/>
                </a:solidFill>
                <a:latin typeface="Arial" panose="020B0604020202020204" pitchFamily="34" charset="0"/>
                <a:ea typeface="微软雅黑" panose="020B0503020204020204" charset="-122"/>
                <a:cs typeface="微软雅黑" panose="020B0503020204020204" charset="-122"/>
              </a:rPr>
              <a:t>environment: a strong atmosphere of innovation, 48% of higher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education</a:t>
            </a:r>
            <a:endParaRPr lang="en-US"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84150" marR="307340" indent="-171450">
              <a:lnSpc>
                <a:spcPct val="140000"/>
              </a:lnSpc>
              <a:spcBef>
                <a:spcPts val="140"/>
              </a:spcBef>
              <a:buFont typeface="Arial" panose="020B0604020202020204" pitchFamily="34" charset="0"/>
              <a:buChar char="•"/>
            </a:pP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Economic </a:t>
            </a:r>
            <a:r>
              <a:rPr lang="en-US" dirty="0">
                <a:solidFill>
                  <a:schemeClr val="bg1"/>
                </a:solidFill>
                <a:latin typeface="Arial" panose="020B0604020202020204" pitchFamily="34" charset="0"/>
                <a:ea typeface="微软雅黑" panose="020B0503020204020204" charset="-122"/>
                <a:cs typeface="微软雅黑" panose="020B0503020204020204" charset="-122"/>
              </a:rPr>
              <a:t>environment: the regional GDP in 2017 is 6.9%</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7" name="object 63"/>
          <p:cNvSpPr txBox="1"/>
          <p:nvPr/>
        </p:nvSpPr>
        <p:spPr>
          <a:xfrm>
            <a:off x="141605" y="3947160"/>
            <a:ext cx="847620" cy="15557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Corporate data</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8" name="object 64"/>
          <p:cNvSpPr txBox="1"/>
          <p:nvPr/>
        </p:nvSpPr>
        <p:spPr>
          <a:xfrm>
            <a:off x="1099184" y="3947160"/>
            <a:ext cx="830445" cy="15557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Questionnaire</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69" name="object 65"/>
          <p:cNvSpPr txBox="1"/>
          <p:nvPr/>
        </p:nvSpPr>
        <p:spPr>
          <a:xfrm>
            <a:off x="2999449" y="3947160"/>
            <a:ext cx="811821" cy="15557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Industry data</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0" name="object 66"/>
          <p:cNvSpPr txBox="1"/>
          <p:nvPr/>
        </p:nvSpPr>
        <p:spPr>
          <a:xfrm>
            <a:off x="3987848" y="3947160"/>
            <a:ext cx="829308" cy="15557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Campus data</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1" name="object 67"/>
          <p:cNvSpPr txBox="1"/>
          <p:nvPr/>
        </p:nvSpPr>
        <p:spPr>
          <a:xfrm>
            <a:off x="2018845" y="3890451"/>
            <a:ext cx="860276" cy="30416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Basic information</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2" name="object 68"/>
          <p:cNvSpPr/>
          <p:nvPr/>
        </p:nvSpPr>
        <p:spPr>
          <a:xfrm>
            <a:off x="141605" y="4125094"/>
            <a:ext cx="8123026" cy="476262"/>
          </a:xfrm>
          <a:custGeom>
            <a:avLst/>
            <a:gdLst/>
            <a:ahLst/>
            <a:cxnLst/>
            <a:rect l="l" t="t" r="r" b="b"/>
            <a:pathLst>
              <a:path w="17859376" h="1047115">
                <a:moveTo>
                  <a:pt x="17188632" y="0"/>
                </a:moveTo>
                <a:lnTo>
                  <a:pt x="17188632" y="356010"/>
                </a:lnTo>
                <a:lnTo>
                  <a:pt x="0" y="356010"/>
                </a:lnTo>
                <a:lnTo>
                  <a:pt x="0" y="691078"/>
                </a:lnTo>
                <a:lnTo>
                  <a:pt x="17188632" y="691078"/>
                </a:lnTo>
                <a:lnTo>
                  <a:pt x="17188632" y="1047088"/>
                </a:lnTo>
                <a:lnTo>
                  <a:pt x="17858768" y="523544"/>
                </a:lnTo>
                <a:lnTo>
                  <a:pt x="17188632" y="0"/>
                </a:lnTo>
                <a:close/>
              </a:path>
            </a:pathLst>
          </a:custGeom>
          <a:solidFill>
            <a:srgbClr val="00A2FF"/>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3" name="object 69"/>
          <p:cNvSpPr/>
          <p:nvPr/>
        </p:nvSpPr>
        <p:spPr>
          <a:xfrm>
            <a:off x="335018" y="4133315"/>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4" name="object 70"/>
          <p:cNvSpPr/>
          <p:nvPr/>
        </p:nvSpPr>
        <p:spPr>
          <a:xfrm>
            <a:off x="346074"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5" name="object 71"/>
          <p:cNvSpPr/>
          <p:nvPr/>
        </p:nvSpPr>
        <p:spPr>
          <a:xfrm>
            <a:off x="1306568" y="4130140"/>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6" name="object 72"/>
          <p:cNvSpPr/>
          <p:nvPr/>
        </p:nvSpPr>
        <p:spPr>
          <a:xfrm>
            <a:off x="1317624" y="434445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7" name="object 73"/>
          <p:cNvSpPr/>
          <p:nvPr/>
        </p:nvSpPr>
        <p:spPr>
          <a:xfrm>
            <a:off x="2289040" y="4129505"/>
            <a:ext cx="302104" cy="207372"/>
          </a:xfrm>
          <a:custGeom>
            <a:avLst/>
            <a:gdLst/>
            <a:ahLst/>
            <a:cxnLst/>
            <a:rect l="l" t="t" r="r" b="b"/>
            <a:pathLst>
              <a:path w="664210"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8" name="object 74"/>
          <p:cNvSpPr/>
          <p:nvPr/>
        </p:nvSpPr>
        <p:spPr>
          <a:xfrm>
            <a:off x="2300096" y="434445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79" name="object 75"/>
          <p:cNvSpPr/>
          <p:nvPr/>
        </p:nvSpPr>
        <p:spPr>
          <a:xfrm>
            <a:off x="3282432"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0" name="object 76"/>
          <p:cNvSpPr/>
          <p:nvPr/>
        </p:nvSpPr>
        <p:spPr>
          <a:xfrm>
            <a:off x="3293488"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1" name="object 77"/>
          <p:cNvSpPr/>
          <p:nvPr/>
        </p:nvSpPr>
        <p:spPr>
          <a:xfrm>
            <a:off x="4349232"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2" name="object 78"/>
          <p:cNvSpPr/>
          <p:nvPr/>
        </p:nvSpPr>
        <p:spPr>
          <a:xfrm>
            <a:off x="4360288"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3" name="object 79"/>
          <p:cNvSpPr/>
          <p:nvPr/>
        </p:nvSpPr>
        <p:spPr>
          <a:xfrm>
            <a:off x="5424964"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4" name="object 80"/>
          <p:cNvSpPr/>
          <p:nvPr/>
        </p:nvSpPr>
        <p:spPr>
          <a:xfrm>
            <a:off x="5436020" y="4350803"/>
            <a:ext cx="290840" cy="214881"/>
          </a:xfrm>
          <a:custGeom>
            <a:avLst/>
            <a:gdLst/>
            <a:ahLst/>
            <a:cxnLst/>
            <a:rect l="l" t="t" r="r" b="b"/>
            <a:pathLst>
              <a:path w="639445"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5" name="object 81"/>
          <p:cNvSpPr/>
          <p:nvPr/>
        </p:nvSpPr>
        <p:spPr>
          <a:xfrm>
            <a:off x="6502103"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6" name="object 82"/>
          <p:cNvSpPr/>
          <p:nvPr/>
        </p:nvSpPr>
        <p:spPr>
          <a:xfrm>
            <a:off x="6513159"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7" name="object 83"/>
          <p:cNvSpPr/>
          <p:nvPr/>
        </p:nvSpPr>
        <p:spPr>
          <a:xfrm>
            <a:off x="7518107" y="4133315"/>
            <a:ext cx="302104" cy="207372"/>
          </a:xfrm>
          <a:custGeom>
            <a:avLst/>
            <a:gdLst/>
            <a:ahLst/>
            <a:cxnLst/>
            <a:rect l="l" t="t" r="r" b="b"/>
            <a:pathLst>
              <a:path w="664209" h="455929">
                <a:moveTo>
                  <a:pt x="663674" y="455454"/>
                </a:moveTo>
                <a:lnTo>
                  <a:pt x="0" y="0"/>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8" name="object 84"/>
          <p:cNvSpPr/>
          <p:nvPr/>
        </p:nvSpPr>
        <p:spPr>
          <a:xfrm>
            <a:off x="7529163" y="4350803"/>
            <a:ext cx="290840" cy="214881"/>
          </a:xfrm>
          <a:custGeom>
            <a:avLst/>
            <a:gdLst/>
            <a:ahLst/>
            <a:cxnLst/>
            <a:rect l="l" t="t" r="r" b="b"/>
            <a:pathLst>
              <a:path w="639444" h="472440">
                <a:moveTo>
                  <a:pt x="639367" y="0"/>
                </a:moveTo>
                <a:lnTo>
                  <a:pt x="0" y="472187"/>
                </a:lnTo>
              </a:path>
            </a:pathLst>
          </a:custGeom>
          <a:ln w="20941">
            <a:solidFill>
              <a:srgbClr val="FFFFFF"/>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89" name="object 85"/>
          <p:cNvSpPr/>
          <p:nvPr/>
        </p:nvSpPr>
        <p:spPr>
          <a:xfrm>
            <a:off x="8416916" y="3859262"/>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1"/>
                </a:lnTo>
                <a:lnTo>
                  <a:pt x="47327" y="305678"/>
                </a:lnTo>
                <a:lnTo>
                  <a:pt x="30289" y="347683"/>
                </a:lnTo>
                <a:lnTo>
                  <a:pt x="17037" y="390734"/>
                </a:lnTo>
                <a:lnTo>
                  <a:pt x="7572" y="434568"/>
                </a:lnTo>
                <a:lnTo>
                  <a:pt x="1893" y="478926"/>
                </a:lnTo>
                <a:lnTo>
                  <a:pt x="0" y="523544"/>
                </a:lnTo>
                <a:lnTo>
                  <a:pt x="1893" y="568163"/>
                </a:lnTo>
                <a:lnTo>
                  <a:pt x="7572" y="612520"/>
                </a:lnTo>
                <a:lnTo>
                  <a:pt x="17037" y="656355"/>
                </a:lnTo>
                <a:lnTo>
                  <a:pt x="30289" y="699405"/>
                </a:lnTo>
                <a:lnTo>
                  <a:pt x="47327" y="741410"/>
                </a:lnTo>
                <a:lnTo>
                  <a:pt x="68151" y="782107"/>
                </a:lnTo>
                <a:lnTo>
                  <a:pt x="92761" y="821237"/>
                </a:lnTo>
                <a:lnTo>
                  <a:pt x="121158" y="858537"/>
                </a:lnTo>
                <a:lnTo>
                  <a:pt x="153340" y="893746"/>
                </a:lnTo>
                <a:lnTo>
                  <a:pt x="188549" y="925929"/>
                </a:lnTo>
                <a:lnTo>
                  <a:pt x="225849" y="954325"/>
                </a:lnTo>
                <a:lnTo>
                  <a:pt x="264978" y="978936"/>
                </a:lnTo>
                <a:lnTo>
                  <a:pt x="305676" y="999760"/>
                </a:lnTo>
                <a:lnTo>
                  <a:pt x="347681" y="1016798"/>
                </a:lnTo>
                <a:lnTo>
                  <a:pt x="390732" y="1030050"/>
                </a:lnTo>
                <a:lnTo>
                  <a:pt x="434567" y="1039516"/>
                </a:lnTo>
                <a:lnTo>
                  <a:pt x="478925" y="1045195"/>
                </a:lnTo>
                <a:lnTo>
                  <a:pt x="523544" y="1047088"/>
                </a:lnTo>
                <a:lnTo>
                  <a:pt x="568163" y="1045195"/>
                </a:lnTo>
                <a:lnTo>
                  <a:pt x="612521" y="1039516"/>
                </a:lnTo>
                <a:lnTo>
                  <a:pt x="656356" y="1030050"/>
                </a:lnTo>
                <a:lnTo>
                  <a:pt x="699406" y="1016798"/>
                </a:lnTo>
                <a:lnTo>
                  <a:pt x="741411" y="999760"/>
                </a:lnTo>
                <a:lnTo>
                  <a:pt x="782109" y="978936"/>
                </a:lnTo>
                <a:lnTo>
                  <a:pt x="821239" y="954325"/>
                </a:lnTo>
                <a:lnTo>
                  <a:pt x="858539" y="925929"/>
                </a:lnTo>
                <a:lnTo>
                  <a:pt x="893747" y="893746"/>
                </a:lnTo>
                <a:lnTo>
                  <a:pt x="925930" y="858537"/>
                </a:lnTo>
                <a:lnTo>
                  <a:pt x="954326" y="821237"/>
                </a:lnTo>
                <a:lnTo>
                  <a:pt x="978937" y="782107"/>
                </a:lnTo>
                <a:lnTo>
                  <a:pt x="999761"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1" y="305678"/>
                </a:lnTo>
                <a:lnTo>
                  <a:pt x="978937" y="264981"/>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0" name="object 86"/>
          <p:cNvSpPr txBox="1"/>
          <p:nvPr/>
        </p:nvSpPr>
        <p:spPr>
          <a:xfrm>
            <a:off x="8489360" y="3932706"/>
            <a:ext cx="403818" cy="304165"/>
          </a:xfrm>
          <a:prstGeom prst="rect">
            <a:avLst/>
          </a:prstGeom>
        </p:spPr>
        <p:txBody>
          <a:bodyPr vert="horz" wrap="square" lIns="0" tIns="7220" rIns="0" bIns="0" rtlCol="0">
            <a:spAutoFit/>
          </a:bodyPr>
          <a:lstStyle/>
          <a:p>
            <a:pPr marL="12700">
              <a:lnSpc>
                <a:spcPct val="100000"/>
              </a:lnSpc>
              <a:spcBef>
                <a:spcPts val="125"/>
              </a:spcBef>
            </a:pPr>
            <a:r>
              <a:rPr lang="en-US">
                <a:solidFill>
                  <a:schemeClr val="bg1"/>
                </a:solidFill>
                <a:latin typeface="Arial" panose="020B0604020202020204" pitchFamily="34" charset="0"/>
                <a:ea typeface="微软雅黑" panose="020B0503020204020204" charset="-122"/>
                <a:cs typeface="微软雅黑" panose="020B0503020204020204" charset="-122"/>
              </a:rPr>
              <a:t>Credit Rating</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1" name="object 87"/>
          <p:cNvSpPr/>
          <p:nvPr/>
        </p:nvSpPr>
        <p:spPr>
          <a:xfrm>
            <a:off x="8416916" y="4431480"/>
            <a:ext cx="476262" cy="476262"/>
          </a:xfrm>
          <a:custGeom>
            <a:avLst/>
            <a:gdLst/>
            <a:ahLst/>
            <a:cxnLst/>
            <a:rect l="l" t="t" r="r" b="b"/>
            <a:pathLst>
              <a:path w="1047115" h="1047115">
                <a:moveTo>
                  <a:pt x="523544" y="0"/>
                </a:moveTo>
                <a:lnTo>
                  <a:pt x="478925" y="1893"/>
                </a:lnTo>
                <a:lnTo>
                  <a:pt x="434567" y="7572"/>
                </a:lnTo>
                <a:lnTo>
                  <a:pt x="390732" y="17038"/>
                </a:lnTo>
                <a:lnTo>
                  <a:pt x="347681" y="30289"/>
                </a:lnTo>
                <a:lnTo>
                  <a:pt x="305676" y="47327"/>
                </a:lnTo>
                <a:lnTo>
                  <a:pt x="264978" y="68152"/>
                </a:lnTo>
                <a:lnTo>
                  <a:pt x="225849" y="92762"/>
                </a:lnTo>
                <a:lnTo>
                  <a:pt x="188549" y="121159"/>
                </a:lnTo>
                <a:lnTo>
                  <a:pt x="153340" y="153342"/>
                </a:lnTo>
                <a:lnTo>
                  <a:pt x="121158" y="188551"/>
                </a:lnTo>
                <a:lnTo>
                  <a:pt x="92761" y="225851"/>
                </a:lnTo>
                <a:lnTo>
                  <a:pt x="68151" y="264981"/>
                </a:lnTo>
                <a:lnTo>
                  <a:pt x="47327" y="305678"/>
                </a:lnTo>
                <a:lnTo>
                  <a:pt x="30289" y="347683"/>
                </a:lnTo>
                <a:lnTo>
                  <a:pt x="17037" y="390734"/>
                </a:lnTo>
                <a:lnTo>
                  <a:pt x="7572" y="434568"/>
                </a:lnTo>
                <a:lnTo>
                  <a:pt x="1893" y="478926"/>
                </a:lnTo>
                <a:lnTo>
                  <a:pt x="0" y="523544"/>
                </a:lnTo>
                <a:lnTo>
                  <a:pt x="1893" y="568163"/>
                </a:lnTo>
                <a:lnTo>
                  <a:pt x="7572" y="612520"/>
                </a:lnTo>
                <a:lnTo>
                  <a:pt x="17037" y="656355"/>
                </a:lnTo>
                <a:lnTo>
                  <a:pt x="30289" y="699405"/>
                </a:lnTo>
                <a:lnTo>
                  <a:pt x="47327" y="741410"/>
                </a:lnTo>
                <a:lnTo>
                  <a:pt x="68151" y="782108"/>
                </a:lnTo>
                <a:lnTo>
                  <a:pt x="92761" y="821237"/>
                </a:lnTo>
                <a:lnTo>
                  <a:pt x="121158" y="858537"/>
                </a:lnTo>
                <a:lnTo>
                  <a:pt x="153340" y="893746"/>
                </a:lnTo>
                <a:lnTo>
                  <a:pt x="188549" y="925929"/>
                </a:lnTo>
                <a:lnTo>
                  <a:pt x="225849" y="954326"/>
                </a:lnTo>
                <a:lnTo>
                  <a:pt x="264978" y="978936"/>
                </a:lnTo>
                <a:lnTo>
                  <a:pt x="305676" y="999760"/>
                </a:lnTo>
                <a:lnTo>
                  <a:pt x="347681" y="1016799"/>
                </a:lnTo>
                <a:lnTo>
                  <a:pt x="390732" y="1030050"/>
                </a:lnTo>
                <a:lnTo>
                  <a:pt x="434567" y="1039516"/>
                </a:lnTo>
                <a:lnTo>
                  <a:pt x="478925" y="1045195"/>
                </a:lnTo>
                <a:lnTo>
                  <a:pt x="523544" y="1047088"/>
                </a:lnTo>
                <a:lnTo>
                  <a:pt x="568163" y="1045195"/>
                </a:lnTo>
                <a:lnTo>
                  <a:pt x="612521" y="1039516"/>
                </a:lnTo>
                <a:lnTo>
                  <a:pt x="656356" y="1030050"/>
                </a:lnTo>
                <a:lnTo>
                  <a:pt x="699406" y="1016799"/>
                </a:lnTo>
                <a:lnTo>
                  <a:pt x="741411" y="999760"/>
                </a:lnTo>
                <a:lnTo>
                  <a:pt x="782109" y="978936"/>
                </a:lnTo>
                <a:lnTo>
                  <a:pt x="821239" y="954326"/>
                </a:lnTo>
                <a:lnTo>
                  <a:pt x="858539" y="925929"/>
                </a:lnTo>
                <a:lnTo>
                  <a:pt x="893747" y="893746"/>
                </a:lnTo>
                <a:lnTo>
                  <a:pt x="925930" y="858537"/>
                </a:lnTo>
                <a:lnTo>
                  <a:pt x="954326" y="821237"/>
                </a:lnTo>
                <a:lnTo>
                  <a:pt x="978937" y="782108"/>
                </a:lnTo>
                <a:lnTo>
                  <a:pt x="999761" y="741410"/>
                </a:lnTo>
                <a:lnTo>
                  <a:pt x="1016798" y="699405"/>
                </a:lnTo>
                <a:lnTo>
                  <a:pt x="1030050" y="656355"/>
                </a:lnTo>
                <a:lnTo>
                  <a:pt x="1039516" y="612520"/>
                </a:lnTo>
                <a:lnTo>
                  <a:pt x="1045195" y="568163"/>
                </a:lnTo>
                <a:lnTo>
                  <a:pt x="1047088" y="523544"/>
                </a:lnTo>
                <a:lnTo>
                  <a:pt x="1045195" y="478926"/>
                </a:lnTo>
                <a:lnTo>
                  <a:pt x="1039516" y="434568"/>
                </a:lnTo>
                <a:lnTo>
                  <a:pt x="1030050" y="390734"/>
                </a:lnTo>
                <a:lnTo>
                  <a:pt x="1016798" y="347683"/>
                </a:lnTo>
                <a:lnTo>
                  <a:pt x="999761" y="305678"/>
                </a:lnTo>
                <a:lnTo>
                  <a:pt x="978937" y="264981"/>
                </a:lnTo>
                <a:lnTo>
                  <a:pt x="954326" y="225851"/>
                </a:lnTo>
                <a:lnTo>
                  <a:pt x="925930" y="188551"/>
                </a:lnTo>
                <a:lnTo>
                  <a:pt x="893747" y="153342"/>
                </a:lnTo>
                <a:lnTo>
                  <a:pt x="858539" y="121159"/>
                </a:lnTo>
                <a:lnTo>
                  <a:pt x="821239" y="92762"/>
                </a:lnTo>
                <a:lnTo>
                  <a:pt x="782109" y="68152"/>
                </a:lnTo>
                <a:lnTo>
                  <a:pt x="741411" y="47327"/>
                </a:lnTo>
                <a:lnTo>
                  <a:pt x="699406" y="30289"/>
                </a:lnTo>
                <a:lnTo>
                  <a:pt x="656356" y="17038"/>
                </a:lnTo>
                <a:lnTo>
                  <a:pt x="612521" y="7572"/>
                </a:lnTo>
                <a:lnTo>
                  <a:pt x="568163" y="1893"/>
                </a:lnTo>
                <a:lnTo>
                  <a:pt x="523544" y="0"/>
                </a:lnTo>
                <a:close/>
              </a:path>
            </a:pathLst>
          </a:custGeom>
          <a:solidFill>
            <a:srgbClr val="8A5E99"/>
          </a:solidFill>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2" name="object 88"/>
          <p:cNvSpPr txBox="1"/>
          <p:nvPr/>
        </p:nvSpPr>
        <p:spPr>
          <a:xfrm>
            <a:off x="8455893" y="4444420"/>
            <a:ext cx="437285" cy="452755"/>
          </a:xfrm>
          <a:prstGeom prst="rect">
            <a:avLst/>
          </a:prstGeom>
        </p:spPr>
        <p:txBody>
          <a:bodyPr vert="horz" wrap="square" lIns="0" tIns="7220" rIns="0" bIns="0" rtlCol="0">
            <a:spAutoFit/>
          </a:bodyPr>
          <a:lstStyle/>
          <a:p>
            <a:pPr marL="12700">
              <a:lnSpc>
                <a:spcPct val="100000"/>
              </a:lnSpc>
              <a:spcBef>
                <a:spcPts val="125"/>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Credit </a:t>
            </a:r>
            <a:r>
              <a:rPr lang="en-US" dirty="0" err="1" smtClean="0">
                <a:solidFill>
                  <a:schemeClr val="bg1"/>
                </a:solidFill>
                <a:latin typeface="Arial" panose="020B0604020202020204" pitchFamily="34" charset="0"/>
                <a:ea typeface="微软雅黑" panose="020B0503020204020204" charset="-122"/>
                <a:cs typeface="微软雅黑" panose="020B0503020204020204" charset="-122"/>
              </a:rPr>
              <a:t>manag</a:t>
            </a:r>
            <a:r>
              <a:rPr lang="en-US" altLang="zh-CN" dirty="0" err="1" smtClean="0">
                <a:solidFill>
                  <a:schemeClr val="bg1"/>
                </a:solidFill>
                <a:latin typeface="Arial" panose="020B0604020202020204" pitchFamily="34" charset="0"/>
                <a:ea typeface="微软雅黑" panose="020B0503020204020204" charset="-122"/>
                <a:cs typeface="微软雅黑" panose="020B0503020204020204" charset="-122"/>
              </a:rPr>
              <a:t>-</a:t>
            </a:r>
            <a:r>
              <a:rPr lang="en-US" dirty="0" err="1" smtClean="0">
                <a:solidFill>
                  <a:schemeClr val="bg1"/>
                </a:solidFill>
                <a:latin typeface="Arial" panose="020B0604020202020204" pitchFamily="34" charset="0"/>
                <a:ea typeface="微软雅黑" panose="020B0503020204020204" charset="-122"/>
                <a:cs typeface="微软雅黑" panose="020B0503020204020204" charset="-122"/>
              </a:rPr>
              <a:t>ement</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3" name="object 89"/>
          <p:cNvSpPr txBox="1"/>
          <p:nvPr/>
        </p:nvSpPr>
        <p:spPr>
          <a:xfrm>
            <a:off x="37752" y="4855311"/>
            <a:ext cx="8265856" cy="302895"/>
          </a:xfrm>
          <a:prstGeom prst="rect">
            <a:avLst/>
          </a:prstGeom>
        </p:spPr>
        <p:txBody>
          <a:bodyPr vert="horz" wrap="square" lIns="0" tIns="6065" rIns="0" bIns="0" rtlCol="0">
            <a:spAutoFit/>
          </a:bodyPr>
          <a:lstStyle/>
          <a:p>
            <a:pPr marL="12700">
              <a:lnSpc>
                <a:spcPct val="100000"/>
              </a:lnSpc>
              <a:spcBef>
                <a:spcPts val="105"/>
              </a:spcBef>
            </a:pPr>
            <a:r>
              <a:rPr lang="en-US" dirty="0">
                <a:solidFill>
                  <a:schemeClr val="bg1"/>
                </a:solidFill>
                <a:latin typeface="Arial" panose="020B0604020202020204" pitchFamily="34" charset="0"/>
                <a:ea typeface="微软雅黑" panose="020B0503020204020204" charset="-122"/>
                <a:cs typeface="微软雅黑" panose="020B0503020204020204" charset="-122"/>
              </a:rPr>
              <a:t>Combining the credit calculation, decentralized, non-destructive transmission, multi-party certification, and </a:t>
            </a:r>
            <a:r>
              <a:rPr lang="en-US"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dirty="0">
                <a:solidFill>
                  <a:schemeClr val="bg1"/>
                </a:solidFill>
                <a:latin typeface="Arial" panose="020B0604020202020204" pitchFamily="34" charset="0"/>
                <a:ea typeface="微软雅黑" panose="020B0503020204020204" charset="-122"/>
                <a:cs typeface="微软雅黑" panose="020B0503020204020204" charset="-122"/>
              </a:rPr>
              <a:t> structure characteristics of </a:t>
            </a:r>
            <a:r>
              <a:rPr lang="en-US" dirty="0" err="1">
                <a:solidFill>
                  <a:schemeClr val="bg1"/>
                </a:solidFill>
                <a:latin typeface="Arial" panose="020B0604020202020204" pitchFamily="34" charset="0"/>
                <a:ea typeface="微软雅黑" panose="020B0503020204020204" charset="-122"/>
                <a:cs typeface="微软雅黑" panose="020B0503020204020204" charset="-122"/>
              </a:rPr>
              <a:t>blockchain</a:t>
            </a:r>
            <a:r>
              <a:rPr lang="en-US" dirty="0">
                <a:solidFill>
                  <a:schemeClr val="bg1"/>
                </a:solidFill>
                <a:latin typeface="Arial" panose="020B0604020202020204" pitchFamily="34" charset="0"/>
                <a:ea typeface="微软雅黑" panose="020B0503020204020204" charset="-122"/>
                <a:cs typeface="微软雅黑" panose="020B0503020204020204" charset="-122"/>
              </a:rPr>
              <a:t> under big data, forming a credit self-certification and enterprise credit management starting point (seed credit)</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4" name="object 90"/>
          <p:cNvSpPr txBox="1"/>
          <p:nvPr/>
        </p:nvSpPr>
        <p:spPr>
          <a:xfrm>
            <a:off x="5128260" y="4264660"/>
            <a:ext cx="2454911" cy="155575"/>
          </a:xfrm>
          <a:prstGeom prst="rect">
            <a:avLst/>
          </a:prstGeom>
        </p:spPr>
        <p:txBody>
          <a:bodyPr vert="horz" wrap="square" lIns="0" tIns="7220" rIns="0" bIns="0" rtlCol="0">
            <a:spAutoFit/>
          </a:bodyPr>
          <a:lstStyle/>
          <a:p>
            <a:pPr fontAlgn="auto">
              <a:lnSpc>
                <a:spcPct val="100000"/>
              </a:lnSpc>
              <a:spcBef>
                <a:spcPts val="0"/>
              </a:spcBef>
              <a:tabLst>
                <a:tab pos="2451735" algn="l"/>
                <a:tab pos="4871085" algn="l"/>
              </a:tabLst>
            </a:pPr>
            <a:r>
              <a:rPr lang="en-US">
                <a:solidFill>
                  <a:schemeClr val="bg1"/>
                </a:solidFill>
                <a:latin typeface="Arial" panose="020B0604020202020204" pitchFamily="34" charset="0"/>
                <a:ea typeface="微软雅黑" panose="020B0503020204020204" charset="-122"/>
                <a:cs typeface="微软雅黑" panose="020B0503020204020204" charset="-122"/>
              </a:rPr>
              <a:t>1+N 1+N+N+N+N+N+N+N type rating model</a:t>
            </a:r>
            <a:endParaRPr lang="en-US"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5" name="object 91"/>
          <p:cNvSpPr txBox="1"/>
          <p:nvPr/>
        </p:nvSpPr>
        <p:spPr>
          <a:xfrm>
            <a:off x="165991" y="4573161"/>
            <a:ext cx="7717524" cy="154305"/>
          </a:xfrm>
          <a:prstGeom prst="rect">
            <a:avLst/>
          </a:prstGeom>
        </p:spPr>
        <p:txBody>
          <a:bodyPr vert="horz" wrap="square" lIns="0" tIns="6065" rIns="0" bIns="0" rtlCol="0">
            <a:spAutoFit/>
          </a:bodyPr>
          <a:lstStyle/>
          <a:p>
            <a:pPr fontAlgn="auto">
              <a:lnSpc>
                <a:spcPct val="100000"/>
              </a:lnSpc>
              <a:spcBef>
                <a:spcPts val="0"/>
              </a:spcBef>
              <a:tabLst>
                <a:tab pos="7561580" algn="l"/>
              </a:tabLst>
            </a:pPr>
            <a:r>
              <a:rPr lang="en-US" dirty="0">
                <a:solidFill>
                  <a:schemeClr val="bg1"/>
                </a:solidFill>
                <a:latin typeface="Arial" panose="020B0604020202020204" pitchFamily="34" charset="0"/>
                <a:ea typeface="微软雅黑" panose="020B0503020204020204" charset="-122"/>
                <a:cs typeface="微软雅黑" panose="020B0503020204020204" charset="-122"/>
              </a:rPr>
              <a:t>Reporting 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dirty="0">
                <a:solidFill>
                  <a:schemeClr val="bg1"/>
                </a:solidFill>
                <a:latin typeface="Arial" panose="020B0604020202020204" pitchFamily="34" charset="0"/>
                <a:ea typeface="微软雅黑" panose="020B0503020204020204" charset="-122"/>
                <a:cs typeface="微软雅黑" panose="020B0503020204020204" charset="-122"/>
              </a:rPr>
              <a:t>Structured 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dirty="0">
                <a:solidFill>
                  <a:schemeClr val="bg1"/>
                </a:solidFill>
                <a:latin typeface="Arial" panose="020B0604020202020204" pitchFamily="34" charset="0"/>
                <a:ea typeface="微软雅黑" panose="020B0503020204020204" charset="-122"/>
                <a:cs typeface="微软雅黑" panose="020B0503020204020204" charset="-122"/>
              </a:rPr>
              <a:t>Third Party 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dirty="0">
                <a:solidFill>
                  <a:schemeClr val="bg1"/>
                </a:solidFill>
                <a:latin typeface="Arial" panose="020B0604020202020204" pitchFamily="34" charset="0"/>
                <a:ea typeface="微软雅黑" panose="020B0503020204020204" charset="-122"/>
                <a:cs typeface="微软雅黑" panose="020B0503020204020204" charset="-122"/>
              </a:rPr>
              <a:t>Third Party 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dirty="0">
                <a:solidFill>
                  <a:schemeClr val="bg1"/>
                </a:solidFill>
                <a:latin typeface="Arial" panose="020B0604020202020204" pitchFamily="34" charset="0"/>
                <a:ea typeface="微软雅黑" panose="020B0503020204020204" charset="-122"/>
                <a:cs typeface="微软雅黑" panose="020B0503020204020204" charset="-122"/>
              </a:rPr>
              <a:t>Third Party 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dirty="0">
                <a:solidFill>
                  <a:schemeClr val="bg1"/>
                </a:solidFill>
                <a:latin typeface="Arial" panose="020B0604020202020204" pitchFamily="34" charset="0"/>
                <a:ea typeface="微软雅黑" panose="020B0503020204020204" charset="-122"/>
                <a:cs typeface="微软雅黑" panose="020B0503020204020204" charset="-122"/>
              </a:rPr>
              <a:t>Third Party </a:t>
            </a:r>
            <a:r>
              <a:rPr lang="en-US" dirty="0" smtClean="0">
                <a:solidFill>
                  <a:schemeClr val="bg1"/>
                </a:solidFill>
                <a:latin typeface="Arial" panose="020B0604020202020204" pitchFamily="34" charset="0"/>
                <a:ea typeface="微软雅黑" panose="020B0503020204020204" charset="-122"/>
                <a:cs typeface="微软雅黑" panose="020B0503020204020204" charset="-122"/>
              </a:rPr>
              <a:t>Data</a:t>
            </a:r>
            <a:r>
              <a:rPr dirty="0" smtClean="0">
                <a:solidFill>
                  <a:schemeClr val="bg1"/>
                </a:solidFill>
                <a:latin typeface="Arial" panose="020B0604020202020204" pitchFamily="34" charset="0"/>
                <a:ea typeface="微软雅黑" panose="020B0503020204020204" charset="-122"/>
                <a:cs typeface="微软雅黑" panose="020B0503020204020204" charset="-122"/>
              </a:rPr>
              <a:t>          </a:t>
            </a:r>
            <a:endParaRPr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6" name="object 11"/>
          <p:cNvSpPr/>
          <p:nvPr/>
        </p:nvSpPr>
        <p:spPr>
          <a:xfrm>
            <a:off x="3564388" y="1216158"/>
            <a:ext cx="0" cy="440160"/>
          </a:xfrm>
          <a:custGeom>
            <a:avLst/>
            <a:gdLst/>
            <a:ahLst/>
            <a:cxnLst/>
            <a:rect l="l" t="t" r="r" b="b"/>
            <a:pathLst>
              <a:path h="967739">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7" name="object 48"/>
          <p:cNvSpPr/>
          <p:nvPr/>
        </p:nvSpPr>
        <p:spPr>
          <a:xfrm>
            <a:off x="2429246" y="2301046"/>
            <a:ext cx="307014" cy="148742"/>
          </a:xfrm>
          <a:custGeom>
            <a:avLst/>
            <a:gdLst/>
            <a:ahLst/>
            <a:cxnLst/>
            <a:rect l="l" t="t" r="r" b="b"/>
            <a:pathLst>
              <a:path w="675004" h="327025">
                <a:moveTo>
                  <a:pt x="674847" y="0"/>
                </a:moveTo>
                <a:lnTo>
                  <a:pt x="337686" y="0"/>
                </a:lnTo>
                <a:lnTo>
                  <a:pt x="337686" y="326691"/>
                </a:lnTo>
                <a:lnTo>
                  <a:pt x="0" y="326691"/>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8" name="object 49"/>
          <p:cNvSpPr/>
          <p:nvPr/>
        </p:nvSpPr>
        <p:spPr>
          <a:xfrm>
            <a:off x="2429484" y="2098243"/>
            <a:ext cx="0" cy="440160"/>
          </a:xfrm>
          <a:custGeom>
            <a:avLst/>
            <a:gdLst/>
            <a:ahLst/>
            <a:cxnLst/>
            <a:rect l="l" t="t" r="r" b="b"/>
            <a:pathLst>
              <a:path h="967740">
                <a:moveTo>
                  <a:pt x="0" y="0"/>
                </a:moveTo>
                <a:lnTo>
                  <a:pt x="0" y="967509"/>
                </a:lnTo>
              </a:path>
            </a:pathLst>
          </a:custGeom>
          <a:ln w="20941">
            <a:solidFill>
              <a:srgbClr val="0D2F6A"/>
            </a:solidFill>
          </a:ln>
        </p:spPr>
        <p:txBody>
          <a:bodyPr wrap="square" lIns="0" tIns="0" rIns="0" bIns="0" rtlCol="0"/>
          <a:lstStyle/>
          <a:p>
            <a:endParaRPr>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999" name="object 66"/>
          <p:cNvSpPr txBox="1"/>
          <p:nvPr/>
        </p:nvSpPr>
        <p:spPr>
          <a:xfrm>
            <a:off x="4957546" y="3963674"/>
            <a:ext cx="967157" cy="155575"/>
          </a:xfrm>
          <a:prstGeom prst="rect">
            <a:avLst/>
          </a:prstGeom>
        </p:spPr>
        <p:txBody>
          <a:bodyPr vert="horz" wrap="square" lIns="0" tIns="7220" rIns="0" bIns="0" rtlCol="0">
            <a:spAutoFit/>
          </a:bodyPr>
          <a:lstStyle/>
          <a:p>
            <a:pPr marL="12700">
              <a:lnSpc>
                <a:spcPct val="100000"/>
              </a:lnSpc>
              <a:spcBef>
                <a:spcPts val="125"/>
              </a:spcBef>
            </a:pPr>
            <a:r>
              <a:rPr lang="en-US" altLang="zh-CN">
                <a:solidFill>
                  <a:schemeClr val="bg1"/>
                </a:solidFill>
                <a:latin typeface="Arial" panose="020B0604020202020204" pitchFamily="34" charset="0"/>
                <a:ea typeface="微软雅黑" panose="020B0503020204020204" charset="-122"/>
                <a:cs typeface="微软雅黑" panose="020B0503020204020204" charset="-122"/>
              </a:rPr>
              <a:t>Government data</a:t>
            </a:r>
            <a:endParaRPr lang="en-US" altLang="zh-CN"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0" name="object 66"/>
          <p:cNvSpPr txBox="1"/>
          <p:nvPr/>
        </p:nvSpPr>
        <p:spPr>
          <a:xfrm>
            <a:off x="6020161" y="3881882"/>
            <a:ext cx="1238850" cy="304165"/>
          </a:xfrm>
          <a:prstGeom prst="rect">
            <a:avLst/>
          </a:prstGeom>
        </p:spPr>
        <p:txBody>
          <a:bodyPr vert="horz" wrap="square" lIns="0" tIns="7220" rIns="0" bIns="0" rtlCol="0">
            <a:spAutoFit/>
          </a:bodyPr>
          <a:lstStyle/>
          <a:p>
            <a:pPr marL="12700">
              <a:lnSpc>
                <a:spcPct val="100000"/>
              </a:lnSpc>
              <a:spcBef>
                <a:spcPts val="125"/>
              </a:spcBef>
            </a:pPr>
            <a:r>
              <a:rPr lang="en-US" altLang="zh-CN">
                <a:solidFill>
                  <a:schemeClr val="bg1"/>
                </a:solidFill>
                <a:latin typeface="Arial" panose="020B0604020202020204" pitchFamily="34" charset="0"/>
                <a:ea typeface="微软雅黑" panose="020B0503020204020204" charset="-122"/>
                <a:cs typeface="微软雅黑" panose="020B0503020204020204" charset="-122"/>
              </a:rPr>
              <a:t>E-commerce platform transaction data</a:t>
            </a:r>
            <a:endParaRPr lang="en-US" altLang="zh-CN"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1" name="object 66"/>
          <p:cNvSpPr txBox="1"/>
          <p:nvPr/>
        </p:nvSpPr>
        <p:spPr>
          <a:xfrm>
            <a:off x="7340274" y="3831842"/>
            <a:ext cx="537845" cy="304165"/>
          </a:xfrm>
          <a:prstGeom prst="rect">
            <a:avLst/>
          </a:prstGeom>
        </p:spPr>
        <p:txBody>
          <a:bodyPr vert="horz" wrap="square" lIns="0" tIns="7220" rIns="0" bIns="0" rtlCol="0">
            <a:spAutoFit/>
          </a:bodyPr>
          <a:lstStyle/>
          <a:p>
            <a:pPr marL="12700">
              <a:lnSpc>
                <a:spcPct val="100000"/>
              </a:lnSpc>
              <a:spcBef>
                <a:spcPts val="125"/>
              </a:spcBef>
            </a:pPr>
            <a:r>
              <a:rPr lang="en-US" altLang="zh-CN">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mtClean="0">
                <a:solidFill>
                  <a:schemeClr val="bg1"/>
                </a:solidFill>
                <a:latin typeface="Arial" panose="020B0604020202020204" pitchFamily="34" charset="0"/>
                <a:ea typeface="微软雅黑" panose="020B0503020204020204" charset="-122"/>
                <a:cs typeface="微软雅黑" panose="020B0503020204020204" charset="-122"/>
              </a:rPr>
              <a:t>News</a:t>
            </a:r>
            <a:endParaRPr lang="zh-CN"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2" name="object 67"/>
          <p:cNvSpPr txBox="1"/>
          <p:nvPr/>
        </p:nvSpPr>
        <p:spPr>
          <a:xfrm>
            <a:off x="1647441" y="4279900"/>
            <a:ext cx="848692" cy="155575"/>
          </a:xfrm>
          <a:prstGeom prst="rect">
            <a:avLst/>
          </a:prstGeom>
        </p:spPr>
        <p:txBody>
          <a:bodyPr vert="horz" wrap="square" lIns="0" tIns="7220" rIns="0" bIns="0" rtlCol="0">
            <a:spAutoFit/>
          </a:bodyPr>
          <a:lstStyle/>
          <a:p>
            <a:pPr marL="12700">
              <a:lnSpc>
                <a:spcPct val="100000"/>
              </a:lnSpc>
              <a:spcBef>
                <a:spcPts val="125"/>
              </a:spcBef>
            </a:pPr>
            <a:r>
              <a:rPr lang="en-US" altLang="zh-CN" dirty="0" smtClean="0">
                <a:solidFill>
                  <a:schemeClr val="bg1"/>
                </a:solidFill>
                <a:latin typeface="Arial" panose="020B0604020202020204" pitchFamily="34" charset="0"/>
                <a:ea typeface="微软雅黑" panose="020B0503020204020204" charset="-122"/>
                <a:cs typeface="微软雅黑" panose="020B0503020204020204" charset="-122"/>
              </a:rPr>
              <a:t>Public</a:t>
            </a:r>
            <a:r>
              <a:rPr lang="zh-CN" altLang="en-US"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dirty="0" err="1" smtClean="0">
                <a:solidFill>
                  <a:schemeClr val="bg1"/>
                </a:solidFill>
                <a:latin typeface="Arial" panose="020B0604020202020204" pitchFamily="34" charset="0"/>
                <a:ea typeface="微软雅黑" panose="020B0503020204020204" charset="-122"/>
                <a:cs typeface="微软雅黑" panose="020B0503020204020204" charset="-122"/>
              </a:rPr>
              <a:t>ledeger</a:t>
            </a:r>
            <a:endParaRPr lang="zh-CN"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3" name="object 67"/>
          <p:cNvSpPr txBox="1"/>
          <p:nvPr/>
        </p:nvSpPr>
        <p:spPr>
          <a:xfrm>
            <a:off x="3681335" y="4230477"/>
            <a:ext cx="904874" cy="304165"/>
          </a:xfrm>
          <a:prstGeom prst="rect">
            <a:avLst/>
          </a:prstGeom>
        </p:spPr>
        <p:txBody>
          <a:bodyPr vert="horz" wrap="square" lIns="0" tIns="7220" rIns="0" bIns="0" rtlCol="0">
            <a:spAutoFit/>
          </a:bodyPr>
          <a:lstStyle/>
          <a:p>
            <a:pPr marL="12700">
              <a:lnSpc>
                <a:spcPct val="100000"/>
              </a:lnSpc>
              <a:spcBef>
                <a:spcPts val="125"/>
              </a:spcBef>
            </a:pPr>
            <a:r>
              <a:rPr lang="en-US" altLang="zh-CN">
                <a:solidFill>
                  <a:schemeClr val="bg1"/>
                </a:solidFill>
                <a:latin typeface="Arial" panose="020B0604020202020204" pitchFamily="34" charset="0"/>
                <a:ea typeface="微软雅黑" panose="020B0503020204020204" charset="-122"/>
                <a:cs typeface="微软雅黑" panose="020B0503020204020204" charset="-122"/>
              </a:rPr>
              <a:t>Multi-party certificate</a:t>
            </a:r>
            <a:endParaRPr lang="en-US" altLang="zh-CN"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04" name="标题 1"/>
          <p:cNvSpPr txBox="1"/>
          <p:nvPr/>
        </p:nvSpPr>
        <p:spPr>
          <a:xfrm>
            <a:off x="335019" y="320041"/>
            <a:ext cx="7248152" cy="517524"/>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ea"/>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ea"/>
              </a:rPr>
              <a:t> + big data - black box mechanism white box</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9313"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新型数据资源共享机制</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pic>
        <p:nvPicPr>
          <p:cNvPr id="2097157" name="图片 323"/>
          <p:cNvPicPr>
            <a:picLocks noChangeAspect="1"/>
          </p:cNvPicPr>
          <p:nvPr/>
        </p:nvPicPr>
        <p:blipFill>
          <a:blip r:embed="rId1" cstate="print"/>
          <a:stretch>
            <a:fillRect/>
          </a:stretch>
        </p:blipFill>
        <p:spPr>
          <a:xfrm>
            <a:off x="1934845" y="1251267"/>
            <a:ext cx="5274310" cy="2641600"/>
          </a:xfrm>
          <a:prstGeom prst="rect">
            <a:avLst/>
          </a:prstGeom>
        </p:spPr>
      </p:pic>
      <p:sp>
        <p:nvSpPr>
          <p:cNvPr id="1049314" name="文本框 2"/>
          <p:cNvSpPr txBox="1"/>
          <p:nvPr/>
        </p:nvSpPr>
        <p:spPr>
          <a:xfrm>
            <a:off x="2891155" y="4187190"/>
            <a:ext cx="3362325" cy="583565"/>
          </a:xfrm>
          <a:prstGeom prst="rect">
            <a:avLst/>
          </a:prstGeom>
          <a:noFill/>
        </p:spPr>
        <p:txBody>
          <a:bodyPr wrap="square" rtlCol="0">
            <a:spAutoFit/>
          </a:bodyPr>
          <a:lstStyle/>
          <a:p>
            <a:pPr algn="ctr"/>
            <a:r>
              <a:rPr lang="zh-CN" altLang="en-US" sz="1600">
                <a:solidFill>
                  <a:schemeClr val="bg1"/>
                </a:solidFill>
                <a:latin typeface="Arial" panose="020B0604020202020204" pitchFamily="34" charset="0"/>
                <a:ea typeface="微软雅黑" panose="020B0503020204020204" charset="-122"/>
                <a:cs typeface="微软雅黑" panose="020B0503020204020204" charset="-122"/>
              </a:rPr>
              <a:t>基于深证金融区块链云平台搭建“中介机构征信链”</a:t>
            </a:r>
            <a:endParaRPr lang="zh-CN" altLang="en-US" sz="160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8" name="矩形 5"/>
          <p:cNvSpPr/>
          <p:nvPr/>
        </p:nvSpPr>
        <p:spPr>
          <a:xfrm>
            <a:off x="331175" y="2360100"/>
            <a:ext cx="8314055" cy="1076325"/>
          </a:xfrm>
          <a:prstGeom prst="rect">
            <a:avLst/>
          </a:prstGeom>
        </p:spPr>
        <p:txBody>
          <a:bodyPr wrap="none">
            <a:spAutoFit/>
          </a:bodyPr>
          <a:lstStyle/>
          <a:p>
            <a:pPr lvl="0" algn="ctr"/>
            <a:r>
              <a:rPr lang="zh-CN" altLang="en-US" sz="3200" b="1" dirty="0" smtClean="0">
                <a:solidFill>
                  <a:schemeClr val="bg1"/>
                </a:solidFill>
                <a:sym typeface="+mn-ea"/>
              </a:rPr>
              <a:t>智能制造</a:t>
            </a:r>
            <a:r>
              <a:rPr lang="en-US" altLang="zh-CN" sz="3200" b="1" dirty="0" smtClean="0">
                <a:solidFill>
                  <a:schemeClr val="bg1"/>
                </a:solidFill>
                <a:sym typeface="+mn-ea"/>
              </a:rPr>
              <a:t>+</a:t>
            </a:r>
            <a:r>
              <a:rPr lang="en-US" altLang="zh-CN" sz="3200" b="1" dirty="0" err="1">
                <a:solidFill>
                  <a:schemeClr val="bg1"/>
                </a:solidFill>
                <a:sym typeface="+mn-ea"/>
              </a:rPr>
              <a:t>区块链</a:t>
            </a:r>
            <a:r>
              <a:rPr lang="en-US" altLang="zh-CN" sz="3200" b="1" dirty="0">
                <a:solidFill>
                  <a:schemeClr val="bg1"/>
                </a:solidFill>
                <a:sym typeface="+mn-ea"/>
              </a:rPr>
              <a:t>=？</a:t>
            </a:r>
            <a:endParaRPr lang="en-US" altLang="zh-CN" sz="3200" b="1" dirty="0">
              <a:solidFill>
                <a:schemeClr val="bg1"/>
              </a:solidFill>
              <a:sym typeface="+mn-ea"/>
            </a:endParaRPr>
          </a:p>
          <a:p>
            <a:pPr lvl="0" algn="ctr"/>
            <a:r>
              <a:rPr lang="en-US" altLang="zh-CN" sz="3200" b="1" dirty="0">
                <a:solidFill>
                  <a:schemeClr val="bg1"/>
                </a:solidFill>
                <a:sym typeface="+mn-ea"/>
              </a:rPr>
              <a:t>Intelligent manufacturing+ Blockchain= </a:t>
            </a:r>
            <a:r>
              <a:rPr lang="zh-CN" altLang="en-US" sz="3200" b="1" dirty="0">
                <a:solidFill>
                  <a:schemeClr val="bg1"/>
                </a:solidFill>
                <a:sym typeface="+mn-ea"/>
              </a:rPr>
              <a:t>？</a:t>
            </a:r>
            <a:endParaRPr lang="zh-CN" altLang="en-US" sz="3200" b="1" dirty="0">
              <a:solidFill>
                <a:schemeClr val="bg1"/>
              </a:solidFill>
              <a:sym typeface="+mn-ea"/>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1"/>
          <p:cNvSpPr/>
          <p:nvPr/>
        </p:nvSpPr>
        <p:spPr>
          <a:xfrm>
            <a:off x="353498" y="941930"/>
            <a:ext cx="3582231" cy="483887"/>
          </a:xfrm>
          <a:prstGeom prst="rect">
            <a:avLst/>
          </a:prstGeom>
          <a:noFill/>
          <a:ln w="9525">
            <a:noFill/>
            <a:miter/>
          </a:ln>
        </p:spPr>
        <p:txBody>
          <a:bodyPr lIns="24939" rIns="24939" anchor="ctr"/>
          <a:lstStyle/>
          <a:p>
            <a:pPr algn="ctr" defTabSz="518160"/>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传统工业互联网 </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VS </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分布式智能生产网络</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46" name="组合 11"/>
          <p:cNvGrpSpPr/>
          <p:nvPr/>
        </p:nvGrpSpPr>
        <p:grpSpPr>
          <a:xfrm>
            <a:off x="1861456" y="1571231"/>
            <a:ext cx="3618155" cy="3054290"/>
            <a:chOff x="1523999" y="1549460"/>
            <a:chExt cx="3618155" cy="3054290"/>
          </a:xfrm>
        </p:grpSpPr>
        <p:graphicFrame>
          <p:nvGraphicFramePr>
            <p:cNvPr id="47" name="图示 2"/>
            <p:cNvGraphicFramePr/>
            <p:nvPr/>
          </p:nvGraphicFramePr>
          <p:xfrm>
            <a:off x="1523999" y="1549460"/>
            <a:ext cx="3618155" cy="30542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8" name="文本框 4"/>
            <p:cNvSpPr txBox="1"/>
            <p:nvPr/>
          </p:nvSpPr>
          <p:spPr>
            <a:xfrm>
              <a:off x="1842577" y="1818490"/>
              <a:ext cx="780496" cy="510540"/>
            </a:xfrm>
            <a:prstGeom prst="rect">
              <a:avLst/>
            </a:prstGeom>
            <a:noFill/>
          </p:spPr>
          <p:txBody>
            <a:bodyPr wrap="square" rtlCol="0">
              <a:spAutoFit/>
            </a:bodyPr>
            <a:lstStyle/>
            <a:p>
              <a:r>
                <a:rPr lang="zh-CN" altLang="en-US" sz="1000" dirty="0" smtClean="0">
                  <a:solidFill>
                    <a:sysClr val="window" lastClr="FFFFFF"/>
                  </a:solidFill>
                </a:rPr>
                <a:t>基础设施和维护费用极高</a:t>
              </a:r>
              <a:endParaRPr lang="zh-CN" altLang="en-US" dirty="0"/>
            </a:p>
          </p:txBody>
        </p:sp>
        <p:sp>
          <p:nvSpPr>
            <p:cNvPr id="49" name="文本框 5"/>
            <p:cNvSpPr txBox="1"/>
            <p:nvPr/>
          </p:nvSpPr>
          <p:spPr>
            <a:xfrm>
              <a:off x="2684912" y="2830927"/>
              <a:ext cx="1074595" cy="610167"/>
            </a:xfrm>
            <a:prstGeom prst="rect">
              <a:avLst/>
            </a:prstGeom>
            <a:noFill/>
          </p:spPr>
          <p:txBody>
            <a:bodyPr wrap="square" rtlCol="0">
              <a:spAutoFit/>
            </a:bodyPr>
            <a:lstStyle/>
            <a:p>
              <a:pPr algn="ctr"/>
              <a:r>
                <a:rPr lang="zh-CN" altLang="en-US" sz="1200" dirty="0" smtClean="0">
                  <a:solidFill>
                    <a:sysClr val="window" lastClr="FFFFFF"/>
                  </a:solidFill>
                </a:rPr>
                <a:t>“工业云”</a:t>
              </a:r>
              <a:r>
                <a:rPr lang="zh-CN" altLang="en-US" sz="1200" dirty="0">
                  <a:solidFill>
                    <a:sysClr val="window" lastClr="FFFFFF"/>
                  </a:solidFill>
                </a:rPr>
                <a:t>为载体</a:t>
              </a:r>
              <a:endParaRPr lang="zh-CN" altLang="en-US" sz="1200" dirty="0">
                <a:solidFill>
                  <a:sysClr val="window" lastClr="FFFFFF"/>
                </a:solidFill>
              </a:endParaRPr>
            </a:p>
            <a:p>
              <a:endParaRPr lang="zh-CN" altLang="en-US" dirty="0"/>
            </a:p>
          </p:txBody>
        </p:sp>
        <p:sp>
          <p:nvSpPr>
            <p:cNvPr id="50" name="文本框 6"/>
            <p:cNvSpPr txBox="1"/>
            <p:nvPr/>
          </p:nvSpPr>
          <p:spPr>
            <a:xfrm>
              <a:off x="1588547" y="2796961"/>
              <a:ext cx="780496" cy="637540"/>
            </a:xfrm>
            <a:prstGeom prst="rect">
              <a:avLst/>
            </a:prstGeom>
            <a:noFill/>
          </p:spPr>
          <p:txBody>
            <a:bodyPr wrap="square" rtlCol="0">
              <a:spAutoFit/>
            </a:bodyPr>
            <a:lstStyle/>
            <a:p>
              <a:r>
                <a:rPr lang="zh-CN" altLang="en-US" sz="1000" dirty="0">
                  <a:solidFill>
                    <a:sysClr val="window" lastClr="FFFFFF"/>
                  </a:solidFill>
                </a:rPr>
                <a:t>一个故障导致全网崩溃</a:t>
              </a:r>
              <a:endParaRPr lang="zh-CN" altLang="en-US" sz="1000" dirty="0">
                <a:solidFill>
                  <a:sysClr val="window" lastClr="FFFFFF"/>
                </a:solidFill>
              </a:endParaRPr>
            </a:p>
            <a:p>
              <a:endParaRPr lang="zh-CN" altLang="en-US" dirty="0"/>
            </a:p>
          </p:txBody>
        </p:sp>
        <p:sp>
          <p:nvSpPr>
            <p:cNvPr id="51" name="文本框 7"/>
            <p:cNvSpPr txBox="1"/>
            <p:nvPr/>
          </p:nvSpPr>
          <p:spPr>
            <a:xfrm>
              <a:off x="1860946" y="3752187"/>
              <a:ext cx="780496" cy="637540"/>
            </a:xfrm>
            <a:prstGeom prst="rect">
              <a:avLst/>
            </a:prstGeom>
            <a:noFill/>
          </p:spPr>
          <p:txBody>
            <a:bodyPr wrap="square" rtlCol="0">
              <a:spAutoFit/>
            </a:bodyPr>
            <a:lstStyle/>
            <a:p>
              <a:r>
                <a:rPr lang="zh-CN" altLang="en-US" sz="1000" dirty="0" smtClean="0">
                  <a:solidFill>
                    <a:sysClr val="window" lastClr="FFFFFF"/>
                  </a:solidFill>
                </a:rPr>
                <a:t>不同生产单元间通信困难</a:t>
              </a:r>
              <a:endParaRPr lang="zh-CN" altLang="en-US" sz="1000" dirty="0" smtClean="0">
                <a:solidFill>
                  <a:sysClr val="window" lastClr="FFFFFF"/>
                </a:solidFill>
              </a:endParaRPr>
            </a:p>
            <a:p>
              <a:endParaRPr lang="zh-CN" altLang="en-US" dirty="0"/>
            </a:p>
          </p:txBody>
        </p:sp>
      </p:grpSp>
      <p:graphicFrame>
        <p:nvGraphicFramePr>
          <p:cNvPr id="52" name="图示 9"/>
          <p:cNvGraphicFramePr/>
          <p:nvPr/>
        </p:nvGraphicFramePr>
        <p:xfrm>
          <a:off x="4712234" y="1571976"/>
          <a:ext cx="3618000" cy="3052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3" name="文本框 10"/>
          <p:cNvSpPr txBox="1"/>
          <p:nvPr/>
        </p:nvSpPr>
        <p:spPr>
          <a:xfrm>
            <a:off x="4837928" y="2824721"/>
            <a:ext cx="1074595" cy="461665"/>
          </a:xfrm>
          <a:prstGeom prst="rect">
            <a:avLst/>
          </a:prstGeom>
          <a:noFill/>
        </p:spPr>
        <p:txBody>
          <a:bodyPr wrap="square" rtlCol="0">
            <a:spAutoFit/>
          </a:bodyPr>
          <a:lstStyle/>
          <a:p>
            <a:pPr algn="ctr"/>
            <a:r>
              <a:rPr lang="zh-CN" altLang="en-US" sz="1200" dirty="0" smtClean="0">
                <a:solidFill>
                  <a:sysClr val="window" lastClr="FFFFFF"/>
                </a:solidFill>
              </a:rPr>
              <a:t>“云链混合”生产网络</a:t>
            </a:r>
            <a:endParaRPr lang="zh-CN" altLang="en-US" dirty="0"/>
          </a:p>
        </p:txBody>
      </p:sp>
      <p:cxnSp>
        <p:nvCxnSpPr>
          <p:cNvPr id="54" name="直接连接符 13"/>
          <p:cNvCxnSpPr/>
          <p:nvPr/>
        </p:nvCxnSpPr>
        <p:spPr>
          <a:xfrm>
            <a:off x="4457252" y="2640478"/>
            <a:ext cx="0" cy="890160"/>
          </a:xfrm>
          <a:prstGeom prst="line">
            <a:avLst/>
          </a:prstGeom>
        </p:spPr>
        <p:style>
          <a:lnRef idx="1">
            <a:srgbClr val="5B9BD5"/>
          </a:lnRef>
          <a:fillRef idx="0">
            <a:srgbClr val="5B9BD5"/>
          </a:fillRef>
          <a:effectRef idx="0">
            <a:srgbClr val="5B9BD5"/>
          </a:effectRef>
          <a:fontRef idx="minor">
            <a:sysClr val="windowText" lastClr="000000"/>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1"/>
          <p:cNvSpPr/>
          <p:nvPr/>
        </p:nvSpPr>
        <p:spPr>
          <a:xfrm>
            <a:off x="353695" y="941705"/>
            <a:ext cx="4805045" cy="483870"/>
          </a:xfrm>
          <a:prstGeom prst="rect">
            <a:avLst/>
          </a:prstGeom>
          <a:noFill/>
          <a:ln w="9525">
            <a:noFill/>
            <a:miter/>
          </a:ln>
        </p:spPr>
        <p:txBody>
          <a:bodyPr lIns="24939" rIns="24939" anchor="ctr"/>
          <a:lstStyle/>
          <a:p>
            <a:pPr algn="l" defTabSz="518160"/>
            <a:r>
              <a:rPr sz="1600" b="1" dirty="0" smtClean="0">
                <a:solidFill>
                  <a:sysClr val="window" lastClr="FFFFFF"/>
                </a:solidFill>
                <a:latin typeface="微软雅黑" panose="020B0503020204020204" charset="-122"/>
                <a:ea typeface="微软雅黑" panose="020B0503020204020204" charset="-122"/>
                <a:cs typeface="微软雅黑" panose="020B0503020204020204" charset="-122"/>
              </a:rPr>
              <a:t>Traditional industrial Internet VS </a:t>
            </a:r>
            <a:endParaRPr sz="1600" b="1" dirty="0" smtClean="0">
              <a:solidFill>
                <a:sysClr val="window" lastClr="FFFFFF"/>
              </a:solidFill>
              <a:latin typeface="微软雅黑" panose="020B0503020204020204" charset="-122"/>
              <a:ea typeface="微软雅黑" panose="020B0503020204020204" charset="-122"/>
              <a:cs typeface="微软雅黑" panose="020B0503020204020204" charset="-122"/>
            </a:endParaRPr>
          </a:p>
          <a:p>
            <a:pPr algn="l" defTabSz="518160"/>
            <a:r>
              <a:rPr sz="1600" b="1" dirty="0" smtClean="0">
                <a:solidFill>
                  <a:sysClr val="window" lastClr="FFFFFF"/>
                </a:solidFill>
                <a:latin typeface="微软雅黑" panose="020B0503020204020204" charset="-122"/>
                <a:ea typeface="微软雅黑" panose="020B0503020204020204" charset="-122"/>
                <a:cs typeface="微软雅黑" panose="020B0503020204020204" charset="-122"/>
              </a:rPr>
              <a:t>distributed intelligent production network</a:t>
            </a:r>
            <a:endParaRPr sz="1600" b="1" dirty="0" smtClean="0">
              <a:solidFill>
                <a:sysClr val="window" lastClr="FFFFFF"/>
              </a:solidFill>
              <a:latin typeface="微软雅黑" panose="020B0503020204020204" charset="-122"/>
              <a:ea typeface="微软雅黑" panose="020B0503020204020204" charset="-122"/>
              <a:cs typeface="微软雅黑" panose="020B0503020204020204" charset="-122"/>
            </a:endParaRPr>
          </a:p>
        </p:txBody>
      </p:sp>
      <p:grpSp>
        <p:nvGrpSpPr>
          <p:cNvPr id="23" name="组合 11"/>
          <p:cNvGrpSpPr/>
          <p:nvPr/>
        </p:nvGrpSpPr>
        <p:grpSpPr>
          <a:xfrm>
            <a:off x="1861456" y="1571231"/>
            <a:ext cx="3618155" cy="3054290"/>
            <a:chOff x="1523999" y="1549460"/>
            <a:chExt cx="3618155" cy="3054290"/>
          </a:xfrm>
        </p:grpSpPr>
        <p:graphicFrame>
          <p:nvGraphicFramePr>
            <p:cNvPr id="24" name="图示 2"/>
            <p:cNvGraphicFramePr/>
            <p:nvPr/>
          </p:nvGraphicFramePr>
          <p:xfrm>
            <a:off x="1523999" y="1549460"/>
            <a:ext cx="3618155" cy="30542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5" name="文本框 4"/>
            <p:cNvSpPr txBox="1"/>
            <p:nvPr/>
          </p:nvSpPr>
          <p:spPr>
            <a:xfrm>
              <a:off x="1589404" y="1818700"/>
              <a:ext cx="1096645" cy="860425"/>
            </a:xfrm>
            <a:prstGeom prst="rect">
              <a:avLst/>
            </a:prstGeom>
            <a:noFill/>
          </p:spPr>
          <p:txBody>
            <a:bodyPr wrap="square" rtlCol="0">
              <a:spAutoFit/>
            </a:bodyPr>
            <a:lstStyle/>
            <a:p>
              <a:r>
                <a:rPr lang="en-US" altLang="zh-CN" sz="1000" dirty="0" smtClean="0">
                  <a:solidFill>
                    <a:sysClr val="window" lastClr="FFFFFF"/>
                  </a:solidFill>
                </a:rPr>
                <a:t>Extremely high costs of infrastructure and maintenance </a:t>
              </a:r>
              <a:endParaRPr lang="en-US" altLang="zh-CN" sz="1000" dirty="0" smtClean="0">
                <a:solidFill>
                  <a:sysClr val="window" lastClr="FFFFFF"/>
                </a:solidFill>
              </a:endParaRPr>
            </a:p>
          </p:txBody>
        </p:sp>
        <p:sp>
          <p:nvSpPr>
            <p:cNvPr id="26" name="文本框 5"/>
            <p:cNvSpPr txBox="1"/>
            <p:nvPr/>
          </p:nvSpPr>
          <p:spPr>
            <a:xfrm>
              <a:off x="2684912" y="2830927"/>
              <a:ext cx="1074595" cy="553085"/>
            </a:xfrm>
            <a:prstGeom prst="rect">
              <a:avLst/>
            </a:prstGeom>
            <a:noFill/>
          </p:spPr>
          <p:txBody>
            <a:bodyPr wrap="square" rtlCol="0">
              <a:spAutoFit/>
            </a:bodyPr>
            <a:lstStyle/>
            <a:p>
              <a:pPr algn="ctr"/>
              <a:r>
                <a:rPr lang="zh-CN" altLang="en-US" sz="1000" dirty="0" smtClean="0">
                  <a:solidFill>
                    <a:sysClr val="window" lastClr="FFFFFF"/>
                  </a:solidFill>
                </a:rPr>
                <a:t>“</a:t>
              </a:r>
              <a:r>
                <a:rPr lang="en-US" altLang="zh-CN" sz="1000" dirty="0" smtClean="0">
                  <a:solidFill>
                    <a:sysClr val="window" lastClr="FFFFFF"/>
                  </a:solidFill>
                </a:rPr>
                <a:t>Industiral Cloud</a:t>
              </a:r>
              <a:r>
                <a:rPr lang="zh-CN" altLang="en-US" sz="1000" dirty="0" smtClean="0">
                  <a:solidFill>
                    <a:sysClr val="window" lastClr="FFFFFF"/>
                  </a:solidFill>
                </a:rPr>
                <a:t>”</a:t>
              </a:r>
              <a:r>
                <a:rPr lang="en-US" altLang="zh-CN" sz="1000" dirty="0" smtClean="0">
                  <a:solidFill>
                    <a:sysClr val="window" lastClr="FFFFFF"/>
                  </a:solidFill>
                </a:rPr>
                <a:t>as a carrier</a:t>
              </a:r>
              <a:endParaRPr lang="en-US" altLang="zh-CN" sz="1000" dirty="0" smtClean="0">
                <a:solidFill>
                  <a:sysClr val="window" lastClr="FFFFFF"/>
                </a:solidFill>
              </a:endParaRPr>
            </a:p>
          </p:txBody>
        </p:sp>
        <p:sp>
          <p:nvSpPr>
            <p:cNvPr id="27" name="文本框 6"/>
            <p:cNvSpPr txBox="1"/>
            <p:nvPr/>
          </p:nvSpPr>
          <p:spPr>
            <a:xfrm>
              <a:off x="1588769" y="2797235"/>
              <a:ext cx="1096010" cy="706755"/>
            </a:xfrm>
            <a:prstGeom prst="rect">
              <a:avLst/>
            </a:prstGeom>
            <a:noFill/>
          </p:spPr>
          <p:txBody>
            <a:bodyPr wrap="square" rtlCol="0">
              <a:spAutoFit/>
            </a:bodyPr>
            <a:lstStyle/>
            <a:p>
              <a:r>
                <a:rPr lang="en-US" altLang="zh-CN" sz="1000" dirty="0">
                  <a:solidFill>
                    <a:sysClr val="window" lastClr="FFFFFF"/>
                  </a:solidFill>
                </a:rPr>
                <a:t>One breakdown leads to collapse of the whole network </a:t>
              </a:r>
              <a:endParaRPr lang="zh-CN" altLang="en-US" dirty="0"/>
            </a:p>
          </p:txBody>
        </p:sp>
        <p:sp>
          <p:nvSpPr>
            <p:cNvPr id="28" name="文本框 7"/>
            <p:cNvSpPr txBox="1"/>
            <p:nvPr/>
          </p:nvSpPr>
          <p:spPr>
            <a:xfrm>
              <a:off x="1588769" y="3752275"/>
              <a:ext cx="1185545" cy="706755"/>
            </a:xfrm>
            <a:prstGeom prst="rect">
              <a:avLst/>
            </a:prstGeom>
            <a:noFill/>
          </p:spPr>
          <p:txBody>
            <a:bodyPr wrap="square" rtlCol="0">
              <a:spAutoFit/>
            </a:bodyPr>
            <a:lstStyle/>
            <a:p>
              <a:r>
                <a:rPr lang="en-US" altLang="zh-CN" sz="1000" dirty="0" smtClean="0">
                  <a:solidFill>
                    <a:sysClr val="window" lastClr="FFFFFF"/>
                  </a:solidFill>
                </a:rPr>
                <a:t>Communication difficulties between different production units</a:t>
              </a:r>
              <a:endParaRPr lang="zh-CN" altLang="en-US" dirty="0"/>
            </a:p>
          </p:txBody>
        </p:sp>
      </p:grpSp>
      <p:graphicFrame>
        <p:nvGraphicFramePr>
          <p:cNvPr id="29" name="图示 9"/>
          <p:cNvGraphicFramePr/>
          <p:nvPr/>
        </p:nvGraphicFramePr>
        <p:xfrm>
          <a:off x="4712234" y="1571976"/>
          <a:ext cx="3618000" cy="3052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0" name="文本框 10"/>
          <p:cNvSpPr txBox="1"/>
          <p:nvPr/>
        </p:nvSpPr>
        <p:spPr>
          <a:xfrm>
            <a:off x="4837928" y="2650731"/>
            <a:ext cx="1074595" cy="1014730"/>
          </a:xfrm>
          <a:prstGeom prst="rect">
            <a:avLst/>
          </a:prstGeom>
          <a:noFill/>
        </p:spPr>
        <p:txBody>
          <a:bodyPr wrap="square" rtlCol="0">
            <a:spAutoFit/>
          </a:bodyPr>
          <a:lstStyle/>
          <a:p>
            <a:pPr algn="ctr"/>
            <a:r>
              <a:rPr lang="zh-CN" altLang="en-US" sz="1200" dirty="0" smtClean="0">
                <a:solidFill>
                  <a:sysClr val="window" lastClr="FFFFFF"/>
                </a:solidFill>
              </a:rPr>
              <a:t>“</a:t>
            </a:r>
            <a:r>
              <a:rPr lang="en-US" altLang="zh-CN" sz="1200" dirty="0" smtClean="0">
                <a:solidFill>
                  <a:sysClr val="window" lastClr="FFFFFF"/>
                </a:solidFill>
              </a:rPr>
              <a:t>Mix of Cloud and Blockchain</a:t>
            </a:r>
            <a:r>
              <a:rPr lang="zh-CN" altLang="en-US" sz="1200" dirty="0" smtClean="0">
                <a:solidFill>
                  <a:sysClr val="window" lastClr="FFFFFF"/>
                </a:solidFill>
              </a:rPr>
              <a:t>”</a:t>
            </a:r>
            <a:r>
              <a:rPr lang="en-US" altLang="zh-CN" sz="1200" dirty="0" smtClean="0">
                <a:solidFill>
                  <a:sysClr val="window" lastClr="FFFFFF"/>
                </a:solidFill>
              </a:rPr>
              <a:t>production network</a:t>
            </a:r>
            <a:endParaRPr lang="en-US" altLang="zh-CN" dirty="0"/>
          </a:p>
        </p:txBody>
      </p:sp>
      <p:cxnSp>
        <p:nvCxnSpPr>
          <p:cNvPr id="31" name="直接连接符 13"/>
          <p:cNvCxnSpPr/>
          <p:nvPr/>
        </p:nvCxnSpPr>
        <p:spPr>
          <a:xfrm>
            <a:off x="4457252" y="2640478"/>
            <a:ext cx="0" cy="890160"/>
          </a:xfrm>
          <a:prstGeom prst="line">
            <a:avLst/>
          </a:prstGeom>
        </p:spPr>
        <p:style>
          <a:lnRef idx="1">
            <a:srgbClr val="5B9BD5"/>
          </a:lnRef>
          <a:fillRef idx="0">
            <a:srgbClr val="5B9BD5"/>
          </a:fillRef>
          <a:effectRef idx="0">
            <a:srgbClr val="5B9BD5"/>
          </a:effectRef>
          <a:fontRef idx="minor">
            <a:sysClr val="windowText" lastClr="000000"/>
          </a:fontRef>
        </p:style>
      </p:cxnSp>
      <p:sp>
        <p:nvSpPr>
          <p:cNvPr id="32" name="文本框 31"/>
          <p:cNvSpPr txBox="1"/>
          <p:nvPr/>
        </p:nvSpPr>
        <p:spPr>
          <a:xfrm>
            <a:off x="6108700" y="1992630"/>
            <a:ext cx="644525" cy="358140"/>
          </a:xfrm>
          <a:prstGeom prst="rect">
            <a:avLst/>
          </a:prstGeom>
          <a:solidFill>
            <a:srgbClr val="5B9BD5"/>
          </a:solidFill>
        </p:spPr>
        <p:txBody>
          <a:bodyPr wrap="square" rtlCol="0">
            <a:spAutoFit/>
          </a:bodyPr>
          <a:p>
            <a:pPr algn="ctr"/>
            <a:r>
              <a:rPr lang="en-US" altLang="zh-CN" sz="870">
                <a:solidFill>
                  <a:schemeClr val="bg1"/>
                </a:solidFill>
              </a:rPr>
              <a:t>Higher efficiency </a:t>
            </a:r>
            <a:endParaRPr lang="en-US" altLang="zh-CN" sz="870">
              <a:solidFill>
                <a:schemeClr val="bg1"/>
              </a:solidFill>
            </a:endParaRPr>
          </a:p>
        </p:txBody>
      </p:sp>
      <p:sp>
        <p:nvSpPr>
          <p:cNvPr id="33" name="文本框 32"/>
          <p:cNvSpPr txBox="1"/>
          <p:nvPr/>
        </p:nvSpPr>
        <p:spPr>
          <a:xfrm>
            <a:off x="6318250" y="2919730"/>
            <a:ext cx="706755" cy="358140"/>
          </a:xfrm>
          <a:prstGeom prst="rect">
            <a:avLst/>
          </a:prstGeom>
          <a:solidFill>
            <a:srgbClr val="5B9BD5"/>
          </a:solidFill>
        </p:spPr>
        <p:txBody>
          <a:bodyPr wrap="square" rtlCol="0">
            <a:spAutoFit/>
          </a:bodyPr>
          <a:p>
            <a:pPr algn="ctr"/>
            <a:r>
              <a:rPr lang="en-US" altLang="zh-CN" sz="870">
                <a:solidFill>
                  <a:schemeClr val="bg1"/>
                </a:solidFill>
              </a:rPr>
              <a:t>Faster Response </a:t>
            </a:r>
            <a:endParaRPr lang="en-US" altLang="zh-CN" sz="870">
              <a:solidFill>
                <a:schemeClr val="bg1"/>
              </a:solidFill>
            </a:endParaRPr>
          </a:p>
        </p:txBody>
      </p:sp>
      <p:sp>
        <p:nvSpPr>
          <p:cNvPr id="34" name="文本框 33"/>
          <p:cNvSpPr txBox="1"/>
          <p:nvPr/>
        </p:nvSpPr>
        <p:spPr>
          <a:xfrm>
            <a:off x="6046470" y="3948113"/>
            <a:ext cx="756006" cy="288002"/>
          </a:xfrm>
          <a:prstGeom prst="rect">
            <a:avLst/>
          </a:prstGeom>
          <a:solidFill>
            <a:srgbClr val="5B9BD5"/>
          </a:solidFill>
        </p:spPr>
        <p:txBody>
          <a:bodyPr wrap="square" rtlCol="0" anchor="ctr" anchorCtr="0">
            <a:spAutoFit/>
          </a:bodyPr>
          <a:p>
            <a:pPr algn="ctr"/>
            <a:r>
              <a:rPr lang="en-US" altLang="zh-CN" sz="770">
                <a:solidFill>
                  <a:schemeClr val="bg1"/>
                </a:solidFill>
              </a:rPr>
              <a:t>Lower  energy</a:t>
            </a:r>
            <a:endParaRPr lang="en-US" altLang="zh-CN" sz="770">
              <a:solidFill>
                <a:schemeClr val="bg1"/>
              </a:solidFill>
            </a:endParaRPr>
          </a:p>
          <a:p>
            <a:pPr algn="ctr"/>
            <a:r>
              <a:rPr lang="en-US" altLang="zh-CN" sz="770">
                <a:solidFill>
                  <a:schemeClr val="bg1"/>
                </a:solidFill>
              </a:rPr>
              <a:t>consumption</a:t>
            </a:r>
            <a:endParaRPr lang="en-US" altLang="zh-CN" sz="77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77" name="矩形 1"/>
          <p:cNvSpPr/>
          <p:nvPr/>
        </p:nvSpPr>
        <p:spPr>
          <a:xfrm>
            <a:off x="197967" y="198654"/>
            <a:ext cx="3582231" cy="483887"/>
          </a:xfrm>
          <a:prstGeom prst="rect">
            <a:avLst/>
          </a:prstGeom>
          <a:noFill/>
          <a:ln w="9525">
            <a:noFill/>
            <a:miter/>
          </a:ln>
        </p:spPr>
        <p:txBody>
          <a:bodyPr lIns="24939" rIns="24939" anchor="ctr"/>
          <a:p>
            <a:pPr algn="ctr" defTabSz="518160"/>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分布式智能生产网络 </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以</a:t>
            </a:r>
            <a:r>
              <a:rPr lang="en-US" altLang="zh-CN" sz="1530" b="1" dirty="0" err="1"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DIPNET</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为例</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049478" name="矩形 2"/>
          <p:cNvSpPr/>
          <p:nvPr/>
        </p:nvSpPr>
        <p:spPr>
          <a:xfrm>
            <a:off x="2863039" y="4688302"/>
            <a:ext cx="3392275" cy="338554"/>
          </a:xfrm>
          <a:prstGeom prst="rect">
            <a:avLst/>
          </a:prstGeom>
        </p:spPr>
        <p:txBody>
          <a:bodyPr wrap="none">
            <a:spAutoFit/>
          </a:bodyPr>
          <a:p>
            <a:r>
              <a:rPr lang="zh-CN" altLang="en-US" sz="1600" b="1" dirty="0">
                <a:solidFill>
                  <a:sysClr val="window" lastClr="FFFFFF"/>
                </a:solidFill>
                <a:latin typeface="宋体" panose="02010600030101010101" pitchFamily="2" charset="-122"/>
                <a:ea typeface="宋体" panose="02010600030101010101" pitchFamily="2" charset="-122"/>
              </a:rPr>
              <a:t>区块链</a:t>
            </a:r>
            <a:r>
              <a:rPr lang="en-US" altLang="zh-CN" sz="1600" b="1" dirty="0" smtClean="0">
                <a:solidFill>
                  <a:sysClr val="window" lastClr="FFFFFF"/>
                </a:solidFill>
                <a:latin typeface="+mn-ea"/>
                <a:ea typeface="+mn-ea"/>
              </a:rPr>
              <a:t>+</a:t>
            </a:r>
            <a:r>
              <a:rPr lang="zh-CN" altLang="en-US" sz="1600" b="1" dirty="0" smtClean="0">
                <a:solidFill>
                  <a:sysClr val="window" lastClr="FFFFFF"/>
                </a:solidFill>
                <a:latin typeface="宋体" panose="02010600030101010101" pitchFamily="2" charset="-122"/>
                <a:ea typeface="宋体" panose="02010600030101010101" pitchFamily="2" charset="-122"/>
              </a:rPr>
              <a:t>新文创</a:t>
            </a:r>
            <a:r>
              <a:rPr lang="en-US" altLang="zh-CN" sz="1600" b="1" dirty="0" smtClean="0">
                <a:solidFill>
                  <a:sysClr val="window" lastClr="FFFFFF"/>
                </a:solidFill>
                <a:latin typeface="+mn-ea"/>
                <a:ea typeface="+mn-ea"/>
              </a:rPr>
              <a:t>+</a:t>
            </a:r>
            <a:r>
              <a:rPr lang="zh-CN" altLang="en-US" sz="1600" b="1" dirty="0">
                <a:solidFill>
                  <a:sysClr val="window" lastClr="FFFFFF"/>
                </a:solidFill>
                <a:latin typeface="宋体" panose="02010600030101010101" pitchFamily="2" charset="-122"/>
                <a:ea typeface="宋体" panose="02010600030101010101" pitchFamily="2" charset="-122"/>
              </a:rPr>
              <a:t>智能</a:t>
            </a:r>
            <a:r>
              <a:rPr lang="zh-CN" altLang="en-US" sz="1600" b="1" dirty="0" smtClean="0">
                <a:solidFill>
                  <a:sysClr val="window" lastClr="FFFFFF"/>
                </a:solidFill>
                <a:latin typeface="宋体" panose="02010600030101010101" pitchFamily="2" charset="-122"/>
                <a:ea typeface="宋体" panose="02010600030101010101" pitchFamily="2" charset="-122"/>
              </a:rPr>
              <a:t>制造</a:t>
            </a:r>
            <a:r>
              <a:rPr lang="en-US" altLang="zh-CN" sz="1600" b="1" dirty="0" smtClean="0">
                <a:solidFill>
                  <a:sysClr val="window" lastClr="FFFFFF"/>
                </a:solidFill>
                <a:latin typeface="+mn-ea"/>
                <a:ea typeface="+mn-ea"/>
              </a:rPr>
              <a:t>=</a:t>
            </a:r>
            <a:r>
              <a:rPr lang="zh-CN" altLang="en-US" sz="1600" b="1" dirty="0" smtClean="0">
                <a:solidFill>
                  <a:sysClr val="window" lastClr="FFFFFF"/>
                </a:solidFill>
                <a:latin typeface="宋体" panose="02010600030101010101" pitchFamily="2" charset="-122"/>
                <a:ea typeface="宋体" panose="02010600030101010101" pitchFamily="2" charset="-122"/>
              </a:rPr>
              <a:t>边看边买</a:t>
            </a:r>
            <a:endParaRPr lang="zh-CN" altLang="en-US" sz="1600" b="1" dirty="0">
              <a:solidFill>
                <a:sysClr val="window" lastClr="FFFFFF"/>
              </a:solidFill>
              <a:latin typeface="宋体" panose="02010600030101010101" pitchFamily="2" charset="-122"/>
              <a:ea typeface="宋体" panose="02010600030101010101" pitchFamily="2" charset="-122"/>
            </a:endParaRPr>
          </a:p>
        </p:txBody>
      </p:sp>
      <p:sp>
        <p:nvSpPr>
          <p:cNvPr id="1049479" name="文本框 61"/>
          <p:cNvSpPr txBox="1"/>
          <p:nvPr/>
        </p:nvSpPr>
        <p:spPr>
          <a:xfrm>
            <a:off x="1619157" y="832334"/>
            <a:ext cx="1515003" cy="261610"/>
          </a:xfrm>
          <a:prstGeom prst="rect">
            <a:avLst/>
          </a:prstGeom>
          <a:noFill/>
        </p:spPr>
        <p:txBody>
          <a:bodyPr wrap="square" rtlCol="0">
            <a:spAutoFit/>
          </a:bodyPr>
          <a:p>
            <a:r>
              <a:rPr lang="zh-CN" altLang="en-US" sz="1100" b="1" dirty="0" smtClean="0">
                <a:solidFill>
                  <a:sysClr val="window" lastClr="FFFFFF"/>
                </a:solidFill>
              </a:rPr>
              <a:t>市场</a:t>
            </a:r>
            <a:r>
              <a:rPr lang="en-US" altLang="zh-CN" sz="1100" b="1" dirty="0" smtClean="0">
                <a:solidFill>
                  <a:sysClr val="window" lastClr="FFFFFF"/>
                </a:solidFill>
              </a:rPr>
              <a:t>4.0</a:t>
            </a:r>
            <a:r>
              <a:rPr lang="zh-CN" altLang="en-US" sz="1100" b="1" dirty="0" smtClean="0">
                <a:solidFill>
                  <a:sysClr val="window" lastClr="FFFFFF"/>
                </a:solidFill>
              </a:rPr>
              <a:t>：创造新需求</a:t>
            </a:r>
            <a:endParaRPr lang="zh-CN" altLang="en-US" sz="1100" b="1" dirty="0">
              <a:solidFill>
                <a:sysClr val="window" lastClr="FFFFFF"/>
              </a:solidFill>
            </a:endParaRPr>
          </a:p>
        </p:txBody>
      </p:sp>
      <p:sp>
        <p:nvSpPr>
          <p:cNvPr id="1049480" name="文本框 62"/>
          <p:cNvSpPr txBox="1"/>
          <p:nvPr/>
        </p:nvSpPr>
        <p:spPr>
          <a:xfrm>
            <a:off x="1845084" y="1050912"/>
            <a:ext cx="1145542" cy="472440"/>
          </a:xfrm>
          <a:prstGeom prst="rect">
            <a:avLst/>
          </a:prstGeom>
          <a:noFill/>
        </p:spPr>
        <p:txBody>
          <a:bodyPr wrap="square" rtlCol="0">
            <a:spAutoFit/>
          </a:bodyPr>
          <a:p>
            <a:pPr algn="ctr"/>
            <a:r>
              <a:rPr lang="zh-CN" altLang="en-US" dirty="0">
                <a:solidFill>
                  <a:sysClr val="window" lastClr="FFFFFF"/>
                </a:solidFill>
              </a:rPr>
              <a:t>碎片</a:t>
            </a:r>
            <a:r>
              <a:rPr lang="zh-CN" altLang="en-US" dirty="0" smtClean="0">
                <a:solidFill>
                  <a:sysClr val="window" lastClr="FFFFFF"/>
                </a:solidFill>
              </a:rPr>
              <a:t>化</a:t>
            </a:r>
            <a:endParaRPr lang="en-US" altLang="zh-CN" dirty="0" smtClean="0">
              <a:solidFill>
                <a:sysClr val="window" lastClr="FFFFFF"/>
              </a:solidFill>
            </a:endParaRPr>
          </a:p>
          <a:p>
            <a:pPr algn="ctr"/>
            <a:r>
              <a:rPr lang="zh-CN" altLang="en-US" dirty="0" smtClean="0">
                <a:solidFill>
                  <a:sysClr val="window" lastClr="FFFFFF"/>
                </a:solidFill>
              </a:rPr>
              <a:t>短生命周期</a:t>
            </a:r>
            <a:endParaRPr lang="en-US" altLang="zh-CN" dirty="0" smtClean="0">
              <a:solidFill>
                <a:sysClr val="window" lastClr="FFFFFF"/>
              </a:solidFill>
            </a:endParaRPr>
          </a:p>
          <a:p>
            <a:pPr algn="ctr"/>
            <a:r>
              <a:rPr lang="zh-CN" altLang="en-US" dirty="0" smtClean="0">
                <a:solidFill>
                  <a:sysClr val="window" lastClr="FFFFFF"/>
                </a:solidFill>
              </a:rPr>
              <a:t>价格敏感度较低</a:t>
            </a:r>
            <a:endParaRPr lang="zh-CN" altLang="en-US" dirty="0">
              <a:solidFill>
                <a:sysClr val="window" lastClr="FFFFFF"/>
              </a:solidFill>
            </a:endParaRPr>
          </a:p>
        </p:txBody>
      </p:sp>
      <p:cxnSp>
        <p:nvCxnSpPr>
          <p:cNvPr id="3145770" name="直接箭头连接符 63"/>
          <p:cNvCxnSpPr/>
          <p:nvPr/>
        </p:nvCxnSpPr>
        <p:spPr>
          <a:xfrm>
            <a:off x="3485722" y="1414030"/>
            <a:ext cx="1512968"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1" name="直接箭头连接符 64"/>
          <p:cNvCxnSpPr/>
          <p:nvPr/>
        </p:nvCxnSpPr>
        <p:spPr>
          <a:xfrm flipH="1">
            <a:off x="3485724" y="1249530"/>
            <a:ext cx="1512966"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grpSp>
        <p:nvGrpSpPr>
          <p:cNvPr id="188" name="组合 76"/>
          <p:cNvGrpSpPr/>
          <p:nvPr/>
        </p:nvGrpSpPr>
        <p:grpSpPr>
          <a:xfrm>
            <a:off x="544339" y="1583562"/>
            <a:ext cx="7395733" cy="2966849"/>
            <a:chOff x="188408" y="1746435"/>
            <a:chExt cx="7395733" cy="2966849"/>
          </a:xfrm>
        </p:grpSpPr>
        <p:pic>
          <p:nvPicPr>
            <p:cNvPr id="2097166" name="图片 3"/>
            <p:cNvPicPr>
              <a:picLocks noChangeAspect="1"/>
            </p:cNvPicPr>
            <p:nvPr/>
          </p:nvPicPr>
          <p:blipFill>
            <a:blip r:embed="rId1"/>
            <a:stretch>
              <a:fillRect/>
            </a:stretch>
          </p:blipFill>
          <p:spPr>
            <a:xfrm>
              <a:off x="188408" y="3470729"/>
              <a:ext cx="711828" cy="846135"/>
            </a:xfrm>
            <a:prstGeom prst="rect">
              <a:avLst/>
            </a:prstGeom>
          </p:spPr>
        </p:pic>
        <p:cxnSp>
          <p:nvCxnSpPr>
            <p:cNvPr id="3145772" name="直接箭头连接符 5"/>
            <p:cNvCxnSpPr/>
            <p:nvPr/>
          </p:nvCxnSpPr>
          <p:spPr>
            <a:xfrm>
              <a:off x="900236" y="3116043"/>
              <a:ext cx="944849"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3" name="直接箭头连接符 6"/>
            <p:cNvCxnSpPr/>
            <p:nvPr/>
          </p:nvCxnSpPr>
          <p:spPr>
            <a:xfrm>
              <a:off x="900236" y="3893796"/>
              <a:ext cx="944849"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1" name="文本框 7"/>
            <p:cNvSpPr txBox="1"/>
            <p:nvPr/>
          </p:nvSpPr>
          <p:spPr>
            <a:xfrm>
              <a:off x="900236" y="2868615"/>
              <a:ext cx="944849" cy="240835"/>
            </a:xfrm>
            <a:prstGeom prst="rect">
              <a:avLst/>
            </a:prstGeom>
            <a:noFill/>
          </p:spPr>
          <p:txBody>
            <a:bodyPr wrap="square" rtlCol="0">
              <a:spAutoFit/>
            </a:bodyPr>
            <a:p>
              <a:r>
                <a:rPr lang="zh-CN" altLang="en-US" dirty="0" smtClean="0">
                  <a:solidFill>
                    <a:sysClr val="window" lastClr="FFFFFF"/>
                  </a:solidFill>
                </a:rPr>
                <a:t>观看产生需求</a:t>
              </a:r>
              <a:endParaRPr lang="zh-CN" altLang="en-US" dirty="0">
                <a:solidFill>
                  <a:sysClr val="window" lastClr="FFFFFF"/>
                </a:solidFill>
              </a:endParaRPr>
            </a:p>
          </p:txBody>
        </p:sp>
        <p:sp>
          <p:nvSpPr>
            <p:cNvPr id="1049482" name="文本框 8"/>
            <p:cNvSpPr txBox="1"/>
            <p:nvPr/>
          </p:nvSpPr>
          <p:spPr>
            <a:xfrm>
              <a:off x="900235" y="3652961"/>
              <a:ext cx="944849" cy="240835"/>
            </a:xfrm>
            <a:prstGeom prst="rect">
              <a:avLst/>
            </a:prstGeom>
            <a:noFill/>
          </p:spPr>
          <p:txBody>
            <a:bodyPr wrap="square" rtlCol="0">
              <a:spAutoFit/>
            </a:bodyPr>
            <a:p>
              <a:r>
                <a:rPr lang="zh-CN" altLang="en-US" dirty="0" smtClean="0">
                  <a:solidFill>
                    <a:sysClr val="window" lastClr="FFFFFF"/>
                  </a:solidFill>
                </a:rPr>
                <a:t>完成购买</a:t>
              </a:r>
              <a:endParaRPr lang="zh-CN" altLang="en-US" dirty="0">
                <a:solidFill>
                  <a:sysClr val="window" lastClr="FFFFFF"/>
                </a:solidFill>
              </a:endParaRPr>
            </a:p>
          </p:txBody>
        </p:sp>
        <p:sp>
          <p:nvSpPr>
            <p:cNvPr id="1049483" name="圆角矩形 9"/>
            <p:cNvSpPr/>
            <p:nvPr/>
          </p:nvSpPr>
          <p:spPr>
            <a:xfrm>
              <a:off x="1941903" y="2029990"/>
              <a:ext cx="749352" cy="419548"/>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a:t>影视</a:t>
              </a:r>
              <a:r>
                <a:rPr lang="zh-CN" altLang="en-US" dirty="0" smtClean="0"/>
                <a:t>制作公司</a:t>
              </a:r>
              <a:endParaRPr lang="zh-CN" altLang="en-US" dirty="0"/>
            </a:p>
          </p:txBody>
        </p:sp>
        <p:sp>
          <p:nvSpPr>
            <p:cNvPr id="1049484" name="圆角矩形 10"/>
            <p:cNvSpPr/>
            <p:nvPr/>
          </p:nvSpPr>
          <p:spPr>
            <a:xfrm>
              <a:off x="1941903" y="2796984"/>
              <a:ext cx="749352" cy="419548"/>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影视播放平台</a:t>
              </a:r>
              <a:endParaRPr lang="zh-CN" altLang="en-US" dirty="0"/>
            </a:p>
          </p:txBody>
        </p:sp>
        <p:sp>
          <p:nvSpPr>
            <p:cNvPr id="1049485" name="圆角矩形 11"/>
            <p:cNvSpPr/>
            <p:nvPr/>
          </p:nvSpPr>
          <p:spPr>
            <a:xfrm>
              <a:off x="1941903" y="3625322"/>
              <a:ext cx="749352" cy="419548"/>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电商</a:t>
              </a:r>
              <a:endParaRPr lang="en-US" altLang="zh-CN" dirty="0" smtClean="0"/>
            </a:p>
            <a:p>
              <a:pPr algn="ctr"/>
              <a:r>
                <a:rPr lang="zh-CN" altLang="en-US" dirty="0"/>
                <a:t>平台</a:t>
              </a:r>
              <a:endParaRPr lang="zh-CN" altLang="en-US" dirty="0"/>
            </a:p>
          </p:txBody>
        </p:sp>
        <p:grpSp>
          <p:nvGrpSpPr>
            <p:cNvPr id="189" name="组合 16"/>
            <p:cNvGrpSpPr/>
            <p:nvPr/>
          </p:nvGrpSpPr>
          <p:grpSpPr>
            <a:xfrm>
              <a:off x="3732922" y="2449538"/>
              <a:ext cx="1373089" cy="1339959"/>
              <a:chOff x="4864285" y="2506531"/>
              <a:chExt cx="1373089" cy="1339959"/>
            </a:xfrm>
          </p:grpSpPr>
          <p:pic>
            <p:nvPicPr>
              <p:cNvPr id="2097167" name="图片 14"/>
              <p:cNvPicPr>
                <a:picLocks noChangeAspect="1"/>
              </p:cNvPicPr>
              <p:nvPr/>
            </p:nvPicPr>
            <p:blipFill>
              <a:blip r:embed="rId2"/>
              <a:stretch>
                <a:fillRect/>
              </a:stretch>
            </p:blipFill>
            <p:spPr>
              <a:xfrm>
                <a:off x="4864285" y="2506531"/>
                <a:ext cx="1373089" cy="1339959"/>
              </a:xfrm>
              <a:prstGeom prst="rect">
                <a:avLst/>
              </a:prstGeom>
            </p:spPr>
          </p:pic>
          <p:sp>
            <p:nvSpPr>
              <p:cNvPr id="1049486" name="文本框 15"/>
              <p:cNvSpPr txBox="1"/>
              <p:nvPr/>
            </p:nvSpPr>
            <p:spPr>
              <a:xfrm>
                <a:off x="5039840" y="2968761"/>
                <a:ext cx="1021977" cy="370841"/>
              </a:xfrm>
              <a:prstGeom prst="rect">
                <a:avLst/>
              </a:prstGeom>
              <a:noFill/>
            </p:spPr>
            <p:txBody>
              <a:bodyPr wrap="square" rtlCol="0">
                <a:spAutoFit/>
              </a:bodyPr>
              <a:p>
                <a:r>
                  <a:rPr lang="en-US" altLang="zh-CN" sz="1050" b="1" dirty="0" err="1" smtClean="0"/>
                  <a:t>DIPNET</a:t>
                </a:r>
                <a:r>
                  <a:rPr lang="zh-CN" altLang="en-US" sz="1050" b="1" dirty="0" smtClean="0"/>
                  <a:t>分布式</a:t>
                </a:r>
                <a:endParaRPr lang="en-US" altLang="zh-CN" sz="1050" b="1" dirty="0" smtClean="0"/>
              </a:p>
              <a:p>
                <a:r>
                  <a:rPr lang="zh-CN" altLang="en-US" sz="1050" b="1" dirty="0" smtClean="0"/>
                  <a:t>智能生产网络</a:t>
                </a:r>
                <a:endParaRPr lang="zh-CN" altLang="en-US" sz="1050" b="1" dirty="0"/>
              </a:p>
            </p:txBody>
          </p:sp>
        </p:grpSp>
        <p:cxnSp>
          <p:nvCxnSpPr>
            <p:cNvPr id="3145774" name="直接箭头连接符 18"/>
            <p:cNvCxnSpPr/>
            <p:nvPr/>
          </p:nvCxnSpPr>
          <p:spPr>
            <a:xfrm>
              <a:off x="2316579" y="2510988"/>
              <a:ext cx="0" cy="24296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5" name="直接箭头连接符 20"/>
            <p:cNvCxnSpPr/>
            <p:nvPr/>
          </p:nvCxnSpPr>
          <p:spPr>
            <a:xfrm>
              <a:off x="2316579" y="3327266"/>
              <a:ext cx="0" cy="24296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7" name="文本框 21"/>
            <p:cNvSpPr txBox="1"/>
            <p:nvPr/>
          </p:nvSpPr>
          <p:spPr>
            <a:xfrm>
              <a:off x="2325495" y="2514194"/>
              <a:ext cx="365760" cy="276999"/>
            </a:xfrm>
            <a:prstGeom prst="rect">
              <a:avLst/>
            </a:prstGeom>
            <a:noFill/>
          </p:spPr>
          <p:txBody>
            <a:bodyPr wrap="square" rtlCol="0">
              <a:spAutoFit/>
            </a:bodyPr>
            <a:p>
              <a:r>
                <a:rPr lang="zh-CN" altLang="en-US" sz="600" dirty="0" smtClean="0">
                  <a:solidFill>
                    <a:sysClr val="window" lastClr="FFFFFF"/>
                  </a:solidFill>
                </a:rPr>
                <a:t>提供片源</a:t>
              </a:r>
              <a:endParaRPr lang="zh-CN" altLang="en-US" sz="600" dirty="0">
                <a:solidFill>
                  <a:sysClr val="window" lastClr="FFFFFF"/>
                </a:solidFill>
              </a:endParaRPr>
            </a:p>
          </p:txBody>
        </p:sp>
        <p:sp>
          <p:nvSpPr>
            <p:cNvPr id="1049488" name="文本框 22"/>
            <p:cNvSpPr txBox="1"/>
            <p:nvPr/>
          </p:nvSpPr>
          <p:spPr>
            <a:xfrm>
              <a:off x="2325495" y="3276884"/>
              <a:ext cx="365760" cy="276999"/>
            </a:xfrm>
            <a:prstGeom prst="rect">
              <a:avLst/>
            </a:prstGeom>
            <a:noFill/>
          </p:spPr>
          <p:txBody>
            <a:bodyPr wrap="square" rtlCol="0">
              <a:spAutoFit/>
            </a:bodyPr>
            <a:p>
              <a:r>
                <a:rPr lang="zh-CN" altLang="en-US" sz="600" dirty="0" smtClean="0">
                  <a:solidFill>
                    <a:sysClr val="window" lastClr="FFFFFF"/>
                  </a:solidFill>
                </a:rPr>
                <a:t>需求导流</a:t>
              </a:r>
              <a:endParaRPr lang="zh-CN" altLang="en-US" sz="600" dirty="0">
                <a:solidFill>
                  <a:sysClr val="window" lastClr="FFFFFF"/>
                </a:solidFill>
              </a:endParaRPr>
            </a:p>
          </p:txBody>
        </p:sp>
        <p:cxnSp>
          <p:nvCxnSpPr>
            <p:cNvPr id="3145776" name="直接箭头连接符 24"/>
            <p:cNvCxnSpPr/>
            <p:nvPr/>
          </p:nvCxnSpPr>
          <p:spPr>
            <a:xfrm flipH="1" flipV="1">
              <a:off x="2909394" y="2167960"/>
              <a:ext cx="715485" cy="46451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7" name="直接箭头连接符 27"/>
            <p:cNvCxnSpPr/>
            <p:nvPr/>
          </p:nvCxnSpPr>
          <p:spPr>
            <a:xfrm>
              <a:off x="2856054" y="2277005"/>
              <a:ext cx="715485" cy="476947"/>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8" name="直接箭头连接符 30"/>
            <p:cNvCxnSpPr/>
            <p:nvPr/>
          </p:nvCxnSpPr>
          <p:spPr>
            <a:xfrm flipH="1">
              <a:off x="2909394" y="3534484"/>
              <a:ext cx="715485" cy="44611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9" name="直接箭头连接符 35"/>
            <p:cNvCxnSpPr/>
            <p:nvPr/>
          </p:nvCxnSpPr>
          <p:spPr>
            <a:xfrm flipV="1">
              <a:off x="2909394" y="3413002"/>
              <a:ext cx="715485" cy="44128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9" name="文本框 37"/>
            <p:cNvSpPr txBox="1"/>
            <p:nvPr/>
          </p:nvSpPr>
          <p:spPr>
            <a:xfrm rot="1980678">
              <a:off x="2923229" y="2147221"/>
              <a:ext cx="1089660" cy="369332"/>
            </a:xfrm>
            <a:prstGeom prst="rect">
              <a:avLst/>
            </a:prstGeom>
            <a:noFill/>
          </p:spPr>
          <p:txBody>
            <a:bodyPr wrap="square" rtlCol="0">
              <a:spAutoFit/>
            </a:bodyPr>
            <a:p>
              <a:r>
                <a:rPr lang="zh-CN" altLang="en-US" sz="900" dirty="0" smtClean="0">
                  <a:solidFill>
                    <a:sysClr val="window" lastClr="FFFFFF"/>
                  </a:solidFill>
                </a:rPr>
                <a:t>获取免费道具</a:t>
              </a:r>
              <a:endParaRPr lang="en-US" altLang="zh-CN" sz="900" dirty="0" smtClean="0">
                <a:solidFill>
                  <a:sysClr val="window" lastClr="FFFFFF"/>
                </a:solidFill>
              </a:endParaRPr>
            </a:p>
            <a:p>
              <a:r>
                <a:rPr lang="zh-CN" altLang="en-US" sz="900" dirty="0" smtClean="0">
                  <a:solidFill>
                    <a:sysClr val="window" lastClr="FFFFFF"/>
                  </a:solidFill>
                </a:rPr>
                <a:t>完成影视制作</a:t>
              </a:r>
              <a:endParaRPr lang="zh-CN" altLang="en-US" sz="900" dirty="0">
                <a:solidFill>
                  <a:sysClr val="window" lastClr="FFFFFF"/>
                </a:solidFill>
              </a:endParaRPr>
            </a:p>
          </p:txBody>
        </p:sp>
        <p:sp>
          <p:nvSpPr>
            <p:cNvPr id="1049490" name="文本框 38"/>
            <p:cNvSpPr txBox="1"/>
            <p:nvPr/>
          </p:nvSpPr>
          <p:spPr>
            <a:xfrm rot="1980678">
              <a:off x="2730763" y="2551077"/>
              <a:ext cx="1089660" cy="230832"/>
            </a:xfrm>
            <a:prstGeom prst="rect">
              <a:avLst/>
            </a:prstGeom>
            <a:noFill/>
          </p:spPr>
          <p:txBody>
            <a:bodyPr wrap="square" rtlCol="0">
              <a:spAutoFit/>
            </a:bodyPr>
            <a:p>
              <a:r>
                <a:rPr lang="zh-CN" altLang="en-US" sz="900" dirty="0" smtClean="0">
                  <a:solidFill>
                    <a:sysClr val="window" lastClr="FFFFFF"/>
                  </a:solidFill>
                </a:rPr>
                <a:t>提供道具库</a:t>
              </a:r>
              <a:endParaRPr lang="zh-CN" altLang="en-US" sz="900" dirty="0">
                <a:solidFill>
                  <a:sysClr val="window" lastClr="FFFFFF"/>
                </a:solidFill>
              </a:endParaRPr>
            </a:p>
          </p:txBody>
        </p:sp>
        <p:sp>
          <p:nvSpPr>
            <p:cNvPr id="1049491" name="文本框 39"/>
            <p:cNvSpPr txBox="1"/>
            <p:nvPr/>
          </p:nvSpPr>
          <p:spPr>
            <a:xfrm rot="19678667">
              <a:off x="2738073" y="3380783"/>
              <a:ext cx="1089660" cy="230832"/>
            </a:xfrm>
            <a:prstGeom prst="rect">
              <a:avLst/>
            </a:prstGeom>
            <a:noFill/>
          </p:spPr>
          <p:txBody>
            <a:bodyPr wrap="square" rtlCol="0">
              <a:spAutoFit/>
            </a:bodyPr>
            <a:p>
              <a:r>
                <a:rPr lang="zh-CN" altLang="en-US" sz="900" dirty="0">
                  <a:solidFill>
                    <a:sysClr val="window" lastClr="FFFFFF"/>
                  </a:solidFill>
                </a:rPr>
                <a:t>订单转移</a:t>
              </a:r>
              <a:endParaRPr lang="en-US" altLang="zh-CN" sz="900" dirty="0" smtClean="0">
                <a:solidFill>
                  <a:sysClr val="window" lastClr="FFFFFF"/>
                </a:solidFill>
              </a:endParaRPr>
            </a:p>
          </p:txBody>
        </p:sp>
        <p:sp>
          <p:nvSpPr>
            <p:cNvPr id="1049492" name="文本框 40"/>
            <p:cNvSpPr txBox="1"/>
            <p:nvPr/>
          </p:nvSpPr>
          <p:spPr>
            <a:xfrm rot="19678667">
              <a:off x="2916169" y="3636305"/>
              <a:ext cx="1182440" cy="369332"/>
            </a:xfrm>
            <a:prstGeom prst="rect">
              <a:avLst/>
            </a:prstGeom>
            <a:noFill/>
          </p:spPr>
          <p:txBody>
            <a:bodyPr wrap="square" rtlCol="0">
              <a:spAutoFit/>
            </a:bodyPr>
            <a:p>
              <a:r>
                <a:rPr lang="zh-CN" altLang="en-US" sz="900" dirty="0" smtClean="0">
                  <a:solidFill>
                    <a:sysClr val="window" lastClr="FFFFFF"/>
                  </a:solidFill>
                </a:rPr>
                <a:t>数据库对接</a:t>
              </a:r>
              <a:endParaRPr lang="en-US" altLang="zh-CN" sz="900" dirty="0" smtClean="0">
                <a:solidFill>
                  <a:sysClr val="window" lastClr="FFFFFF"/>
                </a:solidFill>
              </a:endParaRPr>
            </a:p>
            <a:p>
              <a:r>
                <a:rPr lang="zh-CN" altLang="en-US" sz="900" dirty="0" smtClean="0">
                  <a:solidFill>
                    <a:sysClr val="window" lastClr="FFFFFF"/>
                  </a:solidFill>
                </a:rPr>
                <a:t>提供道具同款商品</a:t>
              </a:r>
              <a:endParaRPr lang="en-US" altLang="zh-CN" sz="900" dirty="0" smtClean="0">
                <a:solidFill>
                  <a:sysClr val="window" lastClr="FFFFFF"/>
                </a:solidFill>
              </a:endParaRPr>
            </a:p>
          </p:txBody>
        </p:sp>
        <p:sp>
          <p:nvSpPr>
            <p:cNvPr id="1049493" name="文本框 41"/>
            <p:cNvSpPr txBox="1"/>
            <p:nvPr/>
          </p:nvSpPr>
          <p:spPr>
            <a:xfrm>
              <a:off x="2866810" y="2918380"/>
              <a:ext cx="944849" cy="261610"/>
            </a:xfrm>
            <a:prstGeom prst="rect">
              <a:avLst/>
            </a:prstGeom>
            <a:noFill/>
          </p:spPr>
          <p:txBody>
            <a:bodyPr wrap="square" rtlCol="0">
              <a:spAutoFit/>
            </a:bodyPr>
            <a:p>
              <a:r>
                <a:rPr lang="zh-CN" altLang="en-US" sz="1100" b="1" dirty="0" smtClean="0">
                  <a:solidFill>
                    <a:sysClr val="window" lastClr="FFFFFF"/>
                  </a:solidFill>
                </a:rPr>
                <a:t>销售分成</a:t>
              </a:r>
              <a:endParaRPr lang="zh-CN" altLang="en-US" sz="1100" b="1" dirty="0">
                <a:solidFill>
                  <a:sysClr val="window" lastClr="FFFFFF"/>
                </a:solidFill>
              </a:endParaRPr>
            </a:p>
          </p:txBody>
        </p:sp>
        <p:sp>
          <p:nvSpPr>
            <p:cNvPr id="1049494" name="文本框 42"/>
            <p:cNvSpPr txBox="1"/>
            <p:nvPr/>
          </p:nvSpPr>
          <p:spPr>
            <a:xfrm>
              <a:off x="2473926" y="1746435"/>
              <a:ext cx="944849" cy="261610"/>
            </a:xfrm>
            <a:prstGeom prst="rect">
              <a:avLst/>
            </a:prstGeom>
            <a:noFill/>
          </p:spPr>
          <p:txBody>
            <a:bodyPr wrap="square" rtlCol="0">
              <a:spAutoFit/>
            </a:bodyPr>
            <a:p>
              <a:r>
                <a:rPr lang="zh-CN" altLang="en-US" sz="1100" b="1" dirty="0" smtClean="0">
                  <a:solidFill>
                    <a:sysClr val="window" lastClr="FFFFFF"/>
                  </a:solidFill>
                </a:rPr>
                <a:t>销售分成</a:t>
              </a:r>
              <a:endParaRPr lang="zh-CN" altLang="en-US" sz="1100" b="1" dirty="0">
                <a:solidFill>
                  <a:sysClr val="window" lastClr="FFFFFF"/>
                </a:solidFill>
              </a:endParaRPr>
            </a:p>
          </p:txBody>
        </p:sp>
        <p:sp>
          <p:nvSpPr>
            <p:cNvPr id="1049495" name="文本框 43"/>
            <p:cNvSpPr txBox="1"/>
            <p:nvPr/>
          </p:nvSpPr>
          <p:spPr>
            <a:xfrm>
              <a:off x="2394385" y="4116228"/>
              <a:ext cx="944849" cy="261610"/>
            </a:xfrm>
            <a:prstGeom prst="rect">
              <a:avLst/>
            </a:prstGeom>
            <a:noFill/>
          </p:spPr>
          <p:txBody>
            <a:bodyPr wrap="square" rtlCol="0">
              <a:spAutoFit/>
            </a:bodyPr>
            <a:p>
              <a:r>
                <a:rPr lang="zh-CN" altLang="en-US" sz="1100" b="1" dirty="0" smtClean="0">
                  <a:solidFill>
                    <a:sysClr val="window" lastClr="FFFFFF"/>
                  </a:solidFill>
                </a:rPr>
                <a:t>销售分成</a:t>
              </a:r>
              <a:endParaRPr lang="zh-CN" altLang="en-US" sz="1100" b="1" dirty="0">
                <a:solidFill>
                  <a:sysClr val="window" lastClr="FFFFFF"/>
                </a:solidFill>
              </a:endParaRPr>
            </a:p>
          </p:txBody>
        </p:sp>
        <p:cxnSp>
          <p:nvCxnSpPr>
            <p:cNvPr id="3145780" name="直接箭头连接符 44"/>
            <p:cNvCxnSpPr/>
            <p:nvPr/>
          </p:nvCxnSpPr>
          <p:spPr>
            <a:xfrm>
              <a:off x="5106011" y="3093999"/>
              <a:ext cx="1079636" cy="873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81" name="直接箭头连接符 46"/>
            <p:cNvCxnSpPr/>
            <p:nvPr/>
          </p:nvCxnSpPr>
          <p:spPr>
            <a:xfrm flipH="1">
              <a:off x="5106012" y="2929499"/>
              <a:ext cx="1079635"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96" name="文本框 47"/>
            <p:cNvSpPr txBox="1"/>
            <p:nvPr/>
          </p:nvSpPr>
          <p:spPr>
            <a:xfrm>
              <a:off x="4998690" y="2501846"/>
              <a:ext cx="1378400" cy="345441"/>
            </a:xfrm>
            <a:prstGeom prst="rect">
              <a:avLst/>
            </a:prstGeom>
            <a:noFill/>
          </p:spPr>
          <p:txBody>
            <a:bodyPr wrap="square" rtlCol="0">
              <a:spAutoFit/>
            </a:bodyPr>
            <a:p>
              <a:pPr algn="ctr"/>
              <a:r>
                <a:rPr lang="zh-CN" altLang="en-US" dirty="0" smtClean="0">
                  <a:solidFill>
                    <a:sysClr val="window" lastClr="FFFFFF"/>
                  </a:solidFill>
                </a:rPr>
                <a:t>智能合约范式</a:t>
              </a:r>
              <a:endParaRPr lang="en-US" altLang="zh-CN" dirty="0" smtClean="0">
                <a:solidFill>
                  <a:sysClr val="window" lastClr="FFFFFF"/>
                </a:solidFill>
              </a:endParaRPr>
            </a:p>
            <a:p>
              <a:pPr algn="ctr"/>
              <a:r>
                <a:rPr lang="zh-CN" altLang="en-US" dirty="0" smtClean="0">
                  <a:solidFill>
                    <a:sysClr val="window" lastClr="FFFFFF"/>
                  </a:solidFill>
                </a:rPr>
                <a:t>下单物料及生产指示</a:t>
              </a:r>
              <a:endParaRPr lang="zh-CN" altLang="en-US" dirty="0">
                <a:solidFill>
                  <a:sysClr val="window" lastClr="FFFFFF"/>
                </a:solidFill>
              </a:endParaRPr>
            </a:p>
          </p:txBody>
        </p:sp>
        <p:sp>
          <p:nvSpPr>
            <p:cNvPr id="1049497" name="文本框 50"/>
            <p:cNvSpPr txBox="1"/>
            <p:nvPr/>
          </p:nvSpPr>
          <p:spPr>
            <a:xfrm>
              <a:off x="4972682" y="3147391"/>
              <a:ext cx="1378400" cy="345440"/>
            </a:xfrm>
            <a:prstGeom prst="rect">
              <a:avLst/>
            </a:prstGeom>
            <a:noFill/>
          </p:spPr>
          <p:txBody>
            <a:bodyPr wrap="square" rtlCol="0">
              <a:spAutoFit/>
            </a:bodyPr>
            <a:p>
              <a:pPr algn="ctr"/>
              <a:r>
                <a:rPr lang="zh-CN" altLang="en-US" dirty="0" smtClean="0">
                  <a:solidFill>
                    <a:sysClr val="window" lastClr="FFFFFF"/>
                  </a:solidFill>
                </a:rPr>
                <a:t>提供商品数字化</a:t>
              </a:r>
              <a:endParaRPr lang="en-US" altLang="zh-CN" dirty="0" smtClean="0">
                <a:solidFill>
                  <a:sysClr val="window" lastClr="FFFFFF"/>
                </a:solidFill>
              </a:endParaRPr>
            </a:p>
            <a:p>
              <a:pPr algn="ctr"/>
              <a:r>
                <a:rPr lang="zh-CN" altLang="en-US" dirty="0" smtClean="0">
                  <a:solidFill>
                    <a:sysClr val="window" lastClr="FFFFFF"/>
                  </a:solidFill>
                </a:rPr>
                <a:t>模型和实物</a:t>
              </a:r>
              <a:r>
                <a:rPr lang="en-US" altLang="zh-CN" dirty="0" smtClean="0">
                  <a:solidFill>
                    <a:sysClr val="window" lastClr="FFFFFF"/>
                  </a:solidFill>
                </a:rPr>
                <a:t>Demo</a:t>
              </a:r>
              <a:endParaRPr lang="zh-CN" altLang="en-US" dirty="0">
                <a:solidFill>
                  <a:sysClr val="window" lastClr="FFFFFF"/>
                </a:solidFill>
              </a:endParaRPr>
            </a:p>
          </p:txBody>
        </p:sp>
        <p:cxnSp>
          <p:nvCxnSpPr>
            <p:cNvPr id="3145782" name="直接箭头连接符 51"/>
            <p:cNvCxnSpPr/>
            <p:nvPr/>
          </p:nvCxnSpPr>
          <p:spPr>
            <a:xfrm>
              <a:off x="4809587" y="3625322"/>
              <a:ext cx="540264" cy="634318"/>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98" name="圆角矩形 52"/>
            <p:cNvSpPr/>
            <p:nvPr/>
          </p:nvSpPr>
          <p:spPr>
            <a:xfrm>
              <a:off x="5368958" y="3778710"/>
              <a:ext cx="1118796" cy="934574"/>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各类数字化工厂解决方案商</a:t>
              </a:r>
              <a:endParaRPr lang="en-US" altLang="zh-CN" dirty="0" smtClean="0"/>
            </a:p>
            <a:p>
              <a:pPr algn="ctr"/>
              <a:endParaRPr lang="en-US" altLang="zh-CN" dirty="0"/>
            </a:p>
            <a:p>
              <a:pPr algn="ctr"/>
              <a:r>
                <a:rPr lang="zh-CN" altLang="en-US" dirty="0" smtClean="0"/>
                <a:t>如西门子</a:t>
              </a:r>
              <a:endParaRPr lang="en-US" altLang="zh-CN" dirty="0" smtClean="0"/>
            </a:p>
            <a:p>
              <a:pPr algn="ctr"/>
              <a:r>
                <a:rPr lang="en-US" altLang="zh-CN" dirty="0" smtClean="0"/>
                <a:t>SAP</a:t>
              </a:r>
              <a:endParaRPr lang="en-US" altLang="zh-CN" dirty="0" smtClean="0"/>
            </a:p>
            <a:p>
              <a:pPr algn="ctr"/>
              <a:r>
                <a:rPr lang="en-US" altLang="zh-CN" dirty="0" smtClean="0"/>
                <a:t>…</a:t>
              </a:r>
              <a:endParaRPr lang="zh-CN" altLang="en-US" dirty="0"/>
            </a:p>
          </p:txBody>
        </p:sp>
        <p:sp>
          <p:nvSpPr>
            <p:cNvPr id="1049499" name="文本框 53"/>
            <p:cNvSpPr txBox="1"/>
            <p:nvPr/>
          </p:nvSpPr>
          <p:spPr>
            <a:xfrm rot="2942812">
              <a:off x="4519835" y="3971200"/>
              <a:ext cx="1089660" cy="230832"/>
            </a:xfrm>
            <a:prstGeom prst="rect">
              <a:avLst/>
            </a:prstGeom>
            <a:noFill/>
          </p:spPr>
          <p:txBody>
            <a:bodyPr wrap="square" rtlCol="0">
              <a:spAutoFit/>
            </a:bodyPr>
            <a:p>
              <a:r>
                <a:rPr lang="zh-CN" altLang="en-US" sz="900" dirty="0" smtClean="0">
                  <a:solidFill>
                    <a:sysClr val="window" lastClr="FFFFFF"/>
                  </a:solidFill>
                </a:rPr>
                <a:t>数据无缝对接</a:t>
              </a:r>
              <a:endParaRPr lang="zh-CN" altLang="en-US" sz="900" dirty="0">
                <a:solidFill>
                  <a:sysClr val="window" lastClr="FFFFFF"/>
                </a:solidFill>
              </a:endParaRPr>
            </a:p>
          </p:txBody>
        </p:sp>
        <p:cxnSp>
          <p:nvCxnSpPr>
            <p:cNvPr id="3145783" name="直接箭头连接符 55"/>
            <p:cNvCxnSpPr/>
            <p:nvPr/>
          </p:nvCxnSpPr>
          <p:spPr>
            <a:xfrm flipV="1">
              <a:off x="6552083" y="3652961"/>
              <a:ext cx="429630" cy="62385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500" name="圆角矩形 59"/>
            <p:cNvSpPr/>
            <p:nvPr/>
          </p:nvSpPr>
          <p:spPr>
            <a:xfrm>
              <a:off x="6377090" y="2400215"/>
              <a:ext cx="1207051" cy="1199271"/>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标准数字化工厂</a:t>
              </a:r>
              <a:endParaRPr lang="en-US" altLang="zh-CN" dirty="0" smtClean="0"/>
            </a:p>
            <a:p>
              <a:pPr algn="ctr"/>
              <a:r>
                <a:rPr lang="zh-CN" altLang="en-US" dirty="0" smtClean="0"/>
                <a:t>工厂</a:t>
              </a:r>
              <a:r>
                <a:rPr lang="en-US" altLang="zh-CN" dirty="0" smtClean="0"/>
                <a:t>1</a:t>
              </a:r>
              <a:endParaRPr lang="en-US" altLang="zh-CN" dirty="0" smtClean="0"/>
            </a:p>
            <a:p>
              <a:pPr algn="ctr"/>
              <a:r>
                <a:rPr lang="zh-CN" altLang="en-US" dirty="0" smtClean="0"/>
                <a:t>工厂</a:t>
              </a:r>
              <a:r>
                <a:rPr lang="en-US" altLang="zh-CN" dirty="0" smtClean="0"/>
                <a:t>2</a:t>
              </a:r>
              <a:endParaRPr lang="en-US" altLang="zh-CN" dirty="0" smtClean="0"/>
            </a:p>
            <a:p>
              <a:pPr algn="ctr"/>
              <a:r>
                <a:rPr lang="en-US" altLang="zh-CN" dirty="0" smtClean="0"/>
                <a:t>……</a:t>
              </a:r>
              <a:endParaRPr lang="en-US" altLang="zh-CN" dirty="0" smtClean="0"/>
            </a:p>
            <a:p>
              <a:pPr algn="ctr"/>
              <a:r>
                <a:rPr lang="zh-CN" altLang="en-US" dirty="0" smtClean="0"/>
                <a:t>工厂</a:t>
              </a:r>
              <a:r>
                <a:rPr lang="en-US" altLang="zh-CN" dirty="0" smtClean="0"/>
                <a:t>N</a:t>
              </a:r>
              <a:endParaRPr lang="zh-CN" altLang="en-US" dirty="0"/>
            </a:p>
          </p:txBody>
        </p:sp>
        <p:sp>
          <p:nvSpPr>
            <p:cNvPr id="1049501" name="文本框 60"/>
            <p:cNvSpPr txBox="1"/>
            <p:nvPr/>
          </p:nvSpPr>
          <p:spPr>
            <a:xfrm>
              <a:off x="5490138" y="2015395"/>
              <a:ext cx="944849" cy="261610"/>
            </a:xfrm>
            <a:prstGeom prst="rect">
              <a:avLst/>
            </a:prstGeom>
            <a:noFill/>
          </p:spPr>
          <p:txBody>
            <a:bodyPr wrap="square" rtlCol="0">
              <a:spAutoFit/>
            </a:bodyPr>
            <a:p>
              <a:r>
                <a:rPr lang="zh-CN" altLang="en-US" sz="1100" b="1" dirty="0" smtClean="0">
                  <a:solidFill>
                    <a:sysClr val="window" lastClr="FFFFFF"/>
                  </a:solidFill>
                </a:rPr>
                <a:t>采购</a:t>
              </a:r>
              <a:endParaRPr lang="zh-CN" altLang="en-US" sz="1100" b="1" dirty="0">
                <a:solidFill>
                  <a:sysClr val="window" lastClr="FFFFFF"/>
                </a:solidFill>
              </a:endParaRPr>
            </a:p>
          </p:txBody>
        </p:sp>
        <p:sp>
          <p:nvSpPr>
            <p:cNvPr id="1049502" name="文本框 69"/>
            <p:cNvSpPr txBox="1"/>
            <p:nvPr/>
          </p:nvSpPr>
          <p:spPr>
            <a:xfrm rot="18228153">
              <a:off x="6381590" y="3816097"/>
              <a:ext cx="1182440" cy="369332"/>
            </a:xfrm>
            <a:prstGeom prst="rect">
              <a:avLst/>
            </a:prstGeom>
            <a:noFill/>
          </p:spPr>
          <p:txBody>
            <a:bodyPr wrap="square" rtlCol="0">
              <a:spAutoFit/>
            </a:bodyPr>
            <a:p>
              <a:r>
                <a:rPr lang="zh-CN" altLang="en-US" sz="900" dirty="0" smtClean="0">
                  <a:solidFill>
                    <a:sysClr val="window" lastClr="FFFFFF"/>
                  </a:solidFill>
                </a:rPr>
                <a:t>数据化工厂制造</a:t>
              </a:r>
              <a:endParaRPr lang="en-US" altLang="zh-CN" sz="900" dirty="0" smtClean="0">
                <a:solidFill>
                  <a:sysClr val="window" lastClr="FFFFFF"/>
                </a:solidFill>
              </a:endParaRPr>
            </a:p>
            <a:p>
              <a:r>
                <a:rPr lang="zh-CN" altLang="en-US" sz="900" dirty="0" smtClean="0">
                  <a:solidFill>
                    <a:sysClr val="window" lastClr="FFFFFF"/>
                  </a:solidFill>
                </a:rPr>
                <a:t>执行系统建设</a:t>
              </a:r>
              <a:endParaRPr lang="en-US" altLang="zh-CN" sz="900" dirty="0" smtClean="0">
                <a:solidFill>
                  <a:sysClr val="window" lastClr="FFFFFF"/>
                </a:solidFill>
              </a:endParaRPr>
            </a:p>
          </p:txBody>
        </p:sp>
      </p:grpSp>
      <p:sp>
        <p:nvSpPr>
          <p:cNvPr id="1049503" name="文本框 70"/>
          <p:cNvSpPr txBox="1"/>
          <p:nvPr/>
        </p:nvSpPr>
        <p:spPr>
          <a:xfrm>
            <a:off x="3947040" y="918844"/>
            <a:ext cx="944849" cy="261610"/>
          </a:xfrm>
          <a:prstGeom prst="rect">
            <a:avLst/>
          </a:prstGeom>
          <a:noFill/>
        </p:spPr>
        <p:txBody>
          <a:bodyPr wrap="square" rtlCol="0">
            <a:spAutoFit/>
          </a:bodyPr>
          <a:p>
            <a:r>
              <a:rPr lang="zh-CN" altLang="en-US" sz="1100" b="1" dirty="0" smtClean="0">
                <a:solidFill>
                  <a:sysClr val="window" lastClr="FFFFFF"/>
                </a:solidFill>
              </a:rPr>
              <a:t>拉动</a:t>
            </a:r>
            <a:endParaRPr lang="zh-CN" altLang="en-US" sz="1100" b="1" dirty="0">
              <a:solidFill>
                <a:sysClr val="window" lastClr="FFFFFF"/>
              </a:solidFill>
            </a:endParaRPr>
          </a:p>
        </p:txBody>
      </p:sp>
      <p:sp>
        <p:nvSpPr>
          <p:cNvPr id="1049504" name="文本框 71"/>
          <p:cNvSpPr txBox="1"/>
          <p:nvPr/>
        </p:nvSpPr>
        <p:spPr>
          <a:xfrm>
            <a:off x="3947040" y="1490396"/>
            <a:ext cx="944849" cy="261610"/>
          </a:xfrm>
          <a:prstGeom prst="rect">
            <a:avLst/>
          </a:prstGeom>
          <a:noFill/>
        </p:spPr>
        <p:txBody>
          <a:bodyPr wrap="square" rtlCol="0">
            <a:spAutoFit/>
          </a:bodyPr>
          <a:p>
            <a:r>
              <a:rPr lang="zh-CN" altLang="en-US" sz="1100" b="1" dirty="0" smtClean="0">
                <a:solidFill>
                  <a:sysClr val="window" lastClr="FFFFFF"/>
                </a:solidFill>
              </a:rPr>
              <a:t>支撑</a:t>
            </a:r>
            <a:endParaRPr lang="zh-CN" altLang="en-US" sz="1100" b="1" dirty="0">
              <a:solidFill>
                <a:sysClr val="window" lastClr="FFFFFF"/>
              </a:solidFill>
            </a:endParaRPr>
          </a:p>
        </p:txBody>
      </p:sp>
      <p:sp>
        <p:nvSpPr>
          <p:cNvPr id="1049505" name="文本框 72"/>
          <p:cNvSpPr txBox="1"/>
          <p:nvPr/>
        </p:nvSpPr>
        <p:spPr>
          <a:xfrm>
            <a:off x="5197602" y="832334"/>
            <a:ext cx="1945476" cy="261610"/>
          </a:xfrm>
          <a:prstGeom prst="rect">
            <a:avLst/>
          </a:prstGeom>
          <a:noFill/>
        </p:spPr>
        <p:txBody>
          <a:bodyPr wrap="square" rtlCol="0">
            <a:spAutoFit/>
          </a:bodyPr>
          <a:p>
            <a:r>
              <a:rPr lang="zh-CN" altLang="en-US" sz="1100" b="1" dirty="0" smtClean="0">
                <a:solidFill>
                  <a:sysClr val="window" lastClr="FFFFFF"/>
                </a:solidFill>
              </a:rPr>
              <a:t>工业</a:t>
            </a:r>
            <a:r>
              <a:rPr lang="en-US" altLang="zh-CN" sz="1100" b="1" dirty="0" smtClean="0">
                <a:solidFill>
                  <a:sysClr val="window" lastClr="FFFFFF"/>
                </a:solidFill>
              </a:rPr>
              <a:t>4.0</a:t>
            </a:r>
            <a:r>
              <a:rPr lang="zh-CN" altLang="en-US" sz="1100" b="1" dirty="0" smtClean="0">
                <a:solidFill>
                  <a:sysClr val="window" lastClr="FFFFFF"/>
                </a:solidFill>
              </a:rPr>
              <a:t>：大规模定制化生产</a:t>
            </a:r>
            <a:endParaRPr lang="zh-CN" altLang="en-US" sz="1100" b="1" dirty="0">
              <a:solidFill>
                <a:sysClr val="window" lastClr="FFFFFF"/>
              </a:solidFill>
            </a:endParaRPr>
          </a:p>
        </p:txBody>
      </p:sp>
      <p:sp>
        <p:nvSpPr>
          <p:cNvPr id="1049506" name="文本框 73"/>
          <p:cNvSpPr txBox="1"/>
          <p:nvPr/>
        </p:nvSpPr>
        <p:spPr>
          <a:xfrm>
            <a:off x="5423529" y="1050912"/>
            <a:ext cx="1558184" cy="472440"/>
          </a:xfrm>
          <a:prstGeom prst="rect">
            <a:avLst/>
          </a:prstGeom>
          <a:noFill/>
        </p:spPr>
        <p:txBody>
          <a:bodyPr wrap="square" rtlCol="0">
            <a:spAutoFit/>
          </a:bodyPr>
          <a:p>
            <a:pPr algn="ctr"/>
            <a:r>
              <a:rPr lang="zh-CN" altLang="en-US" dirty="0" smtClean="0">
                <a:solidFill>
                  <a:sysClr val="window" lastClr="FFFFFF"/>
                </a:solidFill>
              </a:rPr>
              <a:t>多品种小批量</a:t>
            </a:r>
            <a:endParaRPr lang="en-US" altLang="zh-CN" dirty="0" smtClean="0">
              <a:solidFill>
                <a:sysClr val="window" lastClr="FFFFFF"/>
              </a:solidFill>
            </a:endParaRPr>
          </a:p>
          <a:p>
            <a:pPr algn="ctr"/>
            <a:r>
              <a:rPr lang="zh-CN" altLang="en-US" dirty="0" smtClean="0">
                <a:solidFill>
                  <a:sysClr val="window" lastClr="FFFFFF"/>
                </a:solidFill>
              </a:rPr>
              <a:t>缩短产品上市时间</a:t>
            </a:r>
            <a:endParaRPr lang="en-US" altLang="zh-CN" dirty="0">
              <a:solidFill>
                <a:sysClr val="window" lastClr="FFFFFF"/>
              </a:solidFill>
            </a:endParaRPr>
          </a:p>
          <a:p>
            <a:pPr algn="ctr"/>
            <a:r>
              <a:rPr lang="zh-CN" altLang="en-US" dirty="0" smtClean="0">
                <a:solidFill>
                  <a:sysClr val="window" lastClr="FFFFFF"/>
                </a:solidFill>
              </a:rPr>
              <a:t>成本相较规模化生产略高</a:t>
            </a:r>
            <a:endParaRPr lang="zh-CN" altLang="en-US" dirty="0" smtClean="0">
              <a:solidFill>
                <a:sysClr val="window" lastClr="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33"/>
          <p:cNvGrpSpPr/>
          <p:nvPr/>
        </p:nvGrpSpPr>
        <p:grpSpPr>
          <a:xfrm>
            <a:off x="1085222" y="523600"/>
            <a:ext cx="6888441" cy="4596660"/>
            <a:chOff x="1001875" y="979212"/>
            <a:chExt cx="6813951" cy="4388475"/>
          </a:xfrm>
        </p:grpSpPr>
        <p:sp>
          <p:nvSpPr>
            <p:cNvPr id="1048595" name="文本框 1"/>
            <p:cNvSpPr txBox="1"/>
            <p:nvPr/>
          </p:nvSpPr>
          <p:spPr>
            <a:xfrm>
              <a:off x="5939070" y="3635052"/>
              <a:ext cx="1600200" cy="1732635"/>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村长疏于防范，</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账本被他人篡改</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 head is negligent in </a:t>
              </a:r>
              <a:r>
                <a:rPr lang="en-US" altLang="zh-CN" sz="1400" dirty="0" err="1">
                  <a:solidFill>
                    <a:schemeClr val="bg1"/>
                  </a:solidFill>
                  <a:latin typeface="Arial" panose="020B0604020202020204" pitchFamily="34" charset="0"/>
                  <a:ea typeface="微软雅黑" panose="020B0503020204020204" charset="-122"/>
                  <a:cs typeface="微软雅黑" panose="020B0503020204020204" charset="-122"/>
                </a:rPr>
                <a:t>preventing,The</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book was tampered with by others</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pic>
          <p:nvPicPr>
            <p:cNvPr id="2097156" name="图片 3"/>
            <p:cNvPicPr>
              <a:picLocks noChangeAspect="1"/>
            </p:cNvPicPr>
            <p:nvPr/>
          </p:nvPicPr>
          <p:blipFill>
            <a:blip r:embed="rId1" cstate="print"/>
            <a:stretch>
              <a:fillRect/>
            </a:stretch>
          </p:blipFill>
          <p:spPr>
            <a:xfrm>
              <a:off x="3959730" y="2032243"/>
              <a:ext cx="898241" cy="898241"/>
            </a:xfrm>
            <a:prstGeom prst="rect">
              <a:avLst/>
            </a:prstGeom>
          </p:spPr>
        </p:pic>
        <p:cxnSp>
          <p:nvCxnSpPr>
            <p:cNvPr id="3145732" name="直接箭头连接符 5"/>
            <p:cNvCxnSpPr/>
            <p:nvPr/>
          </p:nvCxnSpPr>
          <p:spPr>
            <a:xfrm flipH="1" flipV="1">
              <a:off x="3048000" y="1587500"/>
              <a:ext cx="91173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596" name="文本框 8"/>
            <p:cNvSpPr txBox="1"/>
            <p:nvPr/>
          </p:nvSpPr>
          <p:spPr>
            <a:xfrm>
              <a:off x="1305907" y="1047508"/>
              <a:ext cx="1978530" cy="909967"/>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村长</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出远门，无法记账</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chief</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is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far away and cannot be accounted for.</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597" name="文本框 9"/>
            <p:cNvSpPr txBox="1"/>
            <p:nvPr/>
          </p:nvSpPr>
          <p:spPr>
            <a:xfrm>
              <a:off x="5488443" y="979212"/>
              <a:ext cx="2249214" cy="909967"/>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村长家中遭窃，账本丢失</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 chief was stolen from home and the account book was lost.</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3" name="直接箭头连接符 11"/>
            <p:cNvCxnSpPr/>
            <p:nvPr/>
          </p:nvCxnSpPr>
          <p:spPr>
            <a:xfrm flipV="1">
              <a:off x="4858498" y="1603151"/>
              <a:ext cx="729502" cy="56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598" name="文本框 14"/>
            <p:cNvSpPr txBox="1"/>
            <p:nvPr/>
          </p:nvSpPr>
          <p:spPr>
            <a:xfrm>
              <a:off x="1001875" y="2449614"/>
              <a:ext cx="1978530" cy="909967"/>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村长年迈，记错账目</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chief</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is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old and remembers the wrong account</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4" name="直接连接符 16"/>
            <p:cNvCxnSpPr/>
            <p:nvPr/>
          </p:nvCxnSpPr>
          <p:spPr>
            <a:xfrm>
              <a:off x="3048000" y="2603503"/>
              <a:ext cx="872316"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145735" name="直接连接符 19"/>
            <p:cNvCxnSpPr/>
            <p:nvPr/>
          </p:nvCxnSpPr>
          <p:spPr>
            <a:xfrm flipH="1">
              <a:off x="4857971" y="2603505"/>
              <a:ext cx="899113"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1048599" name="文本框 21"/>
            <p:cNvSpPr txBox="1"/>
            <p:nvPr/>
          </p:nvSpPr>
          <p:spPr>
            <a:xfrm>
              <a:off x="5837296" y="2269350"/>
              <a:ext cx="1978530" cy="1320998"/>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村里发生灾害，</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唯一的账本毁损</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Disasters in the </a:t>
              </a:r>
              <a:r>
                <a:rPr lang="en-US" altLang="zh-CN" sz="1400" dirty="0" err="1">
                  <a:solidFill>
                    <a:schemeClr val="bg1"/>
                  </a:solidFill>
                  <a:latin typeface="Arial" panose="020B0604020202020204" pitchFamily="34" charset="0"/>
                  <a:ea typeface="微软雅黑" panose="020B0503020204020204" charset="-122"/>
                  <a:cs typeface="微软雅黑" panose="020B0503020204020204" charset="-122"/>
                </a:rPr>
                <a:t>village,The</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only account book is damaged</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6" name="直接连接符 22"/>
            <p:cNvCxnSpPr/>
            <p:nvPr/>
          </p:nvCxnSpPr>
          <p:spPr>
            <a:xfrm flipV="1">
              <a:off x="3048000" y="3051503"/>
              <a:ext cx="1066800" cy="758784"/>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1048600" name="文本框 26"/>
            <p:cNvSpPr txBox="1"/>
            <p:nvPr/>
          </p:nvSpPr>
          <p:spPr>
            <a:xfrm>
              <a:off x="1261395" y="3808508"/>
              <a:ext cx="1786605" cy="909967"/>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村长私自篡改账本</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 chief privately falsified the books</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cxnSp>
          <p:nvCxnSpPr>
            <p:cNvPr id="3145737" name="直接连接符 27"/>
            <p:cNvCxnSpPr/>
            <p:nvPr/>
          </p:nvCxnSpPr>
          <p:spPr>
            <a:xfrm flipH="1" flipV="1">
              <a:off x="4723086" y="3051503"/>
              <a:ext cx="1106158" cy="776563"/>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grpSp>
      <p:sp>
        <p:nvSpPr>
          <p:cNvPr id="1048601" name="矩形 32"/>
          <p:cNvSpPr/>
          <p:nvPr/>
        </p:nvSpPr>
        <p:spPr>
          <a:xfrm>
            <a:off x="3365387" y="3954664"/>
            <a:ext cx="2356096" cy="1166649"/>
          </a:xfrm>
          <a:prstGeom prst="rect">
            <a:avLst/>
          </a:prstGeom>
          <a:solidFill>
            <a:srgbClr val="D7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charset="-122"/>
                <a:cs typeface="微软雅黑" panose="020B0503020204020204" charset="-122"/>
              </a:rPr>
              <a:t>村长</a:t>
            </a:r>
            <a:r>
              <a:rPr lang="zh-CN" altLang="en-US" sz="1400" dirty="0" smtClean="0">
                <a:latin typeface="Arial" panose="020B0604020202020204" pitchFamily="34" charset="0"/>
                <a:ea typeface="微软雅黑" panose="020B0503020204020204" charset="-122"/>
                <a:cs typeface="微软雅黑" panose="020B0503020204020204" charset="-122"/>
              </a:rPr>
              <a:t>记账</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zh-CN" altLang="en-US" sz="1400" dirty="0" smtClean="0">
                <a:latin typeface="Arial" panose="020B0604020202020204" pitchFamily="34" charset="0"/>
                <a:ea typeface="微软雅黑" panose="020B0503020204020204" charset="-122"/>
                <a:cs typeface="微软雅黑" panose="020B0503020204020204" charset="-122"/>
              </a:rPr>
              <a:t>难以防范的高风险</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en-US" altLang="zh-CN" sz="1400" dirty="0">
                <a:latin typeface="Arial" panose="020B0604020202020204" pitchFamily="34" charset="0"/>
                <a:ea typeface="微软雅黑" panose="020B0503020204020204" charset="-122"/>
                <a:cs typeface="微软雅黑" panose="020B0503020204020204" charset="-122"/>
              </a:rPr>
              <a:t>Village chief account </a:t>
            </a:r>
            <a:r>
              <a:rPr lang="en-US" altLang="zh-CN" sz="1400" dirty="0" err="1">
                <a:latin typeface="Arial" panose="020B0604020202020204" pitchFamily="34" charset="0"/>
                <a:ea typeface="微软雅黑" panose="020B0503020204020204" charset="-122"/>
                <a:cs typeface="微软雅黑" panose="020B0503020204020204" charset="-122"/>
              </a:rPr>
              <a:t>bookHigh</a:t>
            </a:r>
            <a:r>
              <a:rPr lang="en-US" altLang="zh-CN" sz="1400" dirty="0">
                <a:latin typeface="Arial" panose="020B0604020202020204" pitchFamily="34" charset="0"/>
                <a:ea typeface="微软雅黑" panose="020B0503020204020204" charset="-122"/>
                <a:cs typeface="微软雅黑" panose="020B0503020204020204" charset="-122"/>
              </a:rPr>
              <a:t> risk that is difficult to guard against</a:t>
            </a:r>
            <a:endParaRPr lang="zh-CN" altLang="en-US" sz="1400" dirty="0">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77" name="矩形 1"/>
          <p:cNvSpPr/>
          <p:nvPr/>
        </p:nvSpPr>
        <p:spPr>
          <a:xfrm>
            <a:off x="198120" y="198755"/>
            <a:ext cx="7361555" cy="483870"/>
          </a:xfrm>
          <a:prstGeom prst="rect">
            <a:avLst/>
          </a:prstGeom>
          <a:noFill/>
          <a:ln w="9525">
            <a:noFill/>
            <a:miter/>
          </a:ln>
        </p:spPr>
        <p:txBody>
          <a:bodyPr lIns="24939" rIns="24939" anchor="ctr"/>
          <a:p>
            <a:pPr algn="l" defTabSz="518160"/>
            <a:r>
              <a:rPr 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D</a:t>
            </a:r>
            <a:r>
              <a:rPr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istributed intelligent production network</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en-US" altLang="zh-CN" sz="1530" b="1" dirty="0" err="1"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DIPNET</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049478" name="矩形 2"/>
          <p:cNvSpPr/>
          <p:nvPr/>
        </p:nvSpPr>
        <p:spPr>
          <a:xfrm>
            <a:off x="197944" y="4739102"/>
            <a:ext cx="8702675" cy="337185"/>
          </a:xfrm>
          <a:prstGeom prst="rect">
            <a:avLst/>
          </a:prstGeom>
        </p:spPr>
        <p:txBody>
          <a:bodyPr wrap="none">
            <a:spAutoFit/>
          </a:bodyPr>
          <a:p>
            <a:pPr algn="l"/>
            <a:r>
              <a:rPr lang="en-US" altLang="zh-CN" sz="1600" b="1" dirty="0">
                <a:solidFill>
                  <a:sysClr val="window" lastClr="FFFFFF"/>
                </a:solidFill>
                <a:latin typeface="微软雅黑" panose="020B0503020204020204" charset="-122"/>
                <a:ea typeface="微软雅黑" panose="020B0503020204020204" charset="-122"/>
              </a:rPr>
              <a:t>Blockchain </a:t>
            </a:r>
            <a:r>
              <a:rPr lang="en-US" altLang="zh-CN" sz="1600" b="1" dirty="0" smtClean="0">
                <a:solidFill>
                  <a:sysClr val="window" lastClr="FFFFFF"/>
                </a:solidFill>
                <a:latin typeface="微软雅黑" panose="020B0503020204020204" charset="-122"/>
                <a:ea typeface="微软雅黑" panose="020B0503020204020204" charset="-122"/>
              </a:rPr>
              <a:t>+ New cultural innovation + Intelligent Manufacturing = watch and buy</a:t>
            </a:r>
            <a:endParaRPr lang="zh-CN" altLang="en-US" sz="1600" b="1" dirty="0">
              <a:solidFill>
                <a:sysClr val="window" lastClr="FFFFFF"/>
              </a:solidFill>
              <a:latin typeface="微软雅黑" panose="020B0503020204020204" charset="-122"/>
              <a:ea typeface="微软雅黑" panose="020B0503020204020204" charset="-122"/>
            </a:endParaRPr>
          </a:p>
        </p:txBody>
      </p:sp>
      <p:sp>
        <p:nvSpPr>
          <p:cNvPr id="1049479" name="文本框 61"/>
          <p:cNvSpPr txBox="1"/>
          <p:nvPr/>
        </p:nvSpPr>
        <p:spPr>
          <a:xfrm>
            <a:off x="1619250" y="832485"/>
            <a:ext cx="2843530" cy="260350"/>
          </a:xfrm>
          <a:prstGeom prst="rect">
            <a:avLst/>
          </a:prstGeom>
          <a:noFill/>
        </p:spPr>
        <p:txBody>
          <a:bodyPr wrap="square" rtlCol="0">
            <a:spAutoFit/>
          </a:bodyPr>
          <a:p>
            <a:r>
              <a:rPr lang="en-US" altLang="zh-CN" sz="1100" b="1" dirty="0" smtClean="0">
                <a:solidFill>
                  <a:sysClr val="window" lastClr="FFFFFF"/>
                </a:solidFill>
              </a:rPr>
              <a:t>Market 4.0</a:t>
            </a:r>
            <a:r>
              <a:rPr lang="zh-CN" altLang="en-US" sz="1100" b="1" dirty="0" smtClean="0">
                <a:solidFill>
                  <a:sysClr val="window" lastClr="FFFFFF"/>
                </a:solidFill>
              </a:rPr>
              <a:t>：Creat</a:t>
            </a:r>
            <a:r>
              <a:rPr lang="en-US" altLang="zh-CN" sz="1100" b="1" dirty="0" smtClean="0">
                <a:solidFill>
                  <a:sysClr val="window" lastClr="FFFFFF"/>
                </a:solidFill>
              </a:rPr>
              <a:t>ing</a:t>
            </a:r>
            <a:r>
              <a:rPr lang="zh-CN" altLang="en-US" sz="1100" b="1" dirty="0" smtClean="0">
                <a:solidFill>
                  <a:sysClr val="window" lastClr="FFFFFF"/>
                </a:solidFill>
              </a:rPr>
              <a:t> new demand</a:t>
            </a:r>
            <a:endParaRPr lang="zh-CN" altLang="en-US" sz="1100" b="1" dirty="0" smtClean="0">
              <a:solidFill>
                <a:sysClr val="window" lastClr="FFFFFF"/>
              </a:solidFill>
            </a:endParaRPr>
          </a:p>
        </p:txBody>
      </p:sp>
      <p:sp>
        <p:nvSpPr>
          <p:cNvPr id="1049480" name="文本框 62"/>
          <p:cNvSpPr txBox="1"/>
          <p:nvPr/>
        </p:nvSpPr>
        <p:spPr>
          <a:xfrm>
            <a:off x="1845310" y="1050925"/>
            <a:ext cx="1377950" cy="537210"/>
          </a:xfrm>
          <a:prstGeom prst="rect">
            <a:avLst/>
          </a:prstGeom>
          <a:noFill/>
        </p:spPr>
        <p:txBody>
          <a:bodyPr wrap="square" rtlCol="0">
            <a:spAutoFit/>
          </a:bodyPr>
          <a:p>
            <a:pPr algn="ctr"/>
            <a:r>
              <a:rPr lang="zh-CN" altLang="en-US" dirty="0">
                <a:solidFill>
                  <a:sysClr val="window" lastClr="FFFFFF"/>
                </a:solidFill>
              </a:rPr>
              <a:t>Fragmentation</a:t>
            </a:r>
            <a:endParaRPr lang="zh-CN" altLang="en-US" dirty="0">
              <a:solidFill>
                <a:sysClr val="window" lastClr="FFFFFF"/>
              </a:solidFill>
            </a:endParaRPr>
          </a:p>
          <a:p>
            <a:pPr algn="ctr"/>
            <a:r>
              <a:rPr lang="zh-CN" altLang="en-US" dirty="0">
                <a:solidFill>
                  <a:sysClr val="window" lastClr="FFFFFF"/>
                </a:solidFill>
              </a:rPr>
              <a:t>Short life cycle</a:t>
            </a:r>
            <a:endParaRPr lang="zh-CN" altLang="en-US" dirty="0">
              <a:solidFill>
                <a:sysClr val="window" lastClr="FFFFFF"/>
              </a:solidFill>
            </a:endParaRPr>
          </a:p>
          <a:p>
            <a:pPr algn="ctr"/>
            <a:r>
              <a:rPr lang="zh-CN" altLang="en-US" dirty="0">
                <a:solidFill>
                  <a:sysClr val="window" lastClr="FFFFFF"/>
                </a:solidFill>
              </a:rPr>
              <a:t>Low price</a:t>
            </a:r>
            <a:r>
              <a:rPr lang="en-US" altLang="zh-CN" dirty="0">
                <a:solidFill>
                  <a:sysClr val="window" lastClr="FFFFFF"/>
                </a:solidFill>
              </a:rPr>
              <a:t>-</a:t>
            </a:r>
            <a:r>
              <a:rPr lang="zh-CN" altLang="en-US" dirty="0">
                <a:solidFill>
                  <a:sysClr val="window" lastClr="FFFFFF"/>
                </a:solidFill>
              </a:rPr>
              <a:t>sensitivity</a:t>
            </a:r>
            <a:endParaRPr lang="zh-CN" altLang="en-US" dirty="0">
              <a:solidFill>
                <a:sysClr val="window" lastClr="FFFFFF"/>
              </a:solidFill>
            </a:endParaRPr>
          </a:p>
        </p:txBody>
      </p:sp>
      <p:cxnSp>
        <p:nvCxnSpPr>
          <p:cNvPr id="3145770" name="直接箭头连接符 63"/>
          <p:cNvCxnSpPr/>
          <p:nvPr/>
        </p:nvCxnSpPr>
        <p:spPr>
          <a:xfrm>
            <a:off x="3485722" y="1414030"/>
            <a:ext cx="1512968"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1" name="直接箭头连接符 64"/>
          <p:cNvCxnSpPr/>
          <p:nvPr/>
        </p:nvCxnSpPr>
        <p:spPr>
          <a:xfrm flipH="1">
            <a:off x="3485724" y="1249530"/>
            <a:ext cx="1512966"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grpSp>
        <p:nvGrpSpPr>
          <p:cNvPr id="188" name="组合 76"/>
          <p:cNvGrpSpPr/>
          <p:nvPr/>
        </p:nvGrpSpPr>
        <p:grpSpPr>
          <a:xfrm>
            <a:off x="544339" y="1583562"/>
            <a:ext cx="7395733" cy="2966849"/>
            <a:chOff x="188408" y="1746435"/>
            <a:chExt cx="7395733" cy="2966849"/>
          </a:xfrm>
        </p:grpSpPr>
        <p:pic>
          <p:nvPicPr>
            <p:cNvPr id="2097166" name="图片 3"/>
            <p:cNvPicPr>
              <a:picLocks noChangeAspect="1"/>
            </p:cNvPicPr>
            <p:nvPr/>
          </p:nvPicPr>
          <p:blipFill>
            <a:blip r:embed="rId1"/>
            <a:stretch>
              <a:fillRect/>
            </a:stretch>
          </p:blipFill>
          <p:spPr>
            <a:xfrm>
              <a:off x="188408" y="3470729"/>
              <a:ext cx="711828" cy="846135"/>
            </a:xfrm>
            <a:prstGeom prst="rect">
              <a:avLst/>
            </a:prstGeom>
          </p:spPr>
        </p:pic>
        <p:cxnSp>
          <p:nvCxnSpPr>
            <p:cNvPr id="3145772" name="直接箭头连接符 5"/>
            <p:cNvCxnSpPr/>
            <p:nvPr/>
          </p:nvCxnSpPr>
          <p:spPr>
            <a:xfrm>
              <a:off x="900236" y="3116043"/>
              <a:ext cx="944849"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3" name="直接箭头连接符 6"/>
            <p:cNvCxnSpPr/>
            <p:nvPr/>
          </p:nvCxnSpPr>
          <p:spPr>
            <a:xfrm>
              <a:off x="900236" y="3893796"/>
              <a:ext cx="944849"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1" name="文本框 7"/>
            <p:cNvSpPr txBox="1"/>
            <p:nvPr/>
          </p:nvSpPr>
          <p:spPr>
            <a:xfrm>
              <a:off x="816423" y="2762435"/>
              <a:ext cx="1302385" cy="358140"/>
            </a:xfrm>
            <a:prstGeom prst="rect">
              <a:avLst/>
            </a:prstGeom>
            <a:noFill/>
          </p:spPr>
          <p:txBody>
            <a:bodyPr wrap="square" rtlCol="0">
              <a:spAutoFit/>
            </a:bodyPr>
            <a:p>
              <a:r>
                <a:rPr lang="en-US" altLang="zh-CN" sz="870" dirty="0">
                  <a:solidFill>
                    <a:sysClr val="window" lastClr="FFFFFF"/>
                  </a:solidFill>
                </a:rPr>
                <a:t>Watching produces demand</a:t>
              </a:r>
              <a:endParaRPr lang="en-US" altLang="zh-CN" sz="870" dirty="0">
                <a:solidFill>
                  <a:sysClr val="window" lastClr="FFFFFF"/>
                </a:solidFill>
              </a:endParaRPr>
            </a:p>
          </p:txBody>
        </p:sp>
        <p:sp>
          <p:nvSpPr>
            <p:cNvPr id="1049482" name="文本框 8"/>
            <p:cNvSpPr txBox="1"/>
            <p:nvPr/>
          </p:nvSpPr>
          <p:spPr>
            <a:xfrm>
              <a:off x="839283" y="3652705"/>
              <a:ext cx="1279525" cy="224790"/>
            </a:xfrm>
            <a:prstGeom prst="rect">
              <a:avLst/>
            </a:prstGeom>
            <a:noFill/>
          </p:spPr>
          <p:txBody>
            <a:bodyPr wrap="square" rtlCol="0">
              <a:spAutoFit/>
            </a:bodyPr>
            <a:p>
              <a:r>
                <a:rPr lang="en-US" altLang="zh-CN" sz="870" dirty="0">
                  <a:solidFill>
                    <a:sysClr val="window" lastClr="FFFFFF"/>
                  </a:solidFill>
                </a:rPr>
                <a:t>complete purchase </a:t>
              </a:r>
              <a:endParaRPr lang="en-US" altLang="zh-CN" sz="870" dirty="0">
                <a:solidFill>
                  <a:sysClr val="window" lastClr="FFFFFF"/>
                </a:solidFill>
              </a:endParaRPr>
            </a:p>
          </p:txBody>
        </p:sp>
        <p:sp>
          <p:nvSpPr>
            <p:cNvPr id="1049483" name="圆角矩形 9"/>
            <p:cNvSpPr/>
            <p:nvPr/>
          </p:nvSpPr>
          <p:spPr>
            <a:xfrm>
              <a:off x="1941903" y="2029990"/>
              <a:ext cx="749352" cy="419548"/>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870" dirty="0"/>
                <a:t>Film production company</a:t>
              </a:r>
              <a:endParaRPr lang="zh-CN" altLang="en-US" sz="870" dirty="0"/>
            </a:p>
          </p:txBody>
        </p:sp>
        <p:sp>
          <p:nvSpPr>
            <p:cNvPr id="1049484" name="圆角矩形 10"/>
            <p:cNvSpPr/>
            <p:nvPr/>
          </p:nvSpPr>
          <p:spPr>
            <a:xfrm>
              <a:off x="1941903" y="2796984"/>
              <a:ext cx="749352" cy="419548"/>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Video platform</a:t>
              </a:r>
              <a:endParaRPr lang="zh-CN" altLang="en-US" dirty="0" smtClean="0"/>
            </a:p>
          </p:txBody>
        </p:sp>
        <p:sp>
          <p:nvSpPr>
            <p:cNvPr id="1049485" name="圆角矩形 11"/>
            <p:cNvSpPr/>
            <p:nvPr/>
          </p:nvSpPr>
          <p:spPr>
            <a:xfrm>
              <a:off x="1941643" y="3625400"/>
              <a:ext cx="814070" cy="419735"/>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870" dirty="0" smtClean="0"/>
                <a:t>Ecommerce platform</a:t>
              </a:r>
              <a:endParaRPr lang="zh-CN" altLang="en-US" sz="870" dirty="0" smtClean="0"/>
            </a:p>
          </p:txBody>
        </p:sp>
        <p:grpSp>
          <p:nvGrpSpPr>
            <p:cNvPr id="189" name="组合 16"/>
            <p:cNvGrpSpPr/>
            <p:nvPr/>
          </p:nvGrpSpPr>
          <p:grpSpPr>
            <a:xfrm>
              <a:off x="3732922" y="2449538"/>
              <a:ext cx="1373089" cy="1339959"/>
              <a:chOff x="4864285" y="2506531"/>
              <a:chExt cx="1373089" cy="1339959"/>
            </a:xfrm>
          </p:grpSpPr>
          <p:pic>
            <p:nvPicPr>
              <p:cNvPr id="2097167" name="图片 14"/>
              <p:cNvPicPr>
                <a:picLocks noChangeAspect="1"/>
              </p:cNvPicPr>
              <p:nvPr/>
            </p:nvPicPr>
            <p:blipFill>
              <a:blip r:embed="rId2"/>
              <a:stretch>
                <a:fillRect/>
              </a:stretch>
            </p:blipFill>
            <p:spPr>
              <a:xfrm>
                <a:off x="4864285" y="2506531"/>
                <a:ext cx="1373089" cy="1339959"/>
              </a:xfrm>
              <a:prstGeom prst="rect">
                <a:avLst/>
              </a:prstGeom>
            </p:spPr>
          </p:pic>
          <p:sp>
            <p:nvSpPr>
              <p:cNvPr id="1049486" name="文本框 15"/>
              <p:cNvSpPr txBox="1"/>
              <p:nvPr/>
            </p:nvSpPr>
            <p:spPr>
              <a:xfrm>
                <a:off x="5039840" y="2783341"/>
                <a:ext cx="1021977" cy="899160"/>
              </a:xfrm>
              <a:prstGeom prst="rect">
                <a:avLst/>
              </a:prstGeom>
              <a:noFill/>
            </p:spPr>
            <p:txBody>
              <a:bodyPr wrap="square" rtlCol="0">
                <a:spAutoFit/>
              </a:bodyPr>
              <a:p>
                <a:r>
                  <a:rPr lang="en-US" altLang="zh-CN" sz="1050" b="1" dirty="0" err="1" smtClean="0">
                    <a:solidFill>
                      <a:schemeClr val="tx1"/>
                    </a:solidFill>
                  </a:rPr>
                  <a:t>DIPNET——</a:t>
                </a:r>
                <a:r>
                  <a:rPr lang="en-US" sz="10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D</a:t>
                </a:r>
                <a:r>
                  <a:rPr sz="1050" b="1" dirty="0" smtClean="0">
                    <a:solidFill>
                      <a:schemeClr val="tx1"/>
                    </a:solidFill>
                    <a:latin typeface="微软雅黑" panose="020B0503020204020204" charset="-122"/>
                    <a:ea typeface="微软雅黑" panose="020B0503020204020204" charset="-122"/>
                    <a:cs typeface="微软雅黑" panose="020B0503020204020204" charset="-122"/>
                    <a:sym typeface="+mn-ea"/>
                  </a:rPr>
                  <a:t>istributed intelligent production network</a:t>
                </a:r>
                <a:endParaRPr lang="zh-CN" altLang="en-US" sz="1050" b="1"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cxnSp>
          <p:nvCxnSpPr>
            <p:cNvPr id="3145774" name="直接箭头连接符 18"/>
            <p:cNvCxnSpPr/>
            <p:nvPr/>
          </p:nvCxnSpPr>
          <p:spPr>
            <a:xfrm>
              <a:off x="2316579" y="2510988"/>
              <a:ext cx="0" cy="24296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5" name="直接箭头连接符 20"/>
            <p:cNvCxnSpPr/>
            <p:nvPr/>
          </p:nvCxnSpPr>
          <p:spPr>
            <a:xfrm>
              <a:off x="2316579" y="3327266"/>
              <a:ext cx="0" cy="24296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7" name="文本框 21"/>
            <p:cNvSpPr txBox="1"/>
            <p:nvPr/>
          </p:nvSpPr>
          <p:spPr>
            <a:xfrm>
              <a:off x="2325183" y="2514150"/>
              <a:ext cx="542925" cy="275590"/>
            </a:xfrm>
            <a:prstGeom prst="rect">
              <a:avLst/>
            </a:prstGeom>
            <a:noFill/>
          </p:spPr>
          <p:txBody>
            <a:bodyPr wrap="square" rtlCol="0">
              <a:spAutoFit/>
            </a:bodyPr>
            <a:p>
              <a:r>
                <a:rPr lang="zh-CN" altLang="en-US" sz="600" dirty="0">
                  <a:solidFill>
                    <a:sysClr val="window" lastClr="FFFFFF"/>
                  </a:solidFill>
                </a:rPr>
                <a:t>Supply a source</a:t>
              </a:r>
              <a:endParaRPr lang="zh-CN" altLang="en-US" sz="600" dirty="0">
                <a:solidFill>
                  <a:sysClr val="window" lastClr="FFFFFF"/>
                </a:solidFill>
              </a:endParaRPr>
            </a:p>
          </p:txBody>
        </p:sp>
        <p:sp>
          <p:nvSpPr>
            <p:cNvPr id="1049488" name="文本框 22"/>
            <p:cNvSpPr txBox="1"/>
            <p:nvPr/>
          </p:nvSpPr>
          <p:spPr>
            <a:xfrm>
              <a:off x="2325183" y="3276785"/>
              <a:ext cx="586105" cy="275590"/>
            </a:xfrm>
            <a:prstGeom prst="rect">
              <a:avLst/>
            </a:prstGeom>
            <a:noFill/>
          </p:spPr>
          <p:txBody>
            <a:bodyPr wrap="square" rtlCol="0">
              <a:spAutoFit/>
            </a:bodyPr>
            <a:p>
              <a:r>
                <a:rPr lang="en-US" altLang="zh-CN" sz="600" dirty="0" smtClean="0">
                  <a:solidFill>
                    <a:sysClr val="window" lastClr="FFFFFF"/>
                  </a:solidFill>
                </a:rPr>
                <a:t>Demand diversion</a:t>
              </a:r>
              <a:endParaRPr lang="en-US" altLang="zh-CN" sz="600" dirty="0">
                <a:solidFill>
                  <a:sysClr val="window" lastClr="FFFFFF"/>
                </a:solidFill>
              </a:endParaRPr>
            </a:p>
          </p:txBody>
        </p:sp>
        <p:cxnSp>
          <p:nvCxnSpPr>
            <p:cNvPr id="3145776" name="直接箭头连接符 24"/>
            <p:cNvCxnSpPr/>
            <p:nvPr/>
          </p:nvCxnSpPr>
          <p:spPr>
            <a:xfrm flipH="1" flipV="1">
              <a:off x="2909394" y="2167960"/>
              <a:ext cx="715485" cy="46451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7" name="直接箭头连接符 27"/>
            <p:cNvCxnSpPr/>
            <p:nvPr/>
          </p:nvCxnSpPr>
          <p:spPr>
            <a:xfrm>
              <a:off x="2856054" y="2277005"/>
              <a:ext cx="715485" cy="476947"/>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8" name="直接箭头连接符 30"/>
            <p:cNvCxnSpPr/>
            <p:nvPr/>
          </p:nvCxnSpPr>
          <p:spPr>
            <a:xfrm flipH="1">
              <a:off x="2909394" y="3534484"/>
              <a:ext cx="715485" cy="44611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79" name="直接箭头连接符 35"/>
            <p:cNvCxnSpPr/>
            <p:nvPr/>
          </p:nvCxnSpPr>
          <p:spPr>
            <a:xfrm flipV="1">
              <a:off x="2909394" y="3413002"/>
              <a:ext cx="715485" cy="44128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89" name="文本框 37"/>
            <p:cNvSpPr txBox="1"/>
            <p:nvPr/>
          </p:nvSpPr>
          <p:spPr>
            <a:xfrm rot="1980678">
              <a:off x="2913828" y="2111560"/>
              <a:ext cx="1209675" cy="460375"/>
            </a:xfrm>
            <a:prstGeom prst="rect">
              <a:avLst/>
            </a:prstGeom>
            <a:noFill/>
          </p:spPr>
          <p:txBody>
            <a:bodyPr wrap="square" rtlCol="0">
              <a:spAutoFit/>
            </a:bodyPr>
            <a:p>
              <a:r>
                <a:rPr lang="zh-CN" altLang="en-US" sz="800" dirty="0" smtClean="0">
                  <a:solidFill>
                    <a:sysClr val="window" lastClr="FFFFFF"/>
                  </a:solidFill>
                </a:rPr>
                <a:t>Get free props</a:t>
              </a:r>
              <a:endParaRPr lang="zh-CN" altLang="en-US" sz="800" dirty="0" smtClean="0">
                <a:solidFill>
                  <a:sysClr val="window" lastClr="FFFFFF"/>
                </a:solidFill>
              </a:endParaRPr>
            </a:p>
            <a:p>
              <a:r>
                <a:rPr lang="zh-CN" altLang="en-US" sz="800" dirty="0" smtClean="0">
                  <a:solidFill>
                    <a:sysClr val="window" lastClr="FFFFFF"/>
                  </a:solidFill>
                </a:rPr>
                <a:t>Complet</a:t>
              </a:r>
              <a:r>
                <a:rPr lang="en-US" altLang="zh-CN" sz="800" dirty="0" smtClean="0">
                  <a:solidFill>
                    <a:sysClr val="window" lastClr="FFFFFF"/>
                  </a:solidFill>
                </a:rPr>
                <a:t>e</a:t>
              </a:r>
              <a:r>
                <a:rPr lang="zh-CN" altLang="en-US" sz="800" dirty="0" smtClean="0">
                  <a:solidFill>
                    <a:sysClr val="window" lastClr="FFFFFF"/>
                  </a:solidFill>
                </a:rPr>
                <a:t> film and television production</a:t>
              </a:r>
              <a:endParaRPr lang="zh-CN" altLang="en-US" sz="800" dirty="0" smtClean="0">
                <a:solidFill>
                  <a:sysClr val="window" lastClr="FFFFFF"/>
                </a:solidFill>
              </a:endParaRPr>
            </a:p>
          </p:txBody>
        </p:sp>
        <p:sp>
          <p:nvSpPr>
            <p:cNvPr id="1049490" name="文本框 38"/>
            <p:cNvSpPr txBox="1"/>
            <p:nvPr/>
          </p:nvSpPr>
          <p:spPr>
            <a:xfrm rot="1980678">
              <a:off x="2721423" y="2582095"/>
              <a:ext cx="1202690" cy="229870"/>
            </a:xfrm>
            <a:prstGeom prst="rect">
              <a:avLst/>
            </a:prstGeom>
            <a:noFill/>
          </p:spPr>
          <p:txBody>
            <a:bodyPr wrap="square" rtlCol="0">
              <a:spAutoFit/>
            </a:bodyPr>
            <a:p>
              <a:r>
                <a:rPr lang="en-US" altLang="zh-CN" sz="900" dirty="0" smtClean="0">
                  <a:solidFill>
                    <a:sysClr val="window" lastClr="FFFFFF"/>
                  </a:solidFill>
                </a:rPr>
                <a:t>Provide prop library</a:t>
              </a:r>
              <a:endParaRPr lang="en-US" altLang="zh-CN" sz="900" dirty="0">
                <a:solidFill>
                  <a:sysClr val="window" lastClr="FFFFFF"/>
                </a:solidFill>
              </a:endParaRPr>
            </a:p>
          </p:txBody>
        </p:sp>
        <p:sp>
          <p:nvSpPr>
            <p:cNvPr id="1049491" name="文本框 39"/>
            <p:cNvSpPr txBox="1"/>
            <p:nvPr/>
          </p:nvSpPr>
          <p:spPr>
            <a:xfrm rot="19678667">
              <a:off x="2738073" y="3380783"/>
              <a:ext cx="1089660" cy="229870"/>
            </a:xfrm>
            <a:prstGeom prst="rect">
              <a:avLst/>
            </a:prstGeom>
            <a:noFill/>
          </p:spPr>
          <p:txBody>
            <a:bodyPr wrap="square" rtlCol="0">
              <a:spAutoFit/>
            </a:bodyPr>
            <a:p>
              <a:r>
                <a:rPr lang="zh-CN" altLang="en-US" sz="900" dirty="0">
                  <a:solidFill>
                    <a:sysClr val="window" lastClr="FFFFFF"/>
                  </a:solidFill>
                </a:rPr>
                <a:t>Order transfer</a:t>
              </a:r>
              <a:endParaRPr lang="zh-CN" altLang="en-US" sz="900" dirty="0">
                <a:solidFill>
                  <a:sysClr val="window" lastClr="FFFFFF"/>
                </a:solidFill>
              </a:endParaRPr>
            </a:p>
          </p:txBody>
        </p:sp>
        <p:sp>
          <p:nvSpPr>
            <p:cNvPr id="1049492" name="文本框 40"/>
            <p:cNvSpPr txBox="1"/>
            <p:nvPr/>
          </p:nvSpPr>
          <p:spPr>
            <a:xfrm rot="19678667">
              <a:off x="2906843" y="3602540"/>
              <a:ext cx="1307465" cy="506730"/>
            </a:xfrm>
            <a:prstGeom prst="rect">
              <a:avLst/>
            </a:prstGeom>
            <a:noFill/>
          </p:spPr>
          <p:txBody>
            <a:bodyPr wrap="square" rtlCol="0">
              <a:spAutoFit/>
            </a:bodyPr>
            <a:p>
              <a:r>
                <a:rPr lang="zh-CN" altLang="en-US" sz="900" dirty="0" smtClean="0">
                  <a:solidFill>
                    <a:sysClr val="window" lastClr="FFFFFF"/>
                  </a:solidFill>
                </a:rPr>
                <a:t>Database connection</a:t>
              </a:r>
              <a:endParaRPr lang="zh-CN" altLang="en-US" sz="900" dirty="0" smtClean="0">
                <a:solidFill>
                  <a:sysClr val="window" lastClr="FFFFFF"/>
                </a:solidFill>
              </a:endParaRPr>
            </a:p>
            <a:p>
              <a:r>
                <a:rPr lang="zh-CN" altLang="en-US" sz="900" dirty="0" smtClean="0">
                  <a:solidFill>
                    <a:sysClr val="window" lastClr="FFFFFF"/>
                  </a:solidFill>
                </a:rPr>
                <a:t>Provide props with the same commodity</a:t>
              </a:r>
              <a:endParaRPr lang="zh-CN" altLang="en-US" sz="900" dirty="0" smtClean="0">
                <a:solidFill>
                  <a:sysClr val="window" lastClr="FFFFFF"/>
                </a:solidFill>
              </a:endParaRPr>
            </a:p>
          </p:txBody>
        </p:sp>
        <p:sp>
          <p:nvSpPr>
            <p:cNvPr id="1049493" name="文本框 41"/>
            <p:cNvSpPr txBox="1"/>
            <p:nvPr/>
          </p:nvSpPr>
          <p:spPr>
            <a:xfrm>
              <a:off x="2866810" y="2918380"/>
              <a:ext cx="944849" cy="429895"/>
            </a:xfrm>
            <a:prstGeom prst="rect">
              <a:avLst/>
            </a:prstGeom>
            <a:noFill/>
          </p:spPr>
          <p:txBody>
            <a:bodyPr wrap="square" rtlCol="0">
              <a:spAutoFit/>
            </a:bodyPr>
            <a:p>
              <a:r>
                <a:rPr lang="zh-CN" altLang="en-US" sz="1100" b="1" dirty="0" smtClean="0">
                  <a:solidFill>
                    <a:sysClr val="window" lastClr="FFFFFF"/>
                  </a:solidFill>
                </a:rPr>
                <a:t>Sales Division</a:t>
              </a:r>
              <a:endParaRPr lang="zh-CN" altLang="en-US" sz="1100" b="1" dirty="0" smtClean="0">
                <a:solidFill>
                  <a:sysClr val="window" lastClr="FFFFFF"/>
                </a:solidFill>
              </a:endParaRPr>
            </a:p>
          </p:txBody>
        </p:sp>
        <p:sp>
          <p:nvSpPr>
            <p:cNvPr id="1049494" name="文本框 42"/>
            <p:cNvSpPr txBox="1"/>
            <p:nvPr/>
          </p:nvSpPr>
          <p:spPr>
            <a:xfrm>
              <a:off x="2473773" y="1746435"/>
              <a:ext cx="1434465" cy="260350"/>
            </a:xfrm>
            <a:prstGeom prst="rect">
              <a:avLst/>
            </a:prstGeom>
            <a:noFill/>
          </p:spPr>
          <p:txBody>
            <a:bodyPr wrap="square" rtlCol="0">
              <a:spAutoFit/>
            </a:bodyPr>
            <a:p>
              <a:r>
                <a:rPr lang="zh-CN" altLang="en-US" sz="1100" b="1" dirty="0">
                  <a:solidFill>
                    <a:sysClr val="window" lastClr="FFFFFF"/>
                  </a:solidFill>
                </a:rPr>
                <a:t>Sales Division</a:t>
              </a:r>
              <a:endParaRPr lang="zh-CN" altLang="en-US" sz="1100" b="1" dirty="0">
                <a:solidFill>
                  <a:sysClr val="window" lastClr="FFFFFF"/>
                </a:solidFill>
              </a:endParaRPr>
            </a:p>
          </p:txBody>
        </p:sp>
        <p:sp>
          <p:nvSpPr>
            <p:cNvPr id="1049495" name="文本框 43"/>
            <p:cNvSpPr txBox="1"/>
            <p:nvPr/>
          </p:nvSpPr>
          <p:spPr>
            <a:xfrm>
              <a:off x="2394398" y="4116255"/>
              <a:ext cx="1177290" cy="429895"/>
            </a:xfrm>
            <a:prstGeom prst="rect">
              <a:avLst/>
            </a:prstGeom>
            <a:noFill/>
          </p:spPr>
          <p:txBody>
            <a:bodyPr wrap="square" rtlCol="0">
              <a:spAutoFit/>
            </a:bodyPr>
            <a:p>
              <a:r>
                <a:rPr lang="zh-CN" altLang="en-US" sz="1100" b="1" dirty="0">
                  <a:solidFill>
                    <a:sysClr val="window" lastClr="FFFFFF"/>
                  </a:solidFill>
                  <a:sym typeface="+mn-ea"/>
                </a:rPr>
                <a:t>Sales</a:t>
              </a:r>
              <a:endParaRPr lang="zh-CN" altLang="en-US" sz="1100" b="1" dirty="0">
                <a:solidFill>
                  <a:sysClr val="window" lastClr="FFFFFF"/>
                </a:solidFill>
                <a:sym typeface="+mn-ea"/>
              </a:endParaRPr>
            </a:p>
            <a:p>
              <a:r>
                <a:rPr lang="zh-CN" altLang="en-US" sz="1100" b="1" dirty="0">
                  <a:solidFill>
                    <a:sysClr val="window" lastClr="FFFFFF"/>
                  </a:solidFill>
                  <a:sym typeface="+mn-ea"/>
                </a:rPr>
                <a:t> Division</a:t>
              </a:r>
              <a:endParaRPr lang="zh-CN" altLang="en-US" sz="1100" b="1" dirty="0">
                <a:solidFill>
                  <a:sysClr val="window" lastClr="FFFFFF"/>
                </a:solidFill>
              </a:endParaRPr>
            </a:p>
          </p:txBody>
        </p:sp>
        <p:cxnSp>
          <p:nvCxnSpPr>
            <p:cNvPr id="3145780" name="直接箭头连接符 44"/>
            <p:cNvCxnSpPr/>
            <p:nvPr/>
          </p:nvCxnSpPr>
          <p:spPr>
            <a:xfrm>
              <a:off x="5106011" y="3093999"/>
              <a:ext cx="1079636" cy="8732"/>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cxnSp>
          <p:nvCxnSpPr>
            <p:cNvPr id="3145781" name="直接箭头连接符 46"/>
            <p:cNvCxnSpPr/>
            <p:nvPr/>
          </p:nvCxnSpPr>
          <p:spPr>
            <a:xfrm flipH="1">
              <a:off x="5106012" y="2929499"/>
              <a:ext cx="1079635" cy="0"/>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96" name="文本框 47"/>
            <p:cNvSpPr txBox="1"/>
            <p:nvPr/>
          </p:nvSpPr>
          <p:spPr>
            <a:xfrm>
              <a:off x="4937573" y="2471605"/>
              <a:ext cx="1553845" cy="491490"/>
            </a:xfrm>
            <a:prstGeom prst="rect">
              <a:avLst/>
            </a:prstGeom>
            <a:noFill/>
          </p:spPr>
          <p:txBody>
            <a:bodyPr wrap="square" rtlCol="0">
              <a:spAutoFit/>
            </a:bodyPr>
            <a:p>
              <a:pPr algn="ctr"/>
              <a:r>
                <a:rPr lang="en-US" altLang="zh-CN" sz="870" dirty="0" smtClean="0">
                  <a:solidFill>
                    <a:sysClr val="window" lastClr="FFFFFF"/>
                  </a:solidFill>
                </a:rPr>
                <a:t>Smart</a:t>
              </a:r>
              <a:r>
                <a:rPr lang="zh-CN" altLang="en-US" sz="870" dirty="0" smtClean="0">
                  <a:solidFill>
                    <a:sysClr val="window" lastClr="FFFFFF"/>
                  </a:solidFill>
                </a:rPr>
                <a:t> contract paradigm</a:t>
              </a:r>
              <a:endParaRPr lang="zh-CN" altLang="en-US" sz="870" dirty="0" smtClean="0">
                <a:solidFill>
                  <a:sysClr val="window" lastClr="FFFFFF"/>
                </a:solidFill>
              </a:endParaRPr>
            </a:p>
            <a:p>
              <a:pPr algn="ctr"/>
              <a:r>
                <a:rPr lang="zh-CN" altLang="en-US" sz="870" dirty="0" smtClean="0">
                  <a:solidFill>
                    <a:sysClr val="window" lastClr="FFFFFF"/>
                  </a:solidFill>
                </a:rPr>
                <a:t>Order material and production instructions</a:t>
              </a:r>
              <a:endParaRPr lang="zh-CN" altLang="en-US" sz="870" dirty="0" smtClean="0">
                <a:solidFill>
                  <a:sysClr val="window" lastClr="FFFFFF"/>
                </a:solidFill>
              </a:endParaRPr>
            </a:p>
          </p:txBody>
        </p:sp>
        <p:sp>
          <p:nvSpPr>
            <p:cNvPr id="1049497" name="文本框 50"/>
            <p:cNvSpPr txBox="1"/>
            <p:nvPr/>
          </p:nvSpPr>
          <p:spPr>
            <a:xfrm>
              <a:off x="4972498" y="3147245"/>
              <a:ext cx="1579880" cy="645160"/>
            </a:xfrm>
            <a:prstGeom prst="rect">
              <a:avLst/>
            </a:prstGeom>
            <a:noFill/>
          </p:spPr>
          <p:txBody>
            <a:bodyPr wrap="square" rtlCol="0">
              <a:spAutoFit/>
            </a:bodyPr>
            <a:p>
              <a:pPr algn="ctr"/>
              <a:r>
                <a:rPr lang="en-US" altLang="zh-CN" sz="900" dirty="0" smtClean="0">
                  <a:solidFill>
                    <a:sysClr val="window" lastClr="FFFFFF"/>
                  </a:solidFill>
                  <a:sym typeface="+mn-ea"/>
                </a:rPr>
                <a:t>Provide digitalized m</a:t>
              </a:r>
              <a:r>
                <a:rPr lang="zh-CN" altLang="en-US" sz="900" dirty="0" smtClean="0">
                  <a:solidFill>
                    <a:sysClr val="window" lastClr="FFFFFF"/>
                  </a:solidFill>
                  <a:sym typeface="+mn-ea"/>
                </a:rPr>
                <a:t>odels and objects </a:t>
              </a:r>
              <a:r>
                <a:rPr lang="zh-CN" altLang="en-US" sz="900" dirty="0" smtClean="0">
                  <a:solidFill>
                    <a:sysClr val="window" lastClr="FFFFFF"/>
                  </a:solidFill>
                </a:rPr>
                <a:t>of goods</a:t>
              </a:r>
              <a:endParaRPr lang="zh-CN" altLang="en-US" sz="900" dirty="0" smtClean="0">
                <a:solidFill>
                  <a:sysClr val="window" lastClr="FFFFFF"/>
                </a:solidFill>
              </a:endParaRPr>
            </a:p>
            <a:p>
              <a:pPr algn="ctr"/>
              <a:endParaRPr lang="zh-CN" altLang="en-US" sz="900" dirty="0" smtClean="0">
                <a:solidFill>
                  <a:sysClr val="window" lastClr="FFFFFF"/>
                </a:solidFill>
              </a:endParaRPr>
            </a:p>
            <a:p>
              <a:pPr algn="ctr"/>
              <a:endParaRPr lang="zh-CN" altLang="en-US" sz="900" dirty="0" smtClean="0">
                <a:solidFill>
                  <a:sysClr val="window" lastClr="FFFFFF"/>
                </a:solidFill>
              </a:endParaRPr>
            </a:p>
          </p:txBody>
        </p:sp>
        <p:cxnSp>
          <p:nvCxnSpPr>
            <p:cNvPr id="3145782" name="直接箭头连接符 51"/>
            <p:cNvCxnSpPr/>
            <p:nvPr/>
          </p:nvCxnSpPr>
          <p:spPr>
            <a:xfrm>
              <a:off x="4809587" y="3625322"/>
              <a:ext cx="540264" cy="634318"/>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498" name="圆角矩形 52"/>
            <p:cNvSpPr/>
            <p:nvPr/>
          </p:nvSpPr>
          <p:spPr>
            <a:xfrm>
              <a:off x="5368958" y="3778710"/>
              <a:ext cx="1118796" cy="934574"/>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Various  digital plant solutions providers</a:t>
              </a:r>
              <a:endParaRPr lang="zh-CN" altLang="en-US" dirty="0" smtClean="0"/>
            </a:p>
            <a:p>
              <a:pPr algn="ctr"/>
              <a:r>
                <a:rPr lang="zh-CN" altLang="en-US" dirty="0" smtClean="0"/>
                <a:t>Like SIEMEN</a:t>
              </a:r>
              <a:r>
                <a:rPr lang="en-US" altLang="zh-CN" dirty="0" smtClean="0"/>
                <a:t>S</a:t>
              </a:r>
              <a:endParaRPr lang="zh-CN" altLang="en-US" dirty="0" smtClean="0"/>
            </a:p>
            <a:p>
              <a:pPr algn="ctr"/>
              <a:r>
                <a:rPr lang="zh-CN" altLang="en-US" dirty="0" smtClean="0"/>
                <a:t>SAP</a:t>
              </a:r>
              <a:endParaRPr lang="zh-CN" altLang="en-US" dirty="0" smtClean="0"/>
            </a:p>
            <a:p>
              <a:pPr algn="ctr"/>
              <a:r>
                <a:rPr lang="en-US" altLang="zh-CN" dirty="0" smtClean="0"/>
                <a:t>…</a:t>
              </a:r>
              <a:endParaRPr lang="zh-CN" altLang="en-US" dirty="0"/>
            </a:p>
          </p:txBody>
        </p:sp>
        <p:sp>
          <p:nvSpPr>
            <p:cNvPr id="1049499" name="文本框 53"/>
            <p:cNvSpPr txBox="1"/>
            <p:nvPr/>
          </p:nvSpPr>
          <p:spPr>
            <a:xfrm rot="2942812">
              <a:off x="4519835" y="3971200"/>
              <a:ext cx="1089660" cy="368300"/>
            </a:xfrm>
            <a:prstGeom prst="rect">
              <a:avLst/>
            </a:prstGeom>
            <a:noFill/>
          </p:spPr>
          <p:txBody>
            <a:bodyPr wrap="square" rtlCol="0">
              <a:spAutoFit/>
            </a:bodyPr>
            <a:p>
              <a:r>
                <a:rPr lang="zh-CN" altLang="en-US" sz="900" dirty="0" smtClean="0">
                  <a:solidFill>
                    <a:sysClr val="window" lastClr="FFFFFF"/>
                  </a:solidFill>
                </a:rPr>
                <a:t>Seamless data connection</a:t>
              </a:r>
              <a:endParaRPr lang="zh-CN" altLang="en-US" sz="900" dirty="0" smtClean="0">
                <a:solidFill>
                  <a:sysClr val="window" lastClr="FFFFFF"/>
                </a:solidFill>
              </a:endParaRPr>
            </a:p>
          </p:txBody>
        </p:sp>
        <p:cxnSp>
          <p:nvCxnSpPr>
            <p:cNvPr id="3145783" name="直接箭头连接符 55"/>
            <p:cNvCxnSpPr/>
            <p:nvPr/>
          </p:nvCxnSpPr>
          <p:spPr>
            <a:xfrm flipV="1">
              <a:off x="6552083" y="3652961"/>
              <a:ext cx="429630" cy="623854"/>
            </a:xfrm>
            <a:prstGeom prst="straightConnector1">
              <a:avLst/>
            </a:prstGeom>
            <a:ln w="19050">
              <a:tailEnd type="triangle"/>
            </a:ln>
          </p:spPr>
          <p:style>
            <a:lnRef idx="1">
              <a:srgbClr val="5B9BD5"/>
            </a:lnRef>
            <a:fillRef idx="0">
              <a:srgbClr val="5B9BD5"/>
            </a:fillRef>
            <a:effectRef idx="0">
              <a:srgbClr val="5B9BD5"/>
            </a:effectRef>
            <a:fontRef idx="minor">
              <a:sysClr val="windowText" lastClr="000000"/>
            </a:fontRef>
          </p:style>
        </p:cxnSp>
        <p:sp>
          <p:nvSpPr>
            <p:cNvPr id="1049500" name="圆角矩形 59"/>
            <p:cNvSpPr/>
            <p:nvPr/>
          </p:nvSpPr>
          <p:spPr>
            <a:xfrm>
              <a:off x="6377090" y="2400215"/>
              <a:ext cx="1207051" cy="1199271"/>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dirty="0" smtClean="0"/>
                <a:t>Standard digitalized factories</a:t>
              </a:r>
              <a:endParaRPr lang="en-US" altLang="zh-CN" dirty="0" smtClean="0"/>
            </a:p>
            <a:p>
              <a:pPr algn="ctr"/>
              <a:r>
                <a:rPr lang="en-US" altLang="zh-CN" sz="960" dirty="0" smtClean="0">
                  <a:sym typeface="+mn-ea"/>
                </a:rPr>
                <a:t>Factory </a:t>
              </a:r>
              <a:r>
                <a:rPr lang="en-US" altLang="zh-CN" dirty="0" smtClean="0"/>
                <a:t>1</a:t>
              </a:r>
              <a:endParaRPr lang="en-US" altLang="zh-CN" dirty="0" smtClean="0"/>
            </a:p>
            <a:p>
              <a:pPr algn="ctr"/>
              <a:r>
                <a:rPr lang="en-US" altLang="zh-CN" sz="960" dirty="0" smtClean="0">
                  <a:sym typeface="+mn-ea"/>
                </a:rPr>
                <a:t>Factory </a:t>
              </a:r>
              <a:r>
                <a:rPr lang="en-US" altLang="zh-CN" dirty="0" smtClean="0"/>
                <a:t>2</a:t>
              </a:r>
              <a:endParaRPr lang="en-US" altLang="zh-CN" dirty="0" smtClean="0"/>
            </a:p>
            <a:p>
              <a:pPr algn="ctr"/>
              <a:r>
                <a:rPr lang="en-US" altLang="zh-CN" dirty="0" smtClean="0"/>
                <a:t>……</a:t>
              </a:r>
              <a:endParaRPr lang="en-US" altLang="zh-CN" dirty="0" smtClean="0"/>
            </a:p>
            <a:p>
              <a:pPr algn="ctr"/>
              <a:r>
                <a:rPr lang="en-US" altLang="zh-CN" sz="960" dirty="0" smtClean="0">
                  <a:sym typeface="+mn-ea"/>
                </a:rPr>
                <a:t>Factory </a:t>
              </a:r>
              <a:r>
                <a:rPr lang="en-US" altLang="zh-CN" dirty="0" smtClean="0"/>
                <a:t>N</a:t>
              </a:r>
              <a:endParaRPr lang="zh-CN" altLang="en-US" dirty="0"/>
            </a:p>
          </p:txBody>
        </p:sp>
        <p:sp>
          <p:nvSpPr>
            <p:cNvPr id="1049501" name="文本框 60"/>
            <p:cNvSpPr txBox="1"/>
            <p:nvPr/>
          </p:nvSpPr>
          <p:spPr>
            <a:xfrm>
              <a:off x="5490138" y="2015395"/>
              <a:ext cx="944849" cy="260350"/>
            </a:xfrm>
            <a:prstGeom prst="rect">
              <a:avLst/>
            </a:prstGeom>
            <a:noFill/>
          </p:spPr>
          <p:txBody>
            <a:bodyPr wrap="square" rtlCol="0">
              <a:spAutoFit/>
            </a:bodyPr>
            <a:p>
              <a:r>
                <a:rPr lang="en-US" altLang="zh-CN" sz="1100" b="1" dirty="0">
                  <a:solidFill>
                    <a:sysClr val="window" lastClr="FFFFFF"/>
                  </a:solidFill>
                </a:rPr>
                <a:t>Purchase</a:t>
              </a:r>
              <a:endParaRPr lang="en-US" altLang="zh-CN" sz="1100" b="1" dirty="0">
                <a:solidFill>
                  <a:sysClr val="window" lastClr="FFFFFF"/>
                </a:solidFill>
              </a:endParaRPr>
            </a:p>
          </p:txBody>
        </p:sp>
        <p:sp>
          <p:nvSpPr>
            <p:cNvPr id="1049502" name="文本框 69"/>
            <p:cNvSpPr txBox="1"/>
            <p:nvPr/>
          </p:nvSpPr>
          <p:spPr>
            <a:xfrm rot="18228153">
              <a:off x="6503510" y="3663697"/>
              <a:ext cx="1182440" cy="645160"/>
            </a:xfrm>
            <a:prstGeom prst="rect">
              <a:avLst/>
            </a:prstGeom>
            <a:noFill/>
          </p:spPr>
          <p:txBody>
            <a:bodyPr wrap="square" rtlCol="0">
              <a:spAutoFit/>
            </a:bodyPr>
            <a:p>
              <a:r>
                <a:rPr lang="zh-CN" altLang="en-US" sz="900" dirty="0" smtClean="0">
                  <a:solidFill>
                    <a:sysClr val="window" lastClr="FFFFFF"/>
                  </a:solidFill>
                </a:rPr>
                <a:t>Data factory manufacturing</a:t>
              </a:r>
              <a:endParaRPr lang="zh-CN" altLang="en-US" sz="900" dirty="0" smtClean="0">
                <a:solidFill>
                  <a:sysClr val="window" lastClr="FFFFFF"/>
                </a:solidFill>
              </a:endParaRPr>
            </a:p>
            <a:p>
              <a:r>
                <a:rPr lang="zh-CN" altLang="en-US" sz="900" dirty="0" smtClean="0">
                  <a:solidFill>
                    <a:sysClr val="window" lastClr="FFFFFF"/>
                  </a:solidFill>
                </a:rPr>
                <a:t>Execution system construction</a:t>
              </a:r>
              <a:endParaRPr lang="zh-CN" altLang="en-US" sz="900" dirty="0" smtClean="0">
                <a:solidFill>
                  <a:sysClr val="window" lastClr="FFFFFF"/>
                </a:solidFill>
              </a:endParaRPr>
            </a:p>
          </p:txBody>
        </p:sp>
      </p:grpSp>
      <p:sp>
        <p:nvSpPr>
          <p:cNvPr id="1049503" name="文本框 70"/>
          <p:cNvSpPr txBox="1"/>
          <p:nvPr/>
        </p:nvSpPr>
        <p:spPr>
          <a:xfrm>
            <a:off x="3947040" y="918844"/>
            <a:ext cx="944849" cy="260350"/>
          </a:xfrm>
          <a:prstGeom prst="rect">
            <a:avLst/>
          </a:prstGeom>
          <a:noFill/>
        </p:spPr>
        <p:txBody>
          <a:bodyPr wrap="square" rtlCol="0">
            <a:spAutoFit/>
          </a:bodyPr>
          <a:p>
            <a:r>
              <a:rPr lang="en-US" altLang="zh-CN" sz="1100" b="1" dirty="0" smtClean="0">
                <a:solidFill>
                  <a:sysClr val="window" lastClr="FFFFFF"/>
                </a:solidFill>
              </a:rPr>
              <a:t>Drive</a:t>
            </a:r>
            <a:endParaRPr lang="en-US" altLang="zh-CN" sz="1100" b="1" dirty="0">
              <a:solidFill>
                <a:sysClr val="window" lastClr="FFFFFF"/>
              </a:solidFill>
            </a:endParaRPr>
          </a:p>
        </p:txBody>
      </p:sp>
      <p:sp>
        <p:nvSpPr>
          <p:cNvPr id="1049504" name="文本框 71"/>
          <p:cNvSpPr txBox="1"/>
          <p:nvPr/>
        </p:nvSpPr>
        <p:spPr>
          <a:xfrm>
            <a:off x="3947040" y="1490396"/>
            <a:ext cx="944849" cy="260350"/>
          </a:xfrm>
          <a:prstGeom prst="rect">
            <a:avLst/>
          </a:prstGeom>
          <a:noFill/>
        </p:spPr>
        <p:txBody>
          <a:bodyPr wrap="square" rtlCol="0">
            <a:spAutoFit/>
          </a:bodyPr>
          <a:p>
            <a:r>
              <a:rPr lang="en-US" altLang="zh-CN" sz="1100" b="1" dirty="0" smtClean="0">
                <a:solidFill>
                  <a:sysClr val="window" lastClr="FFFFFF"/>
                </a:solidFill>
              </a:rPr>
              <a:t>Support</a:t>
            </a:r>
            <a:endParaRPr lang="en-US" altLang="zh-CN" sz="1100" b="1" dirty="0" smtClean="0">
              <a:solidFill>
                <a:sysClr val="window" lastClr="FFFFFF"/>
              </a:solidFill>
            </a:endParaRPr>
          </a:p>
        </p:txBody>
      </p:sp>
      <p:sp>
        <p:nvSpPr>
          <p:cNvPr id="1049505" name="文本框 72"/>
          <p:cNvSpPr txBox="1"/>
          <p:nvPr/>
        </p:nvSpPr>
        <p:spPr>
          <a:xfrm>
            <a:off x="5197475" y="832485"/>
            <a:ext cx="3173730" cy="429895"/>
          </a:xfrm>
          <a:prstGeom prst="rect">
            <a:avLst/>
          </a:prstGeom>
          <a:noFill/>
        </p:spPr>
        <p:txBody>
          <a:bodyPr wrap="square" rtlCol="0">
            <a:spAutoFit/>
          </a:bodyPr>
          <a:p>
            <a:r>
              <a:rPr lang="en-US" altLang="zh-CN" sz="1100" b="1" dirty="0" smtClean="0">
                <a:solidFill>
                  <a:sysClr val="window" lastClr="FFFFFF"/>
                </a:solidFill>
              </a:rPr>
              <a:t>Industry 4.0</a:t>
            </a:r>
            <a:r>
              <a:rPr lang="zh-CN" altLang="en-US" sz="1100" b="1" dirty="0" smtClean="0">
                <a:solidFill>
                  <a:sysClr val="window" lastClr="FFFFFF"/>
                </a:solidFill>
              </a:rPr>
              <a:t>：Mass customization production</a:t>
            </a:r>
            <a:endParaRPr lang="zh-CN" altLang="en-US" sz="1100" b="1" dirty="0" smtClean="0">
              <a:solidFill>
                <a:sysClr val="window" lastClr="FFFFFF"/>
              </a:solidFill>
            </a:endParaRPr>
          </a:p>
        </p:txBody>
      </p:sp>
      <p:sp>
        <p:nvSpPr>
          <p:cNvPr id="1049506" name="文本框 73"/>
          <p:cNvSpPr txBox="1"/>
          <p:nvPr/>
        </p:nvSpPr>
        <p:spPr>
          <a:xfrm>
            <a:off x="5080000" y="1179195"/>
            <a:ext cx="2947035" cy="537210"/>
          </a:xfrm>
          <a:prstGeom prst="rect">
            <a:avLst/>
          </a:prstGeom>
          <a:noFill/>
        </p:spPr>
        <p:txBody>
          <a:bodyPr wrap="square" rtlCol="0">
            <a:spAutoFit/>
          </a:bodyPr>
          <a:p>
            <a:pPr algn="ctr"/>
            <a:r>
              <a:rPr lang="zh-CN" altLang="en-US" dirty="0" smtClean="0">
                <a:solidFill>
                  <a:sysClr val="window" lastClr="FFFFFF"/>
                </a:solidFill>
              </a:rPr>
              <a:t>Multi varieties and small </a:t>
            </a:r>
            <a:r>
              <a:rPr lang="en-US" altLang="zh-CN" dirty="0" smtClean="0">
                <a:solidFill>
                  <a:sysClr val="window" lastClr="FFFFFF"/>
                </a:solidFill>
              </a:rPr>
              <a:t>amount</a:t>
            </a:r>
            <a:endParaRPr lang="zh-CN" altLang="en-US" dirty="0" smtClean="0">
              <a:solidFill>
                <a:sysClr val="window" lastClr="FFFFFF"/>
              </a:solidFill>
            </a:endParaRPr>
          </a:p>
          <a:p>
            <a:pPr algn="ctr"/>
            <a:r>
              <a:rPr lang="zh-CN" altLang="en-US" dirty="0" smtClean="0">
                <a:solidFill>
                  <a:sysClr val="window" lastClr="FFFFFF"/>
                </a:solidFill>
              </a:rPr>
              <a:t>Shortening product launch </a:t>
            </a:r>
            <a:r>
              <a:rPr lang="en-US" altLang="zh-CN" dirty="0" smtClean="0">
                <a:solidFill>
                  <a:sysClr val="window" lastClr="FFFFFF"/>
                </a:solidFill>
              </a:rPr>
              <a:t>period </a:t>
            </a:r>
            <a:endParaRPr lang="en-US" altLang="zh-CN" dirty="0" smtClean="0">
              <a:solidFill>
                <a:sysClr val="window" lastClr="FFFFFF"/>
              </a:solidFill>
            </a:endParaRPr>
          </a:p>
          <a:p>
            <a:pPr algn="ctr"/>
            <a:r>
              <a:rPr lang="zh-CN" altLang="en-US" dirty="0" smtClean="0">
                <a:solidFill>
                  <a:sysClr val="window" lastClr="FFFFFF"/>
                </a:solidFill>
              </a:rPr>
              <a:t>Cost is slightly higher than scale production.</a:t>
            </a:r>
            <a:endParaRPr lang="zh-CN" altLang="en-US" dirty="0" smtClean="0">
              <a:solidFill>
                <a:sysClr val="window" lastClr="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组合 41"/>
          <p:cNvGrpSpPr/>
          <p:nvPr/>
        </p:nvGrpSpPr>
        <p:grpSpPr>
          <a:xfrm>
            <a:off x="567849" y="1554909"/>
            <a:ext cx="8178119" cy="3261685"/>
            <a:chOff x="600121" y="1503103"/>
            <a:chExt cx="8178119" cy="3261685"/>
          </a:xfrm>
        </p:grpSpPr>
        <p:pic>
          <p:nvPicPr>
            <p:cNvPr id="2097168" name="图片 2"/>
            <p:cNvPicPr>
              <a:picLocks noChangeAspect="1"/>
            </p:cNvPicPr>
            <p:nvPr/>
          </p:nvPicPr>
          <p:blipFill>
            <a:blip r:embed="rId1"/>
            <a:stretch>
              <a:fillRect/>
            </a:stretch>
          </p:blipFill>
          <p:spPr>
            <a:xfrm>
              <a:off x="3141583" y="1651570"/>
              <a:ext cx="1981452" cy="1933643"/>
            </a:xfrm>
            <a:prstGeom prst="rect">
              <a:avLst/>
            </a:prstGeom>
          </p:spPr>
        </p:pic>
        <p:sp>
          <p:nvSpPr>
            <p:cNvPr id="1049510" name="左箭头 4"/>
            <p:cNvSpPr/>
            <p:nvPr/>
          </p:nvSpPr>
          <p:spPr>
            <a:xfrm>
              <a:off x="2191674" y="2375471"/>
              <a:ext cx="896815" cy="304008"/>
            </a:xfrm>
            <a:prstGeom prst="lef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11" name="左箭头 5"/>
            <p:cNvSpPr/>
            <p:nvPr/>
          </p:nvSpPr>
          <p:spPr>
            <a:xfrm>
              <a:off x="2191673" y="3870208"/>
              <a:ext cx="896815" cy="288438"/>
            </a:xfrm>
            <a:prstGeom prst="lef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193" name="组合 28"/>
            <p:cNvGrpSpPr/>
            <p:nvPr/>
          </p:nvGrpSpPr>
          <p:grpSpPr>
            <a:xfrm>
              <a:off x="600121" y="1503104"/>
              <a:ext cx="1371600" cy="1828800"/>
              <a:chOff x="600121" y="1503104"/>
              <a:chExt cx="1371600" cy="1828800"/>
            </a:xfrm>
          </p:grpSpPr>
          <p:sp>
            <p:nvSpPr>
              <p:cNvPr id="1049512" name="矩形 6"/>
              <p:cNvSpPr/>
              <p:nvPr/>
            </p:nvSpPr>
            <p:spPr>
              <a:xfrm>
                <a:off x="740798" y="170776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自由品牌</a:t>
                </a:r>
                <a:endParaRPr lang="zh-CN" altLang="en-US" sz="1200" dirty="0"/>
              </a:p>
            </p:txBody>
          </p:sp>
          <p:sp>
            <p:nvSpPr>
              <p:cNvPr id="1049513" name="矩形 7"/>
              <p:cNvSpPr/>
              <p:nvPr/>
            </p:nvSpPr>
            <p:spPr>
              <a:xfrm>
                <a:off x="740798" y="2231276"/>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第三方品牌</a:t>
                </a:r>
                <a:endParaRPr lang="zh-CN" altLang="en-US" sz="1200" dirty="0"/>
              </a:p>
            </p:txBody>
          </p:sp>
          <p:sp>
            <p:nvSpPr>
              <p:cNvPr id="1049514" name="矩形 8"/>
              <p:cNvSpPr/>
              <p:nvPr/>
            </p:nvSpPr>
            <p:spPr>
              <a:xfrm>
                <a:off x="740798" y="274617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独立设计师</a:t>
                </a:r>
                <a:endParaRPr lang="zh-CN" altLang="en-US" sz="1200" dirty="0"/>
              </a:p>
            </p:txBody>
          </p:sp>
          <p:sp>
            <p:nvSpPr>
              <p:cNvPr id="1049515" name="圆角矩形 11"/>
              <p:cNvSpPr/>
              <p:nvPr/>
            </p:nvSpPr>
            <p:spPr>
              <a:xfrm>
                <a:off x="600121" y="1503104"/>
                <a:ext cx="1371600" cy="1828800"/>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grpSp>
          <p:nvGrpSpPr>
            <p:cNvPr id="194" name="组合 29"/>
            <p:cNvGrpSpPr/>
            <p:nvPr/>
          </p:nvGrpSpPr>
          <p:grpSpPr>
            <a:xfrm>
              <a:off x="600121" y="3482963"/>
              <a:ext cx="1371600" cy="1107820"/>
              <a:chOff x="600121" y="3482963"/>
              <a:chExt cx="1371600" cy="1107820"/>
            </a:xfrm>
          </p:grpSpPr>
          <p:sp>
            <p:nvSpPr>
              <p:cNvPr id="1049516" name="矩形 9"/>
              <p:cNvSpPr/>
              <p:nvPr/>
            </p:nvSpPr>
            <p:spPr>
              <a:xfrm>
                <a:off x="740798" y="358521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个人顾客</a:t>
                </a:r>
                <a:endParaRPr lang="zh-CN" altLang="en-US" sz="1200" dirty="0"/>
              </a:p>
            </p:txBody>
          </p:sp>
          <p:sp>
            <p:nvSpPr>
              <p:cNvPr id="1049517" name="矩形 10"/>
              <p:cNvSpPr/>
              <p:nvPr/>
            </p:nvSpPr>
            <p:spPr>
              <a:xfrm>
                <a:off x="740798" y="410011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团体顾客</a:t>
                </a:r>
                <a:endParaRPr lang="zh-CN" altLang="en-US" sz="1200" dirty="0"/>
              </a:p>
            </p:txBody>
          </p:sp>
          <p:sp>
            <p:nvSpPr>
              <p:cNvPr id="1049518" name="圆角矩形 12"/>
              <p:cNvSpPr/>
              <p:nvPr/>
            </p:nvSpPr>
            <p:spPr>
              <a:xfrm>
                <a:off x="600121" y="3482963"/>
                <a:ext cx="1371600" cy="1107820"/>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sp>
          <p:nvSpPr>
            <p:cNvPr id="1049519" name="文本框 13"/>
            <p:cNvSpPr txBox="1"/>
            <p:nvPr/>
          </p:nvSpPr>
          <p:spPr>
            <a:xfrm>
              <a:off x="2379237" y="1986134"/>
              <a:ext cx="916758" cy="345441"/>
            </a:xfrm>
            <a:prstGeom prst="rect">
              <a:avLst/>
            </a:prstGeom>
            <a:noFill/>
          </p:spPr>
          <p:txBody>
            <a:bodyPr wrap="square" rtlCol="0">
              <a:spAutoFit/>
            </a:bodyPr>
            <a:p>
              <a:r>
                <a:rPr lang="zh-CN" altLang="en-US" dirty="0" smtClean="0">
                  <a:solidFill>
                    <a:sysClr val="window" lastClr="FFFFFF"/>
                  </a:solidFill>
                </a:rPr>
                <a:t>小批量订单</a:t>
              </a:r>
              <a:endParaRPr lang="en-US" altLang="zh-CN" dirty="0" smtClean="0">
                <a:solidFill>
                  <a:sysClr val="window" lastClr="FFFFFF"/>
                </a:solidFill>
              </a:endParaRPr>
            </a:p>
            <a:p>
              <a:r>
                <a:rPr lang="zh-CN" altLang="en-US" dirty="0" smtClean="0">
                  <a:solidFill>
                    <a:sysClr val="window" lastClr="FFFFFF"/>
                  </a:solidFill>
                </a:rPr>
                <a:t>生产服务</a:t>
              </a:r>
              <a:endParaRPr lang="zh-CN" altLang="en-US" dirty="0">
                <a:solidFill>
                  <a:sysClr val="window" lastClr="FFFFFF"/>
                </a:solidFill>
              </a:endParaRPr>
            </a:p>
          </p:txBody>
        </p:sp>
        <p:sp>
          <p:nvSpPr>
            <p:cNvPr id="1049520" name="文本框 14"/>
            <p:cNvSpPr txBox="1"/>
            <p:nvPr/>
          </p:nvSpPr>
          <p:spPr>
            <a:xfrm>
              <a:off x="2405785" y="2603733"/>
              <a:ext cx="916758" cy="345441"/>
            </a:xfrm>
            <a:prstGeom prst="rect">
              <a:avLst/>
            </a:prstGeom>
            <a:noFill/>
          </p:spPr>
          <p:txBody>
            <a:bodyPr wrap="square" rtlCol="0">
              <a:spAutoFit/>
            </a:bodyPr>
            <a:p>
              <a:r>
                <a:rPr lang="zh-CN" altLang="en-US" dirty="0" smtClean="0">
                  <a:solidFill>
                    <a:sysClr val="window" lastClr="FFFFFF"/>
                  </a:solidFill>
                </a:rPr>
                <a:t>技术及生产</a:t>
              </a:r>
              <a:endParaRPr lang="en-US" altLang="zh-CN" dirty="0" smtClean="0">
                <a:solidFill>
                  <a:sysClr val="window" lastClr="FFFFFF"/>
                </a:solidFill>
              </a:endParaRPr>
            </a:p>
            <a:p>
              <a:r>
                <a:rPr lang="zh-CN" altLang="en-US" dirty="0">
                  <a:solidFill>
                    <a:sysClr val="window" lastClr="FFFFFF"/>
                  </a:solidFill>
                </a:rPr>
                <a:t>委托服务</a:t>
              </a:r>
              <a:endParaRPr lang="zh-CN" altLang="en-US" dirty="0">
                <a:solidFill>
                  <a:sysClr val="window" lastClr="FFFFFF"/>
                </a:solidFill>
              </a:endParaRPr>
            </a:p>
          </p:txBody>
        </p:sp>
        <p:sp>
          <p:nvSpPr>
            <p:cNvPr id="1049521" name="下箭头 17"/>
            <p:cNvSpPr/>
            <p:nvPr/>
          </p:nvSpPr>
          <p:spPr>
            <a:xfrm>
              <a:off x="3927320" y="3530772"/>
              <a:ext cx="308140" cy="584489"/>
            </a:xfrm>
            <a:prstGeom prst="down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195" name="组合 21"/>
            <p:cNvGrpSpPr/>
            <p:nvPr/>
          </p:nvGrpSpPr>
          <p:grpSpPr>
            <a:xfrm>
              <a:off x="2685578" y="4180345"/>
              <a:ext cx="2893460" cy="584443"/>
              <a:chOff x="3420254" y="4271603"/>
              <a:chExt cx="2893460" cy="584443"/>
            </a:xfrm>
          </p:grpSpPr>
          <p:sp>
            <p:nvSpPr>
              <p:cNvPr id="1049522" name="矩形 18"/>
              <p:cNvSpPr/>
              <p:nvPr/>
            </p:nvSpPr>
            <p:spPr>
              <a:xfrm>
                <a:off x="3526971" y="4402714"/>
                <a:ext cx="1203257"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自由销售渠道</a:t>
                </a:r>
                <a:endParaRPr lang="zh-CN" altLang="en-US" sz="1200" dirty="0"/>
              </a:p>
            </p:txBody>
          </p:sp>
          <p:sp>
            <p:nvSpPr>
              <p:cNvPr id="1049523" name="矩形 19"/>
              <p:cNvSpPr/>
              <p:nvPr/>
            </p:nvSpPr>
            <p:spPr>
              <a:xfrm>
                <a:off x="4853480" y="4402714"/>
                <a:ext cx="1344120"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第三方销售渠道</a:t>
                </a:r>
                <a:endParaRPr lang="zh-CN" altLang="en-US" sz="1200" dirty="0"/>
              </a:p>
            </p:txBody>
          </p:sp>
          <p:sp>
            <p:nvSpPr>
              <p:cNvPr id="1049524" name="圆角矩形 20"/>
              <p:cNvSpPr/>
              <p:nvPr/>
            </p:nvSpPr>
            <p:spPr>
              <a:xfrm>
                <a:off x="3420254" y="4271603"/>
                <a:ext cx="2893460" cy="584443"/>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sp>
          <p:nvSpPr>
            <p:cNvPr id="1049525" name="右箭头 22"/>
            <p:cNvSpPr/>
            <p:nvPr/>
          </p:nvSpPr>
          <p:spPr>
            <a:xfrm>
              <a:off x="5082179" y="2348359"/>
              <a:ext cx="938064" cy="321399"/>
            </a:xfrm>
            <a:prstGeom prst="righ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26" name="文本框 23"/>
            <p:cNvSpPr txBox="1"/>
            <p:nvPr/>
          </p:nvSpPr>
          <p:spPr>
            <a:xfrm>
              <a:off x="5029085" y="1976414"/>
              <a:ext cx="916758" cy="240835"/>
            </a:xfrm>
            <a:prstGeom prst="rect">
              <a:avLst/>
            </a:prstGeom>
            <a:noFill/>
          </p:spPr>
          <p:txBody>
            <a:bodyPr wrap="square" rtlCol="0">
              <a:spAutoFit/>
            </a:bodyPr>
            <a:p>
              <a:r>
                <a:rPr lang="zh-CN" altLang="en-US" dirty="0" smtClean="0">
                  <a:solidFill>
                    <a:sysClr val="window" lastClr="FFFFFF"/>
                  </a:solidFill>
                </a:rPr>
                <a:t>资源整合服务</a:t>
              </a:r>
              <a:endParaRPr lang="zh-CN" altLang="en-US" dirty="0">
                <a:solidFill>
                  <a:sysClr val="window" lastClr="FFFFFF"/>
                </a:solidFill>
              </a:endParaRPr>
            </a:p>
          </p:txBody>
        </p:sp>
        <p:grpSp>
          <p:nvGrpSpPr>
            <p:cNvPr id="196" name="组合 38"/>
            <p:cNvGrpSpPr/>
            <p:nvPr/>
          </p:nvGrpSpPr>
          <p:grpSpPr>
            <a:xfrm>
              <a:off x="6037615" y="1503103"/>
              <a:ext cx="1371600" cy="2821363"/>
              <a:chOff x="6037615" y="1503103"/>
              <a:chExt cx="1371600" cy="2821363"/>
            </a:xfrm>
          </p:grpSpPr>
          <p:sp>
            <p:nvSpPr>
              <p:cNvPr id="1049527" name="矩形 24"/>
              <p:cNvSpPr/>
              <p:nvPr/>
            </p:nvSpPr>
            <p:spPr>
              <a:xfrm>
                <a:off x="6178292" y="170776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产品技术商</a:t>
                </a:r>
                <a:endParaRPr lang="zh-CN" altLang="en-US" sz="1200" dirty="0"/>
              </a:p>
            </p:txBody>
          </p:sp>
          <p:sp>
            <p:nvSpPr>
              <p:cNvPr id="1049528" name="矩形 25"/>
              <p:cNvSpPr/>
              <p:nvPr/>
            </p:nvSpPr>
            <p:spPr>
              <a:xfrm>
                <a:off x="6178292" y="2231276"/>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面料商</a:t>
                </a:r>
                <a:endParaRPr lang="zh-CN" altLang="en-US" sz="1200" dirty="0"/>
              </a:p>
            </p:txBody>
          </p:sp>
          <p:sp>
            <p:nvSpPr>
              <p:cNvPr id="1049529" name="矩形 26"/>
              <p:cNvSpPr/>
              <p:nvPr/>
            </p:nvSpPr>
            <p:spPr>
              <a:xfrm>
                <a:off x="6178292" y="274617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辅料商</a:t>
                </a:r>
                <a:endParaRPr lang="zh-CN" altLang="en-US" sz="1200" dirty="0"/>
              </a:p>
            </p:txBody>
          </p:sp>
          <p:sp>
            <p:nvSpPr>
              <p:cNvPr id="1049530" name="圆角矩形 27"/>
              <p:cNvSpPr/>
              <p:nvPr/>
            </p:nvSpPr>
            <p:spPr>
              <a:xfrm>
                <a:off x="6037615" y="1503103"/>
                <a:ext cx="1371600" cy="2821363"/>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31" name="矩形 30"/>
              <p:cNvSpPr/>
              <p:nvPr/>
            </p:nvSpPr>
            <p:spPr>
              <a:xfrm>
                <a:off x="6178292" y="326107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加工厂</a:t>
                </a:r>
                <a:endParaRPr lang="zh-CN" altLang="en-US" sz="1200" dirty="0"/>
              </a:p>
            </p:txBody>
          </p:sp>
          <p:sp>
            <p:nvSpPr>
              <p:cNvPr id="1049532" name="矩形 31"/>
              <p:cNvSpPr/>
              <p:nvPr/>
            </p:nvSpPr>
            <p:spPr>
              <a:xfrm>
                <a:off x="6178292" y="3775967"/>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仓储</a:t>
                </a:r>
                <a:r>
                  <a:rPr lang="en-US" altLang="zh-CN" sz="1200" dirty="0" smtClean="0"/>
                  <a:t>/</a:t>
                </a:r>
                <a:r>
                  <a:rPr lang="zh-CN" altLang="en-US" sz="1200" dirty="0" smtClean="0"/>
                  <a:t>物流</a:t>
                </a:r>
                <a:endParaRPr lang="en-US" altLang="zh-CN" sz="1200" dirty="0" smtClean="0"/>
              </a:p>
              <a:p>
                <a:pPr algn="ctr"/>
                <a:r>
                  <a:rPr lang="zh-CN" altLang="en-US" sz="1200" dirty="0" smtClean="0"/>
                  <a:t>服务商</a:t>
                </a:r>
                <a:endParaRPr lang="zh-CN" altLang="en-US" sz="1200" dirty="0"/>
              </a:p>
            </p:txBody>
          </p:sp>
        </p:grpSp>
        <p:grpSp>
          <p:nvGrpSpPr>
            <p:cNvPr id="197" name="组合 37"/>
            <p:cNvGrpSpPr/>
            <p:nvPr/>
          </p:nvGrpSpPr>
          <p:grpSpPr>
            <a:xfrm>
              <a:off x="7562626" y="1707760"/>
              <a:ext cx="1215614" cy="2440664"/>
              <a:chOff x="7562626" y="1707760"/>
              <a:chExt cx="1215614" cy="2440664"/>
            </a:xfrm>
          </p:grpSpPr>
          <p:sp>
            <p:nvSpPr>
              <p:cNvPr id="1049533" name="圆角矩形 32"/>
              <p:cNvSpPr/>
              <p:nvPr/>
            </p:nvSpPr>
            <p:spPr>
              <a:xfrm>
                <a:off x="7562626" y="170776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工艺技术服务</a:t>
                </a:r>
                <a:endParaRPr lang="zh-CN" altLang="en-US" sz="1200" dirty="0"/>
              </a:p>
            </p:txBody>
          </p:sp>
          <p:sp>
            <p:nvSpPr>
              <p:cNvPr id="1049534" name="圆角矩形 33"/>
              <p:cNvSpPr/>
              <p:nvPr/>
            </p:nvSpPr>
            <p:spPr>
              <a:xfrm>
                <a:off x="7562626" y="222857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制造升级服务</a:t>
                </a:r>
                <a:endParaRPr lang="zh-CN" altLang="en-US" sz="1200" dirty="0"/>
              </a:p>
            </p:txBody>
          </p:sp>
          <p:sp>
            <p:nvSpPr>
              <p:cNvPr id="1049535" name="圆角矩形 34"/>
              <p:cNvSpPr/>
              <p:nvPr/>
            </p:nvSpPr>
            <p:spPr>
              <a:xfrm>
                <a:off x="7562626" y="2746173"/>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质量保障服务</a:t>
                </a:r>
                <a:endParaRPr lang="zh-CN" altLang="en-US" sz="1200" dirty="0"/>
              </a:p>
            </p:txBody>
          </p:sp>
          <p:sp>
            <p:nvSpPr>
              <p:cNvPr id="1049536" name="圆角矩形 35"/>
              <p:cNvSpPr/>
              <p:nvPr/>
            </p:nvSpPr>
            <p:spPr>
              <a:xfrm>
                <a:off x="7562626" y="326107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大数据业务</a:t>
                </a:r>
                <a:endParaRPr lang="en-US" altLang="zh-CN" sz="1200" dirty="0" smtClean="0"/>
              </a:p>
              <a:p>
                <a:pPr algn="ctr"/>
                <a:r>
                  <a:rPr lang="zh-CN" altLang="en-US" sz="1200" dirty="0" smtClean="0"/>
                  <a:t>支撑</a:t>
                </a:r>
                <a:endParaRPr lang="zh-CN" altLang="en-US" sz="1200" dirty="0"/>
              </a:p>
            </p:txBody>
          </p:sp>
          <p:sp>
            <p:nvSpPr>
              <p:cNvPr id="1049537" name="圆角矩形 36"/>
              <p:cNvSpPr/>
              <p:nvPr/>
            </p:nvSpPr>
            <p:spPr>
              <a:xfrm>
                <a:off x="7562626" y="3775967"/>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供应链金融</a:t>
                </a:r>
                <a:endParaRPr lang="en-US" altLang="zh-CN" sz="1200" dirty="0" smtClean="0"/>
              </a:p>
              <a:p>
                <a:pPr algn="ctr"/>
                <a:r>
                  <a:rPr lang="zh-CN" altLang="en-US" sz="1200" dirty="0" smtClean="0"/>
                  <a:t>服务</a:t>
                </a:r>
                <a:endParaRPr lang="zh-CN" altLang="en-US" sz="1200" dirty="0"/>
              </a:p>
            </p:txBody>
          </p:sp>
        </p:grpSp>
      </p:grpSp>
      <p:sp>
        <p:nvSpPr>
          <p:cNvPr id="1049508" name="矩形 1"/>
          <p:cNvSpPr/>
          <p:nvPr/>
        </p:nvSpPr>
        <p:spPr>
          <a:xfrm>
            <a:off x="353498" y="941930"/>
            <a:ext cx="3582231" cy="483887"/>
          </a:xfrm>
          <a:prstGeom prst="rect">
            <a:avLst/>
          </a:prstGeom>
          <a:noFill/>
          <a:ln w="9525">
            <a:noFill/>
            <a:miter/>
          </a:ln>
        </p:spPr>
        <p:txBody>
          <a:bodyPr lIns="24939" rIns="24939" anchor="ctr"/>
          <a:p>
            <a:pPr algn="ctr" defTabSz="518160"/>
            <a:r>
              <a:rPr lang="en-US" altLang="zh-CN" sz="1530" b="1"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DIPNET</a:t>
            </a:r>
            <a:r>
              <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大规模定制化生产流程图</a:t>
            </a:r>
            <a:endPar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3"/>
          <p:cNvSpPr txBox="1"/>
          <p:nvPr/>
        </p:nvSpPr>
        <p:spPr>
          <a:xfrm>
            <a:off x="3589048" y="2435228"/>
            <a:ext cx="1021977" cy="370840"/>
          </a:xfrm>
          <a:prstGeom prst="rect">
            <a:avLst/>
          </a:prstGeom>
          <a:noFill/>
        </p:spPr>
        <p:txBody>
          <a:bodyPr wrap="square" rtlCol="0">
            <a:spAutoFit/>
          </a:bodyPr>
          <a:p>
            <a:r>
              <a:rPr lang="en-US" altLang="zh-CN" sz="1050" b="1" dirty="0" err="1" smtClean="0"/>
              <a:t>DIPNET</a:t>
            </a:r>
            <a:r>
              <a:rPr lang="zh-CN" altLang="en-US" sz="1050" b="1" dirty="0" smtClean="0"/>
              <a:t>分布式</a:t>
            </a:r>
            <a:endParaRPr lang="en-US" altLang="zh-CN" sz="1050" b="1" dirty="0" smtClean="0"/>
          </a:p>
          <a:p>
            <a:r>
              <a:rPr lang="zh-CN" altLang="en-US" sz="1050" b="1" dirty="0" smtClean="0"/>
              <a:t>智能生产网络</a:t>
            </a:r>
            <a:endParaRPr lang="zh-CN" altLang="en-US" sz="105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组合 41"/>
          <p:cNvGrpSpPr/>
          <p:nvPr/>
        </p:nvGrpSpPr>
        <p:grpSpPr>
          <a:xfrm>
            <a:off x="567849" y="1567609"/>
            <a:ext cx="8178119" cy="3261685"/>
            <a:chOff x="600121" y="1503103"/>
            <a:chExt cx="8178119" cy="3261685"/>
          </a:xfrm>
        </p:grpSpPr>
        <p:pic>
          <p:nvPicPr>
            <p:cNvPr id="2097168" name="图片 2"/>
            <p:cNvPicPr>
              <a:picLocks noChangeAspect="1"/>
            </p:cNvPicPr>
            <p:nvPr/>
          </p:nvPicPr>
          <p:blipFill>
            <a:blip r:embed="rId1"/>
            <a:stretch>
              <a:fillRect/>
            </a:stretch>
          </p:blipFill>
          <p:spPr>
            <a:xfrm>
              <a:off x="3141583" y="1651570"/>
              <a:ext cx="1981452" cy="1933643"/>
            </a:xfrm>
            <a:prstGeom prst="rect">
              <a:avLst/>
            </a:prstGeom>
          </p:spPr>
        </p:pic>
        <p:sp>
          <p:nvSpPr>
            <p:cNvPr id="1049510" name="左箭头 4"/>
            <p:cNvSpPr/>
            <p:nvPr/>
          </p:nvSpPr>
          <p:spPr>
            <a:xfrm>
              <a:off x="2191674" y="2375471"/>
              <a:ext cx="896815" cy="304008"/>
            </a:xfrm>
            <a:prstGeom prst="lef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11" name="左箭头 5"/>
            <p:cNvSpPr/>
            <p:nvPr/>
          </p:nvSpPr>
          <p:spPr>
            <a:xfrm>
              <a:off x="2191673" y="3870208"/>
              <a:ext cx="896815" cy="288438"/>
            </a:xfrm>
            <a:prstGeom prst="lef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193" name="组合 28"/>
            <p:cNvGrpSpPr/>
            <p:nvPr/>
          </p:nvGrpSpPr>
          <p:grpSpPr>
            <a:xfrm>
              <a:off x="600121" y="1503104"/>
              <a:ext cx="1371600" cy="1828800"/>
              <a:chOff x="600121" y="1503104"/>
              <a:chExt cx="1371600" cy="1828800"/>
            </a:xfrm>
          </p:grpSpPr>
          <p:sp>
            <p:nvSpPr>
              <p:cNvPr id="1049512" name="矩形 6"/>
              <p:cNvSpPr/>
              <p:nvPr/>
            </p:nvSpPr>
            <p:spPr>
              <a:xfrm>
                <a:off x="740798" y="170776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1200" dirty="0" smtClean="0"/>
                  <a:t>Free brand</a:t>
                </a:r>
                <a:endParaRPr lang="en-US" altLang="zh-CN" sz="1200" dirty="0"/>
              </a:p>
            </p:txBody>
          </p:sp>
          <p:sp>
            <p:nvSpPr>
              <p:cNvPr id="1049513" name="矩形 7"/>
              <p:cNvSpPr/>
              <p:nvPr/>
            </p:nvSpPr>
            <p:spPr>
              <a:xfrm>
                <a:off x="740798" y="2231276"/>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Third</a:t>
                </a:r>
                <a:r>
                  <a:rPr lang="en-US" altLang="zh-CN" sz="1200" dirty="0" smtClean="0"/>
                  <a:t>-</a:t>
                </a:r>
                <a:r>
                  <a:rPr lang="zh-CN" altLang="en-US" sz="1200" dirty="0" smtClean="0"/>
                  <a:t>party brand</a:t>
                </a:r>
                <a:endParaRPr lang="zh-CN" altLang="en-US" sz="1200" dirty="0" smtClean="0"/>
              </a:p>
            </p:txBody>
          </p:sp>
          <p:sp>
            <p:nvSpPr>
              <p:cNvPr id="1049514" name="矩形 8"/>
              <p:cNvSpPr/>
              <p:nvPr/>
            </p:nvSpPr>
            <p:spPr>
              <a:xfrm>
                <a:off x="740798" y="274617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Independent designer</a:t>
                </a:r>
                <a:endParaRPr lang="zh-CN" altLang="en-US" sz="1200" dirty="0" smtClean="0"/>
              </a:p>
            </p:txBody>
          </p:sp>
          <p:sp>
            <p:nvSpPr>
              <p:cNvPr id="1049515" name="圆角矩形 11"/>
              <p:cNvSpPr/>
              <p:nvPr/>
            </p:nvSpPr>
            <p:spPr>
              <a:xfrm>
                <a:off x="600121" y="1503104"/>
                <a:ext cx="1371600" cy="1828800"/>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grpSp>
          <p:nvGrpSpPr>
            <p:cNvPr id="194" name="组合 29"/>
            <p:cNvGrpSpPr/>
            <p:nvPr/>
          </p:nvGrpSpPr>
          <p:grpSpPr>
            <a:xfrm>
              <a:off x="600121" y="3482963"/>
              <a:ext cx="1371600" cy="1107820"/>
              <a:chOff x="600121" y="3482963"/>
              <a:chExt cx="1371600" cy="1107820"/>
            </a:xfrm>
          </p:grpSpPr>
          <p:sp>
            <p:nvSpPr>
              <p:cNvPr id="1049516" name="矩形 9"/>
              <p:cNvSpPr/>
              <p:nvPr/>
            </p:nvSpPr>
            <p:spPr>
              <a:xfrm>
                <a:off x="740798" y="358521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1200" dirty="0" smtClean="0"/>
                  <a:t>Individual customer</a:t>
                </a:r>
                <a:endParaRPr lang="en-US" altLang="zh-CN" sz="1200" dirty="0"/>
              </a:p>
            </p:txBody>
          </p:sp>
          <p:sp>
            <p:nvSpPr>
              <p:cNvPr id="1049517" name="矩形 10"/>
              <p:cNvSpPr/>
              <p:nvPr/>
            </p:nvSpPr>
            <p:spPr>
              <a:xfrm>
                <a:off x="740798" y="410011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1200" dirty="0"/>
                  <a:t>Group customer</a:t>
                </a:r>
                <a:endParaRPr lang="en-US" altLang="zh-CN" sz="1200" dirty="0"/>
              </a:p>
            </p:txBody>
          </p:sp>
          <p:sp>
            <p:nvSpPr>
              <p:cNvPr id="1049518" name="圆角矩形 12"/>
              <p:cNvSpPr/>
              <p:nvPr/>
            </p:nvSpPr>
            <p:spPr>
              <a:xfrm>
                <a:off x="600121" y="3482963"/>
                <a:ext cx="1371600" cy="1107820"/>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sp>
          <p:nvSpPr>
            <p:cNvPr id="1049519" name="文本框 13"/>
            <p:cNvSpPr txBox="1"/>
            <p:nvPr/>
          </p:nvSpPr>
          <p:spPr>
            <a:xfrm>
              <a:off x="2047921" y="1959668"/>
              <a:ext cx="1184910" cy="388620"/>
            </a:xfrm>
            <a:prstGeom prst="rect">
              <a:avLst/>
            </a:prstGeom>
            <a:noFill/>
          </p:spPr>
          <p:txBody>
            <a:bodyPr wrap="square" rtlCol="0">
              <a:spAutoFit/>
            </a:bodyPr>
            <a:p>
              <a:r>
                <a:rPr lang="zh-CN" altLang="en-US" dirty="0" smtClean="0">
                  <a:solidFill>
                    <a:sysClr val="window" lastClr="FFFFFF"/>
                  </a:solidFill>
                </a:rPr>
                <a:t>Small batch order production service</a:t>
              </a:r>
              <a:endParaRPr lang="zh-CN" altLang="en-US" dirty="0" smtClean="0">
                <a:solidFill>
                  <a:sysClr val="window" lastClr="FFFFFF"/>
                </a:solidFill>
              </a:endParaRPr>
            </a:p>
          </p:txBody>
        </p:sp>
        <p:sp>
          <p:nvSpPr>
            <p:cNvPr id="1049520" name="文本框 14"/>
            <p:cNvSpPr txBox="1"/>
            <p:nvPr/>
          </p:nvSpPr>
          <p:spPr>
            <a:xfrm>
              <a:off x="2047921" y="2601018"/>
              <a:ext cx="1275080" cy="537210"/>
            </a:xfrm>
            <a:prstGeom prst="rect">
              <a:avLst/>
            </a:prstGeom>
            <a:noFill/>
          </p:spPr>
          <p:txBody>
            <a:bodyPr wrap="square" rtlCol="0">
              <a:spAutoFit/>
            </a:bodyPr>
            <a:p>
              <a:r>
                <a:rPr lang="zh-CN" altLang="en-US" dirty="0" smtClean="0">
                  <a:solidFill>
                    <a:sysClr val="window" lastClr="FFFFFF"/>
                  </a:solidFill>
                </a:rPr>
                <a:t>Technology and production commission </a:t>
              </a:r>
              <a:endParaRPr lang="zh-CN" altLang="en-US" dirty="0" smtClean="0">
                <a:solidFill>
                  <a:sysClr val="window" lastClr="FFFFFF"/>
                </a:solidFill>
              </a:endParaRPr>
            </a:p>
          </p:txBody>
        </p:sp>
        <p:sp>
          <p:nvSpPr>
            <p:cNvPr id="1049521" name="下箭头 17"/>
            <p:cNvSpPr/>
            <p:nvPr/>
          </p:nvSpPr>
          <p:spPr>
            <a:xfrm>
              <a:off x="3927320" y="3530772"/>
              <a:ext cx="308140" cy="584489"/>
            </a:xfrm>
            <a:prstGeom prst="down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195" name="组合 21"/>
            <p:cNvGrpSpPr/>
            <p:nvPr/>
          </p:nvGrpSpPr>
          <p:grpSpPr>
            <a:xfrm>
              <a:off x="2685578" y="4180345"/>
              <a:ext cx="2893460" cy="584443"/>
              <a:chOff x="3420254" y="4271603"/>
              <a:chExt cx="2893460" cy="584443"/>
            </a:xfrm>
          </p:grpSpPr>
          <p:sp>
            <p:nvSpPr>
              <p:cNvPr id="1049522" name="矩形 18"/>
              <p:cNvSpPr/>
              <p:nvPr/>
            </p:nvSpPr>
            <p:spPr>
              <a:xfrm>
                <a:off x="3526971" y="4402714"/>
                <a:ext cx="1203257"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Free sales channel</a:t>
                </a:r>
                <a:endParaRPr lang="zh-CN" altLang="en-US" sz="1200" dirty="0" smtClean="0"/>
              </a:p>
            </p:txBody>
          </p:sp>
          <p:sp>
            <p:nvSpPr>
              <p:cNvPr id="1049523" name="矩形 19"/>
              <p:cNvSpPr/>
              <p:nvPr/>
            </p:nvSpPr>
            <p:spPr>
              <a:xfrm>
                <a:off x="4853480" y="4402714"/>
                <a:ext cx="1344120"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1200" dirty="0" smtClean="0"/>
                  <a:t>Third-party</a:t>
                </a:r>
                <a:r>
                  <a:rPr lang="zh-CN" altLang="en-US" sz="1200" dirty="0" smtClean="0"/>
                  <a:t> sales channel</a:t>
                </a:r>
                <a:endParaRPr lang="zh-CN" altLang="en-US" sz="1200" dirty="0" smtClean="0"/>
              </a:p>
            </p:txBody>
          </p:sp>
          <p:sp>
            <p:nvSpPr>
              <p:cNvPr id="1049524" name="圆角矩形 20"/>
              <p:cNvSpPr/>
              <p:nvPr/>
            </p:nvSpPr>
            <p:spPr>
              <a:xfrm>
                <a:off x="3420254" y="4271603"/>
                <a:ext cx="2893460" cy="584443"/>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sp>
          <p:nvSpPr>
            <p:cNvPr id="1049525" name="右箭头 22"/>
            <p:cNvSpPr/>
            <p:nvPr/>
          </p:nvSpPr>
          <p:spPr>
            <a:xfrm>
              <a:off x="5082179" y="2348359"/>
              <a:ext cx="938064" cy="321399"/>
            </a:xfrm>
            <a:prstGeom prst="rightArrow">
              <a:avLst/>
            </a:prstGeom>
            <a:solidFill>
              <a:sysClr val="window" lastClr="FFFFFF">
                <a:lumMod val="7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26" name="文本框 23"/>
            <p:cNvSpPr txBox="1"/>
            <p:nvPr/>
          </p:nvSpPr>
          <p:spPr>
            <a:xfrm>
              <a:off x="4914946" y="1985703"/>
              <a:ext cx="1273175" cy="388620"/>
            </a:xfrm>
            <a:prstGeom prst="rect">
              <a:avLst/>
            </a:prstGeom>
            <a:noFill/>
          </p:spPr>
          <p:txBody>
            <a:bodyPr wrap="square" rtlCol="0">
              <a:spAutoFit/>
            </a:bodyPr>
            <a:p>
              <a:r>
                <a:rPr lang="zh-CN" altLang="en-US" dirty="0" smtClean="0">
                  <a:solidFill>
                    <a:sysClr val="window" lastClr="FFFFFF"/>
                  </a:solidFill>
                </a:rPr>
                <a:t>Resource integration service</a:t>
              </a:r>
              <a:endParaRPr lang="zh-CN" altLang="en-US" dirty="0" smtClean="0">
                <a:solidFill>
                  <a:sysClr val="window" lastClr="FFFFFF"/>
                </a:solidFill>
              </a:endParaRPr>
            </a:p>
          </p:txBody>
        </p:sp>
        <p:grpSp>
          <p:nvGrpSpPr>
            <p:cNvPr id="196" name="组合 38"/>
            <p:cNvGrpSpPr/>
            <p:nvPr/>
          </p:nvGrpSpPr>
          <p:grpSpPr>
            <a:xfrm>
              <a:off x="6037615" y="1503103"/>
              <a:ext cx="1371600" cy="2821363"/>
              <a:chOff x="6037615" y="1503103"/>
              <a:chExt cx="1371600" cy="2821363"/>
            </a:xfrm>
          </p:grpSpPr>
          <p:sp>
            <p:nvSpPr>
              <p:cNvPr id="1049527" name="矩形 24"/>
              <p:cNvSpPr/>
              <p:nvPr/>
            </p:nvSpPr>
            <p:spPr>
              <a:xfrm>
                <a:off x="6178292" y="170776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900" dirty="0" smtClean="0"/>
                  <a:t>Product technology provider</a:t>
                </a:r>
                <a:endParaRPr lang="zh-CN" altLang="en-US" sz="900" dirty="0" smtClean="0"/>
              </a:p>
            </p:txBody>
          </p:sp>
          <p:sp>
            <p:nvSpPr>
              <p:cNvPr id="1049528" name="矩形 25"/>
              <p:cNvSpPr/>
              <p:nvPr/>
            </p:nvSpPr>
            <p:spPr>
              <a:xfrm>
                <a:off x="6178292" y="2231276"/>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Fabric </a:t>
                </a:r>
                <a:r>
                  <a:rPr lang="en-US" altLang="zh-CN" sz="1200" dirty="0" smtClean="0"/>
                  <a:t>supplier</a:t>
                </a:r>
                <a:endParaRPr lang="en-US" altLang="zh-CN" sz="1200" dirty="0" smtClean="0"/>
              </a:p>
            </p:txBody>
          </p:sp>
          <p:sp>
            <p:nvSpPr>
              <p:cNvPr id="1049529" name="矩形 26"/>
              <p:cNvSpPr/>
              <p:nvPr/>
            </p:nvSpPr>
            <p:spPr>
              <a:xfrm>
                <a:off x="6178292" y="2746173"/>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Excipient </a:t>
                </a:r>
                <a:r>
                  <a:rPr lang="en-US" altLang="zh-CN" sz="1200" dirty="0" smtClean="0"/>
                  <a:t>supplier</a:t>
                </a:r>
                <a:endParaRPr lang="en-US" altLang="zh-CN" sz="1200" dirty="0" smtClean="0"/>
              </a:p>
            </p:txBody>
          </p:sp>
          <p:sp>
            <p:nvSpPr>
              <p:cNvPr id="1049530" name="圆角矩形 27"/>
              <p:cNvSpPr/>
              <p:nvPr/>
            </p:nvSpPr>
            <p:spPr>
              <a:xfrm>
                <a:off x="6037615" y="1503103"/>
                <a:ext cx="1371600" cy="2821363"/>
              </a:xfrm>
              <a:prstGeom prst="roundRect">
                <a:avLst/>
              </a:prstGeom>
              <a:noFill/>
              <a:ln>
                <a:prstDash val="sysDash"/>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531" name="矩形 30"/>
              <p:cNvSpPr/>
              <p:nvPr/>
            </p:nvSpPr>
            <p:spPr>
              <a:xfrm>
                <a:off x="6178292" y="3261070"/>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Processing factory</a:t>
                </a:r>
                <a:endParaRPr lang="zh-CN" altLang="en-US" sz="1200" dirty="0" smtClean="0"/>
              </a:p>
            </p:txBody>
          </p:sp>
          <p:sp>
            <p:nvSpPr>
              <p:cNvPr id="1049532" name="矩形 31"/>
              <p:cNvSpPr/>
              <p:nvPr/>
            </p:nvSpPr>
            <p:spPr>
              <a:xfrm>
                <a:off x="6178292" y="3775967"/>
                <a:ext cx="1090246" cy="372457"/>
              </a:xfrm>
              <a:prstGeom prst="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sz="1000" dirty="0" smtClean="0"/>
                  <a:t>Warehousing / logistics service providers</a:t>
                </a:r>
                <a:endParaRPr sz="1000" dirty="0" smtClean="0"/>
              </a:p>
            </p:txBody>
          </p:sp>
        </p:grpSp>
        <p:grpSp>
          <p:nvGrpSpPr>
            <p:cNvPr id="197" name="组合 37"/>
            <p:cNvGrpSpPr/>
            <p:nvPr/>
          </p:nvGrpSpPr>
          <p:grpSpPr>
            <a:xfrm>
              <a:off x="7562626" y="1707760"/>
              <a:ext cx="1215614" cy="2440664"/>
              <a:chOff x="7562626" y="1707760"/>
              <a:chExt cx="1215614" cy="2440664"/>
            </a:xfrm>
          </p:grpSpPr>
          <p:sp>
            <p:nvSpPr>
              <p:cNvPr id="1049533" name="圆角矩形 32"/>
              <p:cNvSpPr/>
              <p:nvPr/>
            </p:nvSpPr>
            <p:spPr>
              <a:xfrm>
                <a:off x="7562626" y="170776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200" dirty="0" smtClean="0"/>
                  <a:t>Technical service</a:t>
                </a:r>
                <a:endParaRPr lang="zh-CN" altLang="en-US" sz="1200" dirty="0" smtClean="0"/>
              </a:p>
            </p:txBody>
          </p:sp>
          <p:sp>
            <p:nvSpPr>
              <p:cNvPr id="1049534" name="圆角矩形 33"/>
              <p:cNvSpPr/>
              <p:nvPr/>
            </p:nvSpPr>
            <p:spPr>
              <a:xfrm>
                <a:off x="7562626" y="222857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900" dirty="0" smtClean="0"/>
                  <a:t>Manufactur</a:t>
                </a:r>
                <a:r>
                  <a:rPr lang="en-US" altLang="zh-CN" sz="900" dirty="0" smtClean="0"/>
                  <a:t>e </a:t>
                </a:r>
                <a:r>
                  <a:rPr lang="zh-CN" altLang="en-US" sz="900" dirty="0" smtClean="0"/>
                  <a:t>upgrad</a:t>
                </a:r>
                <a:r>
                  <a:rPr lang="en-US" altLang="zh-CN" sz="900" dirty="0" smtClean="0"/>
                  <a:t>ing</a:t>
                </a:r>
                <a:r>
                  <a:rPr lang="zh-CN" altLang="en-US" sz="900" dirty="0" smtClean="0"/>
                  <a:t> service</a:t>
                </a:r>
                <a:endParaRPr lang="zh-CN" altLang="en-US" sz="900" dirty="0" smtClean="0"/>
              </a:p>
            </p:txBody>
          </p:sp>
          <p:sp>
            <p:nvSpPr>
              <p:cNvPr id="1049535" name="圆角矩形 34"/>
              <p:cNvSpPr/>
              <p:nvPr/>
            </p:nvSpPr>
            <p:spPr>
              <a:xfrm>
                <a:off x="7562626" y="2746173"/>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1200" dirty="0" smtClean="0"/>
                  <a:t>Quality guarantees</a:t>
                </a:r>
                <a:endParaRPr lang="en-US" altLang="zh-CN" sz="1200" dirty="0" smtClean="0"/>
              </a:p>
            </p:txBody>
          </p:sp>
          <p:sp>
            <p:nvSpPr>
              <p:cNvPr id="1049536" name="圆角矩形 35"/>
              <p:cNvSpPr/>
              <p:nvPr/>
            </p:nvSpPr>
            <p:spPr>
              <a:xfrm>
                <a:off x="7562626" y="3261070"/>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000" dirty="0" smtClean="0"/>
                  <a:t>Big data </a:t>
                </a:r>
                <a:r>
                  <a:rPr lang="en-US" altLang="zh-CN" sz="1000" dirty="0" smtClean="0"/>
                  <a:t>service </a:t>
                </a:r>
                <a:r>
                  <a:rPr lang="zh-CN" altLang="en-US" sz="1000" dirty="0" smtClean="0"/>
                  <a:t>support</a:t>
                </a:r>
                <a:endParaRPr lang="zh-CN" altLang="en-US" sz="1000" dirty="0" smtClean="0"/>
              </a:p>
            </p:txBody>
          </p:sp>
          <p:sp>
            <p:nvSpPr>
              <p:cNvPr id="1049537" name="圆角矩形 36"/>
              <p:cNvSpPr/>
              <p:nvPr/>
            </p:nvSpPr>
            <p:spPr>
              <a:xfrm>
                <a:off x="7562626" y="3775967"/>
                <a:ext cx="1215614" cy="372457"/>
              </a:xfrm>
              <a:prstGeom prst="roundRect">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sz="1000" dirty="0" smtClean="0"/>
                  <a:t>Supply chain financial services</a:t>
                </a:r>
                <a:endParaRPr lang="zh-CN" altLang="en-US" sz="1000" dirty="0" smtClean="0"/>
              </a:p>
            </p:txBody>
          </p:sp>
        </p:grpSp>
      </p:grpSp>
      <p:sp>
        <p:nvSpPr>
          <p:cNvPr id="1049508" name="矩形 1"/>
          <p:cNvSpPr/>
          <p:nvPr/>
        </p:nvSpPr>
        <p:spPr>
          <a:xfrm>
            <a:off x="353695" y="941705"/>
            <a:ext cx="5652135" cy="483870"/>
          </a:xfrm>
          <a:prstGeom prst="rect">
            <a:avLst/>
          </a:prstGeom>
          <a:noFill/>
          <a:ln w="9525">
            <a:noFill/>
            <a:miter/>
          </a:ln>
        </p:spPr>
        <p:txBody>
          <a:bodyPr lIns="24939" rIns="24939" anchor="ctr"/>
          <a:p>
            <a:pPr algn="ctr" defTabSz="518160"/>
            <a:r>
              <a:rPr lang="en-US" altLang="zh-CN" sz="1530" b="1"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DIPNET: </a:t>
            </a:r>
            <a:r>
              <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rPr>
              <a:t>Large</a:t>
            </a:r>
            <a:r>
              <a:rPr lang="en-US" altLang="zh-CN" sz="153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rPr>
              <a:t>scale customized production flow chart</a:t>
            </a:r>
            <a:endPar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3"/>
          <p:cNvSpPr txBox="1"/>
          <p:nvPr/>
        </p:nvSpPr>
        <p:spPr>
          <a:xfrm>
            <a:off x="3558256" y="2232966"/>
            <a:ext cx="1491615" cy="1014730"/>
          </a:xfrm>
          <a:prstGeom prst="rect">
            <a:avLst/>
          </a:prstGeom>
          <a:noFill/>
        </p:spPr>
        <p:txBody>
          <a:bodyPr wrap="square" rtlCol="0">
            <a:spAutoFit/>
          </a:bodyPr>
          <a:p>
            <a:r>
              <a:rPr lang="en-US" altLang="zh-CN" sz="1200" b="1" dirty="0" err="1" smtClean="0">
                <a:latin typeface="微软雅黑" panose="020B0503020204020204" charset="-122"/>
                <a:ea typeface="微软雅黑" panose="020B0503020204020204" charset="-122"/>
                <a:sym typeface="+mn-ea"/>
              </a:rPr>
              <a:t>DIPNET——</a:t>
            </a:r>
            <a:r>
              <a:rPr lang="en-US" sz="1200" b="1" dirty="0" smtClean="0">
                <a:latin typeface="微软雅黑" panose="020B0503020204020204" charset="-122"/>
                <a:ea typeface="微软雅黑" panose="020B0503020204020204" charset="-122"/>
                <a:cs typeface="微软雅黑" panose="020B0503020204020204" charset="-122"/>
                <a:sym typeface="+mn-ea"/>
              </a:rPr>
              <a:t>D</a:t>
            </a:r>
            <a:r>
              <a:rPr sz="1200" b="1" dirty="0" smtClean="0">
                <a:latin typeface="微软雅黑" panose="020B0503020204020204" charset="-122"/>
                <a:ea typeface="微软雅黑" panose="020B0503020204020204" charset="-122"/>
                <a:cs typeface="微软雅黑" panose="020B0503020204020204" charset="-122"/>
                <a:sym typeface="+mn-ea"/>
              </a:rPr>
              <a:t>istributed intelligent production network</a:t>
            </a:r>
            <a:endParaRPr lang="zh-CN" altLang="en-US" sz="1200" b="1" dirty="0" smtClean="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39" name="矩形 1"/>
          <p:cNvSpPr/>
          <p:nvPr/>
        </p:nvSpPr>
        <p:spPr>
          <a:xfrm>
            <a:off x="353498" y="941930"/>
            <a:ext cx="3582231" cy="483887"/>
          </a:xfrm>
          <a:prstGeom prst="rect">
            <a:avLst/>
          </a:prstGeom>
          <a:noFill/>
          <a:ln w="9525">
            <a:noFill/>
            <a:miter/>
          </a:ln>
        </p:spPr>
        <p:txBody>
          <a:bodyPr lIns="24939" rIns="24939" anchor="ctr"/>
          <a:lstStyle/>
          <a:p>
            <a:pPr algn="ctr" defTabSz="518160"/>
            <a:r>
              <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rPr>
              <a:t>产业区块链助力制造业转型升级</a:t>
            </a:r>
            <a:endParaRPr lang="zh-CN" altLang="en-US" sz="1530" b="1"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nvGrpSpPr>
          <p:cNvPr id="199" name="组合 31"/>
          <p:cNvGrpSpPr/>
          <p:nvPr/>
        </p:nvGrpSpPr>
        <p:grpSpPr>
          <a:xfrm>
            <a:off x="1202307" y="3514724"/>
            <a:ext cx="1645668" cy="540909"/>
            <a:chOff x="1202307" y="3514724"/>
            <a:chExt cx="1645668" cy="540909"/>
          </a:xfrm>
        </p:grpSpPr>
        <p:sp>
          <p:nvSpPr>
            <p:cNvPr id="1049540" name="矩形 2"/>
            <p:cNvSpPr/>
            <p:nvPr/>
          </p:nvSpPr>
          <p:spPr>
            <a:xfrm>
              <a:off x="1202307" y="3711388"/>
              <a:ext cx="1315824" cy="344245"/>
            </a:xfrm>
            <a:prstGeom prst="rect">
              <a:avLst/>
            </a:prstGeom>
            <a:noFill/>
            <a:ln>
              <a:solidFill>
                <a:srgbClr val="9864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25"/>
            <p:cNvGrpSpPr/>
            <p:nvPr/>
          </p:nvGrpSpPr>
          <p:grpSpPr>
            <a:xfrm>
              <a:off x="1202307" y="3514724"/>
              <a:ext cx="1645668" cy="196664"/>
              <a:chOff x="1202307" y="3514724"/>
              <a:chExt cx="1645668" cy="196664"/>
            </a:xfrm>
          </p:grpSpPr>
          <p:cxnSp>
            <p:nvCxnSpPr>
              <p:cNvPr id="3145784" name="直接连接符 11"/>
              <p:cNvCxnSpPr/>
              <p:nvPr/>
            </p:nvCxnSpPr>
            <p:spPr>
              <a:xfrm>
                <a:off x="1532152" y="3514724"/>
                <a:ext cx="1315823" cy="0"/>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cxnSp>
            <p:nvCxnSpPr>
              <p:cNvPr id="3145785" name="直接连接符 14"/>
              <p:cNvCxnSpPr/>
              <p:nvPr/>
            </p:nvCxnSpPr>
            <p:spPr>
              <a:xfrm flipH="1">
                <a:off x="2518130" y="3514725"/>
                <a:ext cx="329845" cy="196663"/>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cxnSp>
            <p:nvCxnSpPr>
              <p:cNvPr id="3145786" name="直接连接符 29"/>
              <p:cNvCxnSpPr/>
              <p:nvPr/>
            </p:nvCxnSpPr>
            <p:spPr>
              <a:xfrm flipH="1">
                <a:off x="1202307" y="3514724"/>
                <a:ext cx="329845" cy="196663"/>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grpSp>
      </p:grpSp>
      <p:grpSp>
        <p:nvGrpSpPr>
          <p:cNvPr id="201" name="组合 32"/>
          <p:cNvGrpSpPr/>
          <p:nvPr/>
        </p:nvGrpSpPr>
        <p:grpSpPr>
          <a:xfrm>
            <a:off x="1530919" y="2971799"/>
            <a:ext cx="1645668" cy="540909"/>
            <a:chOff x="1202307" y="3514724"/>
            <a:chExt cx="1645668" cy="540909"/>
          </a:xfrm>
        </p:grpSpPr>
        <p:sp>
          <p:nvSpPr>
            <p:cNvPr id="1049541" name="矩形 33"/>
            <p:cNvSpPr/>
            <p:nvPr/>
          </p:nvSpPr>
          <p:spPr>
            <a:xfrm>
              <a:off x="1202307" y="3711388"/>
              <a:ext cx="1315824" cy="344245"/>
            </a:xfrm>
            <a:prstGeom prst="rect">
              <a:avLst/>
            </a:prstGeom>
            <a:noFill/>
            <a:ln>
              <a:solidFill>
                <a:srgbClr val="41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2" name="组合 34"/>
            <p:cNvGrpSpPr/>
            <p:nvPr/>
          </p:nvGrpSpPr>
          <p:grpSpPr>
            <a:xfrm>
              <a:off x="1202307" y="3514724"/>
              <a:ext cx="1645668" cy="196664"/>
              <a:chOff x="1202307" y="3514724"/>
              <a:chExt cx="1645668" cy="196664"/>
            </a:xfrm>
          </p:grpSpPr>
          <p:cxnSp>
            <p:nvCxnSpPr>
              <p:cNvPr id="3145787" name="直接连接符 35"/>
              <p:cNvCxnSpPr/>
              <p:nvPr/>
            </p:nvCxnSpPr>
            <p:spPr>
              <a:xfrm>
                <a:off x="1532152" y="3514724"/>
                <a:ext cx="1315823" cy="0"/>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cxnSp>
            <p:nvCxnSpPr>
              <p:cNvPr id="3145788" name="直接连接符 36"/>
              <p:cNvCxnSpPr/>
              <p:nvPr/>
            </p:nvCxnSpPr>
            <p:spPr>
              <a:xfrm flipH="1">
                <a:off x="2518130" y="3514725"/>
                <a:ext cx="329845" cy="196663"/>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cxnSp>
            <p:nvCxnSpPr>
              <p:cNvPr id="3145789" name="直接连接符 37"/>
              <p:cNvCxnSpPr/>
              <p:nvPr/>
            </p:nvCxnSpPr>
            <p:spPr>
              <a:xfrm flipH="1">
                <a:off x="1202307" y="3514724"/>
                <a:ext cx="329845" cy="196663"/>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grpSp>
      </p:grpSp>
      <p:grpSp>
        <p:nvGrpSpPr>
          <p:cNvPr id="203" name="组合 38"/>
          <p:cNvGrpSpPr/>
          <p:nvPr/>
        </p:nvGrpSpPr>
        <p:grpSpPr>
          <a:xfrm>
            <a:off x="1860219" y="2428874"/>
            <a:ext cx="1645668" cy="540909"/>
            <a:chOff x="1202307" y="3514724"/>
            <a:chExt cx="1645668" cy="540909"/>
          </a:xfrm>
        </p:grpSpPr>
        <p:sp>
          <p:nvSpPr>
            <p:cNvPr id="1049542" name="矩形 39"/>
            <p:cNvSpPr/>
            <p:nvPr/>
          </p:nvSpPr>
          <p:spPr>
            <a:xfrm>
              <a:off x="1202307" y="3711388"/>
              <a:ext cx="1315824" cy="344245"/>
            </a:xfrm>
            <a:prstGeom prst="rect">
              <a:avLst/>
            </a:prstGeom>
            <a:noFill/>
            <a:ln>
              <a:solidFill>
                <a:srgbClr val="EE4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40"/>
            <p:cNvGrpSpPr/>
            <p:nvPr/>
          </p:nvGrpSpPr>
          <p:grpSpPr>
            <a:xfrm>
              <a:off x="1202307" y="3514724"/>
              <a:ext cx="1645668" cy="196664"/>
              <a:chOff x="1202307" y="3514724"/>
              <a:chExt cx="1645668" cy="196664"/>
            </a:xfrm>
          </p:grpSpPr>
          <p:cxnSp>
            <p:nvCxnSpPr>
              <p:cNvPr id="3145790" name="直接连接符 41"/>
              <p:cNvCxnSpPr/>
              <p:nvPr/>
            </p:nvCxnSpPr>
            <p:spPr>
              <a:xfrm>
                <a:off x="1532152" y="3514724"/>
                <a:ext cx="1315823" cy="0"/>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cxnSp>
            <p:nvCxnSpPr>
              <p:cNvPr id="3145791" name="直接连接符 42"/>
              <p:cNvCxnSpPr/>
              <p:nvPr/>
            </p:nvCxnSpPr>
            <p:spPr>
              <a:xfrm flipH="1">
                <a:off x="2518130" y="3514725"/>
                <a:ext cx="329845" cy="196663"/>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cxnSp>
            <p:nvCxnSpPr>
              <p:cNvPr id="3145792" name="直接连接符 43"/>
              <p:cNvCxnSpPr/>
              <p:nvPr/>
            </p:nvCxnSpPr>
            <p:spPr>
              <a:xfrm flipH="1">
                <a:off x="1202307" y="3514724"/>
                <a:ext cx="329845" cy="196663"/>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grpSp>
      </p:grpSp>
      <p:grpSp>
        <p:nvGrpSpPr>
          <p:cNvPr id="205" name="组合 44"/>
          <p:cNvGrpSpPr/>
          <p:nvPr/>
        </p:nvGrpSpPr>
        <p:grpSpPr>
          <a:xfrm>
            <a:off x="2188830" y="1885949"/>
            <a:ext cx="1645668" cy="540909"/>
            <a:chOff x="1202307" y="3514724"/>
            <a:chExt cx="1645668" cy="540909"/>
          </a:xfrm>
        </p:grpSpPr>
        <p:sp>
          <p:nvSpPr>
            <p:cNvPr id="1049543" name="矩形 45"/>
            <p:cNvSpPr/>
            <p:nvPr/>
          </p:nvSpPr>
          <p:spPr>
            <a:xfrm>
              <a:off x="1202307" y="3711388"/>
              <a:ext cx="1315824" cy="344245"/>
            </a:xfrm>
            <a:prstGeom prst="rect">
              <a:avLst/>
            </a:prstGeom>
            <a:noFill/>
            <a:ln>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6" name="组合 46"/>
            <p:cNvGrpSpPr/>
            <p:nvPr/>
          </p:nvGrpSpPr>
          <p:grpSpPr>
            <a:xfrm>
              <a:off x="1202307" y="3514724"/>
              <a:ext cx="1645668" cy="196664"/>
              <a:chOff x="1202307" y="3514724"/>
              <a:chExt cx="1645668" cy="196664"/>
            </a:xfrm>
          </p:grpSpPr>
          <p:cxnSp>
            <p:nvCxnSpPr>
              <p:cNvPr id="3145793" name="直接连接符 47"/>
              <p:cNvCxnSpPr/>
              <p:nvPr/>
            </p:nvCxnSpPr>
            <p:spPr>
              <a:xfrm>
                <a:off x="1532152" y="3514724"/>
                <a:ext cx="1315823" cy="0"/>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cxnSp>
            <p:nvCxnSpPr>
              <p:cNvPr id="3145794" name="直接连接符 48"/>
              <p:cNvCxnSpPr/>
              <p:nvPr/>
            </p:nvCxnSpPr>
            <p:spPr>
              <a:xfrm flipH="1">
                <a:off x="2518130" y="3514725"/>
                <a:ext cx="329845" cy="196663"/>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cxnSp>
            <p:nvCxnSpPr>
              <p:cNvPr id="3145795" name="直接连接符 49"/>
              <p:cNvCxnSpPr/>
              <p:nvPr/>
            </p:nvCxnSpPr>
            <p:spPr>
              <a:xfrm flipH="1">
                <a:off x="1202307" y="3514724"/>
                <a:ext cx="329845" cy="196663"/>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grpSp>
      </p:grpSp>
      <p:grpSp>
        <p:nvGrpSpPr>
          <p:cNvPr id="207" name="组合 50"/>
          <p:cNvGrpSpPr/>
          <p:nvPr/>
        </p:nvGrpSpPr>
        <p:grpSpPr>
          <a:xfrm>
            <a:off x="872463" y="4063364"/>
            <a:ext cx="1645668" cy="540909"/>
            <a:chOff x="1202307" y="3514724"/>
            <a:chExt cx="1645668" cy="540909"/>
          </a:xfrm>
        </p:grpSpPr>
        <p:sp>
          <p:nvSpPr>
            <p:cNvPr id="1049544" name="矩形 51"/>
            <p:cNvSpPr/>
            <p:nvPr/>
          </p:nvSpPr>
          <p:spPr>
            <a:xfrm>
              <a:off x="1202307" y="3711388"/>
              <a:ext cx="1315824" cy="34424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8" name="组合 52"/>
            <p:cNvGrpSpPr/>
            <p:nvPr/>
          </p:nvGrpSpPr>
          <p:grpSpPr>
            <a:xfrm>
              <a:off x="1202307" y="3514724"/>
              <a:ext cx="1645668" cy="196664"/>
              <a:chOff x="1202307" y="3514724"/>
              <a:chExt cx="1645668" cy="196664"/>
            </a:xfrm>
          </p:grpSpPr>
          <p:cxnSp>
            <p:nvCxnSpPr>
              <p:cNvPr id="3145796" name="直接连接符 53"/>
              <p:cNvCxnSpPr/>
              <p:nvPr/>
            </p:nvCxnSpPr>
            <p:spPr>
              <a:xfrm>
                <a:off x="1532152" y="3514724"/>
                <a:ext cx="131582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5797" name="直接连接符 54"/>
              <p:cNvCxnSpPr/>
              <p:nvPr/>
            </p:nvCxnSpPr>
            <p:spPr>
              <a:xfrm flipH="1">
                <a:off x="2518130" y="3514725"/>
                <a:ext cx="329845" cy="1966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5798" name="直接连接符 55"/>
              <p:cNvCxnSpPr/>
              <p:nvPr/>
            </p:nvCxnSpPr>
            <p:spPr>
              <a:xfrm flipH="1">
                <a:off x="1202307" y="3514724"/>
                <a:ext cx="329845" cy="1966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1049545" name="文本框 56"/>
          <p:cNvSpPr txBox="1"/>
          <p:nvPr/>
        </p:nvSpPr>
        <p:spPr>
          <a:xfrm>
            <a:off x="1202307" y="4260027"/>
            <a:ext cx="1051713" cy="369332"/>
          </a:xfrm>
          <a:prstGeom prst="rect">
            <a:avLst/>
          </a:prstGeom>
          <a:noFill/>
        </p:spPr>
        <p:txBody>
          <a:bodyPr wrap="square" rtlCol="0">
            <a:spAutoFit/>
          </a:bodyPr>
          <a:lstStyle/>
          <a:p>
            <a:r>
              <a:rPr lang="zh-CN" altLang="en-US" sz="1800" dirty="0" smtClean="0">
                <a:solidFill>
                  <a:schemeClr val="bg1"/>
                </a:solidFill>
              </a:rPr>
              <a:t>数据</a:t>
            </a:r>
            <a:endParaRPr lang="zh-CN" altLang="en-US" sz="1800" dirty="0">
              <a:solidFill>
                <a:schemeClr val="bg1"/>
              </a:solidFill>
            </a:endParaRPr>
          </a:p>
        </p:txBody>
      </p:sp>
      <p:sp>
        <p:nvSpPr>
          <p:cNvPr id="1049546" name="文本框 57"/>
          <p:cNvSpPr txBox="1"/>
          <p:nvPr/>
        </p:nvSpPr>
        <p:spPr>
          <a:xfrm>
            <a:off x="1499284" y="3723384"/>
            <a:ext cx="1051713" cy="369332"/>
          </a:xfrm>
          <a:prstGeom prst="rect">
            <a:avLst/>
          </a:prstGeom>
          <a:noFill/>
        </p:spPr>
        <p:txBody>
          <a:bodyPr wrap="square" rtlCol="0">
            <a:spAutoFit/>
          </a:bodyPr>
          <a:lstStyle/>
          <a:p>
            <a:r>
              <a:rPr lang="zh-CN" altLang="en-US" sz="1800" dirty="0" smtClean="0">
                <a:solidFill>
                  <a:schemeClr val="bg1"/>
                </a:solidFill>
              </a:rPr>
              <a:t>软件</a:t>
            </a:r>
            <a:endParaRPr lang="zh-CN" altLang="en-US" sz="1800" dirty="0">
              <a:solidFill>
                <a:schemeClr val="bg1"/>
              </a:solidFill>
            </a:endParaRPr>
          </a:p>
        </p:txBody>
      </p:sp>
      <p:sp>
        <p:nvSpPr>
          <p:cNvPr id="1049547" name="文本框 58"/>
          <p:cNvSpPr txBox="1"/>
          <p:nvPr/>
        </p:nvSpPr>
        <p:spPr>
          <a:xfrm>
            <a:off x="1853945" y="3163388"/>
            <a:ext cx="1051713" cy="369332"/>
          </a:xfrm>
          <a:prstGeom prst="rect">
            <a:avLst/>
          </a:prstGeom>
          <a:noFill/>
        </p:spPr>
        <p:txBody>
          <a:bodyPr wrap="square" rtlCol="0">
            <a:spAutoFit/>
          </a:bodyPr>
          <a:lstStyle/>
          <a:p>
            <a:r>
              <a:rPr lang="zh-CN" altLang="en-US" sz="1800" dirty="0" smtClean="0">
                <a:solidFill>
                  <a:schemeClr val="bg1"/>
                </a:solidFill>
              </a:rPr>
              <a:t>接口</a:t>
            </a:r>
            <a:endParaRPr lang="zh-CN" altLang="en-US" sz="1800" dirty="0">
              <a:solidFill>
                <a:schemeClr val="bg1"/>
              </a:solidFill>
            </a:endParaRPr>
          </a:p>
        </p:txBody>
      </p:sp>
      <p:sp>
        <p:nvSpPr>
          <p:cNvPr id="1049548" name="文本框 59"/>
          <p:cNvSpPr txBox="1"/>
          <p:nvPr/>
        </p:nvSpPr>
        <p:spPr>
          <a:xfrm>
            <a:off x="2157195" y="2636303"/>
            <a:ext cx="1051713" cy="369332"/>
          </a:xfrm>
          <a:prstGeom prst="rect">
            <a:avLst/>
          </a:prstGeom>
          <a:noFill/>
        </p:spPr>
        <p:txBody>
          <a:bodyPr wrap="square" rtlCol="0">
            <a:spAutoFit/>
          </a:bodyPr>
          <a:lstStyle/>
          <a:p>
            <a:r>
              <a:rPr lang="zh-CN" altLang="en-US" sz="1800" dirty="0" smtClean="0">
                <a:solidFill>
                  <a:schemeClr val="bg1"/>
                </a:solidFill>
              </a:rPr>
              <a:t>服务</a:t>
            </a:r>
            <a:endParaRPr lang="zh-CN" altLang="en-US" sz="1800" dirty="0">
              <a:solidFill>
                <a:schemeClr val="bg1"/>
              </a:solidFill>
            </a:endParaRPr>
          </a:p>
        </p:txBody>
      </p:sp>
      <p:sp>
        <p:nvSpPr>
          <p:cNvPr id="1049549" name="文本框 60"/>
          <p:cNvSpPr txBox="1"/>
          <p:nvPr/>
        </p:nvSpPr>
        <p:spPr>
          <a:xfrm>
            <a:off x="2379801" y="2077581"/>
            <a:ext cx="1051713" cy="369332"/>
          </a:xfrm>
          <a:prstGeom prst="rect">
            <a:avLst/>
          </a:prstGeom>
          <a:noFill/>
        </p:spPr>
        <p:txBody>
          <a:bodyPr wrap="square" rtlCol="0">
            <a:spAutoFit/>
          </a:bodyPr>
          <a:lstStyle/>
          <a:p>
            <a:r>
              <a:rPr lang="zh-CN" altLang="en-US" sz="1800" dirty="0" smtClean="0">
                <a:solidFill>
                  <a:schemeClr val="bg1"/>
                </a:solidFill>
              </a:rPr>
              <a:t>区块链</a:t>
            </a:r>
            <a:endParaRPr lang="zh-CN" altLang="en-US" sz="1800" dirty="0">
              <a:solidFill>
                <a:schemeClr val="bg1"/>
              </a:solidFill>
            </a:endParaRPr>
          </a:p>
        </p:txBody>
      </p:sp>
      <p:sp>
        <p:nvSpPr>
          <p:cNvPr id="1049550" name="文本框 61"/>
          <p:cNvSpPr txBox="1"/>
          <p:nvPr/>
        </p:nvSpPr>
        <p:spPr>
          <a:xfrm>
            <a:off x="2284315" y="4290805"/>
            <a:ext cx="1454697" cy="338554"/>
          </a:xfrm>
          <a:prstGeom prst="rect">
            <a:avLst/>
          </a:prstGeom>
          <a:noFill/>
        </p:spPr>
        <p:txBody>
          <a:bodyPr wrap="square" rtlCol="0">
            <a:spAutoFit/>
          </a:bodyPr>
          <a:lstStyle/>
          <a:p>
            <a:r>
              <a:rPr lang="zh-CN" altLang="en-US" sz="1600" b="1" dirty="0" smtClean="0">
                <a:solidFill>
                  <a:srgbClr val="26BFCD"/>
                </a:solidFill>
              </a:rPr>
              <a:t>数据定义产品</a:t>
            </a:r>
            <a:endParaRPr lang="zh-CN" altLang="en-US" sz="1600" b="1" dirty="0">
              <a:solidFill>
                <a:srgbClr val="26BFCD"/>
              </a:solidFill>
            </a:endParaRPr>
          </a:p>
        </p:txBody>
      </p:sp>
      <p:sp>
        <p:nvSpPr>
          <p:cNvPr id="1049551" name="文本框 62"/>
          <p:cNvSpPr txBox="1"/>
          <p:nvPr/>
        </p:nvSpPr>
        <p:spPr>
          <a:xfrm>
            <a:off x="2550997" y="3742165"/>
            <a:ext cx="1454697" cy="338554"/>
          </a:xfrm>
          <a:prstGeom prst="rect">
            <a:avLst/>
          </a:prstGeom>
          <a:noFill/>
        </p:spPr>
        <p:txBody>
          <a:bodyPr wrap="square" rtlCol="0">
            <a:spAutoFit/>
          </a:bodyPr>
          <a:lstStyle/>
          <a:p>
            <a:r>
              <a:rPr lang="zh-CN" altLang="en-US" sz="1600" b="1" dirty="0" smtClean="0">
                <a:solidFill>
                  <a:srgbClr val="9865AA"/>
                </a:solidFill>
              </a:rPr>
              <a:t>软件定义工厂</a:t>
            </a:r>
            <a:endParaRPr lang="zh-CN" altLang="en-US" sz="1600" b="1" dirty="0">
              <a:solidFill>
                <a:srgbClr val="9865AA"/>
              </a:solidFill>
            </a:endParaRPr>
          </a:p>
        </p:txBody>
      </p:sp>
      <p:sp>
        <p:nvSpPr>
          <p:cNvPr id="1049552" name="文本框 63"/>
          <p:cNvSpPr txBox="1"/>
          <p:nvPr/>
        </p:nvSpPr>
        <p:spPr>
          <a:xfrm>
            <a:off x="2905657" y="3183584"/>
            <a:ext cx="1454697" cy="338554"/>
          </a:xfrm>
          <a:prstGeom prst="rect">
            <a:avLst/>
          </a:prstGeom>
          <a:noFill/>
        </p:spPr>
        <p:txBody>
          <a:bodyPr wrap="square" rtlCol="0">
            <a:spAutoFit/>
          </a:bodyPr>
          <a:lstStyle/>
          <a:p>
            <a:r>
              <a:rPr lang="zh-CN" altLang="en-US" sz="1600" b="1" dirty="0">
                <a:solidFill>
                  <a:srgbClr val="1AAF8F"/>
                </a:solidFill>
              </a:rPr>
              <a:t>接口</a:t>
            </a:r>
            <a:r>
              <a:rPr lang="zh-CN" altLang="en-US" sz="1600" b="1" dirty="0" smtClean="0">
                <a:solidFill>
                  <a:srgbClr val="1AAF8F"/>
                </a:solidFill>
              </a:rPr>
              <a:t>定义平台</a:t>
            </a:r>
            <a:endParaRPr lang="zh-CN" altLang="en-US" sz="1600" b="1" dirty="0">
              <a:solidFill>
                <a:srgbClr val="1AAF8F"/>
              </a:solidFill>
            </a:endParaRPr>
          </a:p>
        </p:txBody>
      </p:sp>
      <p:sp>
        <p:nvSpPr>
          <p:cNvPr id="1049553" name="文本框 64"/>
          <p:cNvSpPr txBox="1"/>
          <p:nvPr/>
        </p:nvSpPr>
        <p:spPr>
          <a:xfrm>
            <a:off x="3223078" y="2636303"/>
            <a:ext cx="1454697" cy="338554"/>
          </a:xfrm>
          <a:prstGeom prst="rect">
            <a:avLst/>
          </a:prstGeom>
          <a:noFill/>
        </p:spPr>
        <p:txBody>
          <a:bodyPr wrap="square" rtlCol="0">
            <a:spAutoFit/>
          </a:bodyPr>
          <a:lstStyle/>
          <a:p>
            <a:r>
              <a:rPr lang="zh-CN" altLang="en-US" sz="1600" b="1" dirty="0" smtClean="0">
                <a:solidFill>
                  <a:srgbClr val="EE456C"/>
                </a:solidFill>
              </a:rPr>
              <a:t>服务定义组织</a:t>
            </a:r>
            <a:endParaRPr lang="zh-CN" altLang="en-US" sz="1600" b="1" dirty="0">
              <a:solidFill>
                <a:srgbClr val="EE456C"/>
              </a:solidFill>
            </a:endParaRPr>
          </a:p>
        </p:txBody>
      </p:sp>
      <p:sp>
        <p:nvSpPr>
          <p:cNvPr id="1049554" name="文本框 65"/>
          <p:cNvSpPr txBox="1"/>
          <p:nvPr/>
        </p:nvSpPr>
        <p:spPr>
          <a:xfrm>
            <a:off x="3573546" y="2101086"/>
            <a:ext cx="1643913" cy="338554"/>
          </a:xfrm>
          <a:prstGeom prst="rect">
            <a:avLst/>
          </a:prstGeom>
          <a:noFill/>
        </p:spPr>
        <p:txBody>
          <a:bodyPr wrap="square" rtlCol="0">
            <a:spAutoFit/>
          </a:bodyPr>
          <a:lstStyle/>
          <a:p>
            <a:r>
              <a:rPr lang="zh-CN" altLang="en-US" sz="1600" b="1" dirty="0" smtClean="0">
                <a:solidFill>
                  <a:schemeClr val="bg1"/>
                </a:solidFill>
              </a:rPr>
              <a:t>区块链定义未来</a:t>
            </a:r>
            <a:endParaRPr lang="zh-CN" altLang="en-US" sz="1600" b="1" dirty="0">
              <a:solidFill>
                <a:schemeClr val="bg1"/>
              </a:solidFill>
            </a:endParaRPr>
          </a:p>
        </p:txBody>
      </p:sp>
      <p:sp>
        <p:nvSpPr>
          <p:cNvPr id="1049555" name="文本框 67"/>
          <p:cNvSpPr txBox="1"/>
          <p:nvPr/>
        </p:nvSpPr>
        <p:spPr>
          <a:xfrm>
            <a:off x="4360354" y="4237481"/>
            <a:ext cx="2873828" cy="370840"/>
          </a:xfrm>
          <a:prstGeom prst="rect">
            <a:avLst/>
          </a:prstGeom>
          <a:noFill/>
        </p:spPr>
        <p:txBody>
          <a:bodyPr wrap="square" rtlCol="0">
            <a:spAutoFit/>
          </a:bodyPr>
          <a:lstStyle/>
          <a:p>
            <a:r>
              <a:rPr lang="zh-CN" altLang="en-US" sz="1050" dirty="0" smtClean="0">
                <a:solidFill>
                  <a:srgbClr val="26BFCD"/>
                </a:solidFill>
              </a:rPr>
              <a:t>产品、部件、设计、面料、工序、工艺</a:t>
            </a:r>
            <a:r>
              <a:rPr lang="en-US" altLang="zh-CN" sz="1050" dirty="0" smtClean="0">
                <a:solidFill>
                  <a:srgbClr val="26BFCD"/>
                </a:solidFill>
              </a:rPr>
              <a:t>…</a:t>
            </a:r>
            <a:endParaRPr lang="en-US" altLang="zh-CN" sz="1050" dirty="0" smtClean="0">
              <a:solidFill>
                <a:srgbClr val="26BFCD"/>
              </a:solidFill>
            </a:endParaRPr>
          </a:p>
          <a:p>
            <a:r>
              <a:rPr lang="zh-CN" altLang="en-US" sz="1050" dirty="0" smtClean="0">
                <a:solidFill>
                  <a:srgbClr val="26BFCD"/>
                </a:solidFill>
              </a:rPr>
              <a:t>一切都是数据定义</a:t>
            </a:r>
            <a:endParaRPr lang="zh-CN" altLang="en-US" sz="1050" dirty="0">
              <a:solidFill>
                <a:srgbClr val="26BFCD"/>
              </a:solidFill>
            </a:endParaRPr>
          </a:p>
        </p:txBody>
      </p:sp>
      <p:sp>
        <p:nvSpPr>
          <p:cNvPr id="1049556" name="文本框 68"/>
          <p:cNvSpPr txBox="1"/>
          <p:nvPr/>
        </p:nvSpPr>
        <p:spPr>
          <a:xfrm>
            <a:off x="4434595" y="3763092"/>
            <a:ext cx="2873828" cy="253916"/>
          </a:xfrm>
          <a:prstGeom prst="rect">
            <a:avLst/>
          </a:prstGeom>
          <a:noFill/>
        </p:spPr>
        <p:txBody>
          <a:bodyPr wrap="square" rtlCol="0">
            <a:spAutoFit/>
          </a:bodyPr>
          <a:lstStyle/>
          <a:p>
            <a:r>
              <a:rPr lang="zh-CN" altLang="en-US" sz="1050" dirty="0" smtClean="0">
                <a:solidFill>
                  <a:srgbClr val="9865AA"/>
                </a:solidFill>
              </a:rPr>
              <a:t>你的工厂就是由软件连接的数据生产车间</a:t>
            </a:r>
            <a:endParaRPr lang="en-US" altLang="zh-CN" sz="1050" dirty="0" smtClean="0">
              <a:solidFill>
                <a:srgbClr val="9865AA"/>
              </a:solidFill>
            </a:endParaRPr>
          </a:p>
        </p:txBody>
      </p:sp>
      <p:sp>
        <p:nvSpPr>
          <p:cNvPr id="1049557" name="文本框 69"/>
          <p:cNvSpPr txBox="1"/>
          <p:nvPr/>
        </p:nvSpPr>
        <p:spPr>
          <a:xfrm>
            <a:off x="4677775" y="3220167"/>
            <a:ext cx="2873828" cy="370841"/>
          </a:xfrm>
          <a:prstGeom prst="rect">
            <a:avLst/>
          </a:prstGeom>
          <a:noFill/>
        </p:spPr>
        <p:txBody>
          <a:bodyPr wrap="square" rtlCol="0">
            <a:spAutoFit/>
          </a:bodyPr>
          <a:lstStyle/>
          <a:p>
            <a:r>
              <a:rPr lang="zh-CN" altLang="en-US" sz="1050" dirty="0" smtClean="0">
                <a:solidFill>
                  <a:srgbClr val="53C5B0"/>
                </a:solidFill>
              </a:rPr>
              <a:t>信息化、自动化、物联网、互联网、</a:t>
            </a:r>
            <a:endParaRPr lang="en-US" altLang="zh-CN" sz="1050" dirty="0" smtClean="0">
              <a:solidFill>
                <a:srgbClr val="53C5B0"/>
              </a:solidFill>
            </a:endParaRPr>
          </a:p>
          <a:p>
            <a:r>
              <a:rPr lang="zh-CN" altLang="en-US" sz="1050" dirty="0" smtClean="0">
                <a:solidFill>
                  <a:srgbClr val="53C5B0"/>
                </a:solidFill>
              </a:rPr>
              <a:t>对内对外都是接口标准化</a:t>
            </a:r>
            <a:endParaRPr lang="en-US" altLang="zh-CN" sz="1050" dirty="0" smtClean="0">
              <a:solidFill>
                <a:srgbClr val="53C5B0"/>
              </a:solidFill>
            </a:endParaRPr>
          </a:p>
        </p:txBody>
      </p:sp>
      <p:sp>
        <p:nvSpPr>
          <p:cNvPr id="1049558" name="文本框 70"/>
          <p:cNvSpPr txBox="1"/>
          <p:nvPr/>
        </p:nvSpPr>
        <p:spPr>
          <a:xfrm>
            <a:off x="4895490" y="2588046"/>
            <a:ext cx="2873828" cy="370840"/>
          </a:xfrm>
          <a:prstGeom prst="rect">
            <a:avLst/>
          </a:prstGeom>
          <a:noFill/>
        </p:spPr>
        <p:txBody>
          <a:bodyPr wrap="square" rtlCol="0">
            <a:spAutoFit/>
          </a:bodyPr>
          <a:lstStyle/>
          <a:p>
            <a:r>
              <a:rPr lang="zh-CN" altLang="en-US" sz="1050" dirty="0" smtClean="0">
                <a:solidFill>
                  <a:srgbClr val="EA476C"/>
                </a:solidFill>
              </a:rPr>
              <a:t>任何可以提供服务的人都是</a:t>
            </a:r>
            <a:endParaRPr lang="en-US" altLang="zh-CN" sz="1050" dirty="0" smtClean="0">
              <a:solidFill>
                <a:srgbClr val="EA476C"/>
              </a:solidFill>
            </a:endParaRPr>
          </a:p>
          <a:p>
            <a:r>
              <a:rPr lang="zh-CN" altLang="en-US" sz="1050" dirty="0" smtClean="0">
                <a:solidFill>
                  <a:srgbClr val="EA476C"/>
                </a:solidFill>
              </a:rPr>
              <a:t>你未来组织的一员</a:t>
            </a:r>
            <a:endParaRPr lang="en-US" altLang="zh-CN" sz="1050" dirty="0" smtClean="0">
              <a:solidFill>
                <a:srgbClr val="EA476C"/>
              </a:solidFill>
            </a:endParaRPr>
          </a:p>
        </p:txBody>
      </p:sp>
      <p:sp>
        <p:nvSpPr>
          <p:cNvPr id="1049559" name="文本框 71"/>
          <p:cNvSpPr txBox="1"/>
          <p:nvPr/>
        </p:nvSpPr>
        <p:spPr>
          <a:xfrm>
            <a:off x="5359491" y="2045264"/>
            <a:ext cx="2873828" cy="370840"/>
          </a:xfrm>
          <a:prstGeom prst="rect">
            <a:avLst/>
          </a:prstGeom>
          <a:noFill/>
        </p:spPr>
        <p:txBody>
          <a:bodyPr wrap="square" rtlCol="0">
            <a:spAutoFit/>
          </a:bodyPr>
          <a:lstStyle/>
          <a:p>
            <a:r>
              <a:rPr lang="zh-CN" altLang="en-US" sz="1050" dirty="0" smtClean="0">
                <a:solidFill>
                  <a:schemeClr val="bg1"/>
                </a:solidFill>
              </a:rPr>
              <a:t>新零售：大文娱</a:t>
            </a:r>
            <a:r>
              <a:rPr lang="en-US" altLang="zh-CN" sz="1050" dirty="0" smtClean="0">
                <a:solidFill>
                  <a:schemeClr val="bg1"/>
                </a:solidFill>
              </a:rPr>
              <a:t>+</a:t>
            </a:r>
            <a:r>
              <a:rPr lang="zh-CN" altLang="en-US" sz="1050" dirty="0" smtClean="0">
                <a:solidFill>
                  <a:schemeClr val="bg1"/>
                </a:solidFill>
              </a:rPr>
              <a:t>智能制造</a:t>
            </a:r>
            <a:endParaRPr lang="en-US" altLang="zh-CN" sz="1050" dirty="0" smtClean="0">
              <a:solidFill>
                <a:schemeClr val="bg1"/>
              </a:solidFill>
            </a:endParaRPr>
          </a:p>
          <a:p>
            <a:r>
              <a:rPr lang="zh-CN" altLang="en-US" sz="1050" dirty="0" smtClean="0">
                <a:solidFill>
                  <a:schemeClr val="bg1"/>
                </a:solidFill>
              </a:rPr>
              <a:t>新制造：工业云</a:t>
            </a:r>
            <a:r>
              <a:rPr lang="en-US" altLang="zh-CN" sz="1050" dirty="0" smtClean="0">
                <a:solidFill>
                  <a:schemeClr val="bg1"/>
                </a:solidFill>
              </a:rPr>
              <a:t>+</a:t>
            </a:r>
            <a:r>
              <a:rPr lang="zh-CN" altLang="en-US" sz="1050" dirty="0" smtClean="0">
                <a:solidFill>
                  <a:schemeClr val="bg1"/>
                </a:solidFill>
              </a:rPr>
              <a:t>工业区块链</a:t>
            </a:r>
            <a:endParaRPr lang="en-US" altLang="zh-CN" sz="1050" dirty="0" smtClean="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39" name="矩形 1"/>
          <p:cNvSpPr/>
          <p:nvPr/>
        </p:nvSpPr>
        <p:spPr>
          <a:xfrm>
            <a:off x="353695" y="941705"/>
            <a:ext cx="7879715" cy="483870"/>
          </a:xfrm>
          <a:prstGeom prst="rect">
            <a:avLst/>
          </a:prstGeom>
          <a:noFill/>
          <a:ln w="9525">
            <a:noFill/>
            <a:miter/>
          </a:ln>
        </p:spPr>
        <p:txBody>
          <a:bodyPr lIns="24939" rIns="24939" anchor="ctr"/>
          <a:lstStyle/>
          <a:p>
            <a:pPr algn="l" defTabSz="518160"/>
            <a:r>
              <a:rPr lang="en-US" altLang="zh-CN" sz="1600" b="1"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Industrial blockchain </a:t>
            </a:r>
            <a:r>
              <a:rPr lang="en-US" altLang="zh-CN"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p</a:t>
            </a:r>
            <a:r>
              <a:rPr lang="zh-CN" altLang="en-US"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romot</a:t>
            </a:r>
            <a:r>
              <a:rPr lang="en-US" altLang="zh-CN"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es</a:t>
            </a:r>
            <a:r>
              <a:rPr lang="zh-CN" altLang="en-US"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 transformation and </a:t>
            </a:r>
            <a:endParaRPr lang="zh-CN" altLang="en-US" sz="1600" b="1"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defTabSz="518160"/>
            <a:r>
              <a:rPr lang="zh-CN" altLang="en-US"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upgrading of manufacturing industry</a:t>
            </a:r>
            <a:endParaRPr lang="zh-CN" altLang="en-US" sz="1600" b="1"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nvGrpSpPr>
          <p:cNvPr id="199" name="组合 31"/>
          <p:cNvGrpSpPr/>
          <p:nvPr/>
        </p:nvGrpSpPr>
        <p:grpSpPr>
          <a:xfrm>
            <a:off x="1202307" y="3514724"/>
            <a:ext cx="1645668" cy="540909"/>
            <a:chOff x="1202307" y="3514724"/>
            <a:chExt cx="1645668" cy="540909"/>
          </a:xfrm>
        </p:grpSpPr>
        <p:sp>
          <p:nvSpPr>
            <p:cNvPr id="1049540" name="矩形 2"/>
            <p:cNvSpPr/>
            <p:nvPr/>
          </p:nvSpPr>
          <p:spPr>
            <a:xfrm>
              <a:off x="1202307" y="3711388"/>
              <a:ext cx="1315824" cy="344245"/>
            </a:xfrm>
            <a:prstGeom prst="rect">
              <a:avLst/>
            </a:prstGeom>
            <a:noFill/>
            <a:ln>
              <a:solidFill>
                <a:srgbClr val="9864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25"/>
            <p:cNvGrpSpPr/>
            <p:nvPr/>
          </p:nvGrpSpPr>
          <p:grpSpPr>
            <a:xfrm>
              <a:off x="1202307" y="3514724"/>
              <a:ext cx="1645668" cy="196664"/>
              <a:chOff x="1202307" y="3514724"/>
              <a:chExt cx="1645668" cy="196664"/>
            </a:xfrm>
          </p:grpSpPr>
          <p:cxnSp>
            <p:nvCxnSpPr>
              <p:cNvPr id="3145784" name="直接连接符 11"/>
              <p:cNvCxnSpPr/>
              <p:nvPr/>
            </p:nvCxnSpPr>
            <p:spPr>
              <a:xfrm>
                <a:off x="1532152" y="3514724"/>
                <a:ext cx="1315823" cy="0"/>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cxnSp>
            <p:nvCxnSpPr>
              <p:cNvPr id="3145785" name="直接连接符 14"/>
              <p:cNvCxnSpPr/>
              <p:nvPr/>
            </p:nvCxnSpPr>
            <p:spPr>
              <a:xfrm flipH="1">
                <a:off x="2518130" y="3514725"/>
                <a:ext cx="329845" cy="196663"/>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cxnSp>
            <p:nvCxnSpPr>
              <p:cNvPr id="3145786" name="直接连接符 29"/>
              <p:cNvCxnSpPr/>
              <p:nvPr/>
            </p:nvCxnSpPr>
            <p:spPr>
              <a:xfrm flipH="1">
                <a:off x="1202307" y="3514724"/>
                <a:ext cx="329845" cy="196663"/>
              </a:xfrm>
              <a:prstGeom prst="line">
                <a:avLst/>
              </a:prstGeom>
              <a:ln>
                <a:solidFill>
                  <a:srgbClr val="9864AC"/>
                </a:solidFill>
              </a:ln>
            </p:spPr>
            <p:style>
              <a:lnRef idx="1">
                <a:schemeClr val="accent1"/>
              </a:lnRef>
              <a:fillRef idx="0">
                <a:schemeClr val="accent1"/>
              </a:fillRef>
              <a:effectRef idx="0">
                <a:schemeClr val="accent1"/>
              </a:effectRef>
              <a:fontRef idx="minor">
                <a:schemeClr val="tx1"/>
              </a:fontRef>
            </p:style>
          </p:cxnSp>
        </p:grpSp>
      </p:grpSp>
      <p:grpSp>
        <p:nvGrpSpPr>
          <p:cNvPr id="201" name="组合 32"/>
          <p:cNvGrpSpPr/>
          <p:nvPr/>
        </p:nvGrpSpPr>
        <p:grpSpPr>
          <a:xfrm>
            <a:off x="1530919" y="2971799"/>
            <a:ext cx="1645668" cy="540909"/>
            <a:chOff x="1202307" y="3514724"/>
            <a:chExt cx="1645668" cy="540909"/>
          </a:xfrm>
        </p:grpSpPr>
        <p:sp>
          <p:nvSpPr>
            <p:cNvPr id="1049541" name="矩形 33"/>
            <p:cNvSpPr/>
            <p:nvPr/>
          </p:nvSpPr>
          <p:spPr>
            <a:xfrm>
              <a:off x="1202307" y="3711388"/>
              <a:ext cx="1315824" cy="344245"/>
            </a:xfrm>
            <a:prstGeom prst="rect">
              <a:avLst/>
            </a:prstGeom>
            <a:noFill/>
            <a:ln>
              <a:solidFill>
                <a:srgbClr val="41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2" name="组合 34"/>
            <p:cNvGrpSpPr/>
            <p:nvPr/>
          </p:nvGrpSpPr>
          <p:grpSpPr>
            <a:xfrm>
              <a:off x="1202307" y="3514724"/>
              <a:ext cx="1645668" cy="196664"/>
              <a:chOff x="1202307" y="3514724"/>
              <a:chExt cx="1645668" cy="196664"/>
            </a:xfrm>
          </p:grpSpPr>
          <p:cxnSp>
            <p:nvCxnSpPr>
              <p:cNvPr id="3145787" name="直接连接符 35"/>
              <p:cNvCxnSpPr/>
              <p:nvPr/>
            </p:nvCxnSpPr>
            <p:spPr>
              <a:xfrm>
                <a:off x="1532152" y="3514724"/>
                <a:ext cx="1315823" cy="0"/>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cxnSp>
            <p:nvCxnSpPr>
              <p:cNvPr id="3145788" name="直接连接符 36"/>
              <p:cNvCxnSpPr/>
              <p:nvPr/>
            </p:nvCxnSpPr>
            <p:spPr>
              <a:xfrm flipH="1">
                <a:off x="2518130" y="3514725"/>
                <a:ext cx="329845" cy="196663"/>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cxnSp>
            <p:nvCxnSpPr>
              <p:cNvPr id="3145789" name="直接连接符 37"/>
              <p:cNvCxnSpPr/>
              <p:nvPr/>
            </p:nvCxnSpPr>
            <p:spPr>
              <a:xfrm flipH="1">
                <a:off x="1202307" y="3514724"/>
                <a:ext cx="329845" cy="196663"/>
              </a:xfrm>
              <a:prstGeom prst="line">
                <a:avLst/>
              </a:prstGeom>
              <a:ln>
                <a:solidFill>
                  <a:srgbClr val="41C0A7"/>
                </a:solidFill>
              </a:ln>
            </p:spPr>
            <p:style>
              <a:lnRef idx="1">
                <a:schemeClr val="accent1"/>
              </a:lnRef>
              <a:fillRef idx="0">
                <a:schemeClr val="accent1"/>
              </a:fillRef>
              <a:effectRef idx="0">
                <a:schemeClr val="accent1"/>
              </a:effectRef>
              <a:fontRef idx="minor">
                <a:schemeClr val="tx1"/>
              </a:fontRef>
            </p:style>
          </p:cxnSp>
        </p:grpSp>
      </p:grpSp>
      <p:grpSp>
        <p:nvGrpSpPr>
          <p:cNvPr id="203" name="组合 38"/>
          <p:cNvGrpSpPr/>
          <p:nvPr/>
        </p:nvGrpSpPr>
        <p:grpSpPr>
          <a:xfrm>
            <a:off x="1860219" y="2428874"/>
            <a:ext cx="1645668" cy="540909"/>
            <a:chOff x="1202307" y="3514724"/>
            <a:chExt cx="1645668" cy="540909"/>
          </a:xfrm>
        </p:grpSpPr>
        <p:sp>
          <p:nvSpPr>
            <p:cNvPr id="1049542" name="矩形 39"/>
            <p:cNvSpPr/>
            <p:nvPr/>
          </p:nvSpPr>
          <p:spPr>
            <a:xfrm>
              <a:off x="1202307" y="3711388"/>
              <a:ext cx="1315824" cy="344245"/>
            </a:xfrm>
            <a:prstGeom prst="rect">
              <a:avLst/>
            </a:prstGeom>
            <a:noFill/>
            <a:ln>
              <a:solidFill>
                <a:srgbClr val="EE4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40"/>
            <p:cNvGrpSpPr/>
            <p:nvPr/>
          </p:nvGrpSpPr>
          <p:grpSpPr>
            <a:xfrm>
              <a:off x="1202307" y="3514724"/>
              <a:ext cx="1645668" cy="196664"/>
              <a:chOff x="1202307" y="3514724"/>
              <a:chExt cx="1645668" cy="196664"/>
            </a:xfrm>
          </p:grpSpPr>
          <p:cxnSp>
            <p:nvCxnSpPr>
              <p:cNvPr id="3145790" name="直接连接符 41"/>
              <p:cNvCxnSpPr/>
              <p:nvPr/>
            </p:nvCxnSpPr>
            <p:spPr>
              <a:xfrm>
                <a:off x="1532152" y="3514724"/>
                <a:ext cx="1315823" cy="0"/>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cxnSp>
            <p:nvCxnSpPr>
              <p:cNvPr id="3145791" name="直接连接符 42"/>
              <p:cNvCxnSpPr/>
              <p:nvPr/>
            </p:nvCxnSpPr>
            <p:spPr>
              <a:xfrm flipH="1">
                <a:off x="2518130" y="3514725"/>
                <a:ext cx="329845" cy="196663"/>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cxnSp>
            <p:nvCxnSpPr>
              <p:cNvPr id="3145792" name="直接连接符 43"/>
              <p:cNvCxnSpPr/>
              <p:nvPr/>
            </p:nvCxnSpPr>
            <p:spPr>
              <a:xfrm flipH="1">
                <a:off x="1202307" y="3514724"/>
                <a:ext cx="329845" cy="196663"/>
              </a:xfrm>
              <a:prstGeom prst="line">
                <a:avLst/>
              </a:prstGeom>
              <a:ln>
                <a:solidFill>
                  <a:srgbClr val="EE456C"/>
                </a:solidFill>
              </a:ln>
            </p:spPr>
            <p:style>
              <a:lnRef idx="1">
                <a:schemeClr val="accent1"/>
              </a:lnRef>
              <a:fillRef idx="0">
                <a:schemeClr val="accent1"/>
              </a:fillRef>
              <a:effectRef idx="0">
                <a:schemeClr val="accent1"/>
              </a:effectRef>
              <a:fontRef idx="minor">
                <a:schemeClr val="tx1"/>
              </a:fontRef>
            </p:style>
          </p:cxnSp>
        </p:grpSp>
      </p:grpSp>
      <p:grpSp>
        <p:nvGrpSpPr>
          <p:cNvPr id="205" name="组合 44"/>
          <p:cNvGrpSpPr/>
          <p:nvPr/>
        </p:nvGrpSpPr>
        <p:grpSpPr>
          <a:xfrm>
            <a:off x="2188830" y="1885949"/>
            <a:ext cx="1645668" cy="540909"/>
            <a:chOff x="1202307" y="3514724"/>
            <a:chExt cx="1645668" cy="540909"/>
          </a:xfrm>
        </p:grpSpPr>
        <p:sp>
          <p:nvSpPr>
            <p:cNvPr id="1049543" name="矩形 45"/>
            <p:cNvSpPr/>
            <p:nvPr/>
          </p:nvSpPr>
          <p:spPr>
            <a:xfrm>
              <a:off x="1202307" y="3711388"/>
              <a:ext cx="1315824" cy="344245"/>
            </a:xfrm>
            <a:prstGeom prst="rect">
              <a:avLst/>
            </a:prstGeom>
            <a:noFill/>
            <a:ln>
              <a:solidFill>
                <a:srgbClr val="A7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6" name="组合 46"/>
            <p:cNvGrpSpPr/>
            <p:nvPr/>
          </p:nvGrpSpPr>
          <p:grpSpPr>
            <a:xfrm>
              <a:off x="1202307" y="3514724"/>
              <a:ext cx="1645668" cy="196664"/>
              <a:chOff x="1202307" y="3514724"/>
              <a:chExt cx="1645668" cy="196664"/>
            </a:xfrm>
          </p:grpSpPr>
          <p:cxnSp>
            <p:nvCxnSpPr>
              <p:cNvPr id="3145793" name="直接连接符 47"/>
              <p:cNvCxnSpPr/>
              <p:nvPr/>
            </p:nvCxnSpPr>
            <p:spPr>
              <a:xfrm>
                <a:off x="1532152" y="3514724"/>
                <a:ext cx="1315823" cy="0"/>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cxnSp>
            <p:nvCxnSpPr>
              <p:cNvPr id="3145794" name="直接连接符 48"/>
              <p:cNvCxnSpPr/>
              <p:nvPr/>
            </p:nvCxnSpPr>
            <p:spPr>
              <a:xfrm flipH="1">
                <a:off x="2518130" y="3514725"/>
                <a:ext cx="329845" cy="196663"/>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cxnSp>
            <p:nvCxnSpPr>
              <p:cNvPr id="3145795" name="直接连接符 49"/>
              <p:cNvCxnSpPr/>
              <p:nvPr/>
            </p:nvCxnSpPr>
            <p:spPr>
              <a:xfrm flipH="1">
                <a:off x="1202307" y="3514724"/>
                <a:ext cx="329845" cy="196663"/>
              </a:xfrm>
              <a:prstGeom prst="line">
                <a:avLst/>
              </a:prstGeom>
              <a:ln>
                <a:solidFill>
                  <a:srgbClr val="A7A7A7"/>
                </a:solidFill>
              </a:ln>
            </p:spPr>
            <p:style>
              <a:lnRef idx="1">
                <a:schemeClr val="accent1"/>
              </a:lnRef>
              <a:fillRef idx="0">
                <a:schemeClr val="accent1"/>
              </a:fillRef>
              <a:effectRef idx="0">
                <a:schemeClr val="accent1"/>
              </a:effectRef>
              <a:fontRef idx="minor">
                <a:schemeClr val="tx1"/>
              </a:fontRef>
            </p:style>
          </p:cxnSp>
        </p:grpSp>
      </p:grpSp>
      <p:grpSp>
        <p:nvGrpSpPr>
          <p:cNvPr id="207" name="组合 50"/>
          <p:cNvGrpSpPr/>
          <p:nvPr/>
        </p:nvGrpSpPr>
        <p:grpSpPr>
          <a:xfrm>
            <a:off x="872463" y="4063364"/>
            <a:ext cx="1645668" cy="540909"/>
            <a:chOff x="1202307" y="3514724"/>
            <a:chExt cx="1645668" cy="540909"/>
          </a:xfrm>
        </p:grpSpPr>
        <p:sp>
          <p:nvSpPr>
            <p:cNvPr id="1049544" name="矩形 51"/>
            <p:cNvSpPr/>
            <p:nvPr/>
          </p:nvSpPr>
          <p:spPr>
            <a:xfrm>
              <a:off x="1202307" y="3711388"/>
              <a:ext cx="1315824" cy="34424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8" name="组合 52"/>
            <p:cNvGrpSpPr/>
            <p:nvPr/>
          </p:nvGrpSpPr>
          <p:grpSpPr>
            <a:xfrm>
              <a:off x="1202307" y="3514724"/>
              <a:ext cx="1645668" cy="196664"/>
              <a:chOff x="1202307" y="3514724"/>
              <a:chExt cx="1645668" cy="196664"/>
            </a:xfrm>
          </p:grpSpPr>
          <p:cxnSp>
            <p:nvCxnSpPr>
              <p:cNvPr id="3145796" name="直接连接符 53"/>
              <p:cNvCxnSpPr/>
              <p:nvPr/>
            </p:nvCxnSpPr>
            <p:spPr>
              <a:xfrm>
                <a:off x="1532152" y="3514724"/>
                <a:ext cx="131582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5797" name="直接连接符 54"/>
              <p:cNvCxnSpPr/>
              <p:nvPr/>
            </p:nvCxnSpPr>
            <p:spPr>
              <a:xfrm flipH="1">
                <a:off x="2518130" y="3514725"/>
                <a:ext cx="329845" cy="1966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5798" name="直接连接符 55"/>
              <p:cNvCxnSpPr/>
              <p:nvPr/>
            </p:nvCxnSpPr>
            <p:spPr>
              <a:xfrm flipH="1">
                <a:off x="1202307" y="3514724"/>
                <a:ext cx="329845" cy="1966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1049545" name="文本框 56"/>
          <p:cNvSpPr txBox="1"/>
          <p:nvPr/>
        </p:nvSpPr>
        <p:spPr>
          <a:xfrm>
            <a:off x="1202307" y="4260027"/>
            <a:ext cx="1051713" cy="368300"/>
          </a:xfrm>
          <a:prstGeom prst="rect">
            <a:avLst/>
          </a:prstGeom>
          <a:noFill/>
        </p:spPr>
        <p:txBody>
          <a:bodyPr wrap="square" rtlCol="0">
            <a:spAutoFit/>
          </a:bodyPr>
          <a:lstStyle/>
          <a:p>
            <a:r>
              <a:rPr lang="en-US" altLang="zh-CN" sz="1800" dirty="0" smtClean="0">
                <a:solidFill>
                  <a:schemeClr val="bg1"/>
                </a:solidFill>
              </a:rPr>
              <a:t>Data</a:t>
            </a:r>
            <a:endParaRPr lang="en-US" altLang="zh-CN" sz="1800" dirty="0">
              <a:solidFill>
                <a:schemeClr val="bg1"/>
              </a:solidFill>
            </a:endParaRPr>
          </a:p>
        </p:txBody>
      </p:sp>
      <p:sp>
        <p:nvSpPr>
          <p:cNvPr id="1049546" name="文本框 57"/>
          <p:cNvSpPr txBox="1"/>
          <p:nvPr/>
        </p:nvSpPr>
        <p:spPr>
          <a:xfrm>
            <a:off x="1499284" y="3723384"/>
            <a:ext cx="1051713" cy="337185"/>
          </a:xfrm>
          <a:prstGeom prst="rect">
            <a:avLst/>
          </a:prstGeom>
          <a:noFill/>
        </p:spPr>
        <p:txBody>
          <a:bodyPr wrap="square" rtlCol="0">
            <a:spAutoFit/>
          </a:bodyPr>
          <a:lstStyle/>
          <a:p>
            <a:r>
              <a:rPr lang="en-US" altLang="zh-CN" sz="1600" dirty="0">
                <a:solidFill>
                  <a:schemeClr val="bg1"/>
                </a:solidFill>
              </a:rPr>
              <a:t>Software</a:t>
            </a:r>
            <a:endParaRPr lang="en-US" altLang="zh-CN" sz="1600" dirty="0">
              <a:solidFill>
                <a:schemeClr val="bg1"/>
              </a:solidFill>
            </a:endParaRPr>
          </a:p>
        </p:txBody>
      </p:sp>
      <p:sp>
        <p:nvSpPr>
          <p:cNvPr id="1049547" name="文本框 58"/>
          <p:cNvSpPr txBox="1"/>
          <p:nvPr/>
        </p:nvSpPr>
        <p:spPr>
          <a:xfrm>
            <a:off x="1853945" y="3163388"/>
            <a:ext cx="1051713" cy="337185"/>
          </a:xfrm>
          <a:prstGeom prst="rect">
            <a:avLst/>
          </a:prstGeom>
          <a:noFill/>
        </p:spPr>
        <p:txBody>
          <a:bodyPr wrap="square" rtlCol="0">
            <a:spAutoFit/>
          </a:bodyPr>
          <a:lstStyle/>
          <a:p>
            <a:r>
              <a:rPr lang="en-US" altLang="zh-CN" sz="1600" dirty="0">
                <a:solidFill>
                  <a:schemeClr val="bg1"/>
                </a:solidFill>
              </a:rPr>
              <a:t>Interface</a:t>
            </a:r>
            <a:endParaRPr lang="en-US" altLang="zh-CN" sz="1600" dirty="0">
              <a:solidFill>
                <a:schemeClr val="bg1"/>
              </a:solidFill>
            </a:endParaRPr>
          </a:p>
        </p:txBody>
      </p:sp>
      <p:sp>
        <p:nvSpPr>
          <p:cNvPr id="1049548" name="文本框 59"/>
          <p:cNvSpPr txBox="1"/>
          <p:nvPr/>
        </p:nvSpPr>
        <p:spPr>
          <a:xfrm>
            <a:off x="2157195" y="2636303"/>
            <a:ext cx="1051713" cy="337185"/>
          </a:xfrm>
          <a:prstGeom prst="rect">
            <a:avLst/>
          </a:prstGeom>
          <a:noFill/>
        </p:spPr>
        <p:txBody>
          <a:bodyPr wrap="square" rtlCol="0">
            <a:spAutoFit/>
          </a:bodyPr>
          <a:lstStyle/>
          <a:p>
            <a:r>
              <a:rPr lang="en-US" altLang="zh-CN" sz="1600" dirty="0">
                <a:solidFill>
                  <a:schemeClr val="bg1"/>
                </a:solidFill>
              </a:rPr>
              <a:t>Service</a:t>
            </a:r>
            <a:endParaRPr lang="en-US" altLang="zh-CN" sz="1600" dirty="0">
              <a:solidFill>
                <a:schemeClr val="bg1"/>
              </a:solidFill>
            </a:endParaRPr>
          </a:p>
        </p:txBody>
      </p:sp>
      <p:sp>
        <p:nvSpPr>
          <p:cNvPr id="1049549" name="文本框 60"/>
          <p:cNvSpPr txBox="1"/>
          <p:nvPr/>
        </p:nvSpPr>
        <p:spPr>
          <a:xfrm>
            <a:off x="2379801" y="2077581"/>
            <a:ext cx="1051713" cy="306705"/>
          </a:xfrm>
          <a:prstGeom prst="rect">
            <a:avLst/>
          </a:prstGeom>
          <a:noFill/>
        </p:spPr>
        <p:txBody>
          <a:bodyPr wrap="square" rtlCol="0">
            <a:spAutoFit/>
          </a:bodyPr>
          <a:lstStyle/>
          <a:p>
            <a:r>
              <a:rPr lang="en-US" altLang="zh-CN" sz="1400" dirty="0">
                <a:solidFill>
                  <a:schemeClr val="bg1"/>
                </a:solidFill>
              </a:rPr>
              <a:t>Blockchain</a:t>
            </a:r>
            <a:endParaRPr lang="en-US" altLang="zh-CN" sz="1400" dirty="0">
              <a:solidFill>
                <a:schemeClr val="bg1"/>
              </a:solidFill>
            </a:endParaRPr>
          </a:p>
        </p:txBody>
      </p:sp>
      <p:sp>
        <p:nvSpPr>
          <p:cNvPr id="1049550" name="文本框 61"/>
          <p:cNvSpPr txBox="1"/>
          <p:nvPr/>
        </p:nvSpPr>
        <p:spPr>
          <a:xfrm>
            <a:off x="2284315" y="4290805"/>
            <a:ext cx="1454697" cy="583565"/>
          </a:xfrm>
          <a:prstGeom prst="rect">
            <a:avLst/>
          </a:prstGeom>
          <a:noFill/>
        </p:spPr>
        <p:txBody>
          <a:bodyPr wrap="square" rtlCol="0">
            <a:spAutoFit/>
          </a:bodyPr>
          <a:lstStyle/>
          <a:p>
            <a:r>
              <a:rPr lang="en-US" altLang="zh-CN" sz="1600" b="1" dirty="0" smtClean="0">
                <a:solidFill>
                  <a:srgbClr val="26BFCD"/>
                </a:solidFill>
              </a:rPr>
              <a:t>Data defines the product</a:t>
            </a:r>
            <a:endParaRPr lang="en-US" altLang="zh-CN" sz="1600" b="1" dirty="0">
              <a:solidFill>
                <a:srgbClr val="26BFCD"/>
              </a:solidFill>
            </a:endParaRPr>
          </a:p>
        </p:txBody>
      </p:sp>
      <p:sp>
        <p:nvSpPr>
          <p:cNvPr id="1049551" name="文本框 62"/>
          <p:cNvSpPr txBox="1"/>
          <p:nvPr/>
        </p:nvSpPr>
        <p:spPr>
          <a:xfrm>
            <a:off x="2550795" y="3742055"/>
            <a:ext cx="1884680" cy="583565"/>
          </a:xfrm>
          <a:prstGeom prst="rect">
            <a:avLst/>
          </a:prstGeom>
          <a:noFill/>
        </p:spPr>
        <p:txBody>
          <a:bodyPr wrap="square" rtlCol="0">
            <a:spAutoFit/>
          </a:bodyPr>
          <a:lstStyle/>
          <a:p>
            <a:r>
              <a:rPr lang="en-US" altLang="zh-CN" sz="1600" b="1" dirty="0" smtClean="0">
                <a:solidFill>
                  <a:srgbClr val="9865AA"/>
                </a:solidFill>
              </a:rPr>
              <a:t>Software defines the factory</a:t>
            </a:r>
            <a:endParaRPr lang="en-US" altLang="zh-CN" sz="1600" b="1" dirty="0">
              <a:solidFill>
                <a:srgbClr val="9865AA"/>
              </a:solidFill>
            </a:endParaRPr>
          </a:p>
        </p:txBody>
      </p:sp>
      <p:sp>
        <p:nvSpPr>
          <p:cNvPr id="1049552" name="文本框 63"/>
          <p:cNvSpPr txBox="1"/>
          <p:nvPr/>
        </p:nvSpPr>
        <p:spPr>
          <a:xfrm>
            <a:off x="2905760" y="3183890"/>
            <a:ext cx="1848485" cy="583565"/>
          </a:xfrm>
          <a:prstGeom prst="rect">
            <a:avLst/>
          </a:prstGeom>
          <a:noFill/>
        </p:spPr>
        <p:txBody>
          <a:bodyPr wrap="square" rtlCol="0">
            <a:spAutoFit/>
          </a:bodyPr>
          <a:lstStyle/>
          <a:p>
            <a:r>
              <a:rPr lang="en-US" altLang="zh-CN" sz="1600" b="1" dirty="0">
                <a:solidFill>
                  <a:srgbClr val="1AAF8F"/>
                </a:solidFill>
              </a:rPr>
              <a:t>Interface defines the platform</a:t>
            </a:r>
            <a:endParaRPr lang="en-US" altLang="zh-CN" sz="1600" b="1" dirty="0">
              <a:solidFill>
                <a:srgbClr val="1AAF8F"/>
              </a:solidFill>
            </a:endParaRPr>
          </a:p>
        </p:txBody>
      </p:sp>
      <p:sp>
        <p:nvSpPr>
          <p:cNvPr id="1049553" name="文本框 64"/>
          <p:cNvSpPr txBox="1"/>
          <p:nvPr/>
        </p:nvSpPr>
        <p:spPr>
          <a:xfrm>
            <a:off x="3223260" y="2636520"/>
            <a:ext cx="1798320" cy="583565"/>
          </a:xfrm>
          <a:prstGeom prst="rect">
            <a:avLst/>
          </a:prstGeom>
          <a:noFill/>
        </p:spPr>
        <p:txBody>
          <a:bodyPr wrap="square" rtlCol="0">
            <a:spAutoFit/>
          </a:bodyPr>
          <a:lstStyle/>
          <a:p>
            <a:r>
              <a:rPr lang="en-US" altLang="zh-CN" sz="1600" b="1" dirty="0" smtClean="0">
                <a:solidFill>
                  <a:srgbClr val="EE456C"/>
                </a:solidFill>
              </a:rPr>
              <a:t>Service defines the organization</a:t>
            </a:r>
            <a:endParaRPr lang="en-US" altLang="zh-CN" sz="1600" b="1" dirty="0">
              <a:solidFill>
                <a:srgbClr val="EE456C"/>
              </a:solidFill>
            </a:endParaRPr>
          </a:p>
        </p:txBody>
      </p:sp>
      <p:sp>
        <p:nvSpPr>
          <p:cNvPr id="1049554" name="文本框 65"/>
          <p:cNvSpPr txBox="1"/>
          <p:nvPr/>
        </p:nvSpPr>
        <p:spPr>
          <a:xfrm>
            <a:off x="3573780" y="2101215"/>
            <a:ext cx="1948815" cy="583565"/>
          </a:xfrm>
          <a:prstGeom prst="rect">
            <a:avLst/>
          </a:prstGeom>
          <a:noFill/>
        </p:spPr>
        <p:txBody>
          <a:bodyPr wrap="square" rtlCol="0">
            <a:spAutoFit/>
          </a:bodyPr>
          <a:lstStyle/>
          <a:p>
            <a:r>
              <a:rPr lang="en-US" altLang="zh-CN" sz="1600" b="1" dirty="0" smtClean="0">
                <a:solidFill>
                  <a:schemeClr val="bg1"/>
                </a:solidFill>
              </a:rPr>
              <a:t>Blockchain defines the future</a:t>
            </a:r>
            <a:endParaRPr lang="en-US" altLang="zh-CN" sz="1600" b="1" dirty="0">
              <a:solidFill>
                <a:schemeClr val="bg1"/>
              </a:solidFill>
            </a:endParaRPr>
          </a:p>
        </p:txBody>
      </p:sp>
      <p:sp>
        <p:nvSpPr>
          <p:cNvPr id="1049555" name="文本框 67"/>
          <p:cNvSpPr txBox="1"/>
          <p:nvPr/>
        </p:nvSpPr>
        <p:spPr>
          <a:xfrm>
            <a:off x="4360354" y="4294631"/>
            <a:ext cx="2873828" cy="575945"/>
          </a:xfrm>
          <a:prstGeom prst="rect">
            <a:avLst/>
          </a:prstGeom>
          <a:noFill/>
        </p:spPr>
        <p:txBody>
          <a:bodyPr wrap="square" rtlCol="0">
            <a:spAutoFit/>
          </a:bodyPr>
          <a:lstStyle/>
          <a:p>
            <a:r>
              <a:rPr lang="zh-CN" altLang="en-US" sz="1050" dirty="0">
                <a:solidFill>
                  <a:srgbClr val="26BFCD"/>
                </a:solidFill>
              </a:rPr>
              <a:t>Products, components, designs, fabrics, processes </a:t>
            </a:r>
            <a:r>
              <a:rPr lang="en-US" altLang="zh-CN" sz="1050" dirty="0">
                <a:solidFill>
                  <a:srgbClr val="26BFCD"/>
                </a:solidFill>
              </a:rPr>
              <a:t>and craftworks</a:t>
            </a:r>
            <a:r>
              <a:rPr lang="zh-CN" altLang="en-US" sz="1050" dirty="0">
                <a:solidFill>
                  <a:srgbClr val="26BFCD"/>
                </a:solidFill>
              </a:rPr>
              <a:t>...</a:t>
            </a:r>
            <a:endParaRPr lang="zh-CN" altLang="en-US" sz="1050" dirty="0">
              <a:solidFill>
                <a:srgbClr val="26BFCD"/>
              </a:solidFill>
            </a:endParaRPr>
          </a:p>
          <a:p>
            <a:r>
              <a:rPr lang="zh-CN" altLang="en-US" sz="1050" dirty="0">
                <a:solidFill>
                  <a:srgbClr val="26BFCD"/>
                </a:solidFill>
              </a:rPr>
              <a:t>Everything is </a:t>
            </a:r>
            <a:r>
              <a:rPr lang="en-US" altLang="zh-CN" sz="1050" dirty="0">
                <a:solidFill>
                  <a:srgbClr val="26BFCD"/>
                </a:solidFill>
              </a:rPr>
              <a:t>defined by data.</a:t>
            </a:r>
            <a:endParaRPr lang="en-US" altLang="zh-CN" sz="1050" dirty="0">
              <a:solidFill>
                <a:srgbClr val="26BFCD"/>
              </a:solidFill>
            </a:endParaRPr>
          </a:p>
        </p:txBody>
      </p:sp>
      <p:sp>
        <p:nvSpPr>
          <p:cNvPr id="1049556" name="文本框 68"/>
          <p:cNvSpPr txBox="1"/>
          <p:nvPr/>
        </p:nvSpPr>
        <p:spPr>
          <a:xfrm>
            <a:off x="4434595" y="3763092"/>
            <a:ext cx="2873828" cy="414020"/>
          </a:xfrm>
          <a:prstGeom prst="rect">
            <a:avLst/>
          </a:prstGeom>
          <a:noFill/>
        </p:spPr>
        <p:txBody>
          <a:bodyPr wrap="square" rtlCol="0">
            <a:spAutoFit/>
          </a:bodyPr>
          <a:lstStyle/>
          <a:p>
            <a:r>
              <a:rPr lang="zh-CN" altLang="en-US" sz="1050" dirty="0" smtClean="0">
                <a:solidFill>
                  <a:srgbClr val="9865AA"/>
                </a:solidFill>
              </a:rPr>
              <a:t>Your factory is a data production workshop connected by software.</a:t>
            </a:r>
            <a:endParaRPr lang="zh-CN" altLang="en-US" sz="1050" dirty="0" smtClean="0">
              <a:solidFill>
                <a:srgbClr val="9865AA"/>
              </a:solidFill>
            </a:endParaRPr>
          </a:p>
        </p:txBody>
      </p:sp>
      <p:sp>
        <p:nvSpPr>
          <p:cNvPr id="1049557" name="文本框 69"/>
          <p:cNvSpPr txBox="1"/>
          <p:nvPr/>
        </p:nvSpPr>
        <p:spPr>
          <a:xfrm>
            <a:off x="4678045" y="3220085"/>
            <a:ext cx="3416300" cy="414020"/>
          </a:xfrm>
          <a:prstGeom prst="rect">
            <a:avLst/>
          </a:prstGeom>
          <a:noFill/>
        </p:spPr>
        <p:txBody>
          <a:bodyPr wrap="square" rtlCol="0">
            <a:spAutoFit/>
          </a:bodyPr>
          <a:lstStyle/>
          <a:p>
            <a:r>
              <a:rPr lang="en-US" altLang="zh-CN" sz="1050" dirty="0" smtClean="0">
                <a:solidFill>
                  <a:srgbClr val="53C5B0"/>
                </a:solidFill>
              </a:rPr>
              <a:t>Informatization, automation, Internet of things, Internet</a:t>
            </a:r>
            <a:r>
              <a:rPr lang="zh-CN" altLang="en-US" sz="1050" dirty="0" smtClean="0">
                <a:solidFill>
                  <a:srgbClr val="53C5B0"/>
                </a:solidFill>
              </a:rPr>
              <a:t>、</a:t>
            </a:r>
            <a:r>
              <a:rPr lang="en-US" altLang="zh-CN" sz="1050" dirty="0" smtClean="0">
                <a:solidFill>
                  <a:srgbClr val="53C5B0"/>
                </a:solidFill>
              </a:rPr>
              <a:t>Internal and external interfaces are standardized.</a:t>
            </a:r>
            <a:endParaRPr lang="en-US" altLang="zh-CN" sz="1050" dirty="0" smtClean="0">
              <a:solidFill>
                <a:srgbClr val="53C5B0"/>
              </a:solidFill>
            </a:endParaRPr>
          </a:p>
        </p:txBody>
      </p:sp>
      <p:sp>
        <p:nvSpPr>
          <p:cNvPr id="1049558" name="文本框 70"/>
          <p:cNvSpPr txBox="1"/>
          <p:nvPr/>
        </p:nvSpPr>
        <p:spPr>
          <a:xfrm>
            <a:off x="4905015" y="2721396"/>
            <a:ext cx="2873828" cy="414020"/>
          </a:xfrm>
          <a:prstGeom prst="rect">
            <a:avLst/>
          </a:prstGeom>
          <a:noFill/>
        </p:spPr>
        <p:txBody>
          <a:bodyPr wrap="square" rtlCol="0">
            <a:spAutoFit/>
          </a:bodyPr>
          <a:lstStyle/>
          <a:p>
            <a:r>
              <a:rPr lang="en-US" altLang="zh-CN" sz="1050" dirty="0" smtClean="0">
                <a:solidFill>
                  <a:srgbClr val="EA476C"/>
                </a:solidFill>
              </a:rPr>
              <a:t>Anyone that provides service could be a member of  an organization in the future</a:t>
            </a:r>
            <a:endParaRPr lang="en-US" altLang="zh-CN" sz="1050" dirty="0" smtClean="0">
              <a:solidFill>
                <a:srgbClr val="EA476C"/>
              </a:solidFill>
            </a:endParaRPr>
          </a:p>
        </p:txBody>
      </p:sp>
      <p:sp>
        <p:nvSpPr>
          <p:cNvPr id="1049559" name="文本框 71"/>
          <p:cNvSpPr txBox="1"/>
          <p:nvPr/>
        </p:nvSpPr>
        <p:spPr>
          <a:xfrm>
            <a:off x="5396865" y="2185670"/>
            <a:ext cx="3692525" cy="414020"/>
          </a:xfrm>
          <a:prstGeom prst="rect">
            <a:avLst/>
          </a:prstGeom>
          <a:noFill/>
        </p:spPr>
        <p:txBody>
          <a:bodyPr wrap="square" rtlCol="0">
            <a:spAutoFit/>
          </a:bodyPr>
          <a:lstStyle/>
          <a:p>
            <a:r>
              <a:rPr lang="en-US" altLang="zh-CN" sz="1050" dirty="0" smtClean="0">
                <a:solidFill>
                  <a:schemeClr val="bg1"/>
                </a:solidFill>
              </a:rPr>
              <a:t>New retail: Entertainment + intelligent manufacturing</a:t>
            </a:r>
            <a:endParaRPr lang="en-US" altLang="zh-CN" sz="1050" dirty="0" smtClean="0">
              <a:solidFill>
                <a:schemeClr val="bg1"/>
              </a:solidFill>
            </a:endParaRPr>
          </a:p>
          <a:p>
            <a:r>
              <a:rPr lang="en-US" altLang="zh-CN" sz="1050" dirty="0" smtClean="0">
                <a:solidFill>
                  <a:schemeClr val="bg1"/>
                </a:solidFill>
              </a:rPr>
              <a:t>New manufacturing: Industrial cloud + industrial blockchain</a:t>
            </a:r>
            <a:endParaRPr lang="en-US" altLang="zh-CN" sz="1050" dirty="0" smtClean="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20771" y="2360100"/>
            <a:ext cx="3502660" cy="583565"/>
          </a:xfrm>
          <a:prstGeom prst="rect">
            <a:avLst/>
          </a:prstGeom>
        </p:spPr>
        <p:txBody>
          <a:bodyPr wrap="none">
            <a:spAutoFit/>
          </a:bodyPr>
          <a:lstStyle/>
          <a:p>
            <a:pPr lvl="0" algn="ctr"/>
            <a:r>
              <a:rPr lang="zh-CN" altLang="en-US" sz="3200" b="1" dirty="0">
                <a:solidFill>
                  <a:schemeClr val="bg1"/>
                </a:solidFill>
                <a:sym typeface="+mn-ea"/>
              </a:rPr>
              <a:t>物联网</a:t>
            </a:r>
            <a:r>
              <a:rPr lang="en-US" altLang="zh-CN" sz="3200" b="1" dirty="0">
                <a:solidFill>
                  <a:schemeClr val="bg1"/>
                </a:solidFill>
                <a:sym typeface="+mn-ea"/>
              </a:rPr>
              <a:t>+</a:t>
            </a:r>
            <a:r>
              <a:rPr lang="zh-CN" altLang="en-US" sz="3200" b="1" dirty="0">
                <a:solidFill>
                  <a:schemeClr val="bg1"/>
                </a:solidFill>
                <a:sym typeface="+mn-ea"/>
              </a:rPr>
              <a:t>区块链</a:t>
            </a:r>
            <a:r>
              <a:rPr lang="en-US" altLang="zh-CN" sz="3200" b="1" dirty="0">
                <a:solidFill>
                  <a:schemeClr val="bg1"/>
                </a:solidFill>
                <a:sym typeface="+mn-ea"/>
              </a:rPr>
              <a:t>=？</a:t>
            </a:r>
            <a:endParaRPr lang="en-US" altLang="zh-CN" sz="3200" b="1" dirty="0">
              <a:solidFill>
                <a:schemeClr val="bg1"/>
              </a:solidFill>
              <a:sym typeface="+mn-ea"/>
            </a:endParaRPr>
          </a:p>
        </p:txBody>
      </p:sp>
    </p:spTree>
    <p:custDataLst>
      <p:tags r:id="rId1"/>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p:nvPr/>
        </p:nvSpPr>
        <p:spPr>
          <a:xfrm>
            <a:off x="353498" y="941930"/>
            <a:ext cx="3582231" cy="483887"/>
          </a:xfrm>
          <a:prstGeom prst="rect">
            <a:avLst/>
          </a:prstGeom>
          <a:noFill/>
          <a:ln w="9525">
            <a:noFill/>
            <a:miter/>
          </a:ln>
        </p:spPr>
        <p:txBody>
          <a:bodyPr lIns="24939" rIns="24939" anchor="ctr"/>
          <a:p>
            <a:pPr algn="ctr" defTabSz="518160"/>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传统物联网 </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VS </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区块链</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物联网</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6" name="矩形 5"/>
          <p:cNvSpPr/>
          <p:nvPr/>
        </p:nvSpPr>
        <p:spPr>
          <a:xfrm>
            <a:off x="1839558" y="2092361"/>
            <a:ext cx="4830183" cy="118335"/>
          </a:xfrm>
          <a:prstGeom prst="rect">
            <a:avLst/>
          </a:prstGeom>
          <a:solidFill>
            <a:srgbClr val="5B9BD5"/>
          </a:solid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 name="椭圆 4"/>
          <p:cNvSpPr/>
          <p:nvPr/>
        </p:nvSpPr>
        <p:spPr>
          <a:xfrm>
            <a:off x="1065008" y="1699708"/>
            <a:ext cx="903642" cy="903642"/>
          </a:xfrm>
          <a:prstGeom prst="ellipse">
            <a:avLst/>
          </a:prstGeom>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1" name="椭圆 6"/>
          <p:cNvSpPr/>
          <p:nvPr/>
        </p:nvSpPr>
        <p:spPr>
          <a:xfrm>
            <a:off x="6669741" y="2998822"/>
            <a:ext cx="903642" cy="903642"/>
          </a:xfrm>
          <a:prstGeom prst="ellipse">
            <a:avLst/>
          </a:prstGeom>
          <a:solidFill>
            <a:srgbClr val="A7A7A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7"/>
          <p:cNvSpPr/>
          <p:nvPr/>
        </p:nvSpPr>
        <p:spPr>
          <a:xfrm>
            <a:off x="2144613" y="3450643"/>
            <a:ext cx="4830183" cy="118335"/>
          </a:xfrm>
          <a:prstGeom prst="rect">
            <a:avLst/>
          </a:prstGeom>
          <a:solidFill>
            <a:srgbClr val="A7A7A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6" name="矩形 9"/>
          <p:cNvSpPr/>
          <p:nvPr/>
        </p:nvSpPr>
        <p:spPr>
          <a:xfrm>
            <a:off x="2144613" y="1784584"/>
            <a:ext cx="1980029" cy="307777"/>
          </a:xfrm>
          <a:prstGeom prst="rect">
            <a:avLst/>
          </a:prstGeom>
        </p:spPr>
        <p:txBody>
          <a:bodyPr wrap="none">
            <a:spAutoFit/>
          </a:bodyPr>
          <a:p>
            <a:r>
              <a:rPr lang="zh-CN" altLang="en-US" sz="1400" dirty="0">
                <a:solidFill>
                  <a:srgbClr val="5B9BD5"/>
                </a:solidFill>
              </a:rPr>
              <a:t>降低物联网的运营成本</a:t>
            </a:r>
            <a:endParaRPr lang="zh-CN" altLang="en-US" sz="1400" dirty="0">
              <a:solidFill>
                <a:srgbClr val="5B9BD5"/>
              </a:solidFill>
            </a:endParaRPr>
          </a:p>
        </p:txBody>
      </p:sp>
      <p:sp>
        <p:nvSpPr>
          <p:cNvPr id="17" name="矩形 10"/>
          <p:cNvSpPr/>
          <p:nvPr/>
        </p:nvSpPr>
        <p:spPr>
          <a:xfrm>
            <a:off x="4151103" y="3161100"/>
            <a:ext cx="2456180" cy="294641"/>
          </a:xfrm>
          <a:prstGeom prst="rect">
            <a:avLst/>
          </a:prstGeom>
        </p:spPr>
        <p:txBody>
          <a:bodyPr wrap="none">
            <a:spAutoFit/>
          </a:bodyPr>
          <a:p>
            <a:r>
              <a:rPr lang="zh-CN" altLang="en-US" sz="1400" dirty="0">
                <a:solidFill>
                  <a:srgbClr val="A7A7A7"/>
                </a:solidFill>
              </a:rPr>
              <a:t>解决安全隐患、保护用户隐私</a:t>
            </a:r>
            <a:endParaRPr lang="zh-CN" altLang="en-US" sz="1400" dirty="0">
              <a:solidFill>
                <a:srgbClr val="A7A7A7"/>
              </a:solidFill>
            </a:endParaRPr>
          </a:p>
        </p:txBody>
      </p:sp>
      <p:sp>
        <p:nvSpPr>
          <p:cNvPr id="18" name="文本框 11"/>
          <p:cNvSpPr txBox="1"/>
          <p:nvPr/>
        </p:nvSpPr>
        <p:spPr>
          <a:xfrm>
            <a:off x="1968650" y="2224785"/>
            <a:ext cx="4701091" cy="599440"/>
          </a:xfrm>
          <a:prstGeom prst="rect">
            <a:avLst/>
          </a:prstGeom>
          <a:noFill/>
        </p:spPr>
        <p:txBody>
          <a:bodyPr wrap="square" rtlCol="0">
            <a:spAutoFit/>
          </a:bodyPr>
          <a:p>
            <a:r>
              <a:rPr lang="zh-CN" altLang="en-US" b="1" dirty="0" smtClean="0">
                <a:solidFill>
                  <a:sysClr val="window" lastClr="FFFFFF"/>
                </a:solidFill>
              </a:rPr>
              <a:t>传统物联网：</a:t>
            </a:r>
            <a:r>
              <a:rPr lang="zh-CN" altLang="en-US" dirty="0" smtClean="0">
                <a:solidFill>
                  <a:sysClr val="window" lastClr="FFFFFF"/>
                </a:solidFill>
              </a:rPr>
              <a:t>中心化服务器面临的负载随设备接入而增多，企业需投入大量资金来维持物联网体系的正常运转。</a:t>
            </a:r>
            <a:endParaRPr lang="en-US" altLang="zh-CN" dirty="0" smtClean="0">
              <a:solidFill>
                <a:sysClr val="window" lastClr="FFFFFF"/>
              </a:solidFill>
            </a:endParaRPr>
          </a:p>
          <a:p>
            <a:r>
              <a:rPr lang="zh-CN" altLang="en-US" b="1" dirty="0" smtClean="0">
                <a:solidFill>
                  <a:sysClr val="window" lastClr="FFFFFF"/>
                </a:solidFill>
              </a:rPr>
              <a:t>区块链技术</a:t>
            </a:r>
            <a:r>
              <a:rPr lang="en-US" altLang="zh-CN" b="1" dirty="0" smtClean="0">
                <a:solidFill>
                  <a:sysClr val="window" lastClr="FFFFFF"/>
                </a:solidFill>
              </a:rPr>
              <a:t>+</a:t>
            </a:r>
            <a:r>
              <a:rPr lang="zh-CN" altLang="en-US" b="1" dirty="0" smtClean="0">
                <a:solidFill>
                  <a:sysClr val="window" lastClr="FFFFFF"/>
                </a:solidFill>
              </a:rPr>
              <a:t>物联网：</a:t>
            </a:r>
            <a:r>
              <a:rPr lang="zh-CN" altLang="en-US" dirty="0" smtClean="0">
                <a:solidFill>
                  <a:sysClr val="window" lastClr="FFFFFF"/>
                </a:solidFill>
              </a:rPr>
              <a:t>通过多个节点参与验证，将全网达成的交易记录在分布式账本中，取代了中央服务器的作用，解决物联网的规模化问题。</a:t>
            </a:r>
            <a:endParaRPr lang="zh-CN" altLang="en-US" dirty="0">
              <a:solidFill>
                <a:sysClr val="window" lastClr="FFFFFF"/>
              </a:solidFill>
            </a:endParaRPr>
          </a:p>
        </p:txBody>
      </p:sp>
      <p:sp>
        <p:nvSpPr>
          <p:cNvPr id="19" name="文本框 12"/>
          <p:cNvSpPr txBox="1"/>
          <p:nvPr/>
        </p:nvSpPr>
        <p:spPr>
          <a:xfrm>
            <a:off x="1965192" y="3651785"/>
            <a:ext cx="4883971" cy="472440"/>
          </a:xfrm>
          <a:prstGeom prst="rect">
            <a:avLst/>
          </a:prstGeom>
          <a:noFill/>
        </p:spPr>
        <p:txBody>
          <a:bodyPr wrap="square" rtlCol="0">
            <a:spAutoFit/>
          </a:bodyPr>
          <a:p>
            <a:r>
              <a:rPr lang="zh-CN" altLang="en-US" b="1" dirty="0" smtClean="0">
                <a:solidFill>
                  <a:sysClr val="window" lastClr="FFFFFF"/>
                </a:solidFill>
              </a:rPr>
              <a:t>传统物联网：</a:t>
            </a:r>
            <a:r>
              <a:rPr lang="zh-CN" altLang="en-US" dirty="0" smtClean="0">
                <a:solidFill>
                  <a:sysClr val="window" lastClr="FFFFFF"/>
                </a:solidFill>
              </a:rPr>
              <a:t>设备极易遭受攻击，数据易受损失且维护费用高昂。</a:t>
            </a:r>
            <a:endParaRPr lang="en-US" altLang="zh-CN" dirty="0" smtClean="0">
              <a:solidFill>
                <a:sysClr val="window" lastClr="FFFFFF"/>
              </a:solidFill>
            </a:endParaRPr>
          </a:p>
          <a:p>
            <a:r>
              <a:rPr lang="zh-CN" altLang="en-US" b="1" dirty="0">
                <a:solidFill>
                  <a:sysClr val="window" lastClr="FFFFFF"/>
                </a:solidFill>
              </a:rPr>
              <a:t>区</a:t>
            </a:r>
            <a:r>
              <a:rPr lang="zh-CN" altLang="en-US" b="1" dirty="0" smtClean="0">
                <a:solidFill>
                  <a:sysClr val="window" lastClr="FFFFFF"/>
                </a:solidFill>
              </a:rPr>
              <a:t>块链技术</a:t>
            </a:r>
            <a:r>
              <a:rPr lang="en-US" altLang="zh-CN" b="1" dirty="0" smtClean="0">
                <a:solidFill>
                  <a:sysClr val="window" lastClr="FFFFFF"/>
                </a:solidFill>
              </a:rPr>
              <a:t>+</a:t>
            </a:r>
            <a:r>
              <a:rPr lang="zh-CN" altLang="en-US" b="1" dirty="0" smtClean="0">
                <a:solidFill>
                  <a:sysClr val="window" lastClr="FFFFFF"/>
                </a:solidFill>
              </a:rPr>
              <a:t>物联网：</a:t>
            </a:r>
            <a:r>
              <a:rPr lang="zh-CN" altLang="en-US" dirty="0" smtClean="0">
                <a:solidFill>
                  <a:sysClr val="window" lastClr="FFFFFF"/>
                </a:solidFill>
              </a:rPr>
              <a:t>全网节点验证的共识机制、不对称加密技术及数据分布式存储将大幅降低黑客攻击的风险。</a:t>
            </a:r>
            <a:endParaRPr lang="zh-CN" altLang="en-US" dirty="0">
              <a:solidFill>
                <a:sysClr val="window" lastClr="FFFFFF"/>
              </a:solidFill>
            </a:endParaRPr>
          </a:p>
        </p:txBody>
      </p:sp>
      <p:pic>
        <p:nvPicPr>
          <p:cNvPr id="20" name="图片 14"/>
          <p:cNvPicPr>
            <a:picLocks noChangeAspect="1"/>
          </p:cNvPicPr>
          <p:nvPr/>
        </p:nvPicPr>
        <p:blipFill>
          <a:blip r:embed="rId1"/>
          <a:stretch>
            <a:fillRect/>
          </a:stretch>
        </p:blipFill>
        <p:spPr>
          <a:xfrm>
            <a:off x="6674890" y="3106897"/>
            <a:ext cx="898493" cy="725100"/>
          </a:xfrm>
          <a:prstGeom prst="rect">
            <a:avLst/>
          </a:prstGeom>
        </p:spPr>
      </p:pic>
      <p:pic>
        <p:nvPicPr>
          <p:cNvPr id="21" name="图片 16"/>
          <p:cNvPicPr>
            <a:picLocks noChangeAspect="1"/>
          </p:cNvPicPr>
          <p:nvPr/>
        </p:nvPicPr>
        <p:blipFill>
          <a:blip r:embed="rId2"/>
          <a:stretch>
            <a:fillRect/>
          </a:stretch>
        </p:blipFill>
        <p:spPr>
          <a:xfrm>
            <a:off x="1122328" y="1796046"/>
            <a:ext cx="789002" cy="73067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3" name="矩形 1"/>
          <p:cNvSpPr/>
          <p:nvPr/>
        </p:nvSpPr>
        <p:spPr>
          <a:xfrm>
            <a:off x="353498" y="941930"/>
            <a:ext cx="6098102" cy="483887"/>
          </a:xfrm>
          <a:prstGeom prst="rect">
            <a:avLst/>
          </a:prstGeom>
          <a:noFill/>
          <a:ln w="9525">
            <a:noFill/>
            <a:miter/>
          </a:ln>
        </p:spPr>
        <p:txBody>
          <a:bodyPr lIns="24939" rIns="24939" anchor="ctr"/>
          <a:p>
            <a:pPr algn="ctr" defTabSz="518160"/>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分布式物联网安全解决方案</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分布式智能配电信息安全系统（</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DIPS</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220" name="组合 2"/>
          <p:cNvGrpSpPr/>
          <p:nvPr/>
        </p:nvGrpSpPr>
        <p:grpSpPr>
          <a:xfrm>
            <a:off x="353498" y="1817638"/>
            <a:ext cx="4666176" cy="2593745"/>
            <a:chOff x="578486" y="1764542"/>
            <a:chExt cx="5142070" cy="2858277"/>
          </a:xfrm>
        </p:grpSpPr>
        <p:sp>
          <p:nvSpPr>
            <p:cNvPr id="1049624" name="圆角矩形 3"/>
            <p:cNvSpPr/>
            <p:nvPr/>
          </p:nvSpPr>
          <p:spPr>
            <a:xfrm>
              <a:off x="756770" y="1769184"/>
              <a:ext cx="1003300" cy="469900"/>
            </a:xfrm>
            <a:prstGeom prst="roundRect">
              <a:avLst/>
            </a:prstGeom>
          </p:spPr>
          <p:style>
            <a:lnRef idx="2">
              <a:srgbClr val="ED7D31">
                <a:shade val="50000"/>
              </a:srgbClr>
            </a:lnRef>
            <a:fillRef idx="1">
              <a:srgbClr val="ED7D31"/>
            </a:fillRef>
            <a:effectRef idx="0">
              <a:srgbClr val="ED7D31"/>
            </a:effectRef>
            <a:fontRef idx="minor">
              <a:sysClr val="window" lastClr="FFFFFF"/>
            </a:fontRef>
          </p:style>
          <p:txBody>
            <a:bodyPr rtlCol="0" anchor="ctr"/>
            <a:p>
              <a:pPr algn="ctr"/>
              <a:r>
                <a:rPr lang="en-US" altLang="zh-CN" sz="1200" dirty="0" smtClean="0"/>
                <a:t>ZEBRA Node</a:t>
              </a:r>
              <a:endParaRPr lang="zh-CN" altLang="en-US" sz="1200" dirty="0"/>
            </a:p>
          </p:txBody>
        </p:sp>
        <p:cxnSp>
          <p:nvCxnSpPr>
            <p:cNvPr id="3145808" name="直接箭头连接符 5"/>
            <p:cNvCxnSpPr/>
            <p:nvPr/>
          </p:nvCxnSpPr>
          <p:spPr>
            <a:xfrm>
              <a:off x="1264770" y="2327984"/>
              <a:ext cx="0" cy="1117600"/>
            </a:xfrm>
            <a:prstGeom prst="straightConnector1">
              <a:avLst/>
            </a:prstGeom>
            <a:ln w="22225">
              <a:prstDash val="dash"/>
              <a:tailEnd type="triangle"/>
            </a:ln>
            <a:effectLst>
              <a:reflection stA="45000" endPos="65000" dist="63500" dir="5400000" sy="-100000" algn="bl" rotWithShape="0"/>
            </a:effectLst>
          </p:spPr>
          <p:style>
            <a:lnRef idx="1">
              <a:srgbClr val="ED7D31"/>
            </a:lnRef>
            <a:fillRef idx="0">
              <a:srgbClr val="ED7D31"/>
            </a:fillRef>
            <a:effectRef idx="0">
              <a:srgbClr val="ED7D31"/>
            </a:effectRef>
            <a:fontRef idx="minor">
              <a:sysClr val="windowText" lastClr="000000"/>
            </a:fontRef>
          </p:style>
        </p:cxnSp>
        <p:sp>
          <p:nvSpPr>
            <p:cNvPr id="1049625" name="圆角矩形 6"/>
            <p:cNvSpPr/>
            <p:nvPr/>
          </p:nvSpPr>
          <p:spPr>
            <a:xfrm>
              <a:off x="756770" y="3534484"/>
              <a:ext cx="1003300" cy="469900"/>
            </a:xfrm>
            <a:prstGeom prst="roundRect">
              <a:avLst/>
            </a:prstGeom>
            <a:noFill/>
            <a:ln w="31750">
              <a:solidFill>
                <a:srgbClr val="4472C4"/>
              </a:solidFill>
            </a:ln>
          </p:spPr>
          <p:style>
            <a:lnRef idx="2">
              <a:srgbClr val="ED7D31">
                <a:shade val="50000"/>
              </a:srgbClr>
            </a:lnRef>
            <a:fillRef idx="1">
              <a:srgbClr val="ED7D31"/>
            </a:fillRef>
            <a:effectRef idx="0">
              <a:srgbClr val="ED7D31"/>
            </a:effectRef>
            <a:fontRef idx="minor">
              <a:sysClr val="window" lastClr="FFFFFF"/>
            </a:fontRef>
          </p:style>
          <p:txBody>
            <a:bodyPr rtlCol="0" anchor="ctr"/>
            <a:p>
              <a:pPr algn="ctr"/>
              <a:r>
                <a:rPr lang="zh-CN" altLang="en-US" sz="1200" dirty="0" smtClean="0"/>
                <a:t>目标</a:t>
              </a:r>
              <a:r>
                <a:rPr lang="en-US" altLang="zh-CN" sz="1200" dirty="0" err="1" smtClean="0"/>
                <a:t>ZPDU</a:t>
              </a:r>
              <a:endParaRPr lang="zh-CN" altLang="en-US" sz="1200" dirty="0"/>
            </a:p>
          </p:txBody>
        </p:sp>
        <p:cxnSp>
          <p:nvCxnSpPr>
            <p:cNvPr id="3145809" name="直接连接符 10"/>
            <p:cNvCxnSpPr/>
            <p:nvPr/>
          </p:nvCxnSpPr>
          <p:spPr>
            <a:xfrm>
              <a:off x="1760070" y="2004134"/>
              <a:ext cx="1422400" cy="0"/>
            </a:xfrm>
            <a:prstGeom prst="line">
              <a:avLst/>
            </a:prstGeom>
            <a:ln w="22225">
              <a:prstDash val="dash"/>
              <a:tailEnd type="triangle"/>
            </a:ln>
            <a:effectLst>
              <a:reflection stA="45000" endPos="65000" dist="63500" dir="5400000" sy="-100000" algn="bl" rotWithShape="0"/>
            </a:effectLst>
          </p:spPr>
          <p:style>
            <a:lnRef idx="1">
              <a:srgbClr val="ED7D31"/>
            </a:lnRef>
            <a:fillRef idx="0">
              <a:srgbClr val="ED7D31"/>
            </a:fillRef>
            <a:effectRef idx="0">
              <a:srgbClr val="ED7D31"/>
            </a:effectRef>
            <a:fontRef idx="minor">
              <a:sysClr val="windowText" lastClr="000000"/>
            </a:fontRef>
          </p:style>
        </p:cxnSp>
        <p:sp>
          <p:nvSpPr>
            <p:cNvPr id="1049626" name="圆角矩形 12"/>
            <p:cNvSpPr/>
            <p:nvPr/>
          </p:nvSpPr>
          <p:spPr>
            <a:xfrm>
              <a:off x="3079819" y="1764542"/>
              <a:ext cx="1003300" cy="469900"/>
            </a:xfrm>
            <a:prstGeom prst="roundRect">
              <a:avLst/>
            </a:prstGeom>
            <a:solidFill>
              <a:srgbClr val="0070C0"/>
            </a:solidFill>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p>
              <a:pPr algn="ctr"/>
              <a:r>
                <a:rPr lang="en-US" altLang="zh-CN" sz="1200" dirty="0" smtClean="0"/>
                <a:t>Manager</a:t>
              </a:r>
              <a:endParaRPr lang="en-US" altLang="zh-CN" sz="1200" dirty="0" smtClean="0"/>
            </a:p>
            <a:p>
              <a:pPr algn="ctr"/>
              <a:r>
                <a:rPr lang="en-US" altLang="zh-CN" sz="1200" dirty="0"/>
                <a:t>Security</a:t>
              </a:r>
              <a:r>
                <a:rPr lang="en-US" altLang="zh-CN" sz="1200" dirty="0" smtClean="0"/>
                <a:t> </a:t>
              </a:r>
              <a:endParaRPr lang="zh-CN" altLang="en-US" sz="1200" dirty="0"/>
            </a:p>
          </p:txBody>
        </p:sp>
        <p:cxnSp>
          <p:nvCxnSpPr>
            <p:cNvPr id="3145810" name="直接连接符 14"/>
            <p:cNvCxnSpPr>
              <a:stCxn id="1049626" idx="2"/>
            </p:cNvCxnSpPr>
            <p:nvPr/>
          </p:nvCxnSpPr>
          <p:spPr>
            <a:xfrm>
              <a:off x="3581469" y="2234442"/>
              <a:ext cx="0" cy="1211142"/>
            </a:xfrm>
            <a:prstGeom prst="line">
              <a:avLst/>
            </a:prstGeom>
            <a:ln w="19050">
              <a:prstDash val="dash"/>
            </a:ln>
          </p:spPr>
          <p:style>
            <a:lnRef idx="1">
              <a:srgbClr val="5B9BD5"/>
            </a:lnRef>
            <a:fillRef idx="0">
              <a:srgbClr val="5B9BD5"/>
            </a:fillRef>
            <a:effectRef idx="0">
              <a:srgbClr val="5B9BD5"/>
            </a:effectRef>
            <a:fontRef idx="minor">
              <a:sysClr val="windowText" lastClr="000000"/>
            </a:fontRef>
          </p:style>
        </p:cxnSp>
        <p:cxnSp>
          <p:nvCxnSpPr>
            <p:cNvPr id="3145811" name="直接连接符 17"/>
            <p:cNvCxnSpPr/>
            <p:nvPr/>
          </p:nvCxnSpPr>
          <p:spPr>
            <a:xfrm flipH="1">
              <a:off x="1782297" y="3769434"/>
              <a:ext cx="1377945" cy="0"/>
            </a:xfrm>
            <a:prstGeom prst="line">
              <a:avLst/>
            </a:prstGeom>
            <a:ln w="22225">
              <a:solidFill>
                <a:srgbClr val="0070C0"/>
              </a:solidFill>
              <a:prstDash val="dash"/>
              <a:tailEnd type="triangle"/>
            </a:ln>
            <a:effectLst>
              <a:reflection stA="45000" endPos="65000" dist="63500" dir="5400000" sy="-100000" algn="bl" rotWithShape="0"/>
            </a:effectLst>
          </p:spPr>
          <p:style>
            <a:lnRef idx="1">
              <a:srgbClr val="ED7D31"/>
            </a:lnRef>
            <a:fillRef idx="0">
              <a:srgbClr val="ED7D31"/>
            </a:fillRef>
            <a:effectRef idx="0">
              <a:srgbClr val="ED7D31"/>
            </a:effectRef>
            <a:fontRef idx="minor">
              <a:sysClr val="windowText" lastClr="000000"/>
            </a:fontRef>
          </p:style>
        </p:cxnSp>
        <p:sp>
          <p:nvSpPr>
            <p:cNvPr id="1049627" name="圆角矩形 15"/>
            <p:cNvSpPr/>
            <p:nvPr/>
          </p:nvSpPr>
          <p:spPr>
            <a:xfrm>
              <a:off x="3079819" y="3534773"/>
              <a:ext cx="1003300" cy="469900"/>
            </a:xfrm>
            <a:prstGeom prst="roundRect">
              <a:avLst/>
            </a:prstGeom>
          </p:spPr>
          <p:style>
            <a:lnRef idx="2">
              <a:srgbClr val="ED7D31">
                <a:shade val="50000"/>
              </a:srgbClr>
            </a:lnRef>
            <a:fillRef idx="1">
              <a:srgbClr val="ED7D31"/>
            </a:fillRef>
            <a:effectRef idx="0">
              <a:srgbClr val="ED7D31"/>
            </a:effectRef>
            <a:fontRef idx="minor">
              <a:sysClr val="window" lastClr="FFFFFF"/>
            </a:fontRef>
          </p:style>
          <p:txBody>
            <a:bodyPr rtlCol="0" anchor="ctr"/>
            <a:p>
              <a:pPr algn="ctr"/>
              <a:r>
                <a:rPr lang="en-US" altLang="zh-CN" sz="1200" dirty="0" smtClean="0"/>
                <a:t>ZEBRA Node</a:t>
              </a:r>
              <a:endParaRPr lang="zh-CN" altLang="en-US" sz="1200" dirty="0"/>
            </a:p>
          </p:txBody>
        </p:sp>
        <p:cxnSp>
          <p:nvCxnSpPr>
            <p:cNvPr id="3145812" name="直接箭头连接符 21"/>
            <p:cNvCxnSpPr/>
            <p:nvPr/>
          </p:nvCxnSpPr>
          <p:spPr>
            <a:xfrm flipH="1">
              <a:off x="1782297" y="2234442"/>
              <a:ext cx="1297522" cy="1211142"/>
            </a:xfrm>
            <a:prstGeom prst="straightConnector1">
              <a:avLst/>
            </a:prstGeom>
            <a:ln w="22225">
              <a:solidFill>
                <a:srgbClr val="70AD47">
                  <a:lumMod val="75000"/>
                </a:srgbClr>
              </a:solidFill>
              <a:prstDash val="dash"/>
              <a:tailEnd type="triangle"/>
            </a:ln>
          </p:spPr>
          <p:style>
            <a:lnRef idx="1">
              <a:srgbClr val="5B9BD5"/>
            </a:lnRef>
            <a:fillRef idx="0">
              <a:srgbClr val="5B9BD5"/>
            </a:fillRef>
            <a:effectRef idx="0">
              <a:srgbClr val="5B9BD5"/>
            </a:effectRef>
            <a:fontRef idx="minor">
              <a:sysClr val="windowText" lastClr="000000"/>
            </a:fontRef>
          </p:style>
        </p:cxnSp>
        <p:sp>
          <p:nvSpPr>
            <p:cNvPr id="1049628" name="矩形 22"/>
            <p:cNvSpPr/>
            <p:nvPr/>
          </p:nvSpPr>
          <p:spPr>
            <a:xfrm>
              <a:off x="4400923" y="1764542"/>
              <a:ext cx="430306" cy="161076"/>
            </a:xfrm>
            <a:prstGeom prst="rect">
              <a:avLst/>
            </a:prstGeom>
            <a:solidFill>
              <a:sysClr val="window" lastClr="FFFFFF"/>
            </a:solid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29" name="矩形 23"/>
            <p:cNvSpPr/>
            <p:nvPr/>
          </p:nvSpPr>
          <p:spPr>
            <a:xfrm>
              <a:off x="4400923" y="1999492"/>
              <a:ext cx="430306" cy="161076"/>
            </a:xfrm>
            <a:prstGeom prst="rect">
              <a:avLst/>
            </a:prstGeom>
            <a:blipFill>
              <a:blip r:embed="rId1"/>
              <a:tile tx="0" ty="0" sx="100000" sy="100000" flip="none" algn="tl"/>
            </a:blip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30" name="下箭头 24"/>
            <p:cNvSpPr/>
            <p:nvPr/>
          </p:nvSpPr>
          <p:spPr>
            <a:xfrm>
              <a:off x="4170831" y="1764542"/>
              <a:ext cx="142379" cy="430306"/>
            </a:xfrm>
            <a:prstGeom prst="downArrow">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31" name="文本框 25"/>
            <p:cNvSpPr txBox="1"/>
            <p:nvPr/>
          </p:nvSpPr>
          <p:spPr>
            <a:xfrm>
              <a:off x="4854228" y="1764542"/>
              <a:ext cx="657847" cy="265397"/>
            </a:xfrm>
            <a:prstGeom prst="rect">
              <a:avLst/>
            </a:prstGeom>
            <a:noFill/>
          </p:spPr>
          <p:txBody>
            <a:bodyPr wrap="square" rtlCol="0">
              <a:spAutoFit/>
            </a:bodyPr>
            <a:p>
              <a:r>
                <a:rPr lang="zh-CN" altLang="en-US" dirty="0" smtClean="0">
                  <a:solidFill>
                    <a:sysClr val="window" lastClr="FFFFFF"/>
                  </a:solidFill>
                </a:rPr>
                <a:t>消息</a:t>
              </a:r>
              <a:r>
                <a:rPr lang="en-US" altLang="zh-CN" dirty="0" smtClean="0">
                  <a:solidFill>
                    <a:sysClr val="window" lastClr="FFFFFF"/>
                  </a:solidFill>
                </a:rPr>
                <a:t>A</a:t>
              </a:r>
              <a:endParaRPr lang="zh-CN" altLang="en-US" dirty="0">
                <a:solidFill>
                  <a:sysClr val="window" lastClr="FFFFFF"/>
                </a:solidFill>
              </a:endParaRPr>
            </a:p>
          </p:txBody>
        </p:sp>
        <p:sp>
          <p:nvSpPr>
            <p:cNvPr id="1049632" name="文本框 26"/>
            <p:cNvSpPr txBox="1"/>
            <p:nvPr/>
          </p:nvSpPr>
          <p:spPr>
            <a:xfrm>
              <a:off x="4854228" y="1969225"/>
              <a:ext cx="866328" cy="265397"/>
            </a:xfrm>
            <a:prstGeom prst="rect">
              <a:avLst/>
            </a:prstGeom>
            <a:noFill/>
          </p:spPr>
          <p:txBody>
            <a:bodyPr wrap="square" rtlCol="0">
              <a:spAutoFit/>
            </a:bodyPr>
            <a:p>
              <a:r>
                <a:rPr lang="zh-CN" altLang="en-US" dirty="0" smtClean="0">
                  <a:solidFill>
                    <a:sysClr val="window" lastClr="FFFFFF"/>
                  </a:solidFill>
                </a:rPr>
                <a:t>消息</a:t>
              </a:r>
              <a:r>
                <a:rPr lang="en-US" altLang="zh-CN" dirty="0" smtClean="0">
                  <a:solidFill>
                    <a:sysClr val="window" lastClr="FFFFFF"/>
                  </a:solidFill>
                </a:rPr>
                <a:t>A</a:t>
              </a:r>
              <a:r>
                <a:rPr lang="zh-CN" altLang="en-US" dirty="0" smtClean="0">
                  <a:solidFill>
                    <a:sysClr val="window" lastClr="FFFFFF"/>
                  </a:solidFill>
                </a:rPr>
                <a:t>加密</a:t>
              </a:r>
              <a:endParaRPr lang="zh-CN" altLang="en-US" dirty="0">
                <a:solidFill>
                  <a:sysClr val="window" lastClr="FFFFFF"/>
                </a:solidFill>
              </a:endParaRPr>
            </a:p>
          </p:txBody>
        </p:sp>
        <p:sp>
          <p:nvSpPr>
            <p:cNvPr id="1049633" name="矩形 27"/>
            <p:cNvSpPr/>
            <p:nvPr/>
          </p:nvSpPr>
          <p:spPr>
            <a:xfrm>
              <a:off x="578486" y="4152739"/>
              <a:ext cx="430306" cy="161076"/>
            </a:xfrm>
            <a:prstGeom prst="rect">
              <a:avLst/>
            </a:prstGeom>
            <a:solidFill>
              <a:sysClr val="window" lastClr="FFFFFF"/>
            </a:solid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34" name="矩形 28"/>
            <p:cNvSpPr/>
            <p:nvPr/>
          </p:nvSpPr>
          <p:spPr>
            <a:xfrm>
              <a:off x="578486" y="4387689"/>
              <a:ext cx="430306" cy="161076"/>
            </a:xfrm>
            <a:prstGeom prst="rect">
              <a:avLst/>
            </a:prstGeom>
            <a:blipFill>
              <a:blip r:embed="rId1"/>
              <a:tile tx="0" ty="0" sx="100000" sy="100000" flip="none" algn="tl"/>
            </a:blip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35" name="文本框 29"/>
            <p:cNvSpPr txBox="1"/>
            <p:nvPr/>
          </p:nvSpPr>
          <p:spPr>
            <a:xfrm>
              <a:off x="1031790" y="4152739"/>
              <a:ext cx="750506" cy="265397"/>
            </a:xfrm>
            <a:prstGeom prst="rect">
              <a:avLst/>
            </a:prstGeom>
            <a:noFill/>
          </p:spPr>
          <p:txBody>
            <a:bodyPr wrap="square" rtlCol="0">
              <a:spAutoFit/>
            </a:bodyPr>
            <a:p>
              <a:r>
                <a:rPr lang="zh-CN" altLang="en-US" dirty="0" smtClean="0">
                  <a:solidFill>
                    <a:sysClr val="window" lastClr="FFFFFF"/>
                  </a:solidFill>
                </a:rPr>
                <a:t>消息</a:t>
              </a:r>
              <a:r>
                <a:rPr lang="en-US" altLang="zh-CN" dirty="0" smtClean="0">
                  <a:solidFill>
                    <a:sysClr val="window" lastClr="FFFFFF"/>
                  </a:solidFill>
                </a:rPr>
                <a:t>A</a:t>
              </a:r>
              <a:endParaRPr lang="zh-CN" altLang="en-US" dirty="0">
                <a:solidFill>
                  <a:sysClr val="window" lastClr="FFFFFF"/>
                </a:solidFill>
              </a:endParaRPr>
            </a:p>
          </p:txBody>
        </p:sp>
        <p:sp>
          <p:nvSpPr>
            <p:cNvPr id="1049636" name="文本框 30"/>
            <p:cNvSpPr txBox="1"/>
            <p:nvPr/>
          </p:nvSpPr>
          <p:spPr>
            <a:xfrm>
              <a:off x="1031791" y="4357422"/>
              <a:ext cx="1109843" cy="265397"/>
            </a:xfrm>
            <a:prstGeom prst="rect">
              <a:avLst/>
            </a:prstGeom>
            <a:noFill/>
          </p:spPr>
          <p:txBody>
            <a:bodyPr wrap="square" rtlCol="0">
              <a:spAutoFit/>
            </a:bodyPr>
            <a:p>
              <a:r>
                <a:rPr lang="zh-CN" altLang="en-US" dirty="0" smtClean="0">
                  <a:solidFill>
                    <a:sysClr val="window" lastClr="FFFFFF"/>
                  </a:solidFill>
                </a:rPr>
                <a:t>消息</a:t>
              </a:r>
              <a:r>
                <a:rPr lang="en-US" altLang="zh-CN" dirty="0" smtClean="0">
                  <a:solidFill>
                    <a:sysClr val="window" lastClr="FFFFFF"/>
                  </a:solidFill>
                </a:rPr>
                <a:t>A</a:t>
              </a:r>
              <a:r>
                <a:rPr lang="zh-CN" altLang="en-US" dirty="0" smtClean="0">
                  <a:solidFill>
                    <a:sysClr val="window" lastClr="FFFFFF"/>
                  </a:solidFill>
                </a:rPr>
                <a:t>解密</a:t>
              </a:r>
              <a:endParaRPr lang="zh-CN" altLang="en-US" dirty="0">
                <a:solidFill>
                  <a:sysClr val="window" lastClr="FFFFFF"/>
                </a:solidFill>
              </a:endParaRPr>
            </a:p>
          </p:txBody>
        </p:sp>
      </p:grpSp>
      <p:sp>
        <p:nvSpPr>
          <p:cNvPr id="1049637" name="矩形 4"/>
          <p:cNvSpPr/>
          <p:nvPr/>
        </p:nvSpPr>
        <p:spPr>
          <a:xfrm>
            <a:off x="815118" y="4551524"/>
            <a:ext cx="2511973" cy="207689"/>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分布式智能配电信息安全系统（</a:t>
            </a:r>
            <a:r>
              <a:rPr lang="en-US" altLang="zh-CN" dirty="0" smtClean="0"/>
              <a:t>DIPS</a:t>
            </a:r>
            <a:r>
              <a:rPr lang="zh-CN" altLang="en-US" dirty="0" smtClean="0"/>
              <a:t>）示例</a:t>
            </a:r>
            <a:endParaRPr lang="zh-CN" altLang="en-US" dirty="0"/>
          </a:p>
        </p:txBody>
      </p:sp>
      <p:grpSp>
        <p:nvGrpSpPr>
          <p:cNvPr id="221" name="组合 36"/>
          <p:cNvGrpSpPr/>
          <p:nvPr/>
        </p:nvGrpSpPr>
        <p:grpSpPr>
          <a:xfrm>
            <a:off x="5437769" y="1844500"/>
            <a:ext cx="2678941" cy="2044934"/>
            <a:chOff x="5437770" y="1844500"/>
            <a:chExt cx="2200180" cy="1679478"/>
          </a:xfrm>
        </p:grpSpPr>
        <p:sp>
          <p:nvSpPr>
            <p:cNvPr id="1049638" name="矩形 7"/>
            <p:cNvSpPr/>
            <p:nvPr/>
          </p:nvSpPr>
          <p:spPr>
            <a:xfrm>
              <a:off x="5437770" y="1859110"/>
              <a:ext cx="789951" cy="365127"/>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分布式</a:t>
              </a:r>
              <a:endParaRPr lang="en-US" altLang="zh-CN" dirty="0" smtClean="0"/>
            </a:p>
            <a:p>
              <a:pPr algn="ctr"/>
              <a:r>
                <a:rPr lang="zh-CN" altLang="en-US" dirty="0" smtClean="0"/>
                <a:t>网络技术</a:t>
              </a:r>
              <a:endParaRPr lang="zh-CN" altLang="en-US" dirty="0"/>
            </a:p>
          </p:txBody>
        </p:sp>
        <p:sp>
          <p:nvSpPr>
            <p:cNvPr id="1049639" name="加号 8"/>
            <p:cNvSpPr/>
            <p:nvPr/>
          </p:nvSpPr>
          <p:spPr>
            <a:xfrm>
              <a:off x="6244790" y="1844500"/>
              <a:ext cx="474133" cy="404794"/>
            </a:xfrm>
            <a:prstGeom prst="mathPlus">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40" name="矩形 31"/>
            <p:cNvSpPr/>
            <p:nvPr/>
          </p:nvSpPr>
          <p:spPr>
            <a:xfrm>
              <a:off x="6703143" y="1869568"/>
              <a:ext cx="789951" cy="365127"/>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加密技术</a:t>
              </a:r>
              <a:endParaRPr lang="zh-CN" altLang="en-US" dirty="0"/>
            </a:p>
          </p:txBody>
        </p:sp>
        <p:sp>
          <p:nvSpPr>
            <p:cNvPr id="1049641" name="下箭头 9"/>
            <p:cNvSpPr/>
            <p:nvPr/>
          </p:nvSpPr>
          <p:spPr>
            <a:xfrm>
              <a:off x="6409495" y="2417446"/>
              <a:ext cx="144722" cy="575733"/>
            </a:xfrm>
            <a:prstGeom prst="downArrow">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049642" name="文本框 11"/>
            <p:cNvSpPr txBox="1"/>
            <p:nvPr/>
          </p:nvSpPr>
          <p:spPr>
            <a:xfrm>
              <a:off x="6481856" y="2510643"/>
              <a:ext cx="1156094" cy="283706"/>
            </a:xfrm>
            <a:prstGeom prst="rect">
              <a:avLst/>
            </a:prstGeom>
            <a:noFill/>
          </p:spPr>
          <p:txBody>
            <a:bodyPr wrap="square" rtlCol="0">
              <a:spAutoFit/>
            </a:bodyPr>
            <a:p>
              <a:r>
                <a:rPr lang="zh-CN" altLang="en-US" dirty="0" smtClean="0">
                  <a:solidFill>
                    <a:sysClr val="window" lastClr="FFFFFF"/>
                  </a:solidFill>
                </a:rPr>
                <a:t>重构管理端与</a:t>
              </a:r>
              <a:r>
                <a:rPr lang="en-US" altLang="zh-CN" dirty="0" err="1" smtClean="0">
                  <a:solidFill>
                    <a:sysClr val="window" lastClr="FFFFFF"/>
                  </a:solidFill>
                </a:rPr>
                <a:t>PDU</a:t>
              </a:r>
              <a:r>
                <a:rPr lang="zh-CN" altLang="en-US" dirty="0" smtClean="0">
                  <a:solidFill>
                    <a:sysClr val="window" lastClr="FFFFFF"/>
                  </a:solidFill>
                </a:rPr>
                <a:t>的通讯通道</a:t>
              </a:r>
              <a:endParaRPr lang="zh-CN" altLang="en-US" dirty="0">
                <a:solidFill>
                  <a:sysClr val="window" lastClr="FFFFFF"/>
                </a:solidFill>
              </a:endParaRPr>
            </a:p>
          </p:txBody>
        </p:sp>
        <p:sp>
          <p:nvSpPr>
            <p:cNvPr id="1049643" name="矩形 32"/>
            <p:cNvSpPr/>
            <p:nvPr/>
          </p:nvSpPr>
          <p:spPr>
            <a:xfrm>
              <a:off x="5600172" y="3158851"/>
              <a:ext cx="488898" cy="365127"/>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窃听</a:t>
              </a:r>
              <a:endParaRPr lang="zh-CN" altLang="en-US" dirty="0"/>
            </a:p>
          </p:txBody>
        </p:sp>
        <p:sp>
          <p:nvSpPr>
            <p:cNvPr id="1049644" name="矩形 33"/>
            <p:cNvSpPr/>
            <p:nvPr/>
          </p:nvSpPr>
          <p:spPr>
            <a:xfrm>
              <a:off x="6227721" y="3158850"/>
              <a:ext cx="488898" cy="365127"/>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拦截</a:t>
              </a:r>
              <a:endParaRPr lang="zh-CN" altLang="en-US" dirty="0"/>
            </a:p>
          </p:txBody>
        </p:sp>
        <p:sp>
          <p:nvSpPr>
            <p:cNvPr id="1049645" name="矩形 34"/>
            <p:cNvSpPr/>
            <p:nvPr/>
          </p:nvSpPr>
          <p:spPr>
            <a:xfrm>
              <a:off x="6855270" y="3149686"/>
              <a:ext cx="488898" cy="365127"/>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篡改</a:t>
              </a:r>
              <a:endParaRPr lang="zh-CN" altLang="en-US" dirty="0"/>
            </a:p>
          </p:txBody>
        </p:sp>
        <p:cxnSp>
          <p:nvCxnSpPr>
            <p:cNvPr id="3145813" name="直接连接符 16"/>
            <p:cNvCxnSpPr/>
            <p:nvPr/>
          </p:nvCxnSpPr>
          <p:spPr>
            <a:xfrm>
              <a:off x="5600172" y="3158850"/>
              <a:ext cx="488898" cy="365127"/>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3145814" name="直接连接符 19"/>
            <p:cNvCxnSpPr/>
            <p:nvPr/>
          </p:nvCxnSpPr>
          <p:spPr>
            <a:xfrm>
              <a:off x="6236255" y="3158850"/>
              <a:ext cx="471829" cy="355963"/>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3145815" name="直接连接符 35"/>
            <p:cNvCxnSpPr/>
            <p:nvPr/>
          </p:nvCxnSpPr>
          <p:spPr>
            <a:xfrm>
              <a:off x="6855270" y="3149686"/>
              <a:ext cx="488898" cy="365127"/>
            </a:xfrm>
            <a:prstGeom prst="line">
              <a:avLst/>
            </a:prstGeom>
          </p:spPr>
          <p:style>
            <a:lnRef idx="1">
              <a:srgbClr val="5B9BD5"/>
            </a:lnRef>
            <a:fillRef idx="0">
              <a:srgbClr val="5B9BD5"/>
            </a:fillRef>
            <a:effectRef idx="0">
              <a:srgbClr val="5B9BD5"/>
            </a:effectRef>
            <a:fontRef idx="minor">
              <a:sysClr val="windowText" lastClr="000000"/>
            </a:fontRef>
          </p:style>
        </p:cxnSp>
      </p:grpSp>
      <p:sp>
        <p:nvSpPr>
          <p:cNvPr id="1049646" name="矩形 37"/>
          <p:cNvSpPr/>
          <p:nvPr/>
        </p:nvSpPr>
        <p:spPr>
          <a:xfrm>
            <a:off x="5428360" y="4554068"/>
            <a:ext cx="2778662" cy="20514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smtClean="0"/>
              <a:t>分布式智能配电信息安全系统（</a:t>
            </a:r>
            <a:r>
              <a:rPr lang="en-US" altLang="zh-CN" dirty="0" smtClean="0"/>
              <a:t>DIPS</a:t>
            </a:r>
            <a:r>
              <a:rPr lang="zh-CN" altLang="en-US" dirty="0" smtClean="0"/>
              <a:t>）</a:t>
            </a:r>
            <a:r>
              <a:rPr lang="zh-CN" altLang="en-US" dirty="0"/>
              <a:t>技术实现</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353498" y="941930"/>
            <a:ext cx="5348055" cy="483887"/>
          </a:xfrm>
          <a:prstGeom prst="rect">
            <a:avLst/>
          </a:prstGeom>
          <a:noFill/>
          <a:ln w="9525">
            <a:noFill/>
            <a:miter/>
          </a:ln>
        </p:spPr>
        <p:txBody>
          <a:bodyPr lIns="24939" rIns="24939" anchor="ctr"/>
          <a:lstStyle/>
          <a:p>
            <a:pPr algn="ctr" defTabSz="518160"/>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区块链</a:t>
            </a:r>
            <a:r>
              <a:rPr lang="en-US" altLang="zh-CN"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mn-ea"/>
              </a:rPr>
              <a:t>+</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车联网</a:t>
            </a:r>
            <a:r>
              <a:rPr lang="zh-CN" altLang="en-US" sz="1530" b="1" dirty="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：以</a:t>
            </a:r>
            <a:r>
              <a:rPr lang="en-US" altLang="zh-CN" sz="1530" b="1" dirty="0">
                <a:solidFill>
                  <a:sysClr val="window" lastClr="FFFFFF"/>
                </a:solidFill>
                <a:latin typeface="微软雅黑" panose="020B0503020204020204" charset="-122"/>
                <a:ea typeface="微软雅黑" panose="020B0503020204020204" charset="-122"/>
                <a:cs typeface="微软雅黑" panose="020B0503020204020204" charset="-122"/>
                <a:sym typeface="+mn-ea"/>
              </a:rPr>
              <a:t>SIGMA</a:t>
            </a:r>
            <a:r>
              <a:rPr lang="zh-CN" altLang="en-US" sz="1530" b="1" dirty="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团队研发的智能交通项目为</a:t>
            </a:r>
            <a:r>
              <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例</a:t>
            </a:r>
            <a:endParaRPr lang="zh-CN" altLang="en-US" sz="1530" b="1" dirty="0" smtClean="0">
              <a:solidFill>
                <a:sysClr val="window" lastClr="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3" name="组合 53"/>
          <p:cNvGrpSpPr/>
          <p:nvPr/>
        </p:nvGrpSpPr>
        <p:grpSpPr>
          <a:xfrm>
            <a:off x="523875" y="1662701"/>
            <a:ext cx="3966629" cy="3058439"/>
            <a:chOff x="643857" y="1498167"/>
            <a:chExt cx="4180023" cy="3222974"/>
          </a:xfrm>
        </p:grpSpPr>
        <p:grpSp>
          <p:nvGrpSpPr>
            <p:cNvPr id="4" name="组合 39"/>
            <p:cNvGrpSpPr/>
            <p:nvPr/>
          </p:nvGrpSpPr>
          <p:grpSpPr>
            <a:xfrm>
              <a:off x="754268" y="1498167"/>
              <a:ext cx="3969572" cy="1975256"/>
              <a:chOff x="763793" y="2241117"/>
              <a:chExt cx="3969572" cy="1975256"/>
            </a:xfrm>
          </p:grpSpPr>
          <p:cxnSp>
            <p:nvCxnSpPr>
              <p:cNvPr id="5" name="直接连接符 5"/>
              <p:cNvCxnSpPr/>
              <p:nvPr/>
            </p:nvCxnSpPr>
            <p:spPr>
              <a:xfrm>
                <a:off x="763793" y="4184725"/>
                <a:ext cx="3969572" cy="0"/>
              </a:xfrm>
              <a:prstGeom prst="line">
                <a:avLst/>
              </a:prstGeom>
              <a:ln w="57150">
                <a:solidFill>
                  <a:sysClr val="window" lastClr="FFFFFF">
                    <a:lumMod val="65000"/>
                  </a:sysClr>
                </a:solidFill>
              </a:ln>
            </p:spPr>
            <p:style>
              <a:lnRef idx="1">
                <a:sysClr val="windowText" lastClr="000000"/>
              </a:lnRef>
              <a:fillRef idx="0">
                <a:sysClr val="windowText" lastClr="000000"/>
              </a:fillRef>
              <a:effectRef idx="0">
                <a:sysClr val="windowText" lastClr="000000"/>
              </a:effectRef>
              <a:fontRef idx="minor">
                <a:sysClr val="windowText" lastClr="000000"/>
              </a:fontRef>
            </p:style>
          </p:cxnSp>
          <p:pic>
            <p:nvPicPr>
              <p:cNvPr id="6" name="图片 9"/>
              <p:cNvPicPr>
                <a:picLocks noChangeAspect="1"/>
              </p:cNvPicPr>
              <p:nvPr/>
            </p:nvPicPr>
            <p:blipFill rotWithShape="1">
              <a:blip r:embed="rId1" cstate="print"/>
              <a:srcRect l="23556" t="24889" r="23137" b="25124"/>
              <a:stretch>
                <a:fillRect/>
              </a:stretch>
            </p:blipFill>
            <p:spPr>
              <a:xfrm>
                <a:off x="871369" y="3665111"/>
                <a:ext cx="828339" cy="519614"/>
              </a:xfrm>
              <a:prstGeom prst="rect">
                <a:avLst/>
              </a:prstGeom>
            </p:spPr>
          </p:pic>
          <p:cxnSp>
            <p:nvCxnSpPr>
              <p:cNvPr id="7" name="直接连接符 11"/>
              <p:cNvCxnSpPr/>
              <p:nvPr/>
            </p:nvCxnSpPr>
            <p:spPr>
              <a:xfrm flipH="1" flipV="1">
                <a:off x="1226372" y="3388659"/>
                <a:ext cx="333487" cy="408790"/>
              </a:xfrm>
              <a:prstGeom prst="line">
                <a:avLst/>
              </a:prstGeom>
            </p:spPr>
            <p:style>
              <a:lnRef idx="1">
                <a:srgbClr val="5B9BD5"/>
              </a:lnRef>
              <a:fillRef idx="0">
                <a:srgbClr val="5B9BD5"/>
              </a:fillRef>
              <a:effectRef idx="0">
                <a:srgbClr val="5B9BD5"/>
              </a:effectRef>
              <a:fontRef idx="minor">
                <a:sysClr val="windowText" lastClr="000000"/>
              </a:fontRef>
            </p:style>
          </p:cxnSp>
          <p:sp>
            <p:nvSpPr>
              <p:cNvPr id="8" name="文本框 12"/>
              <p:cNvSpPr txBox="1"/>
              <p:nvPr/>
            </p:nvSpPr>
            <p:spPr>
              <a:xfrm>
                <a:off x="763793" y="3162748"/>
                <a:ext cx="935915" cy="240835"/>
              </a:xfrm>
              <a:prstGeom prst="rect">
                <a:avLst/>
              </a:prstGeom>
              <a:noFill/>
            </p:spPr>
            <p:txBody>
              <a:bodyPr wrap="square" rtlCol="0">
                <a:spAutoFit/>
              </a:bodyPr>
              <a:lstStyle/>
              <a:p>
                <a:r>
                  <a:rPr lang="zh-CN" altLang="en-US" dirty="0" smtClean="0">
                    <a:solidFill>
                      <a:sysClr val="window" lastClr="FFFFFF"/>
                    </a:solidFill>
                  </a:rPr>
                  <a:t>电子车牌</a:t>
                </a:r>
                <a:endParaRPr lang="zh-CN" altLang="en-US" dirty="0">
                  <a:solidFill>
                    <a:sysClr val="window" lastClr="FFFFFF"/>
                  </a:solidFill>
                </a:endParaRPr>
              </a:p>
            </p:txBody>
          </p:sp>
          <p:grpSp>
            <p:nvGrpSpPr>
              <p:cNvPr id="9" name="组合 17"/>
              <p:cNvGrpSpPr/>
              <p:nvPr/>
            </p:nvGrpSpPr>
            <p:grpSpPr>
              <a:xfrm>
                <a:off x="1405208" y="3005225"/>
                <a:ext cx="892885" cy="1161998"/>
                <a:chOff x="1452283" y="3012055"/>
                <a:chExt cx="892885" cy="1161998"/>
              </a:xfrm>
            </p:grpSpPr>
            <p:sp>
              <p:nvSpPr>
                <p:cNvPr id="10" name="弧形 13"/>
                <p:cNvSpPr/>
                <p:nvPr/>
              </p:nvSpPr>
              <p:spPr>
                <a:xfrm>
                  <a:off x="1463040" y="3388659"/>
                  <a:ext cx="430306" cy="408790"/>
                </a:xfrm>
                <a:prstGeom prst="arc">
                  <a:avLst/>
                </a:prstGeom>
                <a:ln>
                  <a:solidFill>
                    <a:srgbClr val="41C0A7"/>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1" name="弧形 14"/>
                <p:cNvSpPr/>
                <p:nvPr/>
              </p:nvSpPr>
              <p:spPr>
                <a:xfrm>
                  <a:off x="1452283" y="3283165"/>
                  <a:ext cx="570155" cy="634702"/>
                </a:xfrm>
                <a:prstGeom prst="arc">
                  <a:avLst>
                    <a:gd name="adj1" fmla="val 16098627"/>
                    <a:gd name="adj2" fmla="val 20661736"/>
                  </a:avLst>
                </a:prstGeom>
                <a:ln>
                  <a:solidFill>
                    <a:srgbClr val="41C0A7"/>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2" name="弧形 15"/>
                <p:cNvSpPr/>
                <p:nvPr/>
              </p:nvSpPr>
              <p:spPr>
                <a:xfrm rot="21354043">
                  <a:off x="1484557" y="3162747"/>
                  <a:ext cx="688490" cy="740195"/>
                </a:xfrm>
                <a:prstGeom prst="arc">
                  <a:avLst>
                    <a:gd name="adj1" fmla="val 16098627"/>
                    <a:gd name="adj2" fmla="val 21536457"/>
                  </a:avLst>
                </a:prstGeom>
                <a:ln>
                  <a:solidFill>
                    <a:srgbClr val="41C0A7"/>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3" name="弧形 16"/>
                <p:cNvSpPr/>
                <p:nvPr/>
              </p:nvSpPr>
              <p:spPr>
                <a:xfrm rot="21169948">
                  <a:off x="1484555" y="3012055"/>
                  <a:ext cx="860613" cy="1161998"/>
                </a:xfrm>
                <a:prstGeom prst="arc">
                  <a:avLst>
                    <a:gd name="adj1" fmla="val 16098627"/>
                    <a:gd name="adj2" fmla="val 21340721"/>
                  </a:avLst>
                </a:prstGeom>
                <a:ln>
                  <a:solidFill>
                    <a:srgbClr val="41C0A7"/>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grpSp>
          <p:grpSp>
            <p:nvGrpSpPr>
              <p:cNvPr id="14" name="组合 18"/>
              <p:cNvGrpSpPr/>
              <p:nvPr/>
            </p:nvGrpSpPr>
            <p:grpSpPr>
              <a:xfrm rot="10800000">
                <a:off x="1748889" y="2241117"/>
                <a:ext cx="892885" cy="1161998"/>
                <a:chOff x="1452283" y="3012055"/>
                <a:chExt cx="892885" cy="1161998"/>
              </a:xfrm>
            </p:grpSpPr>
            <p:sp>
              <p:nvSpPr>
                <p:cNvPr id="15" name="弧形 19"/>
                <p:cNvSpPr/>
                <p:nvPr/>
              </p:nvSpPr>
              <p:spPr>
                <a:xfrm>
                  <a:off x="1463040" y="3388659"/>
                  <a:ext cx="430306" cy="408790"/>
                </a:xfrm>
                <a:prstGeom prst="arc">
                  <a:avLst/>
                </a:prstGeom>
                <a:ln>
                  <a:solidFill>
                    <a:srgbClr val="FF0000"/>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6" name="弧形 20"/>
                <p:cNvSpPr/>
                <p:nvPr/>
              </p:nvSpPr>
              <p:spPr>
                <a:xfrm>
                  <a:off x="1452283" y="3283165"/>
                  <a:ext cx="570155" cy="634702"/>
                </a:xfrm>
                <a:prstGeom prst="arc">
                  <a:avLst>
                    <a:gd name="adj1" fmla="val 16098627"/>
                    <a:gd name="adj2" fmla="val 20661736"/>
                  </a:avLst>
                </a:prstGeom>
                <a:ln>
                  <a:solidFill>
                    <a:srgbClr val="FF0000"/>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7" name="弧形 21"/>
                <p:cNvSpPr/>
                <p:nvPr/>
              </p:nvSpPr>
              <p:spPr>
                <a:xfrm rot="21354043">
                  <a:off x="1484557" y="3162747"/>
                  <a:ext cx="688490" cy="740195"/>
                </a:xfrm>
                <a:prstGeom prst="arc">
                  <a:avLst>
                    <a:gd name="adj1" fmla="val 16098627"/>
                    <a:gd name="adj2" fmla="val 21536457"/>
                  </a:avLst>
                </a:prstGeom>
                <a:ln>
                  <a:solidFill>
                    <a:srgbClr val="FF0000"/>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sp>
              <p:nvSpPr>
                <p:cNvPr id="18" name="弧形 22"/>
                <p:cNvSpPr/>
                <p:nvPr/>
              </p:nvSpPr>
              <p:spPr>
                <a:xfrm rot="21169948">
                  <a:off x="1484555" y="3012055"/>
                  <a:ext cx="860613" cy="1161998"/>
                </a:xfrm>
                <a:prstGeom prst="arc">
                  <a:avLst>
                    <a:gd name="adj1" fmla="val 16098627"/>
                    <a:gd name="adj2" fmla="val 21340721"/>
                  </a:avLst>
                </a:prstGeom>
                <a:ln>
                  <a:solidFill>
                    <a:srgbClr val="FF0000"/>
                  </a:solidFill>
                </a:ln>
              </p:spPr>
              <p:style>
                <a:lnRef idx="1">
                  <a:srgbClr val="5B9BD5"/>
                </a:lnRef>
                <a:fillRef idx="0">
                  <a:srgbClr val="5B9BD5"/>
                </a:fillRef>
                <a:effectRef idx="0">
                  <a:srgbClr val="5B9BD5"/>
                </a:effectRef>
                <a:fontRef idx="minor">
                  <a:sysClr val="windowText" lastClr="000000"/>
                </a:fontRef>
              </p:style>
              <p:txBody>
                <a:bodyPr rtlCol="0" anchor="ctr"/>
                <a:lstStyle/>
                <a:p>
                  <a:pPr algn="ctr"/>
                  <a:endParaRPr lang="zh-CN" altLang="en-US"/>
                </a:p>
              </p:txBody>
            </p:sp>
          </p:grpSp>
          <p:sp>
            <p:nvSpPr>
              <p:cNvPr id="19" name="文本框 23"/>
              <p:cNvSpPr txBox="1"/>
              <p:nvPr/>
            </p:nvSpPr>
            <p:spPr>
              <a:xfrm>
                <a:off x="1644661" y="2467173"/>
                <a:ext cx="935915" cy="253916"/>
              </a:xfrm>
              <a:prstGeom prst="rect">
                <a:avLst/>
              </a:prstGeom>
              <a:noFill/>
            </p:spPr>
            <p:txBody>
              <a:bodyPr wrap="square" rtlCol="0">
                <a:spAutoFit/>
              </a:bodyPr>
              <a:lstStyle/>
              <a:p>
                <a:r>
                  <a:rPr lang="zh-CN" altLang="en-US" sz="1050" b="1" dirty="0" smtClean="0">
                    <a:solidFill>
                      <a:srgbClr val="C00000"/>
                    </a:solidFill>
                  </a:rPr>
                  <a:t>射频信号</a:t>
                </a:r>
                <a:endParaRPr lang="zh-CN" altLang="en-US" sz="1050" b="1" dirty="0">
                  <a:solidFill>
                    <a:srgbClr val="C00000"/>
                  </a:solidFill>
                </a:endParaRPr>
              </a:p>
            </p:txBody>
          </p:sp>
          <p:sp>
            <p:nvSpPr>
              <p:cNvPr id="20" name="矩形 25"/>
              <p:cNvSpPr/>
              <p:nvPr/>
            </p:nvSpPr>
            <p:spPr>
              <a:xfrm>
                <a:off x="2580576" y="2808348"/>
                <a:ext cx="93208" cy="1387766"/>
              </a:xfrm>
              <a:prstGeom prst="rect">
                <a:avLst/>
              </a:prstGeom>
              <a:solidFill>
                <a:srgbClr val="5B9BD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1" name="矩形 26"/>
              <p:cNvSpPr/>
              <p:nvPr/>
            </p:nvSpPr>
            <p:spPr>
              <a:xfrm>
                <a:off x="2534927" y="3958672"/>
                <a:ext cx="200298" cy="146055"/>
              </a:xfrm>
              <a:prstGeom prst="rect">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2" name="矩形 27"/>
              <p:cNvSpPr/>
              <p:nvPr/>
            </p:nvSpPr>
            <p:spPr>
              <a:xfrm rot="2972572">
                <a:off x="2411298" y="2665181"/>
                <a:ext cx="280028" cy="117222"/>
              </a:xfrm>
              <a:prstGeom prst="rect">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3" name="文本框 28"/>
              <p:cNvSpPr txBox="1"/>
              <p:nvPr/>
            </p:nvSpPr>
            <p:spPr>
              <a:xfrm>
                <a:off x="2533112" y="2429593"/>
                <a:ext cx="935915" cy="240835"/>
              </a:xfrm>
              <a:prstGeom prst="rect">
                <a:avLst/>
              </a:prstGeom>
              <a:noFill/>
            </p:spPr>
            <p:txBody>
              <a:bodyPr wrap="square" rtlCol="0">
                <a:spAutoFit/>
              </a:bodyPr>
              <a:lstStyle/>
              <a:p>
                <a:r>
                  <a:rPr lang="zh-CN" altLang="en-US" dirty="0" smtClean="0">
                    <a:solidFill>
                      <a:sysClr val="window" lastClr="FFFFFF"/>
                    </a:solidFill>
                  </a:rPr>
                  <a:t>读卡器</a:t>
                </a:r>
                <a:endParaRPr lang="zh-CN" altLang="en-US" dirty="0">
                  <a:solidFill>
                    <a:sysClr val="window" lastClr="FFFFFF"/>
                  </a:solidFill>
                </a:endParaRPr>
              </a:p>
            </p:txBody>
          </p:sp>
          <p:sp>
            <p:nvSpPr>
              <p:cNvPr id="24" name="文本框 29"/>
              <p:cNvSpPr txBox="1"/>
              <p:nvPr/>
            </p:nvSpPr>
            <p:spPr>
              <a:xfrm>
                <a:off x="1982191" y="3908885"/>
                <a:ext cx="935915" cy="240835"/>
              </a:xfrm>
              <a:prstGeom prst="rect">
                <a:avLst/>
              </a:prstGeom>
              <a:noFill/>
            </p:spPr>
            <p:txBody>
              <a:bodyPr wrap="square" rtlCol="0">
                <a:spAutoFit/>
              </a:bodyPr>
              <a:lstStyle/>
              <a:p>
                <a:r>
                  <a:rPr lang="zh-CN" altLang="en-US" dirty="0" smtClean="0">
                    <a:solidFill>
                      <a:sysClr val="window" lastClr="FFFFFF"/>
                    </a:solidFill>
                  </a:rPr>
                  <a:t>交换机</a:t>
                </a:r>
                <a:endParaRPr lang="zh-CN" altLang="en-US" dirty="0">
                  <a:solidFill>
                    <a:sysClr val="window" lastClr="FFFFFF"/>
                  </a:solidFill>
                </a:endParaRPr>
              </a:p>
            </p:txBody>
          </p:sp>
          <p:cxnSp>
            <p:nvCxnSpPr>
              <p:cNvPr id="25" name="直接箭头连接符 31"/>
              <p:cNvCxnSpPr/>
              <p:nvPr/>
            </p:nvCxnSpPr>
            <p:spPr>
              <a:xfrm>
                <a:off x="2764538" y="3893476"/>
                <a:ext cx="791440" cy="0"/>
              </a:xfrm>
              <a:prstGeom prst="straightConnector1">
                <a:avLst/>
              </a:prstGeom>
              <a:ln w="28575">
                <a:solidFill>
                  <a:srgbClr val="A7A7A7"/>
                </a:solidFill>
                <a:tailEnd type="triangle"/>
              </a:ln>
            </p:spPr>
            <p:style>
              <a:lnRef idx="1">
                <a:srgbClr val="5B9BD5"/>
              </a:lnRef>
              <a:fillRef idx="0">
                <a:srgbClr val="5B9BD5"/>
              </a:fillRef>
              <a:effectRef idx="0">
                <a:srgbClr val="5B9BD5"/>
              </a:effectRef>
              <a:fontRef idx="minor">
                <a:sysClr val="windowText" lastClr="000000"/>
              </a:fontRef>
            </p:style>
          </p:cxnSp>
          <p:sp>
            <p:nvSpPr>
              <p:cNvPr id="26" name="文本框 32"/>
              <p:cNvSpPr txBox="1"/>
              <p:nvPr/>
            </p:nvSpPr>
            <p:spPr>
              <a:xfrm>
                <a:off x="2813483" y="3642844"/>
                <a:ext cx="935915" cy="240835"/>
              </a:xfrm>
              <a:prstGeom prst="rect">
                <a:avLst/>
              </a:prstGeom>
              <a:noFill/>
            </p:spPr>
            <p:txBody>
              <a:bodyPr wrap="square" rtlCol="0">
                <a:spAutoFit/>
              </a:bodyPr>
              <a:lstStyle/>
              <a:p>
                <a:r>
                  <a:rPr lang="zh-CN" altLang="en-US" dirty="0" smtClean="0">
                    <a:solidFill>
                      <a:sysClr val="window" lastClr="FFFFFF"/>
                    </a:solidFill>
                  </a:rPr>
                  <a:t>读卡器主机</a:t>
                </a:r>
                <a:endParaRPr lang="zh-CN" altLang="en-US" dirty="0">
                  <a:solidFill>
                    <a:sysClr val="window" lastClr="FFFFFF"/>
                  </a:solidFill>
                </a:endParaRPr>
              </a:p>
            </p:txBody>
          </p:sp>
          <p:pic>
            <p:nvPicPr>
              <p:cNvPr id="27" name="图片 37"/>
              <p:cNvPicPr>
                <a:picLocks noChangeAspect="1"/>
              </p:cNvPicPr>
              <p:nvPr/>
            </p:nvPicPr>
            <p:blipFill>
              <a:blip r:embed="rId2" cstate="print"/>
              <a:stretch>
                <a:fillRect/>
              </a:stretch>
            </p:blipFill>
            <p:spPr>
              <a:xfrm>
                <a:off x="3687875" y="3518597"/>
                <a:ext cx="697776" cy="697776"/>
              </a:xfrm>
              <a:prstGeom prst="rect">
                <a:avLst/>
              </a:prstGeom>
            </p:spPr>
          </p:pic>
          <p:sp>
            <p:nvSpPr>
              <p:cNvPr id="28" name="文本框 38"/>
              <p:cNvSpPr txBox="1"/>
              <p:nvPr/>
            </p:nvSpPr>
            <p:spPr>
              <a:xfrm>
                <a:off x="3555977" y="3415775"/>
                <a:ext cx="1102083" cy="240835"/>
              </a:xfrm>
              <a:prstGeom prst="rect">
                <a:avLst/>
              </a:prstGeom>
              <a:noFill/>
            </p:spPr>
            <p:txBody>
              <a:bodyPr wrap="square" rtlCol="0">
                <a:spAutoFit/>
              </a:bodyPr>
              <a:lstStyle/>
              <a:p>
                <a:r>
                  <a:rPr lang="zh-CN" altLang="en-US" dirty="0" smtClean="0">
                    <a:solidFill>
                      <a:sysClr val="window" lastClr="FFFFFF"/>
                    </a:solidFill>
                  </a:rPr>
                  <a:t>接入区块链网络</a:t>
                </a:r>
                <a:endParaRPr lang="zh-CN" altLang="en-US" dirty="0">
                  <a:solidFill>
                    <a:sysClr val="window" lastClr="FFFFFF"/>
                  </a:solidFill>
                </a:endParaRPr>
              </a:p>
            </p:txBody>
          </p:sp>
        </p:grpSp>
        <p:sp>
          <p:nvSpPr>
            <p:cNvPr id="29" name="矩形 40"/>
            <p:cNvSpPr/>
            <p:nvPr/>
          </p:nvSpPr>
          <p:spPr>
            <a:xfrm>
              <a:off x="643857" y="3626616"/>
              <a:ext cx="1128345"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机动车驶入</a:t>
              </a:r>
              <a:endParaRPr lang="en-US" altLang="zh-CN" dirty="0" smtClean="0"/>
            </a:p>
            <a:p>
              <a:pPr algn="ctr"/>
              <a:r>
                <a:rPr lang="zh-CN" altLang="en-US" dirty="0" smtClean="0"/>
                <a:t>射频信号区域</a:t>
              </a:r>
              <a:endParaRPr lang="zh-CN" altLang="en-US" dirty="0"/>
            </a:p>
          </p:txBody>
        </p:sp>
        <p:sp>
          <p:nvSpPr>
            <p:cNvPr id="30" name="右箭头 41"/>
            <p:cNvSpPr/>
            <p:nvPr/>
          </p:nvSpPr>
          <p:spPr>
            <a:xfrm>
              <a:off x="1824568" y="3730555"/>
              <a:ext cx="207986" cy="175063"/>
            </a:xfrm>
            <a:prstGeom prst="rightArrow">
              <a:avLst/>
            </a:prstGeom>
            <a:solidFill>
              <a:srgbClr val="ED7D3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1" name="矩形 42"/>
            <p:cNvSpPr/>
            <p:nvPr/>
          </p:nvSpPr>
          <p:spPr>
            <a:xfrm>
              <a:off x="2084922" y="3634228"/>
              <a:ext cx="1239304"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电子车牌获得感应电流，车牌激活</a:t>
              </a:r>
              <a:endParaRPr lang="zh-CN" altLang="en-US" dirty="0"/>
            </a:p>
          </p:txBody>
        </p:sp>
        <p:sp>
          <p:nvSpPr>
            <p:cNvPr id="32" name="矩形 44"/>
            <p:cNvSpPr/>
            <p:nvPr/>
          </p:nvSpPr>
          <p:spPr>
            <a:xfrm>
              <a:off x="3629859" y="3626616"/>
              <a:ext cx="1194021"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读卡器获得</a:t>
              </a:r>
              <a:endParaRPr lang="en-US" altLang="zh-CN" dirty="0" smtClean="0"/>
            </a:p>
            <a:p>
              <a:pPr algn="ctr"/>
              <a:r>
                <a:rPr lang="zh-CN" altLang="en-US" dirty="0" smtClean="0"/>
                <a:t>车牌信息</a:t>
              </a:r>
              <a:endParaRPr lang="zh-CN" altLang="en-US" dirty="0"/>
            </a:p>
          </p:txBody>
        </p:sp>
        <p:sp>
          <p:nvSpPr>
            <p:cNvPr id="33" name="右箭头 45"/>
            <p:cNvSpPr/>
            <p:nvPr/>
          </p:nvSpPr>
          <p:spPr>
            <a:xfrm>
              <a:off x="3380141" y="3733024"/>
              <a:ext cx="207986" cy="175063"/>
            </a:xfrm>
            <a:prstGeom prst="rightArrow">
              <a:avLst/>
            </a:prstGeom>
            <a:solidFill>
              <a:srgbClr val="ED7D3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4" name="右箭头 46"/>
            <p:cNvSpPr/>
            <p:nvPr/>
          </p:nvSpPr>
          <p:spPr>
            <a:xfrm rot="5400000">
              <a:off x="4068804" y="4127558"/>
              <a:ext cx="207986" cy="175063"/>
            </a:xfrm>
            <a:prstGeom prst="rightArrow">
              <a:avLst/>
            </a:prstGeom>
            <a:solidFill>
              <a:srgbClr val="ED7D3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5" name="矩形 47"/>
            <p:cNvSpPr/>
            <p:nvPr/>
          </p:nvSpPr>
          <p:spPr>
            <a:xfrm>
              <a:off x="3621757" y="4349666"/>
              <a:ext cx="1194021"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接入区块链网络</a:t>
              </a:r>
              <a:endParaRPr lang="en-US" altLang="zh-CN" dirty="0" smtClean="0"/>
            </a:p>
            <a:p>
              <a:pPr algn="ctr"/>
              <a:r>
                <a:rPr lang="zh-CN" altLang="en-US" dirty="0" smtClean="0"/>
                <a:t>验证身份</a:t>
              </a:r>
              <a:endParaRPr lang="zh-CN" altLang="en-US" dirty="0"/>
            </a:p>
          </p:txBody>
        </p:sp>
        <p:sp>
          <p:nvSpPr>
            <p:cNvPr id="36" name="右箭头 48"/>
            <p:cNvSpPr/>
            <p:nvPr/>
          </p:nvSpPr>
          <p:spPr>
            <a:xfrm flipH="1">
              <a:off x="3380141" y="4438883"/>
              <a:ext cx="207986" cy="175063"/>
            </a:xfrm>
            <a:prstGeom prst="rightArrow">
              <a:avLst/>
            </a:prstGeom>
            <a:solidFill>
              <a:srgbClr val="ED7D3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7" name="矩形 49"/>
            <p:cNvSpPr/>
            <p:nvPr/>
          </p:nvSpPr>
          <p:spPr>
            <a:xfrm>
              <a:off x="2084922" y="4337946"/>
              <a:ext cx="1239303"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进行扣款操作</a:t>
              </a:r>
              <a:endParaRPr lang="zh-CN" altLang="en-US" dirty="0"/>
            </a:p>
          </p:txBody>
        </p:sp>
        <p:sp>
          <p:nvSpPr>
            <p:cNvPr id="38" name="右箭头 50"/>
            <p:cNvSpPr/>
            <p:nvPr/>
          </p:nvSpPr>
          <p:spPr>
            <a:xfrm flipH="1">
              <a:off x="1824568" y="4447871"/>
              <a:ext cx="207986" cy="175063"/>
            </a:xfrm>
            <a:prstGeom prst="rightArrow">
              <a:avLst/>
            </a:prstGeom>
            <a:solidFill>
              <a:srgbClr val="ED7D3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9" name="矩形 51"/>
            <p:cNvSpPr/>
            <p:nvPr/>
          </p:nvSpPr>
          <p:spPr>
            <a:xfrm>
              <a:off x="643857" y="4337946"/>
              <a:ext cx="1164798" cy="371475"/>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dirty="0" smtClean="0"/>
                <a:t>写入区块链网络生成区块并传播</a:t>
              </a:r>
              <a:endParaRPr lang="zh-CN" altLang="en-US" dirty="0"/>
            </a:p>
          </p:txBody>
        </p:sp>
      </p:grpSp>
      <p:grpSp>
        <p:nvGrpSpPr>
          <p:cNvPr id="40" name="组合 94"/>
          <p:cNvGrpSpPr/>
          <p:nvPr/>
        </p:nvGrpSpPr>
        <p:grpSpPr>
          <a:xfrm>
            <a:off x="4614142" y="1648854"/>
            <a:ext cx="4224657" cy="3163703"/>
            <a:chOff x="4532934" y="1355938"/>
            <a:chExt cx="4224657" cy="3163703"/>
          </a:xfrm>
        </p:grpSpPr>
        <p:pic>
          <p:nvPicPr>
            <p:cNvPr id="41" name="图片 52"/>
            <p:cNvPicPr>
              <a:picLocks noChangeAspect="1"/>
            </p:cNvPicPr>
            <p:nvPr/>
          </p:nvPicPr>
          <p:blipFill>
            <a:blip r:embed="rId3" cstate="print"/>
            <a:stretch>
              <a:fillRect/>
            </a:stretch>
          </p:blipFill>
          <p:spPr>
            <a:xfrm>
              <a:off x="6028224" y="1355938"/>
              <a:ext cx="945947" cy="664141"/>
            </a:xfrm>
            <a:prstGeom prst="rect">
              <a:avLst/>
            </a:prstGeom>
          </p:spPr>
        </p:pic>
        <p:pic>
          <p:nvPicPr>
            <p:cNvPr id="42" name="图片 57"/>
            <p:cNvPicPr>
              <a:picLocks noChangeAspect="1"/>
            </p:cNvPicPr>
            <p:nvPr/>
          </p:nvPicPr>
          <p:blipFill>
            <a:blip r:embed="rId4"/>
            <a:stretch>
              <a:fillRect/>
            </a:stretch>
          </p:blipFill>
          <p:spPr>
            <a:xfrm>
              <a:off x="4703469" y="2812019"/>
              <a:ext cx="741666" cy="282042"/>
            </a:xfrm>
            <a:prstGeom prst="rect">
              <a:avLst/>
            </a:prstGeom>
          </p:spPr>
        </p:pic>
        <p:grpSp>
          <p:nvGrpSpPr>
            <p:cNvPr id="43" name="组合 59"/>
            <p:cNvGrpSpPr/>
            <p:nvPr/>
          </p:nvGrpSpPr>
          <p:grpSpPr>
            <a:xfrm>
              <a:off x="6133656" y="2626979"/>
              <a:ext cx="617436" cy="600676"/>
              <a:chOff x="6566426" y="2743176"/>
              <a:chExt cx="617436" cy="600676"/>
            </a:xfrm>
          </p:grpSpPr>
          <p:sp>
            <p:nvSpPr>
              <p:cNvPr id="44" name="椭圆 54"/>
              <p:cNvSpPr/>
              <p:nvPr/>
            </p:nvSpPr>
            <p:spPr>
              <a:xfrm>
                <a:off x="6566426" y="2743176"/>
                <a:ext cx="587478" cy="600676"/>
              </a:xfrm>
              <a:prstGeom prst="ellipse">
                <a:avLst/>
              </a:prstGeom>
              <a:noFill/>
              <a:ln w="25400"/>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800" b="1" dirty="0"/>
              </a:p>
            </p:txBody>
          </p:sp>
          <p:sp>
            <p:nvSpPr>
              <p:cNvPr id="45" name="文本框 58"/>
              <p:cNvSpPr txBox="1"/>
              <p:nvPr/>
            </p:nvSpPr>
            <p:spPr>
              <a:xfrm>
                <a:off x="6587355" y="2857220"/>
                <a:ext cx="596507" cy="345441"/>
              </a:xfrm>
              <a:prstGeom prst="rect">
                <a:avLst/>
              </a:prstGeom>
              <a:noFill/>
            </p:spPr>
            <p:txBody>
              <a:bodyPr wrap="square" rtlCol="0">
                <a:spAutoFit/>
              </a:bodyPr>
              <a:lstStyle/>
              <a:p>
                <a:r>
                  <a:rPr lang="en-US" altLang="zh-CN" dirty="0">
                    <a:solidFill>
                      <a:sysClr val="window" lastClr="FFFFFF"/>
                    </a:solidFill>
                  </a:rPr>
                  <a:t>SIGMA</a:t>
                </a:r>
                <a:endParaRPr lang="en-US" altLang="zh-CN" dirty="0">
                  <a:solidFill>
                    <a:sysClr val="window" lastClr="FFFFFF"/>
                  </a:solidFill>
                </a:endParaRPr>
              </a:p>
              <a:p>
                <a:r>
                  <a:rPr lang="zh-CN" altLang="en-US" dirty="0">
                    <a:solidFill>
                      <a:sysClr val="window" lastClr="FFFFFF"/>
                    </a:solidFill>
                  </a:rPr>
                  <a:t>区</a:t>
                </a:r>
                <a:r>
                  <a:rPr lang="zh-CN" altLang="en-US" dirty="0" smtClean="0">
                    <a:solidFill>
                      <a:sysClr val="window" lastClr="FFFFFF"/>
                    </a:solidFill>
                  </a:rPr>
                  <a:t>块链</a:t>
                </a:r>
                <a:endParaRPr lang="zh-CN" altLang="en-US" dirty="0">
                  <a:solidFill>
                    <a:sysClr val="window" lastClr="FFFFFF"/>
                  </a:solidFill>
                </a:endParaRPr>
              </a:p>
            </p:txBody>
          </p:sp>
        </p:grpSp>
        <p:sp>
          <p:nvSpPr>
            <p:cNvPr id="46" name="右箭头 62"/>
            <p:cNvSpPr/>
            <p:nvPr/>
          </p:nvSpPr>
          <p:spPr>
            <a:xfrm>
              <a:off x="5553555" y="2777392"/>
              <a:ext cx="468314" cy="134055"/>
            </a:xfrm>
            <a:prstGeom prst="rightArrow">
              <a:avLst>
                <a:gd name="adj1" fmla="val 65641"/>
                <a:gd name="adj2" fmla="val 50000"/>
              </a:avLst>
            </a:prstGeom>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lstStyle/>
            <a:p>
              <a:pPr algn="ctr"/>
              <a:endParaRPr lang="zh-CN" altLang="en-US"/>
            </a:p>
          </p:txBody>
        </p:sp>
        <p:sp>
          <p:nvSpPr>
            <p:cNvPr id="47" name="右箭头 63"/>
            <p:cNvSpPr/>
            <p:nvPr/>
          </p:nvSpPr>
          <p:spPr>
            <a:xfrm flipH="1">
              <a:off x="5539668" y="2960447"/>
              <a:ext cx="476893" cy="133614"/>
            </a:xfrm>
            <a:prstGeom prst="rightArrow">
              <a:avLst/>
            </a:prstGeom>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lstStyle/>
            <a:p>
              <a:pPr algn="ctr"/>
              <a:endParaRPr lang="zh-CN" altLang="en-US"/>
            </a:p>
          </p:txBody>
        </p:sp>
        <p:pic>
          <p:nvPicPr>
            <p:cNvPr id="48" name="图片 64"/>
            <p:cNvPicPr>
              <a:picLocks noChangeAspect="1"/>
            </p:cNvPicPr>
            <p:nvPr/>
          </p:nvPicPr>
          <p:blipFill>
            <a:blip r:embed="rId5"/>
            <a:stretch>
              <a:fillRect/>
            </a:stretch>
          </p:blipFill>
          <p:spPr>
            <a:xfrm>
              <a:off x="5525899" y="3986241"/>
              <a:ext cx="590550" cy="533400"/>
            </a:xfrm>
            <a:prstGeom prst="rect">
              <a:avLst/>
            </a:prstGeom>
          </p:spPr>
        </p:pic>
        <p:pic>
          <p:nvPicPr>
            <p:cNvPr id="49" name="图片 65"/>
            <p:cNvPicPr>
              <a:picLocks noChangeAspect="1"/>
            </p:cNvPicPr>
            <p:nvPr/>
          </p:nvPicPr>
          <p:blipFill>
            <a:blip r:embed="rId6"/>
            <a:stretch>
              <a:fillRect/>
            </a:stretch>
          </p:blipFill>
          <p:spPr>
            <a:xfrm>
              <a:off x="7161852" y="2709384"/>
              <a:ext cx="387092" cy="451607"/>
            </a:xfrm>
            <a:prstGeom prst="rect">
              <a:avLst/>
            </a:prstGeom>
          </p:spPr>
        </p:pic>
        <p:sp>
          <p:nvSpPr>
            <p:cNvPr id="50" name="右箭头 66"/>
            <p:cNvSpPr/>
            <p:nvPr/>
          </p:nvSpPr>
          <p:spPr>
            <a:xfrm>
              <a:off x="6859511" y="2838653"/>
              <a:ext cx="244505" cy="154216"/>
            </a:xfrm>
            <a:prstGeom prst="rightArrow">
              <a:avLst/>
            </a:prstGeom>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lstStyle/>
            <a:p>
              <a:pPr algn="ctr"/>
              <a:endParaRPr lang="zh-CN" altLang="en-US"/>
            </a:p>
          </p:txBody>
        </p:sp>
        <p:sp>
          <p:nvSpPr>
            <p:cNvPr id="51" name="右箭头 67"/>
            <p:cNvSpPr/>
            <p:nvPr/>
          </p:nvSpPr>
          <p:spPr>
            <a:xfrm rot="5400000" flipV="1">
              <a:off x="6201014" y="2225023"/>
              <a:ext cx="471153" cy="160426"/>
            </a:xfrm>
            <a:prstGeom prst="rightArrow">
              <a:avLst/>
            </a:prstGeom>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lstStyle/>
            <a:p>
              <a:pPr algn="ctr"/>
              <a:endParaRPr lang="zh-CN" altLang="en-US"/>
            </a:p>
          </p:txBody>
        </p:sp>
        <p:sp>
          <p:nvSpPr>
            <p:cNvPr id="52" name="右箭头 68"/>
            <p:cNvSpPr/>
            <p:nvPr/>
          </p:nvSpPr>
          <p:spPr>
            <a:xfrm rot="16200000">
              <a:off x="5612690" y="3639329"/>
              <a:ext cx="396785" cy="219056"/>
            </a:xfrm>
            <a:prstGeom prst="rightArrow">
              <a:avLst>
                <a:gd name="adj1" fmla="val 34359"/>
                <a:gd name="adj2" fmla="val 50000"/>
              </a:avLst>
            </a:prstGeom>
            <a:ln>
              <a:noFill/>
            </a:ln>
          </p:spPr>
          <p:style>
            <a:lnRef idx="2">
              <a:srgbClr val="ED7D31">
                <a:shade val="50000"/>
              </a:srgbClr>
            </a:lnRef>
            <a:fillRef idx="1">
              <a:srgbClr val="ED7D31"/>
            </a:fillRef>
            <a:effectRef idx="0">
              <a:srgbClr val="ED7D31"/>
            </a:effectRef>
            <a:fontRef idx="minor">
              <a:sysClr val="window" lastClr="FFFFFF"/>
            </a:fontRef>
          </p:style>
          <p:txBody>
            <a:bodyPr rtlCol="0" anchor="ctr"/>
            <a:lstStyle/>
            <a:p>
              <a:pPr algn="ctr"/>
              <a:endParaRPr lang="zh-CN" altLang="en-US"/>
            </a:p>
          </p:txBody>
        </p:sp>
        <p:sp>
          <p:nvSpPr>
            <p:cNvPr id="53" name="文本框 69"/>
            <p:cNvSpPr txBox="1"/>
            <p:nvPr/>
          </p:nvSpPr>
          <p:spPr>
            <a:xfrm>
              <a:off x="4532934" y="3178182"/>
              <a:ext cx="992965" cy="345440"/>
            </a:xfrm>
            <a:prstGeom prst="rect">
              <a:avLst/>
            </a:prstGeom>
            <a:noFill/>
          </p:spPr>
          <p:txBody>
            <a:bodyPr wrap="square" rtlCol="0">
              <a:spAutoFit/>
            </a:bodyPr>
            <a:lstStyle/>
            <a:p>
              <a:r>
                <a:rPr lang="zh-CN" altLang="en-US" dirty="0" smtClean="0">
                  <a:solidFill>
                    <a:sysClr val="window" lastClr="FFFFFF"/>
                  </a:solidFill>
                </a:rPr>
                <a:t>电子车牌端仅记录最终余额</a:t>
              </a:r>
              <a:endParaRPr lang="zh-CN" altLang="en-US" dirty="0">
                <a:solidFill>
                  <a:sysClr val="window" lastClr="FFFFFF"/>
                </a:solidFill>
              </a:endParaRPr>
            </a:p>
          </p:txBody>
        </p:sp>
        <p:sp>
          <p:nvSpPr>
            <p:cNvPr id="54" name="文本框 70"/>
            <p:cNvSpPr txBox="1"/>
            <p:nvPr/>
          </p:nvSpPr>
          <p:spPr>
            <a:xfrm>
              <a:off x="5302333" y="2454645"/>
              <a:ext cx="992965" cy="240835"/>
            </a:xfrm>
            <a:prstGeom prst="rect">
              <a:avLst/>
            </a:prstGeom>
            <a:noFill/>
          </p:spPr>
          <p:txBody>
            <a:bodyPr wrap="square" rtlCol="0">
              <a:spAutoFit/>
            </a:bodyPr>
            <a:lstStyle/>
            <a:p>
              <a:r>
                <a:rPr lang="zh-CN" altLang="en-US" dirty="0" smtClean="0">
                  <a:solidFill>
                    <a:sysClr val="window" lastClr="FFFFFF"/>
                  </a:solidFill>
                </a:rPr>
                <a:t>验证车主身份</a:t>
              </a:r>
              <a:endParaRPr lang="zh-CN" altLang="en-US" dirty="0">
                <a:solidFill>
                  <a:sysClr val="window" lastClr="FFFFFF"/>
                </a:solidFill>
              </a:endParaRPr>
            </a:p>
          </p:txBody>
        </p:sp>
        <p:sp>
          <p:nvSpPr>
            <p:cNvPr id="55" name="文本框 71"/>
            <p:cNvSpPr txBox="1"/>
            <p:nvPr/>
          </p:nvSpPr>
          <p:spPr>
            <a:xfrm>
              <a:off x="5395797" y="3301906"/>
              <a:ext cx="992965" cy="240835"/>
            </a:xfrm>
            <a:prstGeom prst="rect">
              <a:avLst/>
            </a:prstGeom>
            <a:noFill/>
          </p:spPr>
          <p:txBody>
            <a:bodyPr wrap="square" rtlCol="0">
              <a:spAutoFit/>
            </a:bodyPr>
            <a:lstStyle/>
            <a:p>
              <a:r>
                <a:rPr lang="zh-CN" altLang="en-US" dirty="0" smtClean="0">
                  <a:solidFill>
                    <a:sysClr val="window" lastClr="FFFFFF"/>
                  </a:solidFill>
                </a:rPr>
                <a:t>验证车主身份</a:t>
              </a:r>
              <a:endParaRPr lang="zh-CN" altLang="en-US" dirty="0">
                <a:solidFill>
                  <a:sysClr val="window" lastClr="FFFFFF"/>
                </a:solidFill>
              </a:endParaRPr>
            </a:p>
          </p:txBody>
        </p:sp>
        <p:sp>
          <p:nvSpPr>
            <p:cNvPr id="56" name="文本框 72"/>
            <p:cNvSpPr txBox="1"/>
            <p:nvPr/>
          </p:nvSpPr>
          <p:spPr>
            <a:xfrm>
              <a:off x="6559493" y="2020079"/>
              <a:ext cx="1174807" cy="472440"/>
            </a:xfrm>
            <a:prstGeom prst="rect">
              <a:avLst/>
            </a:prstGeom>
            <a:noFill/>
          </p:spPr>
          <p:txBody>
            <a:bodyPr wrap="square" rtlCol="0">
              <a:spAutoFit/>
            </a:bodyPr>
            <a:lstStyle/>
            <a:p>
              <a:r>
                <a:rPr lang="zh-CN" altLang="en-US" dirty="0" smtClean="0">
                  <a:solidFill>
                    <a:sysClr val="window" lastClr="FFFFFF"/>
                  </a:solidFill>
                </a:rPr>
                <a:t>交通部门通过</a:t>
              </a:r>
              <a:endParaRPr lang="en-US" altLang="zh-CN" dirty="0" smtClean="0">
                <a:solidFill>
                  <a:sysClr val="window" lastClr="FFFFFF"/>
                </a:solidFill>
              </a:endParaRPr>
            </a:p>
            <a:p>
              <a:r>
                <a:rPr lang="zh-CN" altLang="en-US" dirty="0">
                  <a:solidFill>
                    <a:sysClr val="window" lastClr="FFFFFF"/>
                  </a:solidFill>
                </a:rPr>
                <a:t>区</a:t>
              </a:r>
              <a:r>
                <a:rPr lang="zh-CN" altLang="en-US" dirty="0" smtClean="0">
                  <a:solidFill>
                    <a:sysClr val="window" lastClr="FFFFFF"/>
                  </a:solidFill>
                </a:rPr>
                <a:t>块链进行</a:t>
              </a:r>
              <a:endParaRPr lang="en-US" altLang="zh-CN" dirty="0" smtClean="0">
                <a:solidFill>
                  <a:sysClr val="window" lastClr="FFFFFF"/>
                </a:solidFill>
              </a:endParaRPr>
            </a:p>
            <a:p>
              <a:r>
                <a:rPr lang="zh-CN" altLang="en-US" dirty="0" smtClean="0">
                  <a:solidFill>
                    <a:sysClr val="window" lastClr="FFFFFF"/>
                  </a:solidFill>
                </a:rPr>
                <a:t>相应的管理及查询</a:t>
              </a:r>
              <a:endParaRPr lang="zh-CN" altLang="en-US" dirty="0">
                <a:solidFill>
                  <a:sysClr val="window" lastClr="FFFFFF"/>
                </a:solidFill>
              </a:endParaRPr>
            </a:p>
          </p:txBody>
        </p:sp>
        <p:sp>
          <p:nvSpPr>
            <p:cNvPr id="57" name="文本框 73"/>
            <p:cNvSpPr txBox="1"/>
            <p:nvPr/>
          </p:nvSpPr>
          <p:spPr>
            <a:xfrm>
              <a:off x="6052991" y="4031269"/>
              <a:ext cx="992965" cy="345441"/>
            </a:xfrm>
            <a:prstGeom prst="rect">
              <a:avLst/>
            </a:prstGeom>
            <a:noFill/>
          </p:spPr>
          <p:txBody>
            <a:bodyPr wrap="square" rtlCol="0">
              <a:spAutoFit/>
            </a:bodyPr>
            <a:lstStyle/>
            <a:p>
              <a:r>
                <a:rPr lang="en-US" altLang="zh-CN" dirty="0" smtClean="0">
                  <a:solidFill>
                    <a:sysClr val="window" lastClr="FFFFFF"/>
                  </a:solidFill>
                </a:rPr>
                <a:t>SIGMA</a:t>
              </a:r>
              <a:endParaRPr lang="en-US" altLang="zh-CN" dirty="0">
                <a:solidFill>
                  <a:sysClr val="window" lastClr="FFFFFF"/>
                </a:solidFill>
              </a:endParaRPr>
            </a:p>
            <a:p>
              <a:r>
                <a:rPr lang="zh-CN" altLang="en-US" dirty="0" smtClean="0">
                  <a:solidFill>
                    <a:sysClr val="window" lastClr="FFFFFF"/>
                  </a:solidFill>
                </a:rPr>
                <a:t>作为结算代币</a:t>
              </a:r>
              <a:endParaRPr lang="zh-CN" altLang="en-US" dirty="0">
                <a:solidFill>
                  <a:sysClr val="window" lastClr="FFFFFF"/>
                </a:solidFill>
              </a:endParaRPr>
            </a:p>
          </p:txBody>
        </p:sp>
        <p:cxnSp>
          <p:nvCxnSpPr>
            <p:cNvPr id="58" name="直接连接符 75"/>
            <p:cNvCxnSpPr/>
            <p:nvPr/>
          </p:nvCxnSpPr>
          <p:spPr>
            <a:xfrm>
              <a:off x="7658100" y="2911447"/>
              <a:ext cx="76200" cy="0"/>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59" name="直接连接符 77"/>
            <p:cNvCxnSpPr/>
            <p:nvPr/>
          </p:nvCxnSpPr>
          <p:spPr>
            <a:xfrm>
              <a:off x="7734300" y="2150274"/>
              <a:ext cx="0" cy="1569826"/>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60" name="直接连接符 79"/>
            <p:cNvCxnSpPr/>
            <p:nvPr/>
          </p:nvCxnSpPr>
          <p:spPr>
            <a:xfrm>
              <a:off x="7734300" y="2150365"/>
              <a:ext cx="214313" cy="0"/>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61" name="直接连接符 80"/>
            <p:cNvCxnSpPr/>
            <p:nvPr/>
          </p:nvCxnSpPr>
          <p:spPr>
            <a:xfrm>
              <a:off x="7734298" y="2651552"/>
              <a:ext cx="214315" cy="0"/>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62" name="直接连接符 81"/>
            <p:cNvCxnSpPr/>
            <p:nvPr/>
          </p:nvCxnSpPr>
          <p:spPr>
            <a:xfrm>
              <a:off x="7734299" y="3221409"/>
              <a:ext cx="214314" cy="0"/>
            </a:xfrm>
            <a:prstGeom prst="line">
              <a:avLst/>
            </a:prstGeom>
          </p:spPr>
          <p:style>
            <a:lnRef idx="1">
              <a:srgbClr val="5B9BD5"/>
            </a:lnRef>
            <a:fillRef idx="0">
              <a:srgbClr val="5B9BD5"/>
            </a:fillRef>
            <a:effectRef idx="0">
              <a:srgbClr val="5B9BD5"/>
            </a:effectRef>
            <a:fontRef idx="minor">
              <a:sysClr val="windowText" lastClr="000000"/>
            </a:fontRef>
          </p:style>
        </p:cxnSp>
        <p:cxnSp>
          <p:nvCxnSpPr>
            <p:cNvPr id="63" name="直接连接符 82"/>
            <p:cNvCxnSpPr/>
            <p:nvPr/>
          </p:nvCxnSpPr>
          <p:spPr>
            <a:xfrm>
              <a:off x="7734299" y="3720100"/>
              <a:ext cx="214314" cy="0"/>
            </a:xfrm>
            <a:prstGeom prst="line">
              <a:avLst/>
            </a:prstGeom>
          </p:spPr>
          <p:style>
            <a:lnRef idx="1">
              <a:srgbClr val="5B9BD5"/>
            </a:lnRef>
            <a:fillRef idx="0">
              <a:srgbClr val="5B9BD5"/>
            </a:fillRef>
            <a:effectRef idx="0">
              <a:srgbClr val="5B9BD5"/>
            </a:effectRef>
            <a:fontRef idx="minor">
              <a:sysClr val="windowText" lastClr="000000"/>
            </a:fontRef>
          </p:style>
        </p:cxnSp>
        <p:sp>
          <p:nvSpPr>
            <p:cNvPr id="64" name="矩形 90"/>
            <p:cNvSpPr/>
            <p:nvPr/>
          </p:nvSpPr>
          <p:spPr>
            <a:xfrm>
              <a:off x="7948613" y="2020079"/>
              <a:ext cx="808978" cy="251096"/>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700" dirty="0" smtClean="0"/>
                <a:t>查询账户明细</a:t>
              </a:r>
              <a:endParaRPr lang="zh-CN" altLang="en-US" sz="700" dirty="0"/>
            </a:p>
          </p:txBody>
        </p:sp>
        <p:sp>
          <p:nvSpPr>
            <p:cNvPr id="65" name="矩形 91"/>
            <p:cNvSpPr/>
            <p:nvPr/>
          </p:nvSpPr>
          <p:spPr>
            <a:xfrm>
              <a:off x="7948612" y="2532010"/>
              <a:ext cx="808979" cy="251096"/>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700" dirty="0" smtClean="0"/>
                <a:t>查询违章信息</a:t>
              </a:r>
              <a:endParaRPr lang="zh-CN" altLang="en-US" sz="700" dirty="0"/>
            </a:p>
          </p:txBody>
        </p:sp>
        <p:sp>
          <p:nvSpPr>
            <p:cNvPr id="66" name="矩形 92"/>
            <p:cNvSpPr/>
            <p:nvPr/>
          </p:nvSpPr>
          <p:spPr>
            <a:xfrm>
              <a:off x="7948612" y="3069314"/>
              <a:ext cx="808979" cy="251096"/>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700" dirty="0" smtClean="0"/>
                <a:t>用</a:t>
              </a:r>
              <a:r>
                <a:rPr lang="en-US" altLang="zh-CN" sz="700" dirty="0" smtClean="0"/>
                <a:t>SIGMA</a:t>
              </a:r>
              <a:r>
                <a:rPr lang="zh-CN" altLang="en-US" sz="700" dirty="0" smtClean="0"/>
                <a:t>币充值</a:t>
              </a:r>
              <a:endParaRPr lang="zh-CN" altLang="en-US" sz="700" dirty="0"/>
            </a:p>
          </p:txBody>
        </p:sp>
        <p:sp>
          <p:nvSpPr>
            <p:cNvPr id="67" name="矩形 93"/>
            <p:cNvSpPr/>
            <p:nvPr/>
          </p:nvSpPr>
          <p:spPr>
            <a:xfrm>
              <a:off x="7964351" y="3594552"/>
              <a:ext cx="793240" cy="251096"/>
            </a:xfrm>
            <a:prstGeom prst="rect">
              <a:avLst/>
            </a:prstGeom>
            <a:noFill/>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800" dirty="0" smtClean="0"/>
                <a:t>查询其他信息</a:t>
              </a:r>
              <a:endParaRPr lang="zh-CN" altLang="en-US" sz="800" dirty="0"/>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23971" y="2360100"/>
            <a:ext cx="3096260" cy="583565"/>
          </a:xfrm>
          <a:prstGeom prst="rect">
            <a:avLst/>
          </a:prstGeom>
        </p:spPr>
        <p:txBody>
          <a:bodyPr wrap="none">
            <a:spAutoFit/>
          </a:bodyPr>
          <a:lstStyle/>
          <a:p>
            <a:pPr lvl="0" algn="ctr"/>
            <a:r>
              <a:rPr lang="zh-CN" altLang="en-US" sz="3200" b="1" dirty="0">
                <a:solidFill>
                  <a:schemeClr val="bg1"/>
                </a:solidFill>
                <a:sym typeface="+mn-ea"/>
              </a:rPr>
              <a:t>公益</a:t>
            </a:r>
            <a:r>
              <a:rPr lang="en-US" altLang="zh-CN" sz="3200" b="1" dirty="0">
                <a:solidFill>
                  <a:schemeClr val="bg1"/>
                </a:solidFill>
                <a:sym typeface="+mn-ea"/>
              </a:rPr>
              <a:t>+</a:t>
            </a:r>
            <a:r>
              <a:rPr lang="zh-CN" altLang="en-US" sz="3200" b="1" dirty="0">
                <a:solidFill>
                  <a:schemeClr val="bg1"/>
                </a:solidFill>
                <a:sym typeface="+mn-ea"/>
              </a:rPr>
              <a:t>区块链</a:t>
            </a:r>
            <a:r>
              <a:rPr lang="en-US" altLang="zh-CN" sz="3200" b="1" dirty="0">
                <a:solidFill>
                  <a:schemeClr val="bg1"/>
                </a:solidFill>
                <a:sym typeface="+mn-ea"/>
              </a:rPr>
              <a:t>=？</a:t>
            </a:r>
            <a:endParaRPr lang="en-US" altLang="zh-CN" sz="3200" b="1" dirty="0">
              <a:solidFill>
                <a:schemeClr val="bg1"/>
              </a:solidFill>
              <a:sym typeface="+mn-ea"/>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3"/>
          <p:cNvPicPr>
            <a:picLocks noChangeAspect="1"/>
          </p:cNvPicPr>
          <p:nvPr/>
        </p:nvPicPr>
        <p:blipFill rotWithShape="1">
          <a:blip r:embed="rId1" cstate="print"/>
          <a:srcRect l="18131" t="18182" r="17534" b="6993"/>
          <a:stretch>
            <a:fillRect/>
          </a:stretch>
        </p:blipFill>
        <p:spPr>
          <a:xfrm>
            <a:off x="6139742" y="543039"/>
            <a:ext cx="1752601" cy="2038350"/>
          </a:xfrm>
          <a:prstGeom prst="rect">
            <a:avLst/>
          </a:prstGeom>
        </p:spPr>
      </p:pic>
      <p:sp>
        <p:nvSpPr>
          <p:cNvPr id="1048602" name="文本框 5"/>
          <p:cNvSpPr txBox="1"/>
          <p:nvPr/>
        </p:nvSpPr>
        <p:spPr>
          <a:xfrm>
            <a:off x="1435556" y="867774"/>
            <a:ext cx="4171889" cy="1168400"/>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我老李在</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今年</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9</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月</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1</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日中午</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12</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点整借给</a:t>
            </a:r>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老孙一百块钱</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400" dirty="0">
                <a:solidFill>
                  <a:schemeClr val="bg1"/>
                </a:solidFill>
                <a:latin typeface="Arial" panose="020B0604020202020204" pitchFamily="34" charset="0"/>
                <a:ea typeface="微软雅黑" panose="020B0503020204020204" charset="-122"/>
                <a:cs typeface="微软雅黑" panose="020B0503020204020204" charset="-122"/>
              </a:rPr>
              <a:t>请大家记在账本里</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Li borrowed a hundred dollars from the old grandson at 12 noon on September 1 this year! Please remember it in the books.</a:t>
            </a:r>
            <a:endParaRPr lang="zh-CN" altLang="en-US"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3" name="矩形 6"/>
          <p:cNvSpPr/>
          <p:nvPr/>
        </p:nvSpPr>
        <p:spPr>
          <a:xfrm>
            <a:off x="1448040" y="867773"/>
            <a:ext cx="4305764" cy="10990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05" name="文本框 19"/>
          <p:cNvSpPr txBox="1"/>
          <p:nvPr/>
        </p:nvSpPr>
        <p:spPr>
          <a:xfrm>
            <a:off x="3764688" y="2415307"/>
            <a:ext cx="4995748" cy="2461260"/>
          </a:xfrm>
          <a:prstGeom prst="rect">
            <a:avLst/>
          </a:prstGeom>
          <a:noFill/>
        </p:spPr>
        <p:txBody>
          <a:bodyPr wrap="square" rtlCol="0">
            <a:spAutoFit/>
          </a:bodyPr>
          <a:lstStyle/>
          <a:p>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听到广播的村民</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分辨广播中的声音是否来自李某；</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查看历史账本中记载的老李所有余额</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验证无误后将该笔交易记录在自己的账本上</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The villagers who heard the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broadcast</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recognize whether the voice in the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broadcast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came from Li;                          </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View all the balances of Lao Li recorded in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the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historical books                          </a:t>
            </a:r>
            <a:endPar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After verifying the record, record the </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rPr>
              <a:t>				transaction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on your own ledger</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06" name="矩形 29"/>
          <p:cNvSpPr/>
          <p:nvPr/>
        </p:nvSpPr>
        <p:spPr>
          <a:xfrm>
            <a:off x="2276495" y="4611319"/>
            <a:ext cx="2496472" cy="532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rial" panose="020B0604020202020204" pitchFamily="34" charset="0"/>
                <a:ea typeface="微软雅黑" panose="020B0503020204020204" charset="-122"/>
                <a:cs typeface="微软雅黑" panose="020B0503020204020204" charset="-122"/>
              </a:rPr>
              <a:t>分布式记账</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en-US" altLang="zh-CN" sz="1400" dirty="0" smtClean="0">
                <a:latin typeface="Arial" panose="020B0604020202020204" pitchFamily="34" charset="0"/>
                <a:ea typeface="微软雅黑" panose="020B0503020204020204" charset="-122"/>
                <a:cs typeface="微软雅黑" panose="020B0503020204020204" charset="-122"/>
              </a:rPr>
              <a:t>Decentralized accounting</a:t>
            </a:r>
            <a:endParaRPr lang="zh-CN" altLang="en-US" sz="1400" dirty="0">
              <a:latin typeface="Arial" panose="020B0604020202020204" pitchFamily="34" charset="0"/>
              <a:ea typeface="微软雅黑" panose="020B0503020204020204" charset="-122"/>
              <a:cs typeface="微软雅黑" panose="020B0503020204020204" charset="-122"/>
            </a:endParaRPr>
          </a:p>
        </p:txBody>
      </p:sp>
      <p:grpSp>
        <p:nvGrpSpPr>
          <p:cNvPr id="30" name="组合 30"/>
          <p:cNvGrpSpPr/>
          <p:nvPr/>
        </p:nvGrpSpPr>
        <p:grpSpPr>
          <a:xfrm>
            <a:off x="299662" y="2239928"/>
            <a:ext cx="3026853" cy="2521654"/>
            <a:chOff x="299662" y="2239928"/>
            <a:chExt cx="3026853" cy="2521654"/>
          </a:xfrm>
        </p:grpSpPr>
        <p:pic>
          <p:nvPicPr>
            <p:cNvPr id="2097158" name="图片 10"/>
            <p:cNvPicPr>
              <a:picLocks noChangeAspect="1"/>
            </p:cNvPicPr>
            <p:nvPr/>
          </p:nvPicPr>
          <p:blipFill>
            <a:blip r:embed="rId2" cstate="print"/>
            <a:stretch>
              <a:fillRect/>
            </a:stretch>
          </p:blipFill>
          <p:spPr>
            <a:xfrm>
              <a:off x="1330178" y="3874168"/>
              <a:ext cx="1025912" cy="887414"/>
            </a:xfrm>
            <a:prstGeom prst="rect">
              <a:avLst/>
            </a:prstGeom>
          </p:spPr>
        </p:pic>
        <p:pic>
          <p:nvPicPr>
            <p:cNvPr id="2097159" name="图片 14"/>
            <p:cNvPicPr>
              <a:picLocks noChangeAspect="1"/>
            </p:cNvPicPr>
            <p:nvPr/>
          </p:nvPicPr>
          <p:blipFill>
            <a:blip r:embed="rId3" cstate="print"/>
            <a:stretch>
              <a:fillRect/>
            </a:stretch>
          </p:blipFill>
          <p:spPr>
            <a:xfrm>
              <a:off x="937409" y="4058181"/>
              <a:ext cx="553137" cy="553137"/>
            </a:xfrm>
            <a:prstGeom prst="rect">
              <a:avLst/>
            </a:prstGeom>
          </p:spPr>
        </p:pic>
        <p:pic>
          <p:nvPicPr>
            <p:cNvPr id="2097160" name="图片 15"/>
            <p:cNvPicPr>
              <a:picLocks noChangeAspect="1"/>
            </p:cNvPicPr>
            <p:nvPr/>
          </p:nvPicPr>
          <p:blipFill>
            <a:blip r:embed="rId4" cstate="print"/>
            <a:stretch>
              <a:fillRect/>
            </a:stretch>
          </p:blipFill>
          <p:spPr>
            <a:xfrm>
              <a:off x="2762228" y="3200785"/>
              <a:ext cx="564287" cy="564287"/>
            </a:xfrm>
            <a:prstGeom prst="rect">
              <a:avLst/>
            </a:prstGeom>
          </p:spPr>
        </p:pic>
        <p:pic>
          <p:nvPicPr>
            <p:cNvPr id="2097161" name="图片 20"/>
            <p:cNvPicPr>
              <a:picLocks noChangeAspect="1"/>
            </p:cNvPicPr>
            <p:nvPr/>
          </p:nvPicPr>
          <p:blipFill>
            <a:blip r:embed="rId3" cstate="print"/>
            <a:stretch>
              <a:fillRect/>
            </a:stretch>
          </p:blipFill>
          <p:spPr>
            <a:xfrm>
              <a:off x="2146428" y="2399613"/>
              <a:ext cx="553137" cy="553137"/>
            </a:xfrm>
            <a:prstGeom prst="rect">
              <a:avLst/>
            </a:prstGeom>
          </p:spPr>
        </p:pic>
        <p:pic>
          <p:nvPicPr>
            <p:cNvPr id="2097162" name="图片 21"/>
            <p:cNvPicPr>
              <a:picLocks noChangeAspect="1"/>
            </p:cNvPicPr>
            <p:nvPr/>
          </p:nvPicPr>
          <p:blipFill>
            <a:blip r:embed="rId3" cstate="print"/>
            <a:stretch>
              <a:fillRect/>
            </a:stretch>
          </p:blipFill>
          <p:spPr>
            <a:xfrm>
              <a:off x="299662" y="3184270"/>
              <a:ext cx="553137" cy="553137"/>
            </a:xfrm>
            <a:prstGeom prst="rect">
              <a:avLst/>
            </a:prstGeom>
          </p:spPr>
        </p:pic>
        <p:pic>
          <p:nvPicPr>
            <p:cNvPr id="2097163" name="图片 26"/>
            <p:cNvPicPr>
              <a:picLocks noChangeAspect="1"/>
            </p:cNvPicPr>
            <p:nvPr/>
          </p:nvPicPr>
          <p:blipFill>
            <a:blip r:embed="rId2" cstate="print"/>
            <a:stretch>
              <a:fillRect/>
            </a:stretch>
          </p:blipFill>
          <p:spPr>
            <a:xfrm>
              <a:off x="1910041" y="3017214"/>
              <a:ext cx="1025912" cy="887414"/>
            </a:xfrm>
            <a:prstGeom prst="rect">
              <a:avLst/>
            </a:prstGeom>
          </p:spPr>
        </p:pic>
        <p:pic>
          <p:nvPicPr>
            <p:cNvPr id="2097164" name="图片 27"/>
            <p:cNvPicPr>
              <a:picLocks noChangeAspect="1"/>
            </p:cNvPicPr>
            <p:nvPr/>
          </p:nvPicPr>
          <p:blipFill>
            <a:blip r:embed="rId2" cstate="print"/>
            <a:stretch>
              <a:fillRect/>
            </a:stretch>
          </p:blipFill>
          <p:spPr>
            <a:xfrm>
              <a:off x="620838" y="3017132"/>
              <a:ext cx="1025912" cy="887414"/>
            </a:xfrm>
            <a:prstGeom prst="rect">
              <a:avLst/>
            </a:prstGeom>
          </p:spPr>
        </p:pic>
        <p:pic>
          <p:nvPicPr>
            <p:cNvPr id="2097165" name="图片 28"/>
            <p:cNvPicPr>
              <a:picLocks noChangeAspect="1"/>
            </p:cNvPicPr>
            <p:nvPr/>
          </p:nvPicPr>
          <p:blipFill>
            <a:blip r:embed="rId2" cstate="print"/>
            <a:stretch>
              <a:fillRect/>
            </a:stretch>
          </p:blipFill>
          <p:spPr>
            <a:xfrm>
              <a:off x="1317693" y="2239928"/>
              <a:ext cx="1025912" cy="887414"/>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47395" y="395605"/>
            <a:ext cx="7153275"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smtClean="0">
                <a:solidFill>
                  <a:schemeClr val="bg1"/>
                </a:solidFill>
                <a:latin typeface="微软雅黑" panose="020B0503020204020204" charset="-122"/>
                <a:ea typeface="微软雅黑" panose="020B0503020204020204" charset="-122"/>
                <a:sym typeface="+mn-ea"/>
              </a:rPr>
              <a:t>人人都相信公益：区块链</a:t>
            </a:r>
            <a:r>
              <a:rPr lang="en-US" altLang="zh-CN" sz="2000" b="1" dirty="0" smtClean="0">
                <a:solidFill>
                  <a:schemeClr val="bg1"/>
                </a:solidFill>
                <a:latin typeface="微软雅黑" panose="020B0503020204020204" charset="-122"/>
                <a:ea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sym typeface="+mn-ea"/>
              </a:rPr>
              <a:t>公益</a:t>
            </a:r>
            <a:endParaRPr lang="zh-CN" altLang="en-US" sz="2000" b="1" dirty="0">
              <a:solidFill>
                <a:schemeClr val="bg1"/>
              </a:solidFill>
              <a:latin typeface="微软雅黑" panose="020B0503020204020204" charset="-122"/>
              <a:ea typeface="微软雅黑" panose="020B0503020204020204" charset="-122"/>
              <a:sym typeface="+mn-ea"/>
            </a:endParaRPr>
          </a:p>
        </p:txBody>
      </p:sp>
      <p:grpSp>
        <p:nvGrpSpPr>
          <p:cNvPr id="13" name="组合 12"/>
          <p:cNvGrpSpPr/>
          <p:nvPr/>
        </p:nvGrpSpPr>
        <p:grpSpPr>
          <a:xfrm>
            <a:off x="1313792" y="1849821"/>
            <a:ext cx="2460029" cy="2849997"/>
            <a:chOff x="1534510" y="1572377"/>
            <a:chExt cx="2544114" cy="3130805"/>
          </a:xfrm>
        </p:grpSpPr>
        <p:grpSp>
          <p:nvGrpSpPr>
            <p:cNvPr id="9" name="组合 8"/>
            <p:cNvGrpSpPr/>
            <p:nvPr/>
          </p:nvGrpSpPr>
          <p:grpSpPr>
            <a:xfrm>
              <a:off x="1534510" y="1572377"/>
              <a:ext cx="2544114" cy="2972938"/>
              <a:chOff x="1005136" y="1082526"/>
              <a:chExt cx="3073489" cy="3462790"/>
            </a:xfrm>
          </p:grpSpPr>
          <p:sp>
            <p:nvSpPr>
              <p:cNvPr id="6" name="Oval 80"/>
              <p:cNvSpPr/>
              <p:nvPr/>
            </p:nvSpPr>
            <p:spPr bwMode="auto">
              <a:xfrm>
                <a:off x="1005136" y="3141799"/>
                <a:ext cx="3073489" cy="1403517"/>
              </a:xfrm>
              <a:prstGeom prst="ellipse">
                <a:avLst/>
              </a:prstGeom>
              <a:solidFill>
                <a:srgbClr val="4E526E">
                  <a:lumMod val="100000"/>
                  <a:alpha val="60000"/>
                </a:srgbClr>
              </a:solidFill>
              <a:ln w="9525">
                <a:noFill/>
                <a:round/>
              </a:ln>
              <a:scene3d>
                <a:camera prst="isometricOffAxis1Left">
                  <a:rot lat="18000000" lon="0" rev="0"/>
                </a:camera>
                <a:lightRig rig="threePt" dir="t"/>
              </a:scene3d>
              <a:sp3d extrusionH="50165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srgbClr val="000000"/>
                  </a:solidFill>
                  <a:effectLst/>
                  <a:uLnTx/>
                  <a:uFillTx/>
                </a:endParaRPr>
              </a:p>
            </p:txBody>
          </p:sp>
          <p:sp>
            <p:nvSpPr>
              <p:cNvPr id="7" name="Oval 70"/>
              <p:cNvSpPr/>
              <p:nvPr/>
            </p:nvSpPr>
            <p:spPr bwMode="auto">
              <a:xfrm>
                <a:off x="1005136" y="2075362"/>
                <a:ext cx="3073489" cy="1403517"/>
              </a:xfrm>
              <a:prstGeom prst="ellipse">
                <a:avLst/>
              </a:prstGeom>
              <a:solidFill>
                <a:srgbClr val="FFC000">
                  <a:lumMod val="100000"/>
                  <a:alpha val="60000"/>
                </a:srgbClr>
              </a:solidFill>
              <a:ln w="9525">
                <a:noFill/>
                <a:round/>
              </a:ln>
              <a:scene3d>
                <a:camera prst="isometricOffAxis1Left">
                  <a:rot lat="18000000" lon="0" rev="0"/>
                </a:camera>
                <a:lightRig rig="threePt" dir="t"/>
              </a:scene3d>
              <a:sp3d extrusionH="50165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srgbClr val="000000"/>
                  </a:solidFill>
                  <a:effectLst/>
                  <a:uLnTx/>
                  <a:uFillTx/>
                </a:endParaRPr>
              </a:p>
            </p:txBody>
          </p:sp>
          <p:sp>
            <p:nvSpPr>
              <p:cNvPr id="8" name="Oval 100"/>
              <p:cNvSpPr/>
              <p:nvPr/>
            </p:nvSpPr>
            <p:spPr bwMode="auto">
              <a:xfrm>
                <a:off x="1005136" y="1082526"/>
                <a:ext cx="3073489" cy="1403517"/>
              </a:xfrm>
              <a:prstGeom prst="ellipse">
                <a:avLst/>
              </a:prstGeom>
              <a:solidFill>
                <a:srgbClr val="768D8C">
                  <a:alpha val="54000"/>
                </a:srgbClr>
              </a:solidFill>
              <a:ln w="9525">
                <a:noFill/>
                <a:round/>
              </a:ln>
              <a:scene3d>
                <a:camera prst="isometricOffAxis1Left">
                  <a:rot lat="18000000" lon="0" rev="0"/>
                </a:camera>
                <a:lightRig rig="threePt" dir="t"/>
              </a:scene3d>
              <a:sp3d extrusionH="501650"/>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smtClean="0">
                  <a:ln>
                    <a:noFill/>
                  </a:ln>
                  <a:solidFill>
                    <a:srgbClr val="000000"/>
                  </a:solidFill>
                  <a:effectLst/>
                  <a:uLnTx/>
                  <a:uFillTx/>
                </a:endParaRPr>
              </a:p>
            </p:txBody>
          </p:sp>
        </p:grpSp>
        <p:sp>
          <p:nvSpPr>
            <p:cNvPr id="10" name="文本框 9"/>
            <p:cNvSpPr txBox="1"/>
            <p:nvPr/>
          </p:nvSpPr>
          <p:spPr>
            <a:xfrm>
              <a:off x="2196967" y="2504848"/>
              <a:ext cx="1240220" cy="405722"/>
            </a:xfrm>
            <a:prstGeom prst="rect">
              <a:avLst/>
            </a:prstGeom>
            <a:noFill/>
          </p:spPr>
          <p:txBody>
            <a:bodyPr wrap="square" rtlCol="0">
              <a:spAutoFit/>
            </a:bodyPr>
            <a:lstStyle/>
            <a:p>
              <a:r>
                <a:rPr lang="zh-CN" altLang="en-US" sz="1800" dirty="0" smtClean="0"/>
                <a:t>公开透明</a:t>
              </a:r>
              <a:endParaRPr lang="zh-CN" altLang="en-US" sz="1800" dirty="0"/>
            </a:p>
          </p:txBody>
        </p:sp>
        <p:sp>
          <p:nvSpPr>
            <p:cNvPr id="11" name="文本框 10"/>
            <p:cNvSpPr txBox="1"/>
            <p:nvPr/>
          </p:nvSpPr>
          <p:spPr>
            <a:xfrm>
              <a:off x="2312580" y="3359562"/>
              <a:ext cx="1124607" cy="369332"/>
            </a:xfrm>
            <a:prstGeom prst="rect">
              <a:avLst/>
            </a:prstGeom>
            <a:noFill/>
          </p:spPr>
          <p:txBody>
            <a:bodyPr wrap="square" rtlCol="0">
              <a:spAutoFit/>
            </a:bodyPr>
            <a:lstStyle/>
            <a:p>
              <a:r>
                <a:rPr lang="zh-CN" altLang="en-US" sz="1800" dirty="0" smtClean="0"/>
                <a:t>可追溯</a:t>
              </a:r>
              <a:endParaRPr lang="zh-CN" altLang="en-US" sz="1800" dirty="0"/>
            </a:p>
          </p:txBody>
        </p:sp>
        <p:sp>
          <p:nvSpPr>
            <p:cNvPr id="12" name="文本框 11"/>
            <p:cNvSpPr txBox="1"/>
            <p:nvPr/>
          </p:nvSpPr>
          <p:spPr>
            <a:xfrm>
              <a:off x="2196965" y="4297460"/>
              <a:ext cx="1240221" cy="405722"/>
            </a:xfrm>
            <a:prstGeom prst="rect">
              <a:avLst/>
            </a:prstGeom>
            <a:noFill/>
          </p:spPr>
          <p:txBody>
            <a:bodyPr wrap="square" rtlCol="0">
              <a:spAutoFit/>
            </a:bodyPr>
            <a:lstStyle/>
            <a:p>
              <a:r>
                <a:rPr lang="zh-CN" altLang="en-US" sz="1800" dirty="0" smtClean="0"/>
                <a:t>不可篡改</a:t>
              </a:r>
              <a:endParaRPr lang="zh-CN" altLang="en-US" sz="1800" dirty="0"/>
            </a:p>
          </p:txBody>
        </p:sp>
      </p:grpSp>
      <p:sp>
        <p:nvSpPr>
          <p:cNvPr id="14" name="标题 1"/>
          <p:cNvSpPr txBox="1"/>
          <p:nvPr/>
        </p:nvSpPr>
        <p:spPr>
          <a:xfrm>
            <a:off x="1537870" y="1277043"/>
            <a:ext cx="1938302"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smtClean="0">
                <a:solidFill>
                  <a:schemeClr val="bg1"/>
                </a:solidFill>
                <a:latin typeface="微软雅黑" panose="020B0503020204020204" charset="-122"/>
                <a:ea typeface="微软雅黑" panose="020B0503020204020204" charset="-122"/>
                <a:sym typeface="+mn-ea"/>
              </a:rPr>
              <a:t>区块链技术特点</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15" name="右箭头 14"/>
          <p:cNvSpPr/>
          <p:nvPr/>
        </p:nvSpPr>
        <p:spPr>
          <a:xfrm>
            <a:off x="4246179" y="2900855"/>
            <a:ext cx="788276" cy="546538"/>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n w="0"/>
                <a:solidFill>
                  <a:schemeClr val="tx1"/>
                </a:solidFill>
                <a:effectLst>
                  <a:outerShdw blurRad="38100" dist="19050" dir="2700000" algn="tl" rotWithShape="0">
                    <a:schemeClr val="dk1">
                      <a:alpha val="40000"/>
                    </a:schemeClr>
                  </a:outerShdw>
                </a:effectLst>
              </a:rPr>
              <a:t>解决</a:t>
            </a:r>
            <a:endParaRPr lang="zh-CN" altLang="en-US" sz="1800" dirty="0">
              <a:ln w="0"/>
              <a:solidFill>
                <a:schemeClr val="tx1"/>
              </a:solidFill>
              <a:effectLst>
                <a:outerShdw blurRad="38100" dist="19050" dir="2700000" algn="tl" rotWithShape="0">
                  <a:schemeClr val="dk1">
                    <a:alpha val="40000"/>
                  </a:schemeClr>
                </a:outerShdw>
              </a:effectLst>
            </a:endParaRPr>
          </a:p>
        </p:txBody>
      </p:sp>
      <p:sp>
        <p:nvSpPr>
          <p:cNvPr id="16" name="标题 1"/>
          <p:cNvSpPr txBox="1"/>
          <p:nvPr/>
        </p:nvSpPr>
        <p:spPr>
          <a:xfrm>
            <a:off x="5794201" y="1277043"/>
            <a:ext cx="2372335"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smtClean="0">
                <a:solidFill>
                  <a:schemeClr val="bg1"/>
                </a:solidFill>
                <a:latin typeface="微软雅黑" panose="020B0503020204020204" charset="-122"/>
                <a:ea typeface="微软雅黑" panose="020B0503020204020204" charset="-122"/>
                <a:sym typeface="+mn-ea"/>
              </a:rPr>
              <a:t>传统公益存在的问题</a:t>
            </a:r>
            <a:endParaRPr lang="zh-CN" altLang="en-US" sz="2000" b="1" dirty="0">
              <a:solidFill>
                <a:schemeClr val="bg1"/>
              </a:solidFill>
              <a:latin typeface="微软雅黑" panose="020B0503020204020204" charset="-122"/>
              <a:ea typeface="微软雅黑" panose="020B0503020204020204" charset="-122"/>
              <a:sym typeface="+mn-ea"/>
            </a:endParaRPr>
          </a:p>
        </p:txBody>
      </p:sp>
      <p:cxnSp>
        <p:nvCxnSpPr>
          <p:cNvPr id="18" name="直接连接符 17"/>
          <p:cNvCxnSpPr/>
          <p:nvPr/>
        </p:nvCxnSpPr>
        <p:spPr>
          <a:xfrm>
            <a:off x="5108028" y="1277043"/>
            <a:ext cx="0" cy="3599757"/>
          </a:xfrm>
          <a:prstGeom prst="line">
            <a:avLst/>
          </a:prstGeom>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5793025" y="3865304"/>
            <a:ext cx="2302693" cy="720233"/>
          </a:xfrm>
          <a:prstGeom prst="roundRect">
            <a:avLst/>
          </a:prstGeom>
          <a:solidFill>
            <a:srgbClr val="384242">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794201" y="1937568"/>
            <a:ext cx="2301518" cy="720233"/>
          </a:xfrm>
          <a:prstGeom prst="roundRect">
            <a:avLst/>
          </a:prstGeom>
          <a:solidFill>
            <a:srgbClr val="8261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5793025" y="2900855"/>
            <a:ext cx="2302693" cy="720233"/>
          </a:xfrm>
          <a:prstGeom prst="roundRect">
            <a:avLst/>
          </a:prstGeom>
          <a:solidFill>
            <a:srgbClr val="5C5E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948855" y="2034214"/>
            <a:ext cx="1951815" cy="577081"/>
          </a:xfrm>
          <a:prstGeom prst="rect">
            <a:avLst/>
          </a:prstGeom>
          <a:noFill/>
        </p:spPr>
        <p:txBody>
          <a:bodyPr wrap="square" rtlCol="0">
            <a:spAutoFit/>
          </a:bodyPr>
          <a:lstStyle/>
          <a:p>
            <a:r>
              <a:rPr lang="zh-CN" altLang="en-US" sz="1050" dirty="0" smtClean="0"/>
              <a:t>受惠人群分布、资金到账时间、资金使用范围等方面的不透明易造成公众的不信任</a:t>
            </a:r>
            <a:endParaRPr lang="zh-CN" altLang="en-US" sz="1050" dirty="0"/>
          </a:p>
        </p:txBody>
      </p:sp>
      <p:sp>
        <p:nvSpPr>
          <p:cNvPr id="23" name="文本框 22"/>
          <p:cNvSpPr txBox="1"/>
          <p:nvPr/>
        </p:nvSpPr>
        <p:spPr>
          <a:xfrm>
            <a:off x="5948854" y="3053803"/>
            <a:ext cx="1951816" cy="577081"/>
          </a:xfrm>
          <a:prstGeom prst="rect">
            <a:avLst/>
          </a:prstGeom>
          <a:noFill/>
        </p:spPr>
        <p:txBody>
          <a:bodyPr wrap="square" rtlCol="0">
            <a:spAutoFit/>
          </a:bodyPr>
          <a:lstStyle/>
          <a:p>
            <a:r>
              <a:rPr lang="zh-CN" altLang="en-US" sz="1050" dirty="0" smtClean="0"/>
              <a:t>效果有限，资金往往难以较为准确及时地到达最需要的受众手中</a:t>
            </a:r>
            <a:endParaRPr lang="zh-CN" altLang="en-US" sz="1050" dirty="0"/>
          </a:p>
        </p:txBody>
      </p:sp>
      <p:sp>
        <p:nvSpPr>
          <p:cNvPr id="24" name="文本框 23"/>
          <p:cNvSpPr txBox="1"/>
          <p:nvPr/>
        </p:nvSpPr>
        <p:spPr>
          <a:xfrm>
            <a:off x="5878036" y="4017671"/>
            <a:ext cx="2022634" cy="415498"/>
          </a:xfrm>
          <a:prstGeom prst="rect">
            <a:avLst/>
          </a:prstGeom>
          <a:noFill/>
        </p:spPr>
        <p:txBody>
          <a:bodyPr wrap="square" rtlCol="0">
            <a:spAutoFit/>
          </a:bodyPr>
          <a:lstStyle/>
          <a:p>
            <a:r>
              <a:rPr lang="zh-CN" altLang="en-US" sz="1050" dirty="0" smtClean="0"/>
              <a:t>信息披露成本高，导致公益机构提升透明度的难度加大</a:t>
            </a:r>
            <a:endParaRPr lang="zh-CN" altLang="en-US" sz="10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bject 68"/>
          <p:cNvSpPr/>
          <p:nvPr/>
        </p:nvSpPr>
        <p:spPr>
          <a:xfrm>
            <a:off x="1595755" y="2841625"/>
            <a:ext cx="5545455" cy="476250"/>
          </a:xfrm>
          <a:custGeom>
            <a:avLst/>
            <a:gdLst/>
            <a:ahLst/>
            <a:cxnLst/>
            <a:rect l="l" t="t" r="r" b="b"/>
            <a:pathLst>
              <a:path w="17859376" h="1047115">
                <a:moveTo>
                  <a:pt x="17188632" y="0"/>
                </a:moveTo>
                <a:lnTo>
                  <a:pt x="17188632" y="356010"/>
                </a:lnTo>
                <a:lnTo>
                  <a:pt x="0" y="356010"/>
                </a:lnTo>
                <a:lnTo>
                  <a:pt x="0" y="691078"/>
                </a:lnTo>
                <a:lnTo>
                  <a:pt x="17188632" y="691078"/>
                </a:lnTo>
                <a:lnTo>
                  <a:pt x="17188632" y="1047088"/>
                </a:lnTo>
                <a:lnTo>
                  <a:pt x="17858768" y="523544"/>
                </a:lnTo>
                <a:lnTo>
                  <a:pt x="17188632" y="0"/>
                </a:lnTo>
                <a:close/>
              </a:path>
            </a:pathLst>
          </a:custGeom>
          <a:solidFill>
            <a:srgbClr val="00A2FF"/>
          </a:solidFill>
        </p:spPr>
        <p:txBody>
          <a:bodyPr wrap="square" lIns="0" tIns="0" rIns="0" bIns="0" rtlCol="0"/>
          <a:lstStyle/>
          <a:p>
            <a:endParaRPr>
              <a:solidFill>
                <a:schemeClr val="bg1"/>
              </a:solidFill>
            </a:endParaRPr>
          </a:p>
        </p:txBody>
      </p:sp>
      <p:sp>
        <p:nvSpPr>
          <p:cNvPr id="91" name="object 89"/>
          <p:cNvSpPr txBox="1"/>
          <p:nvPr/>
        </p:nvSpPr>
        <p:spPr>
          <a:xfrm>
            <a:off x="1216660" y="4445635"/>
            <a:ext cx="6048375" cy="189865"/>
          </a:xfrm>
          <a:prstGeom prst="rect">
            <a:avLst/>
          </a:prstGeom>
        </p:spPr>
        <p:txBody>
          <a:bodyPr vert="horz" wrap="square" lIns="0" tIns="6065" rIns="0" bIns="0" rtlCol="0">
            <a:spAutoFit/>
          </a:bodyPr>
          <a:lstStyle/>
          <a:p>
            <a:pPr marL="12700" algn="ctr">
              <a:lnSpc>
                <a:spcPct val="100000"/>
              </a:lnSpc>
              <a:spcBef>
                <a:spcPts val="105"/>
              </a:spcBef>
            </a:pPr>
            <a:r>
              <a:rPr lang="zh-CN" sz="1200" dirty="0">
                <a:solidFill>
                  <a:schemeClr val="bg1"/>
                </a:solidFill>
              </a:rPr>
              <a:t>贵阳市政府基于大数据精准帮扶平台上建立扶贫区块链应用</a:t>
            </a:r>
            <a:endParaRPr lang="zh-CN" sz="1200" dirty="0">
              <a:solidFill>
                <a:schemeClr val="bg1"/>
              </a:solidFill>
            </a:endParaRPr>
          </a:p>
        </p:txBody>
      </p:sp>
      <p:sp>
        <p:nvSpPr>
          <p:cNvPr id="4" name="标题 1"/>
          <p:cNvSpPr txBox="1"/>
          <p:nvPr/>
        </p:nvSpPr>
        <p:spPr>
          <a:xfrm>
            <a:off x="747395" y="395605"/>
            <a:ext cx="7153275"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微软雅黑" panose="020B0503020204020204" charset="-122"/>
                <a:ea typeface="微软雅黑" panose="020B0503020204020204" charset="-122"/>
                <a:sym typeface="+mn-ea"/>
              </a:rPr>
              <a:t>区块链</a:t>
            </a:r>
            <a:r>
              <a:rPr lang="en-US" altLang="zh-CN" sz="2000" b="1" dirty="0">
                <a:solidFill>
                  <a:schemeClr val="bg1"/>
                </a:solidFill>
                <a:latin typeface="微软雅黑" panose="020B0503020204020204" charset="-122"/>
                <a:ea typeface="微软雅黑" panose="020B0503020204020204" charset="-122"/>
                <a:sym typeface="+mn-ea"/>
              </a:rPr>
              <a:t>+</a:t>
            </a:r>
            <a:r>
              <a:rPr lang="zh-CN" altLang="en-US" sz="2000" b="1" dirty="0">
                <a:solidFill>
                  <a:schemeClr val="bg1"/>
                </a:solidFill>
                <a:latin typeface="微软雅黑" panose="020B0503020204020204" charset="-122"/>
                <a:ea typeface="微软雅黑" panose="020B0503020204020204" charset="-122"/>
                <a:sym typeface="+mn-ea"/>
              </a:rPr>
              <a:t>扶贫</a:t>
            </a:r>
            <a:r>
              <a:rPr lang="en-US" altLang="zh-CN" sz="2000" b="1" dirty="0">
                <a:solidFill>
                  <a:schemeClr val="bg1"/>
                </a:solidFill>
                <a:latin typeface="微软雅黑" panose="020B0503020204020204" charset="-122"/>
                <a:ea typeface="微软雅黑" panose="020B0503020204020204" charset="-122"/>
                <a:sym typeface="+mn-ea"/>
              </a:rPr>
              <a:t>——</a:t>
            </a:r>
            <a:r>
              <a:rPr lang="zh-CN" altLang="en-US" sz="2000" b="1" dirty="0">
                <a:solidFill>
                  <a:schemeClr val="bg1"/>
                </a:solidFill>
                <a:latin typeface="微软雅黑" panose="020B0503020204020204" charset="-122"/>
                <a:ea typeface="微软雅黑" panose="020B0503020204020204" charset="-122"/>
                <a:sym typeface="+mn-ea"/>
              </a:rPr>
              <a:t>以贵阳扶贫区块链为例</a:t>
            </a:r>
            <a:r>
              <a:rPr lang="en-US" altLang="zh-CN" sz="2000" b="1" dirty="0">
                <a:solidFill>
                  <a:schemeClr val="bg1"/>
                </a:solidFill>
                <a:latin typeface="微软雅黑" panose="020B0503020204020204" charset="-122"/>
                <a:ea typeface="微软雅黑" panose="020B0503020204020204" charset="-122"/>
                <a:sym typeface="+mn-ea"/>
              </a:rPr>
              <a:t>——</a:t>
            </a:r>
            <a:r>
              <a:rPr lang="zh-CN" altLang="en-US" sz="2000" b="1" dirty="0">
                <a:solidFill>
                  <a:schemeClr val="bg1"/>
                </a:solidFill>
                <a:latin typeface="微软雅黑" panose="020B0503020204020204" charset="-122"/>
                <a:ea typeface="微软雅黑" panose="020B0503020204020204" charset="-122"/>
                <a:sym typeface="+mn-ea"/>
              </a:rPr>
              <a:t>善款精准帮扶</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2050" name="美金"/>
          <p:cNvSpPr/>
          <p:nvPr/>
        </p:nvSpPr>
        <p:spPr bwMode="auto">
          <a:xfrm>
            <a:off x="466408" y="2687003"/>
            <a:ext cx="914400" cy="627380"/>
          </a:xfrm>
          <a:custGeom>
            <a:avLst/>
            <a:gdLst>
              <a:gd name="T0" fmla="*/ 1691265 w 3283"/>
              <a:gd name="T1" fmla="*/ 972666 h 2167"/>
              <a:gd name="T2" fmla="*/ 1691265 w 3283"/>
              <a:gd name="T3" fmla="*/ 1114753 h 2167"/>
              <a:gd name="T4" fmla="*/ 1582682 w 3283"/>
              <a:gd name="T5" fmla="*/ 1114753 h 2167"/>
              <a:gd name="T6" fmla="*/ 0 w 3283"/>
              <a:gd name="T7" fmla="*/ 1188814 h 2167"/>
              <a:gd name="T8" fmla="*/ 106390 w 3283"/>
              <a:gd name="T9" fmla="*/ 285820 h 2167"/>
              <a:gd name="T10" fmla="*/ 106390 w 3283"/>
              <a:gd name="T11" fmla="*/ 145379 h 2167"/>
              <a:gd name="T12" fmla="*/ 215521 w 3283"/>
              <a:gd name="T13" fmla="*/ 145379 h 2167"/>
              <a:gd name="T14" fmla="*/ 215521 w 3283"/>
              <a:gd name="T15" fmla="*/ 0 h 2167"/>
              <a:gd name="T16" fmla="*/ 1726911 w 3283"/>
              <a:gd name="T17" fmla="*/ 0 h 2167"/>
              <a:gd name="T18" fmla="*/ 1800397 w 3283"/>
              <a:gd name="T19" fmla="*/ 68026 h 2167"/>
              <a:gd name="T20" fmla="*/ 1800397 w 3283"/>
              <a:gd name="T21" fmla="*/ 972666 h 2167"/>
              <a:gd name="T22" fmla="*/ 71840 w 3283"/>
              <a:gd name="T23" fmla="*/ 357687 h 2167"/>
              <a:gd name="T24" fmla="*/ 1509197 w 3283"/>
              <a:gd name="T25" fmla="*/ 1114205 h 2167"/>
              <a:gd name="T26" fmla="*/ 71840 w 3283"/>
              <a:gd name="T27" fmla="*/ 357687 h 2167"/>
              <a:gd name="T28" fmla="*/ 180424 w 3283"/>
              <a:gd name="T29" fmla="*/ 285820 h 2167"/>
              <a:gd name="T30" fmla="*/ 1582682 w 3283"/>
              <a:gd name="T31" fmla="*/ 1046727 h 2167"/>
              <a:gd name="T32" fmla="*/ 1617231 w 3283"/>
              <a:gd name="T33" fmla="*/ 213405 h 2167"/>
              <a:gd name="T34" fmla="*/ 1726911 w 3283"/>
              <a:gd name="T35" fmla="*/ 68026 h 2167"/>
              <a:gd name="T36" fmla="*/ 289555 w 3283"/>
              <a:gd name="T37" fmla="*/ 145379 h 2167"/>
              <a:gd name="T38" fmla="*/ 1691265 w 3283"/>
              <a:gd name="T39" fmla="*/ 145379 h 2167"/>
              <a:gd name="T40" fmla="*/ 1691265 w 3283"/>
              <a:gd name="T41" fmla="*/ 898605 h 2167"/>
              <a:gd name="T42" fmla="*/ 1726911 w 3283"/>
              <a:gd name="T43" fmla="*/ 68026 h 2167"/>
              <a:gd name="T44" fmla="*/ 255006 w 3283"/>
              <a:gd name="T45" fmla="*/ 1081837 h 2167"/>
              <a:gd name="T46" fmla="*/ 106938 w 3283"/>
              <a:gd name="T47" fmla="*/ 965534 h 2167"/>
              <a:gd name="T48" fmla="*/ 119551 w 3283"/>
              <a:gd name="T49" fmla="*/ 552439 h 2167"/>
              <a:gd name="T50" fmla="*/ 252264 w 3283"/>
              <a:gd name="T51" fmla="*/ 398283 h 2167"/>
              <a:gd name="T52" fmla="*/ 1339193 w 3283"/>
              <a:gd name="T53" fmla="*/ 410352 h 2167"/>
              <a:gd name="T54" fmla="*/ 1478486 w 3283"/>
              <a:gd name="T55" fmla="*/ 963888 h 2167"/>
              <a:gd name="T56" fmla="*/ 310394 w 3283"/>
              <a:gd name="T57" fmla="*/ 655576 h 2167"/>
              <a:gd name="T58" fmla="*/ 310394 w 3283"/>
              <a:gd name="T59" fmla="*/ 851974 h 2167"/>
              <a:gd name="T60" fmla="*/ 310394 w 3283"/>
              <a:gd name="T61" fmla="*/ 655576 h 2167"/>
              <a:gd name="T62" fmla="*/ 539626 w 3283"/>
              <a:gd name="T63" fmla="*/ 753775 h 2167"/>
              <a:gd name="T64" fmla="*/ 1055121 w 3283"/>
              <a:gd name="T65" fmla="*/ 753775 h 2167"/>
              <a:gd name="T66" fmla="*/ 1274481 w 3283"/>
              <a:gd name="T67" fmla="*/ 655576 h 2167"/>
              <a:gd name="T68" fmla="*/ 1274481 w 3283"/>
              <a:gd name="T69" fmla="*/ 851974 h 2167"/>
              <a:gd name="T70" fmla="*/ 1274481 w 3283"/>
              <a:gd name="T71" fmla="*/ 655576 h 2167"/>
              <a:gd name="T72" fmla="*/ 811632 w 3283"/>
              <a:gd name="T73" fmla="*/ 949625 h 2167"/>
              <a:gd name="T74" fmla="*/ 772147 w 3283"/>
              <a:gd name="T75" fmla="*/ 911772 h 2167"/>
              <a:gd name="T76" fmla="*/ 704146 w 3283"/>
              <a:gd name="T77" fmla="*/ 870078 h 2167"/>
              <a:gd name="T78" fmla="*/ 727178 w 3283"/>
              <a:gd name="T79" fmla="*/ 813024 h 2167"/>
              <a:gd name="T80" fmla="*/ 772147 w 3283"/>
              <a:gd name="T81" fmla="*/ 879953 h 2167"/>
              <a:gd name="T82" fmla="*/ 733211 w 3283"/>
              <a:gd name="T83" fmla="*/ 741706 h 2167"/>
              <a:gd name="T84" fmla="*/ 695371 w 3283"/>
              <a:gd name="T85" fmla="*/ 673131 h 2167"/>
              <a:gd name="T86" fmla="*/ 772147 w 3283"/>
              <a:gd name="T87" fmla="*/ 587550 h 2167"/>
              <a:gd name="T88" fmla="*/ 811632 w 3283"/>
              <a:gd name="T89" fmla="*/ 569446 h 2167"/>
              <a:gd name="T90" fmla="*/ 854956 w 3283"/>
              <a:gd name="T91" fmla="*/ 606750 h 2167"/>
              <a:gd name="T92" fmla="*/ 846181 w 3283"/>
              <a:gd name="T93" fmla="*/ 669291 h 2167"/>
              <a:gd name="T94" fmla="*/ 811632 w 3283"/>
              <a:gd name="T95" fmla="*/ 619368 h 2167"/>
              <a:gd name="T96" fmla="*/ 840697 w 3283"/>
              <a:gd name="T97" fmla="*/ 739511 h 2167"/>
              <a:gd name="T98" fmla="*/ 886763 w 3283"/>
              <a:gd name="T99" fmla="*/ 785045 h 2167"/>
              <a:gd name="T100" fmla="*/ 867569 w 3283"/>
              <a:gd name="T101" fmla="*/ 883244 h 2167"/>
              <a:gd name="T102" fmla="*/ 772147 w 3283"/>
              <a:gd name="T103" fmla="*/ 618820 h 2167"/>
              <a:gd name="T104" fmla="*/ 733211 w 3283"/>
              <a:gd name="T105" fmla="*/ 670388 h 2167"/>
              <a:gd name="T106" fmla="*/ 772147 w 3283"/>
              <a:gd name="T107" fmla="*/ 723602 h 2167"/>
              <a:gd name="T108" fmla="*/ 843439 w 3283"/>
              <a:gd name="T109" fmla="*/ 787240 h 2167"/>
              <a:gd name="T110" fmla="*/ 811632 w 3283"/>
              <a:gd name="T111" fmla="*/ 879953 h 2167"/>
              <a:gd name="T112" fmla="*/ 853859 w 3283"/>
              <a:gd name="T113" fmla="*/ 820704 h 21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283" h="2167">
                <a:moveTo>
                  <a:pt x="3149" y="1773"/>
                </a:moveTo>
                <a:cubicBezTo>
                  <a:pt x="3084" y="1773"/>
                  <a:pt x="3084" y="1773"/>
                  <a:pt x="3084" y="1773"/>
                </a:cubicBezTo>
                <a:cubicBezTo>
                  <a:pt x="3084" y="1908"/>
                  <a:pt x="3084" y="1908"/>
                  <a:pt x="3084" y="1908"/>
                </a:cubicBezTo>
                <a:cubicBezTo>
                  <a:pt x="3084" y="2032"/>
                  <a:pt x="3084" y="2032"/>
                  <a:pt x="3084" y="2032"/>
                </a:cubicBezTo>
                <a:cubicBezTo>
                  <a:pt x="2949" y="2032"/>
                  <a:pt x="2949" y="2032"/>
                  <a:pt x="2949" y="2032"/>
                </a:cubicBezTo>
                <a:cubicBezTo>
                  <a:pt x="2886" y="2032"/>
                  <a:pt x="2886" y="2032"/>
                  <a:pt x="2886" y="2032"/>
                </a:cubicBezTo>
                <a:cubicBezTo>
                  <a:pt x="2886" y="2167"/>
                  <a:pt x="2886" y="2167"/>
                  <a:pt x="2886" y="2167"/>
                </a:cubicBezTo>
                <a:cubicBezTo>
                  <a:pt x="0" y="2167"/>
                  <a:pt x="0" y="2167"/>
                  <a:pt x="0" y="2167"/>
                </a:cubicBezTo>
                <a:cubicBezTo>
                  <a:pt x="0" y="521"/>
                  <a:pt x="0" y="521"/>
                  <a:pt x="0" y="521"/>
                </a:cubicBezTo>
                <a:cubicBezTo>
                  <a:pt x="194" y="521"/>
                  <a:pt x="194" y="521"/>
                  <a:pt x="194" y="521"/>
                </a:cubicBezTo>
                <a:cubicBezTo>
                  <a:pt x="194" y="389"/>
                  <a:pt x="194" y="389"/>
                  <a:pt x="194" y="389"/>
                </a:cubicBezTo>
                <a:cubicBezTo>
                  <a:pt x="194" y="265"/>
                  <a:pt x="194" y="265"/>
                  <a:pt x="194" y="265"/>
                </a:cubicBezTo>
                <a:cubicBezTo>
                  <a:pt x="329" y="265"/>
                  <a:pt x="329" y="265"/>
                  <a:pt x="329" y="265"/>
                </a:cubicBezTo>
                <a:cubicBezTo>
                  <a:pt x="393" y="265"/>
                  <a:pt x="393" y="265"/>
                  <a:pt x="393" y="265"/>
                </a:cubicBezTo>
                <a:cubicBezTo>
                  <a:pt x="393" y="124"/>
                  <a:pt x="393" y="124"/>
                  <a:pt x="393" y="124"/>
                </a:cubicBezTo>
                <a:cubicBezTo>
                  <a:pt x="393" y="0"/>
                  <a:pt x="393" y="0"/>
                  <a:pt x="393" y="0"/>
                </a:cubicBezTo>
                <a:cubicBezTo>
                  <a:pt x="528" y="0"/>
                  <a:pt x="528" y="0"/>
                  <a:pt x="528" y="0"/>
                </a:cubicBezTo>
                <a:cubicBezTo>
                  <a:pt x="3149" y="0"/>
                  <a:pt x="3149" y="0"/>
                  <a:pt x="3149" y="0"/>
                </a:cubicBezTo>
                <a:cubicBezTo>
                  <a:pt x="3283" y="0"/>
                  <a:pt x="3283" y="0"/>
                  <a:pt x="3283" y="0"/>
                </a:cubicBezTo>
                <a:cubicBezTo>
                  <a:pt x="3283" y="124"/>
                  <a:pt x="3283" y="124"/>
                  <a:pt x="3283" y="124"/>
                </a:cubicBezTo>
                <a:cubicBezTo>
                  <a:pt x="3283" y="1638"/>
                  <a:pt x="3283" y="1638"/>
                  <a:pt x="3283" y="1638"/>
                </a:cubicBezTo>
                <a:cubicBezTo>
                  <a:pt x="3283" y="1773"/>
                  <a:pt x="3283" y="1773"/>
                  <a:pt x="3283" y="1773"/>
                </a:cubicBezTo>
                <a:lnTo>
                  <a:pt x="3149" y="1773"/>
                </a:lnTo>
                <a:close/>
                <a:moveTo>
                  <a:pt x="131" y="652"/>
                </a:moveTo>
                <a:cubicBezTo>
                  <a:pt x="131" y="2031"/>
                  <a:pt x="131" y="2031"/>
                  <a:pt x="131" y="2031"/>
                </a:cubicBezTo>
                <a:cubicBezTo>
                  <a:pt x="2752" y="2031"/>
                  <a:pt x="2752" y="2031"/>
                  <a:pt x="2752" y="2031"/>
                </a:cubicBezTo>
                <a:cubicBezTo>
                  <a:pt x="2752" y="652"/>
                  <a:pt x="2752" y="652"/>
                  <a:pt x="2752" y="652"/>
                </a:cubicBezTo>
                <a:lnTo>
                  <a:pt x="131" y="652"/>
                </a:lnTo>
                <a:close/>
                <a:moveTo>
                  <a:pt x="329" y="389"/>
                </a:moveTo>
                <a:cubicBezTo>
                  <a:pt x="329" y="521"/>
                  <a:pt x="329" y="521"/>
                  <a:pt x="329" y="521"/>
                </a:cubicBezTo>
                <a:cubicBezTo>
                  <a:pt x="2886" y="521"/>
                  <a:pt x="2886" y="521"/>
                  <a:pt x="2886" y="521"/>
                </a:cubicBezTo>
                <a:cubicBezTo>
                  <a:pt x="2886" y="1908"/>
                  <a:pt x="2886" y="1908"/>
                  <a:pt x="2886" y="1908"/>
                </a:cubicBezTo>
                <a:cubicBezTo>
                  <a:pt x="2949" y="1908"/>
                  <a:pt x="2949" y="1908"/>
                  <a:pt x="2949" y="1908"/>
                </a:cubicBezTo>
                <a:cubicBezTo>
                  <a:pt x="2949" y="389"/>
                  <a:pt x="2949" y="389"/>
                  <a:pt x="2949" y="389"/>
                </a:cubicBezTo>
                <a:lnTo>
                  <a:pt x="329" y="389"/>
                </a:lnTo>
                <a:close/>
                <a:moveTo>
                  <a:pt x="3149" y="124"/>
                </a:moveTo>
                <a:cubicBezTo>
                  <a:pt x="528" y="124"/>
                  <a:pt x="528" y="124"/>
                  <a:pt x="528" y="124"/>
                </a:cubicBezTo>
                <a:cubicBezTo>
                  <a:pt x="528" y="265"/>
                  <a:pt x="528" y="265"/>
                  <a:pt x="528" y="265"/>
                </a:cubicBezTo>
                <a:cubicBezTo>
                  <a:pt x="2949" y="265"/>
                  <a:pt x="2949" y="265"/>
                  <a:pt x="2949" y="265"/>
                </a:cubicBezTo>
                <a:cubicBezTo>
                  <a:pt x="3084" y="265"/>
                  <a:pt x="3084" y="265"/>
                  <a:pt x="3084" y="265"/>
                </a:cubicBezTo>
                <a:cubicBezTo>
                  <a:pt x="3084" y="389"/>
                  <a:pt x="3084" y="389"/>
                  <a:pt x="3084" y="389"/>
                </a:cubicBezTo>
                <a:cubicBezTo>
                  <a:pt x="3084" y="1638"/>
                  <a:pt x="3084" y="1638"/>
                  <a:pt x="3084" y="1638"/>
                </a:cubicBezTo>
                <a:cubicBezTo>
                  <a:pt x="3149" y="1638"/>
                  <a:pt x="3149" y="1638"/>
                  <a:pt x="3149" y="1638"/>
                </a:cubicBezTo>
                <a:lnTo>
                  <a:pt x="3149" y="124"/>
                </a:lnTo>
                <a:close/>
                <a:moveTo>
                  <a:pt x="2444" y="1972"/>
                </a:moveTo>
                <a:cubicBezTo>
                  <a:pt x="465" y="1972"/>
                  <a:pt x="465" y="1972"/>
                  <a:pt x="465" y="1972"/>
                </a:cubicBezTo>
                <a:cubicBezTo>
                  <a:pt x="453" y="1850"/>
                  <a:pt x="343" y="1755"/>
                  <a:pt x="218" y="1755"/>
                </a:cubicBezTo>
                <a:cubicBezTo>
                  <a:pt x="209" y="1755"/>
                  <a:pt x="203" y="1758"/>
                  <a:pt x="195" y="1760"/>
                </a:cubicBezTo>
                <a:cubicBezTo>
                  <a:pt x="195" y="971"/>
                  <a:pt x="195" y="971"/>
                  <a:pt x="195" y="971"/>
                </a:cubicBezTo>
                <a:cubicBezTo>
                  <a:pt x="202" y="982"/>
                  <a:pt x="209" y="993"/>
                  <a:pt x="218" y="1007"/>
                </a:cubicBezTo>
                <a:cubicBezTo>
                  <a:pt x="350" y="1007"/>
                  <a:pt x="467" y="881"/>
                  <a:pt x="467" y="748"/>
                </a:cubicBezTo>
                <a:cubicBezTo>
                  <a:pt x="467" y="740"/>
                  <a:pt x="462" y="733"/>
                  <a:pt x="460" y="726"/>
                </a:cubicBezTo>
                <a:cubicBezTo>
                  <a:pt x="2447" y="726"/>
                  <a:pt x="2447" y="726"/>
                  <a:pt x="2447" y="726"/>
                </a:cubicBezTo>
                <a:cubicBezTo>
                  <a:pt x="2446" y="734"/>
                  <a:pt x="2442" y="740"/>
                  <a:pt x="2442" y="748"/>
                </a:cubicBezTo>
                <a:cubicBezTo>
                  <a:pt x="2442" y="873"/>
                  <a:pt x="2575" y="993"/>
                  <a:pt x="2696" y="1005"/>
                </a:cubicBezTo>
                <a:cubicBezTo>
                  <a:pt x="2696" y="1757"/>
                  <a:pt x="2696" y="1757"/>
                  <a:pt x="2696" y="1757"/>
                </a:cubicBezTo>
                <a:cubicBezTo>
                  <a:pt x="2582" y="1768"/>
                  <a:pt x="2455" y="1858"/>
                  <a:pt x="2444" y="1972"/>
                </a:cubicBezTo>
                <a:close/>
                <a:moveTo>
                  <a:pt x="566" y="1195"/>
                </a:moveTo>
                <a:cubicBezTo>
                  <a:pt x="467" y="1195"/>
                  <a:pt x="387" y="1275"/>
                  <a:pt x="387" y="1374"/>
                </a:cubicBezTo>
                <a:cubicBezTo>
                  <a:pt x="387" y="1473"/>
                  <a:pt x="467" y="1553"/>
                  <a:pt x="566" y="1553"/>
                </a:cubicBezTo>
                <a:cubicBezTo>
                  <a:pt x="665" y="1553"/>
                  <a:pt x="745" y="1473"/>
                  <a:pt x="745" y="1374"/>
                </a:cubicBezTo>
                <a:cubicBezTo>
                  <a:pt x="745" y="1275"/>
                  <a:pt x="665" y="1195"/>
                  <a:pt x="566" y="1195"/>
                </a:cubicBezTo>
                <a:close/>
                <a:moveTo>
                  <a:pt x="1454" y="905"/>
                </a:moveTo>
                <a:cubicBezTo>
                  <a:pt x="1195" y="905"/>
                  <a:pt x="984" y="1115"/>
                  <a:pt x="984" y="1374"/>
                </a:cubicBezTo>
                <a:cubicBezTo>
                  <a:pt x="984" y="1634"/>
                  <a:pt x="1195" y="1844"/>
                  <a:pt x="1454" y="1844"/>
                </a:cubicBezTo>
                <a:cubicBezTo>
                  <a:pt x="1714" y="1844"/>
                  <a:pt x="1924" y="1634"/>
                  <a:pt x="1924" y="1374"/>
                </a:cubicBezTo>
                <a:cubicBezTo>
                  <a:pt x="1924" y="1115"/>
                  <a:pt x="1714" y="905"/>
                  <a:pt x="1454" y="905"/>
                </a:cubicBezTo>
                <a:close/>
                <a:moveTo>
                  <a:pt x="2324" y="1195"/>
                </a:moveTo>
                <a:cubicBezTo>
                  <a:pt x="2225" y="1195"/>
                  <a:pt x="2145" y="1275"/>
                  <a:pt x="2145" y="1374"/>
                </a:cubicBezTo>
                <a:cubicBezTo>
                  <a:pt x="2145" y="1473"/>
                  <a:pt x="2225" y="1553"/>
                  <a:pt x="2324" y="1553"/>
                </a:cubicBezTo>
                <a:cubicBezTo>
                  <a:pt x="2422" y="1553"/>
                  <a:pt x="2502" y="1473"/>
                  <a:pt x="2502" y="1374"/>
                </a:cubicBezTo>
                <a:cubicBezTo>
                  <a:pt x="2502" y="1275"/>
                  <a:pt x="2422" y="1195"/>
                  <a:pt x="2324" y="1195"/>
                </a:cubicBezTo>
                <a:close/>
                <a:moveTo>
                  <a:pt x="1480" y="1662"/>
                </a:moveTo>
                <a:cubicBezTo>
                  <a:pt x="1480" y="1731"/>
                  <a:pt x="1480" y="1731"/>
                  <a:pt x="1480" y="1731"/>
                </a:cubicBezTo>
                <a:cubicBezTo>
                  <a:pt x="1408" y="1731"/>
                  <a:pt x="1408" y="1731"/>
                  <a:pt x="1408" y="1731"/>
                </a:cubicBezTo>
                <a:cubicBezTo>
                  <a:pt x="1408" y="1662"/>
                  <a:pt x="1408" y="1662"/>
                  <a:pt x="1408" y="1662"/>
                </a:cubicBezTo>
                <a:cubicBezTo>
                  <a:pt x="1373" y="1658"/>
                  <a:pt x="1361" y="1650"/>
                  <a:pt x="1340" y="1639"/>
                </a:cubicBezTo>
                <a:cubicBezTo>
                  <a:pt x="1318" y="1628"/>
                  <a:pt x="1299" y="1610"/>
                  <a:pt x="1284" y="1586"/>
                </a:cubicBezTo>
                <a:cubicBezTo>
                  <a:pt x="1268" y="1561"/>
                  <a:pt x="1259" y="1530"/>
                  <a:pt x="1256" y="1495"/>
                </a:cubicBezTo>
                <a:cubicBezTo>
                  <a:pt x="1326" y="1482"/>
                  <a:pt x="1326" y="1482"/>
                  <a:pt x="1326" y="1482"/>
                </a:cubicBezTo>
                <a:cubicBezTo>
                  <a:pt x="1331" y="1519"/>
                  <a:pt x="1341" y="1546"/>
                  <a:pt x="1354" y="1563"/>
                </a:cubicBezTo>
                <a:cubicBezTo>
                  <a:pt x="1373" y="1588"/>
                  <a:pt x="1381" y="1601"/>
                  <a:pt x="1408" y="1604"/>
                </a:cubicBezTo>
                <a:cubicBezTo>
                  <a:pt x="1408" y="1385"/>
                  <a:pt x="1408" y="1385"/>
                  <a:pt x="1408" y="1385"/>
                </a:cubicBezTo>
                <a:cubicBezTo>
                  <a:pt x="1380" y="1380"/>
                  <a:pt x="1367" y="1369"/>
                  <a:pt x="1337" y="1352"/>
                </a:cubicBezTo>
                <a:cubicBezTo>
                  <a:pt x="1315" y="1340"/>
                  <a:pt x="1298" y="1323"/>
                  <a:pt x="1286" y="1301"/>
                </a:cubicBezTo>
                <a:cubicBezTo>
                  <a:pt x="1274" y="1280"/>
                  <a:pt x="1268" y="1255"/>
                  <a:pt x="1268" y="1227"/>
                </a:cubicBezTo>
                <a:cubicBezTo>
                  <a:pt x="1268" y="1178"/>
                  <a:pt x="1286" y="1139"/>
                  <a:pt x="1320" y="1108"/>
                </a:cubicBezTo>
                <a:cubicBezTo>
                  <a:pt x="1344" y="1088"/>
                  <a:pt x="1362" y="1075"/>
                  <a:pt x="1408" y="1071"/>
                </a:cubicBezTo>
                <a:cubicBezTo>
                  <a:pt x="1408" y="1038"/>
                  <a:pt x="1408" y="1038"/>
                  <a:pt x="1408" y="1038"/>
                </a:cubicBezTo>
                <a:cubicBezTo>
                  <a:pt x="1480" y="1038"/>
                  <a:pt x="1480" y="1038"/>
                  <a:pt x="1480" y="1038"/>
                </a:cubicBezTo>
                <a:cubicBezTo>
                  <a:pt x="1480" y="1071"/>
                  <a:pt x="1480" y="1071"/>
                  <a:pt x="1480" y="1071"/>
                </a:cubicBezTo>
                <a:cubicBezTo>
                  <a:pt x="1520" y="1074"/>
                  <a:pt x="1536" y="1086"/>
                  <a:pt x="1559" y="1106"/>
                </a:cubicBezTo>
                <a:cubicBezTo>
                  <a:pt x="1590" y="1131"/>
                  <a:pt x="1608" y="1165"/>
                  <a:pt x="1614" y="1209"/>
                </a:cubicBezTo>
                <a:cubicBezTo>
                  <a:pt x="1543" y="1220"/>
                  <a:pt x="1543" y="1220"/>
                  <a:pt x="1543" y="1220"/>
                </a:cubicBezTo>
                <a:cubicBezTo>
                  <a:pt x="1539" y="1193"/>
                  <a:pt x="1530" y="1172"/>
                  <a:pt x="1517" y="1157"/>
                </a:cubicBezTo>
                <a:cubicBezTo>
                  <a:pt x="1504" y="1143"/>
                  <a:pt x="1503" y="1133"/>
                  <a:pt x="1480" y="1129"/>
                </a:cubicBezTo>
                <a:cubicBezTo>
                  <a:pt x="1480" y="1328"/>
                  <a:pt x="1480" y="1328"/>
                  <a:pt x="1480" y="1328"/>
                </a:cubicBezTo>
                <a:cubicBezTo>
                  <a:pt x="1515" y="1336"/>
                  <a:pt x="1522" y="1343"/>
                  <a:pt x="1533" y="1348"/>
                </a:cubicBezTo>
                <a:cubicBezTo>
                  <a:pt x="1555" y="1357"/>
                  <a:pt x="1572" y="1369"/>
                  <a:pt x="1586" y="1382"/>
                </a:cubicBezTo>
                <a:cubicBezTo>
                  <a:pt x="1599" y="1396"/>
                  <a:pt x="1610" y="1412"/>
                  <a:pt x="1617" y="1431"/>
                </a:cubicBezTo>
                <a:cubicBezTo>
                  <a:pt x="1624" y="1449"/>
                  <a:pt x="1628" y="1469"/>
                  <a:pt x="1628" y="1491"/>
                </a:cubicBezTo>
                <a:cubicBezTo>
                  <a:pt x="1628" y="1539"/>
                  <a:pt x="1613" y="1578"/>
                  <a:pt x="1582" y="1610"/>
                </a:cubicBezTo>
                <a:cubicBezTo>
                  <a:pt x="1552" y="1642"/>
                  <a:pt x="1529" y="1659"/>
                  <a:pt x="1480" y="1662"/>
                </a:cubicBezTo>
                <a:close/>
                <a:moveTo>
                  <a:pt x="1408" y="1128"/>
                </a:moveTo>
                <a:cubicBezTo>
                  <a:pt x="1381" y="1132"/>
                  <a:pt x="1376" y="1143"/>
                  <a:pt x="1360" y="1160"/>
                </a:cubicBezTo>
                <a:cubicBezTo>
                  <a:pt x="1345" y="1178"/>
                  <a:pt x="1337" y="1198"/>
                  <a:pt x="1337" y="1222"/>
                </a:cubicBezTo>
                <a:cubicBezTo>
                  <a:pt x="1337" y="1245"/>
                  <a:pt x="1344" y="1265"/>
                  <a:pt x="1357" y="1281"/>
                </a:cubicBezTo>
                <a:cubicBezTo>
                  <a:pt x="1370" y="1297"/>
                  <a:pt x="1376" y="1309"/>
                  <a:pt x="1408" y="1319"/>
                </a:cubicBezTo>
                <a:lnTo>
                  <a:pt x="1408" y="1128"/>
                </a:lnTo>
                <a:close/>
                <a:moveTo>
                  <a:pt x="1538" y="1435"/>
                </a:moveTo>
                <a:cubicBezTo>
                  <a:pt x="1526" y="1420"/>
                  <a:pt x="1517" y="1407"/>
                  <a:pt x="1480" y="1394"/>
                </a:cubicBezTo>
                <a:cubicBezTo>
                  <a:pt x="1480" y="1604"/>
                  <a:pt x="1480" y="1604"/>
                  <a:pt x="1480" y="1604"/>
                </a:cubicBezTo>
                <a:cubicBezTo>
                  <a:pt x="1507" y="1601"/>
                  <a:pt x="1513" y="1589"/>
                  <a:pt x="1531" y="1569"/>
                </a:cubicBezTo>
                <a:cubicBezTo>
                  <a:pt x="1548" y="1549"/>
                  <a:pt x="1557" y="1525"/>
                  <a:pt x="1557" y="1496"/>
                </a:cubicBezTo>
                <a:cubicBezTo>
                  <a:pt x="1557" y="1470"/>
                  <a:pt x="1551" y="1450"/>
                  <a:pt x="1538" y="1435"/>
                </a:cubicBez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5" name="object 40"/>
          <p:cNvSpPr txBox="1"/>
          <p:nvPr/>
        </p:nvSpPr>
        <p:spPr>
          <a:xfrm>
            <a:off x="3547110" y="1142365"/>
            <a:ext cx="1296010" cy="612005"/>
          </a:xfrm>
          <a:prstGeom prst="rect">
            <a:avLst/>
          </a:prstGeom>
          <a:ln w="25400">
            <a:solidFill>
              <a:srgbClr val="00B050"/>
            </a:solidFill>
            <a:prstDash val="dash"/>
          </a:ln>
        </p:spPr>
        <p:txBody>
          <a:bodyPr vert="horz" wrap="square" lIns="0" tIns="9233" rIns="0" bIns="0" rtlCol="0" anchor="ctr" anchorCtr="0">
            <a:spAutoFit/>
          </a:bodyPr>
          <a:lstStyle/>
          <a:p>
            <a:pPr marL="12700" algn="ctr">
              <a:lnSpc>
                <a:spcPct val="100000"/>
              </a:lnSpc>
              <a:spcBef>
                <a:spcPts val="100"/>
              </a:spcBef>
            </a:pPr>
            <a:r>
              <a:rPr lang="en-US" altLang="zh-CN" sz="1600" b="1">
                <a:solidFill>
                  <a:srgbClr val="00B050"/>
                </a:solidFill>
              </a:rPr>
              <a:t>SMART CONTRACT</a:t>
            </a:r>
            <a:endParaRPr lang="en-US" altLang="zh-CN" sz="1600" b="1">
              <a:solidFill>
                <a:srgbClr val="00B050"/>
              </a:solidFill>
            </a:endParaRPr>
          </a:p>
        </p:txBody>
      </p:sp>
      <p:cxnSp>
        <p:nvCxnSpPr>
          <p:cNvPr id="6" name="直接箭头连接符 5"/>
          <p:cNvCxnSpPr/>
          <p:nvPr/>
        </p:nvCxnSpPr>
        <p:spPr>
          <a:xfrm flipV="1">
            <a:off x="1418590" y="1581150"/>
            <a:ext cx="2032000" cy="673100"/>
          </a:xfrm>
          <a:prstGeom prst="straightConnector1">
            <a:avLst/>
          </a:prstGeom>
          <a:ln w="73025" cmpd="sng">
            <a:solidFill>
              <a:srgbClr val="00A2FF"/>
            </a:solidFill>
            <a:prstDash val="solid"/>
            <a:headEnd type="triangle" w="med" len="med"/>
            <a:tailEnd type="stealth" w="med" len="med"/>
          </a:ln>
        </p:spPr>
        <p:style>
          <a:lnRef idx="3">
            <a:schemeClr val="dk1"/>
          </a:lnRef>
          <a:fillRef idx="0">
            <a:schemeClr val="dk1"/>
          </a:fillRef>
          <a:effectRef idx="2">
            <a:schemeClr val="dk1"/>
          </a:effectRef>
          <a:fontRef idx="minor">
            <a:schemeClr val="tx1"/>
          </a:fontRef>
        </p:style>
      </p:cxnSp>
      <p:sp>
        <p:nvSpPr>
          <p:cNvPr id="15" name="矩形排列"/>
          <p:cNvSpPr/>
          <p:nvPr/>
        </p:nvSpPr>
        <p:spPr bwMode="auto">
          <a:xfrm>
            <a:off x="7387590" y="2690495"/>
            <a:ext cx="648335" cy="620395"/>
          </a:xfrm>
          <a:custGeom>
            <a:avLst/>
            <a:gdLst>
              <a:gd name="T0" fmla="*/ 418516 w 2779"/>
              <a:gd name="T1" fmla="*/ 0 h 2723"/>
              <a:gd name="T2" fmla="*/ 60251 w 2779"/>
              <a:gd name="T3" fmla="*/ 0 h 2723"/>
              <a:gd name="T4" fmla="*/ 0 w 2779"/>
              <a:gd name="T5" fmla="*/ 59661 h 2723"/>
              <a:gd name="T6" fmla="*/ 0 w 2779"/>
              <a:gd name="T7" fmla="*/ 411792 h 2723"/>
              <a:gd name="T8" fmla="*/ 60251 w 2779"/>
              <a:gd name="T9" fmla="*/ 471453 h 2723"/>
              <a:gd name="T10" fmla="*/ 418516 w 2779"/>
              <a:gd name="T11" fmla="*/ 471453 h 2723"/>
              <a:gd name="T12" fmla="*/ 478119 w 2779"/>
              <a:gd name="T13" fmla="*/ 411792 h 2723"/>
              <a:gd name="T14" fmla="*/ 478119 w 2779"/>
              <a:gd name="T15" fmla="*/ 59661 h 2723"/>
              <a:gd name="T16" fmla="*/ 418516 w 2779"/>
              <a:gd name="T17" fmla="*/ 0 h 2723"/>
              <a:gd name="T18" fmla="*/ 418516 w 2779"/>
              <a:gd name="T19" fmla="*/ 651085 h 2723"/>
              <a:gd name="T20" fmla="*/ 60251 w 2779"/>
              <a:gd name="T21" fmla="*/ 651085 h 2723"/>
              <a:gd name="T22" fmla="*/ 0 w 2779"/>
              <a:gd name="T23" fmla="*/ 710747 h 2723"/>
              <a:gd name="T24" fmla="*/ 0 w 2779"/>
              <a:gd name="T25" fmla="*/ 1055095 h 2723"/>
              <a:gd name="T26" fmla="*/ 60251 w 2779"/>
              <a:gd name="T27" fmla="*/ 1114757 h 2723"/>
              <a:gd name="T28" fmla="*/ 418516 w 2779"/>
              <a:gd name="T29" fmla="*/ 1114757 h 2723"/>
              <a:gd name="T30" fmla="*/ 478119 w 2779"/>
              <a:gd name="T31" fmla="*/ 1055095 h 2723"/>
              <a:gd name="T32" fmla="*/ 478119 w 2779"/>
              <a:gd name="T33" fmla="*/ 710747 h 2723"/>
              <a:gd name="T34" fmla="*/ 418516 w 2779"/>
              <a:gd name="T35" fmla="*/ 651085 h 2723"/>
              <a:gd name="T36" fmla="*/ 418516 w 2779"/>
              <a:gd name="T37" fmla="*/ 1294389 h 2723"/>
              <a:gd name="T38" fmla="*/ 60251 w 2779"/>
              <a:gd name="T39" fmla="*/ 1294389 h 2723"/>
              <a:gd name="T40" fmla="*/ 0 w 2779"/>
              <a:gd name="T41" fmla="*/ 1354698 h 2723"/>
              <a:gd name="T42" fmla="*/ 0 w 2779"/>
              <a:gd name="T43" fmla="*/ 1706181 h 2723"/>
              <a:gd name="T44" fmla="*/ 60251 w 2779"/>
              <a:gd name="T45" fmla="*/ 1765842 h 2723"/>
              <a:gd name="T46" fmla="*/ 418516 w 2779"/>
              <a:gd name="T47" fmla="*/ 1765842 h 2723"/>
              <a:gd name="T48" fmla="*/ 478119 w 2779"/>
              <a:gd name="T49" fmla="*/ 1706181 h 2723"/>
              <a:gd name="T50" fmla="*/ 478119 w 2779"/>
              <a:gd name="T51" fmla="*/ 1354698 h 2723"/>
              <a:gd name="T52" fmla="*/ 418516 w 2779"/>
              <a:gd name="T53" fmla="*/ 1294389 h 2723"/>
              <a:gd name="T54" fmla="*/ 1740794 w 2779"/>
              <a:gd name="T55" fmla="*/ 0 h 2723"/>
              <a:gd name="T56" fmla="*/ 702926 w 2779"/>
              <a:gd name="T57" fmla="*/ 0 h 2723"/>
              <a:gd name="T58" fmla="*/ 643323 w 2779"/>
              <a:gd name="T59" fmla="*/ 59661 h 2723"/>
              <a:gd name="T60" fmla="*/ 643323 w 2779"/>
              <a:gd name="T61" fmla="*/ 411792 h 2723"/>
              <a:gd name="T62" fmla="*/ 702926 w 2779"/>
              <a:gd name="T63" fmla="*/ 471453 h 2723"/>
              <a:gd name="T64" fmla="*/ 1740794 w 2779"/>
              <a:gd name="T65" fmla="*/ 471453 h 2723"/>
              <a:gd name="T66" fmla="*/ 1800397 w 2779"/>
              <a:gd name="T67" fmla="*/ 411792 h 2723"/>
              <a:gd name="T68" fmla="*/ 1800397 w 2779"/>
              <a:gd name="T69" fmla="*/ 59661 h 2723"/>
              <a:gd name="T70" fmla="*/ 1740794 w 2779"/>
              <a:gd name="T71" fmla="*/ 0 h 2723"/>
              <a:gd name="T72" fmla="*/ 1740794 w 2779"/>
              <a:gd name="T73" fmla="*/ 651085 h 2723"/>
              <a:gd name="T74" fmla="*/ 702926 w 2779"/>
              <a:gd name="T75" fmla="*/ 651085 h 2723"/>
              <a:gd name="T76" fmla="*/ 643323 w 2779"/>
              <a:gd name="T77" fmla="*/ 710747 h 2723"/>
              <a:gd name="T78" fmla="*/ 643323 w 2779"/>
              <a:gd name="T79" fmla="*/ 1055095 h 2723"/>
              <a:gd name="T80" fmla="*/ 702926 w 2779"/>
              <a:gd name="T81" fmla="*/ 1114757 h 2723"/>
              <a:gd name="T82" fmla="*/ 1740794 w 2779"/>
              <a:gd name="T83" fmla="*/ 1114757 h 2723"/>
              <a:gd name="T84" fmla="*/ 1800397 w 2779"/>
              <a:gd name="T85" fmla="*/ 1055095 h 2723"/>
              <a:gd name="T86" fmla="*/ 1800397 w 2779"/>
              <a:gd name="T87" fmla="*/ 710747 h 2723"/>
              <a:gd name="T88" fmla="*/ 1740794 w 2779"/>
              <a:gd name="T89" fmla="*/ 651085 h 2723"/>
              <a:gd name="T90" fmla="*/ 1740794 w 2779"/>
              <a:gd name="T91" fmla="*/ 1294389 h 2723"/>
              <a:gd name="T92" fmla="*/ 702926 w 2779"/>
              <a:gd name="T93" fmla="*/ 1294389 h 2723"/>
              <a:gd name="T94" fmla="*/ 643323 w 2779"/>
              <a:gd name="T95" fmla="*/ 1354698 h 2723"/>
              <a:gd name="T96" fmla="*/ 643323 w 2779"/>
              <a:gd name="T97" fmla="*/ 1706181 h 2723"/>
              <a:gd name="T98" fmla="*/ 702926 w 2779"/>
              <a:gd name="T99" fmla="*/ 1765842 h 2723"/>
              <a:gd name="T100" fmla="*/ 1740794 w 2779"/>
              <a:gd name="T101" fmla="*/ 1765842 h 2723"/>
              <a:gd name="T102" fmla="*/ 1800397 w 2779"/>
              <a:gd name="T103" fmla="*/ 1706181 h 2723"/>
              <a:gd name="T104" fmla="*/ 1800397 w 2779"/>
              <a:gd name="T105" fmla="*/ 1354698 h 2723"/>
              <a:gd name="T106" fmla="*/ 1740794 w 2779"/>
              <a:gd name="T107" fmla="*/ 1294389 h 27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79" h="2723">
                <a:moveTo>
                  <a:pt x="646" y="0"/>
                </a:moveTo>
                <a:cubicBezTo>
                  <a:pt x="93" y="0"/>
                  <a:pt x="93" y="0"/>
                  <a:pt x="93" y="0"/>
                </a:cubicBezTo>
                <a:cubicBezTo>
                  <a:pt x="42" y="0"/>
                  <a:pt x="0" y="41"/>
                  <a:pt x="0" y="92"/>
                </a:cubicBezTo>
                <a:cubicBezTo>
                  <a:pt x="0" y="635"/>
                  <a:pt x="0" y="635"/>
                  <a:pt x="0" y="635"/>
                </a:cubicBezTo>
                <a:cubicBezTo>
                  <a:pt x="0" y="686"/>
                  <a:pt x="42" y="727"/>
                  <a:pt x="93" y="727"/>
                </a:cubicBezTo>
                <a:cubicBezTo>
                  <a:pt x="646" y="727"/>
                  <a:pt x="646" y="727"/>
                  <a:pt x="646" y="727"/>
                </a:cubicBezTo>
                <a:cubicBezTo>
                  <a:pt x="697" y="727"/>
                  <a:pt x="738" y="686"/>
                  <a:pt x="738" y="635"/>
                </a:cubicBezTo>
                <a:cubicBezTo>
                  <a:pt x="738" y="92"/>
                  <a:pt x="738" y="92"/>
                  <a:pt x="738" y="92"/>
                </a:cubicBezTo>
                <a:cubicBezTo>
                  <a:pt x="738" y="41"/>
                  <a:pt x="697" y="0"/>
                  <a:pt x="646" y="0"/>
                </a:cubicBezTo>
                <a:close/>
                <a:moveTo>
                  <a:pt x="646" y="1004"/>
                </a:moveTo>
                <a:cubicBezTo>
                  <a:pt x="93" y="1004"/>
                  <a:pt x="93" y="1004"/>
                  <a:pt x="93" y="1004"/>
                </a:cubicBezTo>
                <a:cubicBezTo>
                  <a:pt x="42" y="1004"/>
                  <a:pt x="0" y="1045"/>
                  <a:pt x="0" y="1096"/>
                </a:cubicBezTo>
                <a:cubicBezTo>
                  <a:pt x="0" y="1627"/>
                  <a:pt x="0" y="1627"/>
                  <a:pt x="0" y="1627"/>
                </a:cubicBezTo>
                <a:cubicBezTo>
                  <a:pt x="0" y="1678"/>
                  <a:pt x="42" y="1719"/>
                  <a:pt x="93" y="1719"/>
                </a:cubicBezTo>
                <a:cubicBezTo>
                  <a:pt x="646" y="1719"/>
                  <a:pt x="646" y="1719"/>
                  <a:pt x="646" y="1719"/>
                </a:cubicBezTo>
                <a:cubicBezTo>
                  <a:pt x="697" y="1719"/>
                  <a:pt x="738" y="1678"/>
                  <a:pt x="738" y="1627"/>
                </a:cubicBezTo>
                <a:cubicBezTo>
                  <a:pt x="738" y="1096"/>
                  <a:pt x="738" y="1096"/>
                  <a:pt x="738" y="1096"/>
                </a:cubicBezTo>
                <a:cubicBezTo>
                  <a:pt x="738" y="1045"/>
                  <a:pt x="697" y="1004"/>
                  <a:pt x="646" y="1004"/>
                </a:cubicBezTo>
                <a:close/>
                <a:moveTo>
                  <a:pt x="646" y="1996"/>
                </a:moveTo>
                <a:cubicBezTo>
                  <a:pt x="93" y="1996"/>
                  <a:pt x="93" y="1996"/>
                  <a:pt x="93" y="1996"/>
                </a:cubicBezTo>
                <a:cubicBezTo>
                  <a:pt x="42" y="1996"/>
                  <a:pt x="0" y="2037"/>
                  <a:pt x="0" y="2089"/>
                </a:cubicBezTo>
                <a:cubicBezTo>
                  <a:pt x="0" y="2631"/>
                  <a:pt x="0" y="2631"/>
                  <a:pt x="0" y="2631"/>
                </a:cubicBezTo>
                <a:cubicBezTo>
                  <a:pt x="0" y="2682"/>
                  <a:pt x="42" y="2723"/>
                  <a:pt x="93" y="2723"/>
                </a:cubicBezTo>
                <a:cubicBezTo>
                  <a:pt x="646" y="2723"/>
                  <a:pt x="646" y="2723"/>
                  <a:pt x="646" y="2723"/>
                </a:cubicBezTo>
                <a:cubicBezTo>
                  <a:pt x="697" y="2723"/>
                  <a:pt x="738" y="2682"/>
                  <a:pt x="738" y="2631"/>
                </a:cubicBezTo>
                <a:cubicBezTo>
                  <a:pt x="738" y="2089"/>
                  <a:pt x="738" y="2089"/>
                  <a:pt x="738" y="2089"/>
                </a:cubicBezTo>
                <a:cubicBezTo>
                  <a:pt x="738" y="2037"/>
                  <a:pt x="697" y="1996"/>
                  <a:pt x="646" y="1996"/>
                </a:cubicBezTo>
                <a:close/>
                <a:moveTo>
                  <a:pt x="2687" y="0"/>
                </a:moveTo>
                <a:cubicBezTo>
                  <a:pt x="1085" y="0"/>
                  <a:pt x="1085" y="0"/>
                  <a:pt x="1085" y="0"/>
                </a:cubicBezTo>
                <a:cubicBezTo>
                  <a:pt x="1034" y="0"/>
                  <a:pt x="993" y="41"/>
                  <a:pt x="993" y="92"/>
                </a:cubicBezTo>
                <a:cubicBezTo>
                  <a:pt x="993" y="635"/>
                  <a:pt x="993" y="635"/>
                  <a:pt x="993" y="635"/>
                </a:cubicBezTo>
                <a:cubicBezTo>
                  <a:pt x="993" y="686"/>
                  <a:pt x="1034" y="727"/>
                  <a:pt x="1085" y="727"/>
                </a:cubicBezTo>
                <a:cubicBezTo>
                  <a:pt x="2687" y="727"/>
                  <a:pt x="2687" y="727"/>
                  <a:pt x="2687" y="727"/>
                </a:cubicBezTo>
                <a:cubicBezTo>
                  <a:pt x="2738" y="727"/>
                  <a:pt x="2779" y="686"/>
                  <a:pt x="2779" y="635"/>
                </a:cubicBezTo>
                <a:cubicBezTo>
                  <a:pt x="2779" y="92"/>
                  <a:pt x="2779" y="92"/>
                  <a:pt x="2779" y="92"/>
                </a:cubicBezTo>
                <a:cubicBezTo>
                  <a:pt x="2779" y="41"/>
                  <a:pt x="2738" y="0"/>
                  <a:pt x="2687" y="0"/>
                </a:cubicBezTo>
                <a:close/>
                <a:moveTo>
                  <a:pt x="2687" y="1004"/>
                </a:moveTo>
                <a:cubicBezTo>
                  <a:pt x="1085" y="1004"/>
                  <a:pt x="1085" y="1004"/>
                  <a:pt x="1085" y="1004"/>
                </a:cubicBezTo>
                <a:cubicBezTo>
                  <a:pt x="1034" y="1004"/>
                  <a:pt x="993" y="1045"/>
                  <a:pt x="993" y="1096"/>
                </a:cubicBezTo>
                <a:cubicBezTo>
                  <a:pt x="993" y="1627"/>
                  <a:pt x="993" y="1627"/>
                  <a:pt x="993" y="1627"/>
                </a:cubicBezTo>
                <a:cubicBezTo>
                  <a:pt x="993" y="1678"/>
                  <a:pt x="1034" y="1719"/>
                  <a:pt x="1085" y="1719"/>
                </a:cubicBezTo>
                <a:cubicBezTo>
                  <a:pt x="2687" y="1719"/>
                  <a:pt x="2687" y="1719"/>
                  <a:pt x="2687" y="1719"/>
                </a:cubicBezTo>
                <a:cubicBezTo>
                  <a:pt x="2738" y="1719"/>
                  <a:pt x="2779" y="1678"/>
                  <a:pt x="2779" y="1627"/>
                </a:cubicBezTo>
                <a:cubicBezTo>
                  <a:pt x="2779" y="1096"/>
                  <a:pt x="2779" y="1096"/>
                  <a:pt x="2779" y="1096"/>
                </a:cubicBezTo>
                <a:cubicBezTo>
                  <a:pt x="2779" y="1045"/>
                  <a:pt x="2738" y="1004"/>
                  <a:pt x="2687" y="1004"/>
                </a:cubicBezTo>
                <a:close/>
                <a:moveTo>
                  <a:pt x="2687" y="1996"/>
                </a:moveTo>
                <a:cubicBezTo>
                  <a:pt x="1085" y="1996"/>
                  <a:pt x="1085" y="1996"/>
                  <a:pt x="1085" y="1996"/>
                </a:cubicBezTo>
                <a:cubicBezTo>
                  <a:pt x="1034" y="1996"/>
                  <a:pt x="993" y="2037"/>
                  <a:pt x="993" y="2089"/>
                </a:cubicBezTo>
                <a:cubicBezTo>
                  <a:pt x="993" y="2631"/>
                  <a:pt x="993" y="2631"/>
                  <a:pt x="993" y="2631"/>
                </a:cubicBezTo>
                <a:cubicBezTo>
                  <a:pt x="993" y="2682"/>
                  <a:pt x="1034" y="2723"/>
                  <a:pt x="1085" y="2723"/>
                </a:cubicBezTo>
                <a:cubicBezTo>
                  <a:pt x="2687" y="2723"/>
                  <a:pt x="2687" y="2723"/>
                  <a:pt x="2687" y="2723"/>
                </a:cubicBezTo>
                <a:cubicBezTo>
                  <a:pt x="2738" y="2723"/>
                  <a:pt x="2779" y="2682"/>
                  <a:pt x="2779" y="2631"/>
                </a:cubicBezTo>
                <a:cubicBezTo>
                  <a:pt x="2779" y="2089"/>
                  <a:pt x="2779" y="2089"/>
                  <a:pt x="2779" y="2089"/>
                </a:cubicBezTo>
                <a:cubicBezTo>
                  <a:pt x="2779" y="2037"/>
                  <a:pt x="2738" y="1996"/>
                  <a:pt x="2687" y="1996"/>
                </a:cubicBez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cxnSp>
        <p:nvCxnSpPr>
          <p:cNvPr id="16" name="直接箭头连接符 15"/>
          <p:cNvCxnSpPr/>
          <p:nvPr/>
        </p:nvCxnSpPr>
        <p:spPr>
          <a:xfrm flipH="1" flipV="1">
            <a:off x="4916170" y="1581150"/>
            <a:ext cx="2032000" cy="673100"/>
          </a:xfrm>
          <a:prstGeom prst="straightConnector1">
            <a:avLst/>
          </a:prstGeom>
          <a:ln w="73025" cmpd="sng">
            <a:solidFill>
              <a:srgbClr val="00A2FF"/>
            </a:solidFill>
            <a:prstDash val="solid"/>
            <a:headEnd type="triangle" w="med" len="med"/>
            <a:tailEnd type="stealth" w="med" len="med"/>
          </a:ln>
        </p:spPr>
        <p:style>
          <a:lnRef idx="3">
            <a:schemeClr val="dk1"/>
          </a:lnRef>
          <a:fillRef idx="0">
            <a:schemeClr val="dk1"/>
          </a:fillRef>
          <a:effectRef idx="2">
            <a:schemeClr val="dk1"/>
          </a:effectRef>
          <a:fontRef idx="minor">
            <a:schemeClr val="tx1"/>
          </a:fontRef>
        </p:style>
      </p:cxnSp>
      <p:sp>
        <p:nvSpPr>
          <p:cNvPr id="17" name="object 40"/>
          <p:cNvSpPr txBox="1"/>
          <p:nvPr/>
        </p:nvSpPr>
        <p:spPr>
          <a:xfrm>
            <a:off x="88265" y="2750185"/>
            <a:ext cx="368935" cy="501015"/>
          </a:xfrm>
          <a:prstGeom prst="rect">
            <a:avLst/>
          </a:prstGeom>
        </p:spPr>
        <p:txBody>
          <a:bodyPr vert="horz" wrap="square" lIns="0" tIns="9233" rIns="0" bIns="0" rtlCol="0">
            <a:spAutoFit/>
          </a:bodyPr>
          <a:lstStyle/>
          <a:p>
            <a:pPr marL="12700" algn="ctr">
              <a:lnSpc>
                <a:spcPct val="100000"/>
              </a:lnSpc>
              <a:spcBef>
                <a:spcPts val="100"/>
              </a:spcBef>
            </a:pPr>
            <a:r>
              <a:rPr lang="zh-CN" altLang="en-US" sz="1600">
                <a:solidFill>
                  <a:schemeClr val="bg1"/>
                </a:solidFill>
              </a:rPr>
              <a:t>善款</a:t>
            </a:r>
            <a:endParaRPr lang="zh-CN" altLang="en-US" sz="1600">
              <a:solidFill>
                <a:schemeClr val="bg1"/>
              </a:solidFill>
            </a:endParaRPr>
          </a:p>
        </p:txBody>
      </p:sp>
      <p:sp>
        <p:nvSpPr>
          <p:cNvPr id="19" name="object 40"/>
          <p:cNvSpPr txBox="1"/>
          <p:nvPr/>
        </p:nvSpPr>
        <p:spPr>
          <a:xfrm>
            <a:off x="8209915" y="2565400"/>
            <a:ext cx="302260" cy="870585"/>
          </a:xfrm>
          <a:prstGeom prst="rect">
            <a:avLst/>
          </a:prstGeom>
        </p:spPr>
        <p:txBody>
          <a:bodyPr vert="horz" wrap="square" lIns="0" tIns="9233" rIns="0" bIns="0" rtlCol="0">
            <a:spAutoFit/>
          </a:bodyPr>
          <a:lstStyle/>
          <a:p>
            <a:pPr marL="12700" algn="ctr">
              <a:lnSpc>
                <a:spcPct val="100000"/>
              </a:lnSpc>
              <a:spcBef>
                <a:spcPts val="100"/>
              </a:spcBef>
            </a:pPr>
            <a:r>
              <a:rPr lang="zh-CN" altLang="en-US" sz="1400">
                <a:solidFill>
                  <a:schemeClr val="bg1"/>
                </a:solidFill>
              </a:rPr>
              <a:t>扶贫项目</a:t>
            </a:r>
            <a:endParaRPr lang="zh-CN" altLang="en-US" sz="1400">
              <a:solidFill>
                <a:schemeClr val="bg1"/>
              </a:solidFill>
            </a:endParaRPr>
          </a:p>
        </p:txBody>
      </p:sp>
      <p:sp>
        <p:nvSpPr>
          <p:cNvPr id="21" name="object 40"/>
          <p:cNvSpPr txBox="1"/>
          <p:nvPr/>
        </p:nvSpPr>
        <p:spPr>
          <a:xfrm>
            <a:off x="3546475" y="3197860"/>
            <a:ext cx="1260475" cy="254635"/>
          </a:xfrm>
          <a:prstGeom prst="rect">
            <a:avLst/>
          </a:prstGeom>
        </p:spPr>
        <p:txBody>
          <a:bodyPr vert="horz" wrap="square" lIns="0" tIns="9233" rIns="0" bIns="0" rtlCol="0">
            <a:spAutoFit/>
          </a:bodyPr>
          <a:lstStyle/>
          <a:p>
            <a:pPr marL="12700" algn="ctr">
              <a:lnSpc>
                <a:spcPct val="100000"/>
              </a:lnSpc>
              <a:spcBef>
                <a:spcPts val="100"/>
              </a:spcBef>
            </a:pPr>
            <a:r>
              <a:rPr lang="zh-CN" altLang="en-US" sz="1600">
                <a:solidFill>
                  <a:schemeClr val="bg1"/>
                </a:solidFill>
              </a:rPr>
              <a:t>善款全程追踪</a:t>
            </a:r>
            <a:endParaRPr lang="zh-CN" altLang="en-US" sz="1600">
              <a:solidFill>
                <a:schemeClr val="bg1"/>
              </a:solidFill>
            </a:endParaRPr>
          </a:p>
        </p:txBody>
      </p:sp>
      <p:sp>
        <p:nvSpPr>
          <p:cNvPr id="22" name="object 40"/>
          <p:cNvSpPr txBox="1"/>
          <p:nvPr/>
        </p:nvSpPr>
        <p:spPr>
          <a:xfrm>
            <a:off x="476885" y="4347210"/>
            <a:ext cx="893445" cy="288002"/>
          </a:xfrm>
          <a:prstGeom prst="rect">
            <a:avLst/>
          </a:prstGeom>
          <a:solidFill>
            <a:srgbClr val="00B050"/>
          </a:solidFill>
        </p:spPr>
        <p:txBody>
          <a:bodyPr vert="horz" wrap="square" lIns="0" tIns="9233" rIns="0" bIns="0" rtlCol="0" anchor="ctr" anchorCtr="0">
            <a:spAutoFit/>
          </a:bodyPr>
          <a:lstStyle/>
          <a:p>
            <a:pPr marL="12700" algn="ctr">
              <a:lnSpc>
                <a:spcPct val="100000"/>
              </a:lnSpc>
              <a:spcBef>
                <a:spcPts val="100"/>
              </a:spcBef>
            </a:pPr>
            <a:r>
              <a:rPr lang="zh-CN" altLang="en-US" sz="1600">
                <a:solidFill>
                  <a:schemeClr val="bg1"/>
                </a:solidFill>
              </a:rPr>
              <a:t>捐助方</a:t>
            </a:r>
            <a:endParaRPr lang="zh-CN" altLang="en-US" sz="1600">
              <a:solidFill>
                <a:schemeClr val="bg1"/>
              </a:solidFill>
            </a:endParaRPr>
          </a:p>
        </p:txBody>
      </p:sp>
      <p:cxnSp>
        <p:nvCxnSpPr>
          <p:cNvPr id="24" name="直接箭头连接符 23"/>
          <p:cNvCxnSpPr/>
          <p:nvPr/>
        </p:nvCxnSpPr>
        <p:spPr>
          <a:xfrm flipV="1">
            <a:off x="923608" y="3444240"/>
            <a:ext cx="0" cy="756006"/>
          </a:xfrm>
          <a:prstGeom prst="straightConnector1">
            <a:avLst/>
          </a:prstGeom>
          <a:ln w="63500">
            <a:solidFill>
              <a:srgbClr val="00A2FF"/>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40"/>
          <p:cNvSpPr txBox="1"/>
          <p:nvPr/>
        </p:nvSpPr>
        <p:spPr>
          <a:xfrm>
            <a:off x="3547110" y="1790065"/>
            <a:ext cx="1260475" cy="513715"/>
          </a:xfrm>
          <a:prstGeom prst="rect">
            <a:avLst/>
          </a:prstGeom>
        </p:spPr>
        <p:txBody>
          <a:bodyPr vert="horz" wrap="square" lIns="0" tIns="9233" rIns="0" bIns="0" rtlCol="0">
            <a:spAutoFit/>
          </a:bodyPr>
          <a:lstStyle/>
          <a:p>
            <a:pPr marL="12700" algn="ctr">
              <a:lnSpc>
                <a:spcPct val="100000"/>
              </a:lnSpc>
              <a:spcBef>
                <a:spcPts val="100"/>
              </a:spcBef>
            </a:pPr>
            <a:r>
              <a:rPr lang="zh-CN" altLang="en-US" sz="1600">
                <a:solidFill>
                  <a:schemeClr val="bg1"/>
                </a:solidFill>
              </a:rPr>
              <a:t>智能合约</a:t>
            </a:r>
            <a:endParaRPr lang="zh-CN" altLang="en-US" sz="1600">
              <a:solidFill>
                <a:schemeClr val="bg1"/>
              </a:solidFill>
            </a:endParaRPr>
          </a:p>
          <a:p>
            <a:pPr marL="12700" algn="ctr">
              <a:lnSpc>
                <a:spcPct val="100000"/>
              </a:lnSpc>
              <a:spcBef>
                <a:spcPts val="100"/>
              </a:spcBef>
            </a:pPr>
            <a:r>
              <a:rPr lang="zh-CN" altLang="en-US" sz="1600">
                <a:solidFill>
                  <a:schemeClr val="bg1"/>
                </a:solidFill>
              </a:rPr>
              <a:t>精准匹配项目</a:t>
            </a:r>
            <a:endParaRPr lang="zh-CN" altLang="en-US" sz="1600">
              <a:solidFill>
                <a:schemeClr val="bg1"/>
              </a:solidFill>
            </a:endParaRPr>
          </a:p>
        </p:txBody>
      </p:sp>
      <p:sp>
        <p:nvSpPr>
          <p:cNvPr id="36" name="object 40"/>
          <p:cNvSpPr txBox="1"/>
          <p:nvPr/>
        </p:nvSpPr>
        <p:spPr>
          <a:xfrm>
            <a:off x="7265035" y="4363894"/>
            <a:ext cx="893445" cy="254635"/>
          </a:xfrm>
          <a:prstGeom prst="rect">
            <a:avLst/>
          </a:prstGeom>
          <a:solidFill>
            <a:srgbClr val="00B050"/>
          </a:solidFill>
        </p:spPr>
        <p:txBody>
          <a:bodyPr vert="horz" wrap="square" lIns="0" tIns="9233" rIns="0" bIns="0" rtlCol="0" anchor="ctr" anchorCtr="0">
            <a:spAutoFit/>
          </a:bodyPr>
          <a:lstStyle/>
          <a:p>
            <a:pPr marL="12700" algn="ctr">
              <a:lnSpc>
                <a:spcPct val="100000"/>
              </a:lnSpc>
              <a:spcBef>
                <a:spcPts val="100"/>
              </a:spcBef>
            </a:pPr>
            <a:r>
              <a:rPr lang="zh-CN" altLang="en-US" sz="1600">
                <a:solidFill>
                  <a:schemeClr val="bg1"/>
                </a:solidFill>
              </a:rPr>
              <a:t>受赠方</a:t>
            </a:r>
            <a:endParaRPr lang="zh-CN" altLang="en-US" sz="1600">
              <a:solidFill>
                <a:schemeClr val="bg1"/>
              </a:solidFill>
            </a:endParaRPr>
          </a:p>
        </p:txBody>
      </p:sp>
      <p:cxnSp>
        <p:nvCxnSpPr>
          <p:cNvPr id="37" name="直接箭头连接符 36"/>
          <p:cNvCxnSpPr/>
          <p:nvPr/>
        </p:nvCxnSpPr>
        <p:spPr>
          <a:xfrm flipV="1">
            <a:off x="7712075" y="3448685"/>
            <a:ext cx="0" cy="756006"/>
          </a:xfrm>
          <a:prstGeom prst="straightConnector1">
            <a:avLst/>
          </a:prstGeom>
          <a:ln w="63500">
            <a:solidFill>
              <a:srgbClr val="00A2FF"/>
            </a:solidFill>
            <a:tailEnd type="triangle"/>
          </a:ln>
        </p:spPr>
        <p:style>
          <a:lnRef idx="1">
            <a:schemeClr val="accent1"/>
          </a:lnRef>
          <a:fillRef idx="0">
            <a:schemeClr val="accent1"/>
          </a:fillRef>
          <a:effectRef idx="0">
            <a:schemeClr val="accent1"/>
          </a:effectRef>
          <a:fontRef idx="minor">
            <a:schemeClr val="tx1"/>
          </a:fontRef>
        </p:style>
      </p:cxnSp>
      <p:sp>
        <p:nvSpPr>
          <p:cNvPr id="46" name="object 40"/>
          <p:cNvSpPr txBox="1"/>
          <p:nvPr/>
        </p:nvSpPr>
        <p:spPr>
          <a:xfrm>
            <a:off x="7900670" y="3444240"/>
            <a:ext cx="297815" cy="747395"/>
          </a:xfrm>
          <a:prstGeom prst="rect">
            <a:avLst/>
          </a:prstGeom>
        </p:spPr>
        <p:txBody>
          <a:bodyPr vert="horz" wrap="square" lIns="0" tIns="9233" rIns="0" bIns="0" rtlCol="0">
            <a:spAutoFit/>
          </a:bodyPr>
          <a:lstStyle/>
          <a:p>
            <a:pPr marL="12700" algn="ctr">
              <a:lnSpc>
                <a:spcPct val="100000"/>
              </a:lnSpc>
              <a:spcBef>
                <a:spcPts val="100"/>
              </a:spcBef>
            </a:pPr>
            <a:r>
              <a:rPr lang="zh-CN" altLang="en-US" sz="1200">
                <a:solidFill>
                  <a:schemeClr val="bg1"/>
                </a:solidFill>
              </a:rPr>
              <a:t>指纹录入</a:t>
            </a:r>
            <a:endParaRPr lang="zh-CN" altLang="en-US" sz="1200">
              <a:solidFill>
                <a:schemeClr val="bg1"/>
              </a:solidFill>
            </a:endParaRPr>
          </a:p>
        </p:txBody>
      </p:sp>
      <p:sp>
        <p:nvSpPr>
          <p:cNvPr id="47" name="object 40"/>
          <p:cNvSpPr txBox="1"/>
          <p:nvPr/>
        </p:nvSpPr>
        <p:spPr>
          <a:xfrm>
            <a:off x="7253605" y="3452495"/>
            <a:ext cx="297815" cy="747395"/>
          </a:xfrm>
          <a:prstGeom prst="rect">
            <a:avLst/>
          </a:prstGeom>
        </p:spPr>
        <p:txBody>
          <a:bodyPr vert="horz" wrap="square" lIns="0" tIns="9233" rIns="0" bIns="0" rtlCol="0">
            <a:spAutoFit/>
          </a:bodyPr>
          <a:lstStyle/>
          <a:p>
            <a:pPr marL="12700" algn="ctr">
              <a:lnSpc>
                <a:spcPct val="100000"/>
              </a:lnSpc>
              <a:spcBef>
                <a:spcPts val="100"/>
              </a:spcBef>
            </a:pPr>
            <a:r>
              <a:rPr lang="zh-CN" altLang="en-US" sz="1200">
                <a:solidFill>
                  <a:schemeClr val="bg1"/>
                </a:solidFill>
              </a:rPr>
              <a:t>信息录入</a:t>
            </a:r>
            <a:endParaRPr lang="zh-CN" altLang="en-US" sz="1200">
              <a:solidFill>
                <a:schemeClr val="bg1"/>
              </a:solidFill>
            </a:endParaRPr>
          </a:p>
        </p:txBody>
      </p:sp>
      <p:grpSp>
        <p:nvGrpSpPr>
          <p:cNvPr id="59" name="组合 58"/>
          <p:cNvGrpSpPr/>
          <p:nvPr/>
        </p:nvGrpSpPr>
        <p:grpSpPr>
          <a:xfrm>
            <a:off x="7253605" y="1365250"/>
            <a:ext cx="944880" cy="1104621"/>
            <a:chOff x="11623" y="5082"/>
            <a:chExt cx="1488" cy="1740"/>
          </a:xfrm>
        </p:grpSpPr>
        <p:sp>
          <p:nvSpPr>
            <p:cNvPr id="53" name="object 40"/>
            <p:cNvSpPr txBox="1"/>
            <p:nvPr/>
          </p:nvSpPr>
          <p:spPr>
            <a:xfrm>
              <a:off x="11623" y="5082"/>
              <a:ext cx="1407" cy="401"/>
            </a:xfrm>
            <a:prstGeom prst="rect">
              <a:avLst/>
            </a:prstGeom>
            <a:solidFill>
              <a:srgbClr val="00B050"/>
            </a:solidFill>
          </p:spPr>
          <p:txBody>
            <a:bodyPr vert="horz" wrap="square" lIns="0" tIns="9233" rIns="0" bIns="0" rtlCol="0" anchor="ctr" anchorCtr="0">
              <a:spAutoFit/>
            </a:bodyPr>
            <a:lstStyle/>
            <a:p>
              <a:pPr marL="12700" algn="ctr">
                <a:lnSpc>
                  <a:spcPct val="100000"/>
                </a:lnSpc>
                <a:spcBef>
                  <a:spcPts val="100"/>
                </a:spcBef>
              </a:pPr>
              <a:r>
                <a:rPr lang="zh-CN" altLang="en-US" sz="1600" dirty="0">
                  <a:solidFill>
                    <a:schemeClr val="bg1"/>
                  </a:solidFill>
                </a:rPr>
                <a:t>扶贫官员</a:t>
              </a:r>
              <a:endParaRPr lang="zh-CN" altLang="en-US" sz="1600" dirty="0">
                <a:solidFill>
                  <a:schemeClr val="bg1"/>
                </a:solidFill>
              </a:endParaRPr>
            </a:p>
          </p:txBody>
        </p:sp>
        <p:cxnSp>
          <p:nvCxnSpPr>
            <p:cNvPr id="54" name="直接箭头连接符 53"/>
            <p:cNvCxnSpPr/>
            <p:nvPr/>
          </p:nvCxnSpPr>
          <p:spPr>
            <a:xfrm>
              <a:off x="12345" y="5631"/>
              <a:ext cx="0" cy="1191"/>
            </a:xfrm>
            <a:prstGeom prst="straightConnector1">
              <a:avLst/>
            </a:prstGeom>
            <a:ln w="63500">
              <a:solidFill>
                <a:srgbClr val="00A2FF"/>
              </a:solidFill>
              <a:tailEnd type="triangle"/>
            </a:ln>
          </p:spPr>
          <p:style>
            <a:lnRef idx="1">
              <a:schemeClr val="accent1"/>
            </a:lnRef>
            <a:fillRef idx="0">
              <a:schemeClr val="accent1"/>
            </a:fillRef>
            <a:effectRef idx="0">
              <a:schemeClr val="accent1"/>
            </a:effectRef>
            <a:fontRef idx="minor">
              <a:schemeClr val="tx1"/>
            </a:fontRef>
          </p:style>
        </p:cxnSp>
        <p:sp>
          <p:nvSpPr>
            <p:cNvPr id="55" name="object 40"/>
            <p:cNvSpPr txBox="1"/>
            <p:nvPr/>
          </p:nvSpPr>
          <p:spPr>
            <a:xfrm>
              <a:off x="12642" y="5624"/>
              <a:ext cx="469" cy="1177"/>
            </a:xfrm>
            <a:prstGeom prst="rect">
              <a:avLst/>
            </a:prstGeom>
          </p:spPr>
          <p:txBody>
            <a:bodyPr vert="horz" wrap="square" lIns="0" tIns="9233" rIns="0" bIns="0" rtlCol="0">
              <a:spAutoFit/>
            </a:bodyPr>
            <a:lstStyle/>
            <a:p>
              <a:pPr marL="12700" algn="ctr">
                <a:lnSpc>
                  <a:spcPct val="100000"/>
                </a:lnSpc>
                <a:spcBef>
                  <a:spcPts val="100"/>
                </a:spcBef>
              </a:pPr>
              <a:r>
                <a:rPr lang="zh-CN" altLang="en-US" sz="1200">
                  <a:solidFill>
                    <a:schemeClr val="bg1"/>
                  </a:solidFill>
                </a:rPr>
                <a:t>指纹录入</a:t>
              </a:r>
              <a:endParaRPr lang="zh-CN" altLang="en-US" sz="1200">
                <a:solidFill>
                  <a:schemeClr val="bg1"/>
                </a:solidFill>
              </a:endParaRPr>
            </a:p>
          </p:txBody>
        </p:sp>
        <p:sp>
          <p:nvSpPr>
            <p:cNvPr id="58" name="object 40"/>
            <p:cNvSpPr txBox="1"/>
            <p:nvPr/>
          </p:nvSpPr>
          <p:spPr>
            <a:xfrm>
              <a:off x="11623" y="5637"/>
              <a:ext cx="469" cy="1177"/>
            </a:xfrm>
            <a:prstGeom prst="rect">
              <a:avLst/>
            </a:prstGeom>
          </p:spPr>
          <p:txBody>
            <a:bodyPr vert="horz" wrap="square" lIns="0" tIns="9233" rIns="0" bIns="0" rtlCol="0">
              <a:spAutoFit/>
            </a:bodyPr>
            <a:lstStyle/>
            <a:p>
              <a:pPr marL="12700" algn="ctr">
                <a:lnSpc>
                  <a:spcPct val="100000"/>
                </a:lnSpc>
                <a:spcBef>
                  <a:spcPts val="100"/>
                </a:spcBef>
              </a:pPr>
              <a:r>
                <a:rPr lang="zh-CN" altLang="en-US" sz="1200">
                  <a:solidFill>
                    <a:schemeClr val="bg1"/>
                  </a:solidFill>
                </a:rPr>
                <a:t>信息录入</a:t>
              </a:r>
              <a:endParaRPr lang="zh-CN" altLang="en-US" sz="1200">
                <a:solidFill>
                  <a:schemeClr val="bg1"/>
                </a:solidFill>
              </a:endParaRPr>
            </a:p>
          </p:txBody>
        </p:sp>
      </p:grpSp>
      <p:grpSp>
        <p:nvGrpSpPr>
          <p:cNvPr id="63" name="组合 62"/>
          <p:cNvGrpSpPr/>
          <p:nvPr/>
        </p:nvGrpSpPr>
        <p:grpSpPr>
          <a:xfrm>
            <a:off x="476885" y="1359535"/>
            <a:ext cx="893445" cy="1158596"/>
            <a:chOff x="950" y="5123"/>
            <a:chExt cx="1407" cy="1825"/>
          </a:xfrm>
        </p:grpSpPr>
        <p:sp>
          <p:nvSpPr>
            <p:cNvPr id="60" name="object 40"/>
            <p:cNvSpPr txBox="1"/>
            <p:nvPr/>
          </p:nvSpPr>
          <p:spPr>
            <a:xfrm>
              <a:off x="950" y="5123"/>
              <a:ext cx="1407" cy="454"/>
            </a:xfrm>
            <a:prstGeom prst="rect">
              <a:avLst/>
            </a:prstGeom>
            <a:solidFill>
              <a:srgbClr val="00B050"/>
            </a:solidFill>
          </p:spPr>
          <p:txBody>
            <a:bodyPr vert="horz" wrap="square" lIns="0" tIns="9233" rIns="0" bIns="0" rtlCol="0" anchor="ctr" anchorCtr="0">
              <a:spAutoFit/>
            </a:bodyPr>
            <a:lstStyle/>
            <a:p>
              <a:pPr marL="12700" algn="ctr">
                <a:lnSpc>
                  <a:spcPct val="100000"/>
                </a:lnSpc>
                <a:spcBef>
                  <a:spcPts val="100"/>
                </a:spcBef>
              </a:pPr>
              <a:r>
                <a:rPr lang="zh-CN" altLang="en-US" sz="1600" dirty="0">
                  <a:solidFill>
                    <a:schemeClr val="bg1"/>
                  </a:solidFill>
                </a:rPr>
                <a:t>捐助方</a:t>
              </a:r>
              <a:endParaRPr lang="zh-CN" altLang="en-US" sz="1600" dirty="0">
                <a:solidFill>
                  <a:schemeClr val="bg1"/>
                </a:solidFill>
              </a:endParaRPr>
            </a:p>
          </p:txBody>
        </p:sp>
        <p:cxnSp>
          <p:nvCxnSpPr>
            <p:cNvPr id="62" name="直接箭头连接符 61"/>
            <p:cNvCxnSpPr/>
            <p:nvPr/>
          </p:nvCxnSpPr>
          <p:spPr>
            <a:xfrm>
              <a:off x="1620" y="5757"/>
              <a:ext cx="0" cy="1191"/>
            </a:xfrm>
            <a:prstGeom prst="straightConnector1">
              <a:avLst/>
            </a:prstGeom>
            <a:ln w="63500">
              <a:solidFill>
                <a:srgbClr val="00A2FF"/>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46318" y="1477460"/>
            <a:ext cx="1952625" cy="338554"/>
          </a:xfrm>
          <a:prstGeom prst="rect">
            <a:avLst/>
          </a:prstGeom>
          <a:noFill/>
        </p:spPr>
        <p:txBody>
          <a:bodyPr wrap="square" rtlCol="0">
            <a:spAutoFit/>
          </a:bodyPr>
          <a:lstStyle/>
          <a:p>
            <a:r>
              <a:rPr lang="zh-CN" altLang="en-US" sz="1600" dirty="0" smtClean="0">
                <a:solidFill>
                  <a:schemeClr val="bg1"/>
                </a:solidFill>
              </a:rPr>
              <a:t>传统公益寻人平台</a:t>
            </a:r>
            <a:endParaRPr lang="zh-CN" altLang="en-US" sz="1600" dirty="0">
              <a:solidFill>
                <a:schemeClr val="bg1"/>
              </a:solidFill>
            </a:endParaRPr>
          </a:p>
        </p:txBody>
      </p:sp>
      <p:sp>
        <p:nvSpPr>
          <p:cNvPr id="4" name="文本框 3"/>
          <p:cNvSpPr txBox="1"/>
          <p:nvPr/>
        </p:nvSpPr>
        <p:spPr>
          <a:xfrm>
            <a:off x="5231652" y="1477460"/>
            <a:ext cx="2876879" cy="338554"/>
          </a:xfrm>
          <a:prstGeom prst="rect">
            <a:avLst/>
          </a:prstGeom>
          <a:noFill/>
        </p:spPr>
        <p:txBody>
          <a:bodyPr wrap="square" rtlCol="0">
            <a:spAutoFit/>
          </a:bodyPr>
          <a:lstStyle/>
          <a:p>
            <a:r>
              <a:rPr lang="zh-CN" altLang="en-US" sz="1600" dirty="0">
                <a:solidFill>
                  <a:schemeClr val="bg1"/>
                </a:solidFill>
              </a:rPr>
              <a:t>区块链共享后</a:t>
            </a:r>
            <a:r>
              <a:rPr lang="zh-CN" altLang="en-US" sz="1600" dirty="0" smtClean="0">
                <a:solidFill>
                  <a:schemeClr val="bg1"/>
                </a:solidFill>
              </a:rPr>
              <a:t>的公益</a:t>
            </a:r>
            <a:r>
              <a:rPr lang="zh-CN" altLang="en-US" sz="1600" dirty="0">
                <a:solidFill>
                  <a:schemeClr val="bg1"/>
                </a:solidFill>
              </a:rPr>
              <a:t>寻人平台</a:t>
            </a:r>
            <a:endParaRPr lang="zh-CN" altLang="en-US" sz="1600" dirty="0">
              <a:solidFill>
                <a:schemeClr val="bg1"/>
              </a:solidFill>
            </a:endParaRPr>
          </a:p>
        </p:txBody>
      </p:sp>
      <p:grpSp>
        <p:nvGrpSpPr>
          <p:cNvPr id="50" name="组合 49"/>
          <p:cNvGrpSpPr/>
          <p:nvPr/>
        </p:nvGrpSpPr>
        <p:grpSpPr>
          <a:xfrm>
            <a:off x="1387365" y="1984629"/>
            <a:ext cx="2299799" cy="2338595"/>
            <a:chOff x="1390798" y="2128790"/>
            <a:chExt cx="2380449" cy="2420606"/>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ackgroundRemoval t="78880" b="89486" l="31874" r="40632">
                          <a14:backgroundMark x1="36863" y1="84521" x2="36863" y2="84521"/>
                        </a14:backgroundRemoval>
                      </a14:imgEffect>
                    </a14:imgLayer>
                  </a14:imgProps>
                </a:ext>
              </a:extLst>
            </a:blip>
            <a:srcRect l="30779" t="77554" r="58273" b="9188"/>
            <a:stretch>
              <a:fillRect/>
            </a:stretch>
          </p:blipFill>
          <p:spPr>
            <a:xfrm>
              <a:off x="2806766" y="3763813"/>
              <a:ext cx="964481" cy="785583"/>
            </a:xfrm>
            <a:prstGeom prst="rect">
              <a:avLst/>
            </a:prstGeom>
          </p:spPr>
        </p:pic>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ackgroundRemoval t="2000" b="95000" l="9615" r="97253"/>
                      </a14:imgEffect>
                    </a14:imgLayer>
                  </a14:imgProps>
                </a:ext>
                <a:ext uri="{28A0092B-C50C-407E-A947-70E740481C1C}">
                  <a14:useLocalDpi xmlns:a14="http://schemas.microsoft.com/office/drawing/2010/main" val="0"/>
                </a:ext>
              </a:extLst>
            </a:blip>
            <a:stretch>
              <a:fillRect/>
            </a:stretch>
          </p:blipFill>
          <p:spPr>
            <a:xfrm>
              <a:off x="2141240" y="2128790"/>
              <a:ext cx="665526" cy="548511"/>
            </a:xfrm>
            <a:prstGeom prst="rect">
              <a:avLst/>
            </a:prstGeom>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backgroundRemoval t="4948" b="96615" l="10000" r="90000">
                          <a14:foregroundMark x1="34600" y1="22135" x2="34600" y2="22135"/>
                          <a14:foregroundMark x1="44800" y1="30208" x2="44800" y2="30208"/>
                          <a14:foregroundMark x1="42000" y1="46094" x2="42000" y2="46094"/>
                          <a14:foregroundMark x1="52200" y1="72396" x2="52200" y2="72396"/>
                          <a14:foregroundMark x1="40200" y1="20833" x2="40200" y2="20833"/>
                          <a14:foregroundMark x1="49600" y1="20313" x2="49600" y2="20313"/>
                          <a14:foregroundMark x1="55400" y1="20573" x2="55400" y2="20573"/>
                          <a14:foregroundMark x1="59800" y1="22396" x2="59800" y2="22396"/>
                          <a14:foregroundMark x1="64800" y1="25521" x2="64800" y2="25521"/>
                          <a14:foregroundMark x1="67400" y1="28385" x2="67400" y2="28385"/>
                          <a14:foregroundMark x1="65800" y1="38542" x2="65800" y2="38542"/>
                          <a14:foregroundMark x1="63600" y1="50260" x2="63600" y2="50260"/>
                          <a14:foregroundMark x1="57200" y1="38802" x2="57200" y2="38802"/>
                          <a14:foregroundMark x1="55000" y1="69271" x2="55000" y2="69271"/>
                          <a14:foregroundMark x1="60800" y1="63021" x2="60800" y2="63021"/>
                          <a14:foregroundMark x1="60400" y1="56771" x2="60400" y2="56771"/>
                          <a14:foregroundMark x1="31600" y1="56771" x2="31600" y2="56771"/>
                          <a14:foregroundMark x1="30000" y1="45313" x2="35000" y2="63281"/>
                          <a14:foregroundMark x1="28200" y1="38281" x2="29600" y2="45833"/>
                          <a14:foregroundMark x1="27000" y1="37240" x2="26000" y2="24479"/>
                          <a14:foregroundMark x1="29800" y1="30990" x2="46400" y2="52083"/>
                          <a14:foregroundMark x1="46800" y1="54427" x2="57000" y2="42708"/>
                          <a14:foregroundMark x1="36200" y1="65365" x2="48200" y2="78906"/>
                          <a14:foregroundMark x1="58200" y1="66667" x2="68200" y2="31771"/>
                          <a14:foregroundMark x1="63000" y1="23698" x2="43800" y2="20052"/>
                        </a14:backgroundRemoval>
                      </a14:imgEffect>
                    </a14:imgLayer>
                  </a14:imgProps>
                </a:ext>
                <a:ext uri="{28A0092B-C50C-407E-A947-70E740481C1C}">
                  <a14:useLocalDpi xmlns:a14="http://schemas.microsoft.com/office/drawing/2010/main" val="0"/>
                </a:ext>
              </a:extLst>
            </a:blip>
            <a:stretch>
              <a:fillRect/>
            </a:stretch>
          </p:blipFill>
          <p:spPr>
            <a:xfrm>
              <a:off x="1390798" y="2963918"/>
              <a:ext cx="629380" cy="483364"/>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0799" y="3951417"/>
              <a:ext cx="864241" cy="427799"/>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11573" y="3048001"/>
              <a:ext cx="616649" cy="399281"/>
            </a:xfrm>
            <a:prstGeom prst="rect">
              <a:avLst/>
            </a:prstGeom>
          </p:spPr>
        </p:pic>
        <p:sp>
          <p:nvSpPr>
            <p:cNvPr id="9" name="文本框 8"/>
            <p:cNvSpPr txBox="1"/>
            <p:nvPr/>
          </p:nvSpPr>
          <p:spPr>
            <a:xfrm>
              <a:off x="2080709" y="3216210"/>
              <a:ext cx="970333" cy="389337"/>
            </a:xfrm>
            <a:prstGeom prst="rect">
              <a:avLst/>
            </a:prstGeom>
            <a:noFill/>
          </p:spPr>
          <p:txBody>
            <a:bodyPr wrap="square" rtlCol="0">
              <a:spAutoFit/>
            </a:bodyPr>
            <a:lstStyle/>
            <a:p>
              <a:pPr algn="ctr"/>
              <a:r>
                <a:rPr lang="zh-CN" altLang="en-US" dirty="0" smtClean="0">
                  <a:solidFill>
                    <a:schemeClr val="bg1"/>
                  </a:solidFill>
                </a:rPr>
                <a:t>公益寻人平台</a:t>
              </a:r>
              <a:endParaRPr lang="en-US" altLang="zh-CN" dirty="0" smtClean="0">
                <a:solidFill>
                  <a:schemeClr val="bg1"/>
                </a:solidFill>
              </a:endParaRPr>
            </a:p>
            <a:p>
              <a:pPr algn="ctr"/>
              <a:r>
                <a:rPr lang="zh-CN" altLang="en-US" dirty="0" smtClean="0">
                  <a:solidFill>
                    <a:schemeClr val="bg1"/>
                  </a:solidFill>
                </a:rPr>
                <a:t>各自独立</a:t>
              </a:r>
              <a:endParaRPr lang="zh-CN" altLang="en-US" dirty="0">
                <a:solidFill>
                  <a:schemeClr val="bg1"/>
                </a:solidFill>
              </a:endParaRPr>
            </a:p>
          </p:txBody>
        </p:sp>
      </p:grpSp>
      <p:grpSp>
        <p:nvGrpSpPr>
          <p:cNvPr id="51" name="组合 50"/>
          <p:cNvGrpSpPr/>
          <p:nvPr/>
        </p:nvGrpSpPr>
        <p:grpSpPr>
          <a:xfrm>
            <a:off x="5496910" y="1984629"/>
            <a:ext cx="2267292" cy="2235116"/>
            <a:chOff x="5410820" y="2128790"/>
            <a:chExt cx="2384913" cy="2351068"/>
          </a:xfrm>
        </p:grpSpPr>
        <p:pic>
          <p:nvPicPr>
            <p:cNvPr id="10" name="图片 9"/>
            <p:cNvPicPr>
              <a:picLocks noChangeAspect="1"/>
            </p:cNvPicPr>
            <p:nvPr/>
          </p:nvPicPr>
          <p:blipFill rotWithShape="1">
            <a:blip r:embed="rId1">
              <a:extLst>
                <a:ext uri="{BEBA8EAE-BF5A-486C-A8C5-ECC9F3942E4B}">
                  <a14:imgProps xmlns:a14="http://schemas.microsoft.com/office/drawing/2010/main">
                    <a14:imgLayer r:embed="rId2">
                      <a14:imgEffect>
                        <a14:backgroundRemoval t="78880" b="89486" l="31874" r="40632">
                          <a14:backgroundMark x1="36863" y1="84521" x2="36863" y2="84521"/>
                        </a14:backgroundRemoval>
                      </a14:imgEffect>
                    </a14:imgLayer>
                  </a14:imgProps>
                </a:ext>
              </a:extLst>
            </a:blip>
            <a:srcRect l="30779" t="77554" r="58273" b="9188"/>
            <a:stretch>
              <a:fillRect/>
            </a:stretch>
          </p:blipFill>
          <p:spPr>
            <a:xfrm>
              <a:off x="6734087" y="3694275"/>
              <a:ext cx="964481" cy="785583"/>
            </a:xfrm>
            <a:prstGeom prst="rect">
              <a:avLst/>
            </a:prstGeom>
          </p:spPr>
        </p:pic>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ackgroundRemoval t="2000" b="95000" l="9615" r="97253"/>
                      </a14:imgEffect>
                    </a14:imgLayer>
                  </a14:imgProps>
                </a:ext>
                <a:ext uri="{28A0092B-C50C-407E-A947-70E740481C1C}">
                  <a14:useLocalDpi xmlns:a14="http://schemas.microsoft.com/office/drawing/2010/main" val="0"/>
                </a:ext>
              </a:extLst>
            </a:blip>
            <a:stretch>
              <a:fillRect/>
            </a:stretch>
          </p:blipFill>
          <p:spPr>
            <a:xfrm>
              <a:off x="6208751" y="2128790"/>
              <a:ext cx="665526" cy="548511"/>
            </a:xfrm>
            <a:prstGeom prst="rect">
              <a:avLst/>
            </a:prstGeom>
          </p:spPr>
        </p:pic>
        <p:pic>
          <p:nvPicPr>
            <p:cNvPr id="12" name="图片 11"/>
            <p:cNvPicPr>
              <a:picLocks noChangeAspect="1"/>
            </p:cNvPicPr>
            <p:nvPr/>
          </p:nvPicPr>
          <p:blipFill>
            <a:blip r:embed="rId5" cstate="print">
              <a:extLst>
                <a:ext uri="{BEBA8EAE-BF5A-486C-A8C5-ECC9F3942E4B}">
                  <a14:imgProps xmlns:a14="http://schemas.microsoft.com/office/drawing/2010/main">
                    <a14:imgLayer r:embed="rId6">
                      <a14:imgEffect>
                        <a14:backgroundRemoval t="4948" b="96615" l="10000" r="90000">
                          <a14:foregroundMark x1="34600" y1="22135" x2="34600" y2="22135"/>
                          <a14:foregroundMark x1="44800" y1="30208" x2="44800" y2="30208"/>
                          <a14:foregroundMark x1="42000" y1="46094" x2="42000" y2="46094"/>
                          <a14:foregroundMark x1="52200" y1="72396" x2="52200" y2="72396"/>
                          <a14:foregroundMark x1="40200" y1="20833" x2="40200" y2="20833"/>
                          <a14:foregroundMark x1="49600" y1="20313" x2="49600" y2="20313"/>
                          <a14:foregroundMark x1="55400" y1="20573" x2="55400" y2="20573"/>
                          <a14:foregroundMark x1="59800" y1="22396" x2="59800" y2="22396"/>
                          <a14:foregroundMark x1="64800" y1="25521" x2="64800" y2="25521"/>
                          <a14:foregroundMark x1="67400" y1="28385" x2="67400" y2="28385"/>
                          <a14:foregroundMark x1="65800" y1="38542" x2="65800" y2="38542"/>
                          <a14:foregroundMark x1="63600" y1="50260" x2="63600" y2="50260"/>
                          <a14:foregroundMark x1="57200" y1="38802" x2="57200" y2="38802"/>
                          <a14:foregroundMark x1="55000" y1="69271" x2="55000" y2="69271"/>
                          <a14:foregroundMark x1="60800" y1="63021" x2="60800" y2="63021"/>
                          <a14:foregroundMark x1="60400" y1="56771" x2="60400" y2="56771"/>
                          <a14:foregroundMark x1="31600" y1="56771" x2="31600" y2="56771"/>
                          <a14:foregroundMark x1="30000" y1="45313" x2="35000" y2="63281"/>
                          <a14:foregroundMark x1="28200" y1="38281" x2="29600" y2="45833"/>
                          <a14:foregroundMark x1="27000" y1="37240" x2="26000" y2="24479"/>
                          <a14:foregroundMark x1="29800" y1="30990" x2="46400" y2="52083"/>
                          <a14:foregroundMark x1="46800" y1="54427" x2="57000" y2="42708"/>
                          <a14:foregroundMark x1="36200" y1="65365" x2="48200" y2="78906"/>
                          <a14:foregroundMark x1="58200" y1="66667" x2="68200" y2="31771"/>
                          <a14:foregroundMark x1="63000" y1="23698" x2="43800" y2="20052"/>
                        </a14:backgroundRemoval>
                      </a14:imgEffect>
                    </a14:imgLayer>
                  </a14:imgProps>
                </a:ext>
                <a:ext uri="{28A0092B-C50C-407E-A947-70E740481C1C}">
                  <a14:useLocalDpi xmlns:a14="http://schemas.microsoft.com/office/drawing/2010/main" val="0"/>
                </a:ext>
              </a:extLst>
            </a:blip>
            <a:stretch>
              <a:fillRect/>
            </a:stretch>
          </p:blipFill>
          <p:spPr>
            <a:xfrm>
              <a:off x="5444471" y="2988025"/>
              <a:ext cx="629380" cy="483364"/>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0820" y="3941268"/>
              <a:ext cx="829043" cy="410377"/>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79084" y="3048001"/>
              <a:ext cx="616649" cy="399281"/>
            </a:xfrm>
            <a:prstGeom prst="rect">
              <a:avLst/>
            </a:prstGeom>
          </p:spPr>
        </p:pic>
        <p:cxnSp>
          <p:nvCxnSpPr>
            <p:cNvPr id="17" name="直接连接符 16"/>
            <p:cNvCxnSpPr>
              <a:endCxn id="12" idx="0"/>
            </p:cNvCxnSpPr>
            <p:nvPr/>
          </p:nvCxnSpPr>
          <p:spPr>
            <a:xfrm flipH="1">
              <a:off x="5759161" y="2494039"/>
              <a:ext cx="549550" cy="49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921836" y="2469932"/>
              <a:ext cx="514495" cy="49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2"/>
            </p:cNvCxnSpPr>
            <p:nvPr/>
          </p:nvCxnSpPr>
          <p:spPr>
            <a:xfrm>
              <a:off x="5759161" y="3471389"/>
              <a:ext cx="254616" cy="49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4" idx="2"/>
            </p:cNvCxnSpPr>
            <p:nvPr/>
          </p:nvCxnSpPr>
          <p:spPr>
            <a:xfrm flipH="1">
              <a:off x="7331258" y="3447282"/>
              <a:ext cx="156151" cy="49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355756" y="4156604"/>
              <a:ext cx="7446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114295" y="2640665"/>
              <a:ext cx="556670" cy="1294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940972" y="3247641"/>
              <a:ext cx="12381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4" idx="1"/>
            </p:cNvCxnSpPr>
            <p:nvPr/>
          </p:nvCxnSpPr>
          <p:spPr>
            <a:xfrm flipH="1">
              <a:off x="6110645" y="3247642"/>
              <a:ext cx="1068439" cy="68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949468" y="3247641"/>
              <a:ext cx="1213235" cy="748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670149" y="2640665"/>
              <a:ext cx="496204" cy="13349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腾讯：公益寻人平台</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区块链</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grpSp>
        <p:nvGrpSpPr>
          <p:cNvPr id="61" name="组合 60"/>
          <p:cNvGrpSpPr/>
          <p:nvPr/>
        </p:nvGrpSpPr>
        <p:grpSpPr>
          <a:xfrm>
            <a:off x="2760421" y="4444047"/>
            <a:ext cx="926743" cy="369967"/>
            <a:chOff x="5257565" y="4464391"/>
            <a:chExt cx="926743" cy="369967"/>
          </a:xfrm>
        </p:grpSpPr>
        <p:sp>
          <p:nvSpPr>
            <p:cNvPr id="52" name="圆角矩形 51"/>
            <p:cNvSpPr/>
            <p:nvPr/>
          </p:nvSpPr>
          <p:spPr>
            <a:xfrm>
              <a:off x="5279654" y="4464391"/>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5257565" y="4542900"/>
              <a:ext cx="926743" cy="240835"/>
            </a:xfrm>
            <a:prstGeom prst="rect">
              <a:avLst/>
            </a:prstGeom>
            <a:noFill/>
          </p:spPr>
          <p:txBody>
            <a:bodyPr wrap="square" rtlCol="0">
              <a:spAutoFit/>
            </a:bodyPr>
            <a:lstStyle/>
            <a:p>
              <a:r>
                <a:rPr lang="zh-CN" altLang="en-US" dirty="0" smtClean="0"/>
                <a:t>寻人信息共享</a:t>
              </a:r>
              <a:endParaRPr lang="zh-CN" altLang="en-US" dirty="0"/>
            </a:p>
          </p:txBody>
        </p:sp>
      </p:grpSp>
      <p:grpSp>
        <p:nvGrpSpPr>
          <p:cNvPr id="62" name="组合 61"/>
          <p:cNvGrpSpPr/>
          <p:nvPr/>
        </p:nvGrpSpPr>
        <p:grpSpPr>
          <a:xfrm>
            <a:off x="3989758" y="4444047"/>
            <a:ext cx="926743" cy="369967"/>
            <a:chOff x="6298934" y="4458546"/>
            <a:chExt cx="926743" cy="369967"/>
          </a:xfrm>
        </p:grpSpPr>
        <p:sp>
          <p:nvSpPr>
            <p:cNvPr id="57" name="圆角矩形 56"/>
            <p:cNvSpPr/>
            <p:nvPr/>
          </p:nvSpPr>
          <p:spPr>
            <a:xfrm>
              <a:off x="6321023" y="4458546"/>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298934" y="4537055"/>
              <a:ext cx="926743" cy="240835"/>
            </a:xfrm>
            <a:prstGeom prst="rect">
              <a:avLst/>
            </a:prstGeom>
            <a:noFill/>
          </p:spPr>
          <p:txBody>
            <a:bodyPr wrap="square" rtlCol="0">
              <a:spAutoFit/>
            </a:bodyPr>
            <a:lstStyle/>
            <a:p>
              <a:r>
                <a:rPr lang="zh-CN" altLang="en-US" dirty="0" smtClean="0"/>
                <a:t>状态实时共享</a:t>
              </a:r>
              <a:endParaRPr lang="zh-CN" altLang="en-US" dirty="0"/>
            </a:p>
          </p:txBody>
        </p:sp>
      </p:grpSp>
      <p:grpSp>
        <p:nvGrpSpPr>
          <p:cNvPr id="63" name="组合 62"/>
          <p:cNvGrpSpPr/>
          <p:nvPr/>
        </p:nvGrpSpPr>
        <p:grpSpPr>
          <a:xfrm>
            <a:off x="5174918" y="4434069"/>
            <a:ext cx="926743" cy="369967"/>
            <a:chOff x="7318214" y="4454413"/>
            <a:chExt cx="926743" cy="369967"/>
          </a:xfrm>
        </p:grpSpPr>
        <p:sp>
          <p:nvSpPr>
            <p:cNvPr id="59" name="圆角矩形 58"/>
            <p:cNvSpPr/>
            <p:nvPr/>
          </p:nvSpPr>
          <p:spPr>
            <a:xfrm>
              <a:off x="7340303" y="4454413"/>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318214" y="4532922"/>
              <a:ext cx="926743" cy="240835"/>
            </a:xfrm>
            <a:prstGeom prst="rect">
              <a:avLst/>
            </a:prstGeom>
            <a:noFill/>
          </p:spPr>
          <p:txBody>
            <a:bodyPr wrap="square" rtlCol="0">
              <a:spAutoFit/>
            </a:bodyPr>
            <a:lstStyle/>
            <a:p>
              <a:r>
                <a:rPr lang="zh-CN" altLang="en-US" dirty="0" smtClean="0"/>
                <a:t>多中心存储</a:t>
              </a:r>
              <a:endParaRPr lang="zh-CN" altLang="en-US" dirty="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蚂蚁金服：支付宝爱心捐赠平台</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区块链</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grpSp>
        <p:nvGrpSpPr>
          <p:cNvPr id="36" name="组合 35"/>
          <p:cNvGrpSpPr/>
          <p:nvPr/>
        </p:nvGrpSpPr>
        <p:grpSpPr>
          <a:xfrm>
            <a:off x="182077" y="1469584"/>
            <a:ext cx="7283406" cy="3194739"/>
            <a:chOff x="486877" y="1431484"/>
            <a:chExt cx="7283406" cy="3194739"/>
          </a:xfrm>
        </p:grpSpPr>
        <p:grpSp>
          <p:nvGrpSpPr>
            <p:cNvPr id="3" name="组合 2"/>
            <p:cNvGrpSpPr/>
            <p:nvPr/>
          </p:nvGrpSpPr>
          <p:grpSpPr>
            <a:xfrm>
              <a:off x="1161531" y="2058084"/>
              <a:ext cx="5979691" cy="1926866"/>
              <a:chOff x="2132001" y="2302567"/>
              <a:chExt cx="7127018" cy="2131512"/>
            </a:xfrm>
          </p:grpSpPr>
          <p:sp>
            <p:nvSpPr>
              <p:cNvPr id="5" name="Straight Connector 6"/>
              <p:cNvSpPr>
                <a:spLocks noChangeShapeType="1"/>
              </p:cNvSpPr>
              <p:nvPr/>
            </p:nvSpPr>
            <p:spPr bwMode="auto">
              <a:xfrm>
                <a:off x="2132001" y="3489327"/>
                <a:ext cx="539751" cy="1589"/>
              </a:xfrm>
              <a:prstGeom prst="line">
                <a:avLst/>
              </a:prstGeom>
              <a:noFill/>
              <a:ln w="38100">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6" name="Straight Connector 20"/>
              <p:cNvSpPr>
                <a:spLocks noChangeShapeType="1"/>
              </p:cNvSpPr>
              <p:nvPr/>
            </p:nvSpPr>
            <p:spPr bwMode="auto">
              <a:xfrm>
                <a:off x="2974975" y="2314575"/>
                <a:ext cx="0" cy="731838"/>
              </a:xfrm>
              <a:prstGeom prst="line">
                <a:avLst/>
              </a:prstGeom>
              <a:noFill/>
              <a:ln w="38100">
                <a:solidFill>
                  <a:schemeClr val="bg1"/>
                </a:solidFill>
                <a:bevel/>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 name="Straight Connector 22"/>
              <p:cNvSpPr>
                <a:spLocks noChangeShapeType="1"/>
              </p:cNvSpPr>
              <p:nvPr/>
            </p:nvSpPr>
            <p:spPr bwMode="auto">
              <a:xfrm>
                <a:off x="3392488" y="3489327"/>
                <a:ext cx="517527" cy="0"/>
              </a:xfrm>
              <a:prstGeom prst="line">
                <a:avLst/>
              </a:prstGeom>
              <a:noFill/>
              <a:ln w="38100">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0" name="Straight Connector 24"/>
              <p:cNvSpPr>
                <a:spLocks noChangeShapeType="1"/>
              </p:cNvSpPr>
              <p:nvPr/>
            </p:nvSpPr>
            <p:spPr bwMode="auto">
              <a:xfrm>
                <a:off x="4580700" y="3469390"/>
                <a:ext cx="454401" cy="0"/>
              </a:xfrm>
              <a:prstGeom prst="line">
                <a:avLst/>
              </a:prstGeom>
              <a:noFill/>
              <a:ln w="38100">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1" name="Straight Connector 26"/>
              <p:cNvSpPr>
                <a:spLocks noChangeShapeType="1"/>
              </p:cNvSpPr>
              <p:nvPr/>
            </p:nvSpPr>
            <p:spPr bwMode="auto">
              <a:xfrm>
                <a:off x="5488577" y="3702241"/>
                <a:ext cx="0" cy="731838"/>
              </a:xfrm>
              <a:prstGeom prst="line">
                <a:avLst/>
              </a:prstGeom>
              <a:noFill/>
              <a:ln w="38100">
                <a:solidFill>
                  <a:schemeClr val="bg1"/>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 name="Straight Connector 31"/>
              <p:cNvSpPr>
                <a:spLocks noChangeShapeType="1"/>
              </p:cNvSpPr>
              <p:nvPr/>
            </p:nvSpPr>
            <p:spPr bwMode="auto">
              <a:xfrm>
                <a:off x="5985799" y="3469035"/>
                <a:ext cx="507411" cy="0"/>
              </a:xfrm>
              <a:prstGeom prst="line">
                <a:avLst/>
              </a:prstGeom>
              <a:noFill/>
              <a:ln w="38100">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33"/>
              <p:cNvSpPr>
                <a:spLocks noChangeShapeType="1"/>
              </p:cNvSpPr>
              <p:nvPr/>
            </p:nvSpPr>
            <p:spPr bwMode="auto">
              <a:xfrm>
                <a:off x="7281759" y="3477318"/>
                <a:ext cx="502651" cy="1589"/>
              </a:xfrm>
              <a:prstGeom prst="line">
                <a:avLst/>
              </a:prstGeom>
              <a:noFill/>
              <a:ln w="38100">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16" name="Straight Connector 38"/>
              <p:cNvSpPr>
                <a:spLocks noChangeShapeType="1"/>
              </p:cNvSpPr>
              <p:nvPr/>
            </p:nvSpPr>
            <p:spPr bwMode="auto">
              <a:xfrm>
                <a:off x="8252721" y="2302567"/>
                <a:ext cx="0" cy="731838"/>
              </a:xfrm>
              <a:prstGeom prst="line">
                <a:avLst/>
              </a:prstGeom>
              <a:noFill/>
              <a:ln w="38100">
                <a:solidFill>
                  <a:schemeClr val="bg1"/>
                </a:solidFill>
                <a:bevel/>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 name="Straight Connector 40"/>
              <p:cNvSpPr>
                <a:spLocks noChangeShapeType="1"/>
              </p:cNvSpPr>
              <p:nvPr/>
            </p:nvSpPr>
            <p:spPr bwMode="auto">
              <a:xfrm flipV="1">
                <a:off x="8670235" y="3477318"/>
                <a:ext cx="588784" cy="1"/>
              </a:xfrm>
              <a:prstGeom prst="line">
                <a:avLst/>
              </a:prstGeom>
              <a:noFill/>
              <a:ln w="38100">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TextBox 42"/>
              <p:cNvSpPr>
                <a:spLocks noChangeArrowheads="1"/>
              </p:cNvSpPr>
              <p:nvPr/>
            </p:nvSpPr>
            <p:spPr bwMode="auto">
              <a:xfrm>
                <a:off x="2535238" y="3272468"/>
                <a:ext cx="932742" cy="37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600" dirty="0" smtClean="0">
                    <a:solidFill>
                      <a:schemeClr val="accent5">
                        <a:lumMod val="85000"/>
                      </a:schemeClr>
                    </a:solidFill>
                    <a:latin typeface="GeosansLight" pitchFamily="2" charset="0"/>
                    <a:sym typeface="GeosansLight" pitchFamily="2" charset="0"/>
                  </a:rPr>
                  <a:t>2016.7</a:t>
                </a:r>
                <a:endParaRPr lang="en-US" altLang="zh-CN" sz="1600" dirty="0">
                  <a:solidFill>
                    <a:schemeClr val="accent5">
                      <a:lumMod val="85000"/>
                    </a:schemeClr>
                  </a:solidFill>
                  <a:latin typeface="GeosansLight" pitchFamily="2" charset="0"/>
                  <a:sym typeface="GeosansLight" pitchFamily="2" charset="0"/>
                </a:endParaRPr>
              </a:p>
            </p:txBody>
          </p:sp>
          <p:sp>
            <p:nvSpPr>
              <p:cNvPr id="21" name="TextBox 43"/>
              <p:cNvSpPr>
                <a:spLocks noChangeArrowheads="1"/>
              </p:cNvSpPr>
              <p:nvPr/>
            </p:nvSpPr>
            <p:spPr bwMode="auto">
              <a:xfrm>
                <a:off x="5019098" y="3272468"/>
                <a:ext cx="1064570" cy="37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600" dirty="0">
                    <a:solidFill>
                      <a:schemeClr val="accent5">
                        <a:lumMod val="85000"/>
                      </a:schemeClr>
                    </a:solidFill>
                    <a:latin typeface="GeosansLight" pitchFamily="2" charset="0"/>
                    <a:sym typeface="GeosansLight" pitchFamily="2" charset="0"/>
                  </a:rPr>
                  <a:t>2016.12</a:t>
                </a:r>
                <a:endParaRPr lang="en-US" altLang="zh-CN" sz="1600" dirty="0">
                  <a:solidFill>
                    <a:schemeClr val="accent5">
                      <a:lumMod val="85000"/>
                    </a:schemeClr>
                  </a:solidFill>
                  <a:latin typeface="GeosansLight" pitchFamily="2" charset="0"/>
                  <a:sym typeface="GeosansLight" pitchFamily="2" charset="0"/>
                </a:endParaRPr>
              </a:p>
            </p:txBody>
          </p:sp>
          <p:sp>
            <p:nvSpPr>
              <p:cNvPr id="22" name="TextBox 44"/>
              <p:cNvSpPr>
                <a:spLocks noChangeArrowheads="1"/>
              </p:cNvSpPr>
              <p:nvPr/>
            </p:nvSpPr>
            <p:spPr bwMode="auto">
              <a:xfrm>
                <a:off x="7786351" y="3260460"/>
                <a:ext cx="932742" cy="37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600" dirty="0">
                    <a:solidFill>
                      <a:schemeClr val="accent5">
                        <a:lumMod val="85000"/>
                      </a:schemeClr>
                    </a:solidFill>
                    <a:latin typeface="GeosansLight" pitchFamily="2" charset="0"/>
                    <a:sym typeface="GeosansLight" pitchFamily="2" charset="0"/>
                  </a:rPr>
                  <a:t>2017.3</a:t>
                </a:r>
                <a:endParaRPr lang="en-US" altLang="zh-CN" sz="1600" dirty="0">
                  <a:solidFill>
                    <a:schemeClr val="accent5">
                      <a:lumMod val="85000"/>
                    </a:schemeClr>
                  </a:solidFill>
                  <a:latin typeface="GeosansLight" pitchFamily="2" charset="0"/>
                  <a:sym typeface="GeosansLight" pitchFamily="2" charset="0"/>
                </a:endParaRPr>
              </a:p>
            </p:txBody>
          </p:sp>
        </p:grpSp>
        <p:pic>
          <p:nvPicPr>
            <p:cNvPr id="26" name="图片 25" descr="列表导航_公益"/>
            <p:cNvPicPr>
              <a:picLocks noChangeAspect="1"/>
            </p:cNvPicPr>
            <p:nvPr/>
          </p:nvPicPr>
          <p:blipFill>
            <a:blip r:embed="rId1"/>
            <a:stretch>
              <a:fillRect/>
            </a:stretch>
          </p:blipFill>
          <p:spPr>
            <a:xfrm>
              <a:off x="486877" y="2800350"/>
              <a:ext cx="680948" cy="630778"/>
            </a:xfrm>
            <a:prstGeom prst="rect">
              <a:avLst/>
            </a:prstGeom>
          </p:spPr>
        </p:pic>
        <p:pic>
          <p:nvPicPr>
            <p:cNvPr id="27" name="图片 26" descr="列表导航_公益"/>
            <p:cNvPicPr>
              <a:picLocks noChangeAspect="1"/>
            </p:cNvPicPr>
            <p:nvPr/>
          </p:nvPicPr>
          <p:blipFill>
            <a:blip r:embed="rId1"/>
            <a:stretch>
              <a:fillRect/>
            </a:stretch>
          </p:blipFill>
          <p:spPr>
            <a:xfrm>
              <a:off x="2592674" y="2800350"/>
              <a:ext cx="680948" cy="630778"/>
            </a:xfrm>
            <a:prstGeom prst="rect">
              <a:avLst/>
            </a:prstGeom>
          </p:spPr>
        </p:pic>
        <p:pic>
          <p:nvPicPr>
            <p:cNvPr id="28" name="图片 27" descr="列表导航_公益"/>
            <p:cNvPicPr>
              <a:picLocks noChangeAspect="1"/>
            </p:cNvPicPr>
            <p:nvPr/>
          </p:nvPicPr>
          <p:blipFill>
            <a:blip r:embed="rId1"/>
            <a:stretch>
              <a:fillRect/>
            </a:stretch>
          </p:blipFill>
          <p:spPr>
            <a:xfrm>
              <a:off x="4814367" y="2789495"/>
              <a:ext cx="680948" cy="630778"/>
            </a:xfrm>
            <a:prstGeom prst="rect">
              <a:avLst/>
            </a:prstGeom>
          </p:spPr>
        </p:pic>
        <p:pic>
          <p:nvPicPr>
            <p:cNvPr id="29" name="图片 28" descr="列表导航_公益"/>
            <p:cNvPicPr>
              <a:picLocks noChangeAspect="1"/>
            </p:cNvPicPr>
            <p:nvPr/>
          </p:nvPicPr>
          <p:blipFill>
            <a:blip r:embed="rId1"/>
            <a:stretch>
              <a:fillRect/>
            </a:stretch>
          </p:blipFill>
          <p:spPr>
            <a:xfrm>
              <a:off x="7089335" y="2789495"/>
              <a:ext cx="680948" cy="630778"/>
            </a:xfrm>
            <a:prstGeom prst="rect">
              <a:avLst/>
            </a:prstGeom>
          </p:spPr>
        </p:pic>
        <p:sp>
          <p:nvSpPr>
            <p:cNvPr id="30" name="TextBox 42"/>
            <p:cNvSpPr>
              <a:spLocks noChangeArrowheads="1"/>
            </p:cNvSpPr>
            <p:nvPr/>
          </p:nvSpPr>
          <p:spPr bwMode="auto">
            <a:xfrm>
              <a:off x="819310" y="1442339"/>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nSpc>
                  <a:spcPct val="100000"/>
                </a:lnSpc>
                <a:spcBef>
                  <a:spcPct val="0"/>
                </a:spcBef>
                <a:buNone/>
              </a:pPr>
              <a:r>
                <a:rPr lang="zh-CN" altLang="en-US" sz="1400" dirty="0">
                  <a:solidFill>
                    <a:schemeClr val="accent5">
                      <a:lumMod val="85000"/>
                    </a:schemeClr>
                  </a:solidFill>
                  <a:latin typeface="GeosansLight" pitchFamily="2" charset="0"/>
                  <a:sym typeface="GeosansLight" pitchFamily="2" charset="0"/>
                </a:rPr>
                <a:t>“</a:t>
              </a:r>
              <a:r>
                <a:rPr lang="zh-CN" altLang="en-US" sz="1400" dirty="0" smtClean="0">
                  <a:solidFill>
                    <a:schemeClr val="accent5">
                      <a:lumMod val="85000"/>
                    </a:schemeClr>
                  </a:solidFill>
                  <a:latin typeface="GeosansLight" pitchFamily="2" charset="0"/>
                  <a:sym typeface="GeosansLight" pitchFamily="2" charset="0"/>
                </a:rPr>
                <a:t>让</a:t>
              </a:r>
              <a:r>
                <a:rPr lang="zh-CN" altLang="en-US" sz="1400" dirty="0">
                  <a:solidFill>
                    <a:schemeClr val="accent5">
                      <a:lumMod val="85000"/>
                    </a:schemeClr>
                  </a:solidFill>
                  <a:latin typeface="GeosansLight" pitchFamily="2" charset="0"/>
                  <a:sym typeface="GeosansLight" pitchFamily="2" charset="0"/>
                </a:rPr>
                <a:t>听障儿童重获新</a:t>
              </a:r>
              <a:r>
                <a:rPr lang="zh-CN" altLang="en-US" sz="1400" dirty="0" smtClean="0">
                  <a:solidFill>
                    <a:schemeClr val="accent5">
                      <a:lumMod val="85000"/>
                    </a:schemeClr>
                  </a:solidFill>
                  <a:latin typeface="GeosansLight" pitchFamily="2" charset="0"/>
                  <a:sym typeface="GeosansLight" pitchFamily="2" charset="0"/>
                </a:rPr>
                <a:t>声”</a:t>
              </a:r>
              <a:endParaRPr lang="en-US" altLang="zh-CN" sz="1400" dirty="0" smtClean="0">
                <a:solidFill>
                  <a:schemeClr val="accent5">
                    <a:lumMod val="85000"/>
                  </a:schemeClr>
                </a:solidFill>
                <a:latin typeface="GeosansLight" pitchFamily="2" charset="0"/>
                <a:sym typeface="GeosansLight" pitchFamily="2" charset="0"/>
              </a:endParaRPr>
            </a:p>
            <a:p>
              <a:pPr>
                <a:lnSpc>
                  <a:spcPct val="100000"/>
                </a:lnSpc>
                <a:spcBef>
                  <a:spcPct val="0"/>
                </a:spcBef>
                <a:buNone/>
              </a:pPr>
              <a:r>
                <a:rPr lang="en-US" altLang="zh-CN" sz="1400" dirty="0">
                  <a:solidFill>
                    <a:schemeClr val="accent5">
                      <a:lumMod val="85000"/>
                    </a:schemeClr>
                  </a:solidFill>
                  <a:latin typeface="GeosansLight" pitchFamily="2" charset="0"/>
                  <a:sym typeface="GeosansLight" pitchFamily="2" charset="0"/>
                </a:rPr>
                <a:t> </a:t>
              </a:r>
              <a:r>
                <a:rPr lang="en-US" altLang="zh-CN" sz="1400" dirty="0" smtClean="0">
                  <a:solidFill>
                    <a:schemeClr val="accent5">
                      <a:lumMod val="85000"/>
                    </a:schemeClr>
                  </a:solidFill>
                  <a:latin typeface="GeosansLight" pitchFamily="2" charset="0"/>
                  <a:sym typeface="GeosansLight" pitchFamily="2" charset="0"/>
                </a:rPr>
                <a:t>  </a:t>
              </a:r>
              <a:r>
                <a:rPr lang="zh-CN" altLang="en-US" sz="1400" dirty="0" smtClean="0">
                  <a:solidFill>
                    <a:schemeClr val="accent5">
                      <a:lumMod val="85000"/>
                    </a:schemeClr>
                  </a:solidFill>
                  <a:latin typeface="GeosansLight" pitchFamily="2" charset="0"/>
                  <a:sym typeface="GeosansLight" pitchFamily="2" charset="0"/>
                </a:rPr>
                <a:t>项目第一次试水成功</a:t>
              </a:r>
              <a:endParaRPr lang="en-US" altLang="zh-CN" sz="1400" dirty="0">
                <a:solidFill>
                  <a:schemeClr val="accent5">
                    <a:lumMod val="85000"/>
                  </a:schemeClr>
                </a:solidFill>
                <a:latin typeface="GeosansLight" pitchFamily="2" charset="0"/>
                <a:sym typeface="GeosansLight" pitchFamily="2" charset="0"/>
              </a:endParaRPr>
            </a:p>
          </p:txBody>
        </p:sp>
        <p:sp>
          <p:nvSpPr>
            <p:cNvPr id="31" name="TextBox 42"/>
            <p:cNvSpPr>
              <a:spLocks noChangeArrowheads="1"/>
            </p:cNvSpPr>
            <p:nvPr/>
          </p:nvSpPr>
          <p:spPr bwMode="auto">
            <a:xfrm>
              <a:off x="3109493" y="4103003"/>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nSpc>
                  <a:spcPct val="100000"/>
                </a:lnSpc>
                <a:spcBef>
                  <a:spcPct val="0"/>
                </a:spcBef>
                <a:buNone/>
              </a:pPr>
              <a:r>
                <a:rPr lang="zh-CN" altLang="en-US" sz="1400" dirty="0">
                  <a:solidFill>
                    <a:schemeClr val="accent5">
                      <a:lumMod val="85000"/>
                    </a:schemeClr>
                  </a:solidFill>
                  <a:latin typeface="GeosansLight" pitchFamily="2" charset="0"/>
                  <a:sym typeface="GeosansLight" pitchFamily="2" charset="0"/>
                </a:rPr>
                <a:t>“和再障说分手</a:t>
              </a:r>
              <a:r>
                <a:rPr lang="zh-CN" altLang="en-US" sz="1400" dirty="0" smtClean="0">
                  <a:solidFill>
                    <a:schemeClr val="accent5">
                      <a:lumMod val="85000"/>
                    </a:schemeClr>
                  </a:solidFill>
                  <a:latin typeface="GeosansLight" pitchFamily="2" charset="0"/>
                  <a:sym typeface="GeosansLight" pitchFamily="2" charset="0"/>
                </a:rPr>
                <a:t>”</a:t>
              </a:r>
              <a:endParaRPr lang="en-US" altLang="zh-CN" sz="1400" dirty="0" smtClean="0">
                <a:solidFill>
                  <a:schemeClr val="accent5">
                    <a:lumMod val="85000"/>
                  </a:schemeClr>
                </a:solidFill>
                <a:latin typeface="GeosansLight" pitchFamily="2" charset="0"/>
                <a:sym typeface="GeosansLight" pitchFamily="2" charset="0"/>
              </a:endParaRPr>
            </a:p>
            <a:p>
              <a:pPr>
                <a:lnSpc>
                  <a:spcPct val="100000"/>
                </a:lnSpc>
                <a:spcBef>
                  <a:spcPct val="0"/>
                </a:spcBef>
                <a:buNone/>
              </a:pPr>
              <a:r>
                <a:rPr lang="zh-CN" altLang="en-US" sz="1400" dirty="0">
                  <a:solidFill>
                    <a:schemeClr val="accent5">
                      <a:lumMod val="85000"/>
                    </a:schemeClr>
                  </a:solidFill>
                  <a:latin typeface="GeosansLight" pitchFamily="2" charset="0"/>
                  <a:sym typeface="GeosansLight" pitchFamily="2" charset="0"/>
                </a:rPr>
                <a:t>“照亮星星的孩子”</a:t>
              </a:r>
              <a:endParaRPr lang="en-US" altLang="zh-CN" sz="1400" dirty="0">
                <a:solidFill>
                  <a:schemeClr val="accent5">
                    <a:lumMod val="85000"/>
                  </a:schemeClr>
                </a:solidFill>
                <a:latin typeface="GeosansLight" pitchFamily="2" charset="0"/>
                <a:sym typeface="GeosansLight" pitchFamily="2" charset="0"/>
              </a:endParaRPr>
            </a:p>
          </p:txBody>
        </p:sp>
        <p:sp>
          <p:nvSpPr>
            <p:cNvPr id="32" name="TextBox 42"/>
            <p:cNvSpPr>
              <a:spLocks noChangeArrowheads="1"/>
            </p:cNvSpPr>
            <p:nvPr/>
          </p:nvSpPr>
          <p:spPr bwMode="auto">
            <a:xfrm>
              <a:off x="5127370" y="1431484"/>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a:lnSpc>
                  <a:spcPct val="100000"/>
                </a:lnSpc>
                <a:spcBef>
                  <a:spcPct val="0"/>
                </a:spcBef>
                <a:buNone/>
              </a:pPr>
              <a:r>
                <a:rPr lang="zh-CN" altLang="en-US" sz="1400" dirty="0">
                  <a:solidFill>
                    <a:schemeClr val="accent5">
                      <a:lumMod val="85000"/>
                    </a:schemeClr>
                  </a:solidFill>
                  <a:latin typeface="GeosansLight" pitchFamily="2" charset="0"/>
                  <a:sym typeface="GeosansLight" pitchFamily="2" charset="0"/>
                </a:rPr>
                <a:t>支付宝上所有爱心捐赠</a:t>
              </a:r>
              <a:r>
                <a:rPr lang="zh-CN" altLang="en-US" sz="1400" dirty="0" smtClean="0">
                  <a:solidFill>
                    <a:schemeClr val="accent5">
                      <a:lumMod val="85000"/>
                    </a:schemeClr>
                  </a:solidFill>
                  <a:latin typeface="GeosansLight" pitchFamily="2" charset="0"/>
                  <a:sym typeface="GeosansLight" pitchFamily="2" charset="0"/>
                </a:rPr>
                <a:t>项目</a:t>
              </a:r>
              <a:endParaRPr lang="en-US" altLang="zh-CN" sz="1400" dirty="0" smtClean="0">
                <a:solidFill>
                  <a:schemeClr val="accent5">
                    <a:lumMod val="85000"/>
                  </a:schemeClr>
                </a:solidFill>
                <a:latin typeface="GeosansLight" pitchFamily="2" charset="0"/>
                <a:sym typeface="GeosansLight" pitchFamily="2" charset="0"/>
              </a:endParaRPr>
            </a:p>
            <a:p>
              <a:pPr>
                <a:lnSpc>
                  <a:spcPct val="100000"/>
                </a:lnSpc>
                <a:spcBef>
                  <a:spcPct val="0"/>
                </a:spcBef>
                <a:buNone/>
              </a:pPr>
              <a:r>
                <a:rPr lang="zh-CN" altLang="en-US" sz="1400" dirty="0" smtClean="0">
                  <a:solidFill>
                    <a:schemeClr val="accent5">
                      <a:lumMod val="85000"/>
                    </a:schemeClr>
                  </a:solidFill>
                  <a:latin typeface="GeosansLight" pitchFamily="2" charset="0"/>
                  <a:sym typeface="GeosansLight" pitchFamily="2" charset="0"/>
                </a:rPr>
                <a:t>接入</a:t>
              </a:r>
              <a:r>
                <a:rPr lang="zh-CN" altLang="en-US" sz="1400" dirty="0">
                  <a:solidFill>
                    <a:schemeClr val="accent5">
                      <a:lumMod val="85000"/>
                    </a:schemeClr>
                  </a:solidFill>
                  <a:latin typeface="GeosansLight" pitchFamily="2" charset="0"/>
                  <a:sym typeface="GeosansLight" pitchFamily="2" charset="0"/>
                </a:rPr>
                <a:t>到蚂蚁区块链平台</a:t>
              </a:r>
              <a:endParaRPr lang="en-US" altLang="zh-CN" sz="1400" dirty="0">
                <a:solidFill>
                  <a:schemeClr val="accent5">
                    <a:lumMod val="85000"/>
                  </a:schemeClr>
                </a:solidFill>
                <a:latin typeface="GeosansLight" pitchFamily="2" charset="0"/>
                <a:sym typeface="GeosansLight" pitchFamily="2" charset="0"/>
              </a:endParaRPr>
            </a:p>
          </p:txBody>
        </p:sp>
      </p:grpSp>
      <p:sp>
        <p:nvSpPr>
          <p:cNvPr id="34" name="矩形 33"/>
          <p:cNvSpPr/>
          <p:nvPr/>
        </p:nvSpPr>
        <p:spPr>
          <a:xfrm>
            <a:off x="6854244" y="3922437"/>
            <a:ext cx="2170032" cy="954107"/>
          </a:xfrm>
          <a:prstGeom prst="rect">
            <a:avLst/>
          </a:prstGeom>
        </p:spPr>
        <p:txBody>
          <a:bodyPr wrap="square">
            <a:spAutoFit/>
          </a:bodyPr>
          <a:lstStyle/>
          <a:p>
            <a:pPr>
              <a:spcBef>
                <a:spcPct val="0"/>
              </a:spcBef>
            </a:pPr>
            <a:r>
              <a:rPr lang="en-US" altLang="zh-CN" sz="1400" dirty="0">
                <a:solidFill>
                  <a:schemeClr val="accent5">
                    <a:lumMod val="85000"/>
                  </a:schemeClr>
                </a:solidFill>
                <a:latin typeface="GeosansLight" pitchFamily="2" charset="0"/>
                <a:ea typeface="宋体" panose="02010600030101010101" pitchFamily="2" charset="-122"/>
              </a:rPr>
              <a:t>37</a:t>
            </a: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家公益机构</a:t>
            </a:r>
            <a:endPar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endParaRPr>
          </a:p>
          <a:p>
            <a:pPr>
              <a:spcBef>
                <a:spcPct val="0"/>
              </a:spcBef>
            </a:pP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超过</a:t>
            </a:r>
            <a:r>
              <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300</a:t>
            </a: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个公益项目</a:t>
            </a:r>
            <a:endPar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endParaRPr>
          </a:p>
          <a:p>
            <a:pPr>
              <a:spcBef>
                <a:spcPct val="0"/>
              </a:spcBef>
            </a:pP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捐赠人次超过</a:t>
            </a:r>
            <a:r>
              <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937</a:t>
            </a: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万</a:t>
            </a:r>
            <a:endPar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endParaRPr>
          </a:p>
          <a:p>
            <a:pPr>
              <a:spcBef>
                <a:spcPct val="0"/>
              </a:spcBef>
            </a:pP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捐赠总金额超过</a:t>
            </a:r>
            <a:r>
              <a:rPr lang="en-US" altLang="zh-CN"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4800</a:t>
            </a:r>
            <a:r>
              <a:rPr lang="zh-CN" altLang="en-US" sz="1400" dirty="0" smtClean="0">
                <a:solidFill>
                  <a:schemeClr val="accent5">
                    <a:lumMod val="85000"/>
                  </a:schemeClr>
                </a:solidFill>
                <a:latin typeface="GeosansLight" pitchFamily="2" charset="0"/>
                <a:ea typeface="宋体" panose="02010600030101010101" pitchFamily="2" charset="-122"/>
                <a:sym typeface="Calibri" panose="020F0502020204030204" charset="0"/>
              </a:rPr>
              <a:t>万元</a:t>
            </a:r>
            <a:endParaRPr lang="zh-CN" altLang="en-US" sz="1400" dirty="0">
              <a:solidFill>
                <a:schemeClr val="accent5">
                  <a:lumMod val="85000"/>
                </a:schemeClr>
              </a:solidFill>
              <a:latin typeface="GeosansLight" pitchFamily="2" charset="0"/>
              <a:ea typeface="宋体" panose="02010600030101010101" pitchFamily="2" charset="-122"/>
              <a:sym typeface="Calibri" panose="020F0502020204030204" charset="0"/>
            </a:endParaRPr>
          </a:p>
        </p:txBody>
      </p:sp>
      <p:sp>
        <p:nvSpPr>
          <p:cNvPr id="37" name="Straight Connector 33"/>
          <p:cNvSpPr>
            <a:spLocks noChangeShapeType="1"/>
          </p:cNvSpPr>
          <p:nvPr/>
        </p:nvSpPr>
        <p:spPr bwMode="auto">
          <a:xfrm>
            <a:off x="7443242" y="3158147"/>
            <a:ext cx="421733" cy="1436"/>
          </a:xfrm>
          <a:prstGeom prst="line">
            <a:avLst/>
          </a:prstGeom>
          <a:noFill/>
          <a:ln w="38100">
            <a:solidFill>
              <a:schemeClr val="bg1"/>
            </a:solidFill>
            <a:prstDash val="sysDot"/>
            <a:bevel/>
          </a:ln>
          <a:extLst>
            <a:ext uri="{909E8E84-426E-40DD-AFC4-6F175D3DCCD1}">
              <a14:hiddenFill xmlns:a14="http://schemas.microsoft.com/office/drawing/2010/main">
                <a:noFill/>
              </a14:hiddenFill>
            </a:ext>
          </a:extLst>
        </p:spPr>
        <p:txBody>
          <a:bodyPr/>
          <a:lstStyle/>
          <a:p>
            <a:endParaRPr lang="zh-CN" altLang="en-US"/>
          </a:p>
        </p:txBody>
      </p:sp>
      <p:sp>
        <p:nvSpPr>
          <p:cNvPr id="38" name="TextBox 44"/>
          <p:cNvSpPr>
            <a:spLocks noChangeArrowheads="1"/>
          </p:cNvSpPr>
          <p:nvPr/>
        </p:nvSpPr>
        <p:spPr bwMode="auto">
          <a:xfrm>
            <a:off x="7866603" y="2962110"/>
            <a:ext cx="7825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600" dirty="0" smtClean="0">
                <a:solidFill>
                  <a:schemeClr val="accent5">
                    <a:lumMod val="85000"/>
                  </a:schemeClr>
                </a:solidFill>
                <a:latin typeface="GeosansLight" pitchFamily="2" charset="0"/>
                <a:sym typeface="GeosansLight" pitchFamily="2" charset="0"/>
              </a:rPr>
              <a:t>2018.1</a:t>
            </a:r>
            <a:endParaRPr lang="en-US" altLang="zh-CN" sz="1600" dirty="0">
              <a:solidFill>
                <a:schemeClr val="accent5">
                  <a:lumMod val="85000"/>
                </a:schemeClr>
              </a:solidFill>
              <a:latin typeface="GeosansLight" pitchFamily="2" charset="0"/>
              <a:sym typeface="GeosansLight" pitchFamily="2" charset="0"/>
            </a:endParaRPr>
          </a:p>
        </p:txBody>
      </p:sp>
      <p:sp>
        <p:nvSpPr>
          <p:cNvPr id="40" name="Straight Connector 26"/>
          <p:cNvSpPr>
            <a:spLocks noChangeShapeType="1"/>
          </p:cNvSpPr>
          <p:nvPr/>
        </p:nvSpPr>
        <p:spPr bwMode="auto">
          <a:xfrm>
            <a:off x="8292302" y="3356440"/>
            <a:ext cx="0" cy="661574"/>
          </a:xfrm>
          <a:prstGeom prst="line">
            <a:avLst/>
          </a:prstGeom>
          <a:noFill/>
          <a:ln w="38100">
            <a:solidFill>
              <a:schemeClr val="bg1"/>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a:picLocks noChangeAspect="1"/>
          </p:cNvPicPr>
          <p:nvPr/>
        </p:nvPicPr>
        <p:blipFill rotWithShape="1">
          <a:blip r:embed="rId1" cstate="print">
            <a:extLst>
              <a:ext uri="{BEBA8EAE-BF5A-486C-A8C5-ECC9F3942E4B}">
                <a14:imgProps xmlns:a14="http://schemas.microsoft.com/office/drawing/2010/main">
                  <a14:imgLayer r:embed="rId2">
                    <a14:imgEffect>
                      <a14:backgroundRemoval t="8247" b="89691" l="0" r="45596">
                        <a14:foregroundMark x1="12953" y1="21649" x2="12953" y2="21649"/>
                        <a14:foregroundMark x1="17098" y1="31959" x2="17098" y2="31959"/>
                        <a14:foregroundMark x1="36788" y1="16495" x2="36788" y2="16495"/>
                        <a14:foregroundMark x1="31088" y1="23711" x2="31088" y2="23711"/>
                        <a14:foregroundMark x1="19689" y1="40206" x2="19689" y2="40206"/>
                        <a14:foregroundMark x1="9845" y1="54639" x2="9845" y2="54639"/>
                        <a14:foregroundMark x1="26943" y1="71134" x2="26943" y2="71134"/>
                        <a14:foregroundMark x1="30570" y1="81443" x2="30570" y2="81443"/>
                        <a14:backgroundMark x1="24870" y1="23711" x2="24870" y2="23711"/>
                        <a14:backgroundMark x1="35751" y1="42268" x2="35751" y2="42268"/>
                        <a14:backgroundMark x1="38860" y1="28866" x2="38860" y2="28866"/>
                        <a14:backgroundMark x1="38860" y1="57732" x2="38860" y2="57732"/>
                        <a14:backgroundMark x1="28497" y1="62887" x2="28497" y2="62887"/>
                        <a14:backgroundMark x1="20207" y1="44330" x2="20207" y2="44330"/>
                        <a14:backgroundMark x1="26943" y1="51546" x2="26943" y2="51546"/>
                        <a14:backgroundMark x1="27461" y1="35052" x2="27461" y2="35052"/>
                        <a14:backgroundMark x1="16580" y1="43299" x2="16580" y2="43299"/>
                        <a14:backgroundMark x1="19689" y1="35052" x2="19689" y2="35052"/>
                        <a14:backgroundMark x1="10363" y1="73196" x2="10363" y2="73196"/>
                      </a14:backgroundRemoval>
                    </a14:imgEffect>
                    <a14:imgEffect>
                      <a14:brightnessContrast bright="-10000" contrast="-14000"/>
                    </a14:imgEffect>
                  </a14:imgLayer>
                </a14:imgProps>
              </a:ext>
              <a:ext uri="{28A0092B-C50C-407E-A947-70E740481C1C}">
                <a14:useLocalDpi xmlns:a14="http://schemas.microsoft.com/office/drawing/2010/main" val="0"/>
              </a:ext>
            </a:extLst>
          </a:blip>
          <a:srcRect r="53785"/>
          <a:stretch>
            <a:fillRect/>
          </a:stretch>
        </p:blipFill>
        <p:spPr>
          <a:xfrm>
            <a:off x="2216200" y="2426277"/>
            <a:ext cx="762889" cy="825369"/>
          </a:xfrm>
          <a:prstGeom prst="rect">
            <a:avLst/>
          </a:prstGeom>
          <a:effectLst>
            <a:outerShdw blurRad="50800" dist="50800" dir="5400000" algn="ctr" rotWithShape="0">
              <a:srgbClr val="000000"/>
            </a:outerShdw>
            <a:softEdge rad="0"/>
          </a:effectLst>
        </p:spPr>
      </p:pic>
      <p:sp>
        <p:nvSpPr>
          <p:cNvPr id="101" name="空心弧 100"/>
          <p:cNvSpPr/>
          <p:nvPr/>
        </p:nvSpPr>
        <p:spPr>
          <a:xfrm>
            <a:off x="5577089" y="1811414"/>
            <a:ext cx="2395664" cy="2395664"/>
          </a:xfrm>
          <a:prstGeom prst="blockArc">
            <a:avLst>
              <a:gd name="adj1" fmla="val 0"/>
              <a:gd name="adj2" fmla="val 5400000"/>
              <a:gd name="adj3" fmla="val 4642"/>
            </a:avLst>
          </a:prstGeom>
          <a:solidFill>
            <a:srgbClr val="F39C12"/>
          </a:solidFill>
          <a:ln>
            <a:noFill/>
          </a:ln>
          <a:effectLst/>
        </p:spPr>
      </p:sp>
      <p:sp>
        <p:nvSpPr>
          <p:cNvPr id="100" name="空心弧 99"/>
          <p:cNvSpPr/>
          <p:nvPr/>
        </p:nvSpPr>
        <p:spPr>
          <a:xfrm>
            <a:off x="5596705" y="1823360"/>
            <a:ext cx="2395664" cy="2395664"/>
          </a:xfrm>
          <a:prstGeom prst="blockArc">
            <a:avLst>
              <a:gd name="adj1" fmla="val 10800000"/>
              <a:gd name="adj2" fmla="val 16200000"/>
              <a:gd name="adj3" fmla="val 4642"/>
            </a:avLst>
          </a:prstGeom>
          <a:solidFill>
            <a:srgbClr val="F39C12"/>
          </a:solidFill>
          <a:ln>
            <a:noFill/>
          </a:ln>
          <a:effectLst/>
        </p:spPr>
      </p:sp>
      <p:sp>
        <p:nvSpPr>
          <p:cNvPr id="102" name="空心弧 101"/>
          <p:cNvSpPr/>
          <p:nvPr/>
        </p:nvSpPr>
        <p:spPr>
          <a:xfrm>
            <a:off x="5577089" y="1811414"/>
            <a:ext cx="2395664" cy="2395664"/>
          </a:xfrm>
          <a:prstGeom prst="blockArc">
            <a:avLst>
              <a:gd name="adj1" fmla="val 16200000"/>
              <a:gd name="adj2" fmla="val 0"/>
              <a:gd name="adj3" fmla="val 4642"/>
            </a:avLst>
          </a:prstGeom>
          <a:solidFill>
            <a:srgbClr val="F39C12"/>
          </a:solidFill>
          <a:ln>
            <a:noFill/>
          </a:ln>
          <a:effectLst/>
        </p:spPr>
      </p:sp>
      <p:sp>
        <p:nvSpPr>
          <p:cNvPr id="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蚂蚁金服：支付宝爱心捐赠平台</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区块链</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grpSp>
        <p:nvGrpSpPr>
          <p:cNvPr id="76" name="组合 75"/>
          <p:cNvGrpSpPr/>
          <p:nvPr/>
        </p:nvGrpSpPr>
        <p:grpSpPr>
          <a:xfrm>
            <a:off x="992834" y="1759287"/>
            <a:ext cx="3777736" cy="2201604"/>
            <a:chOff x="4372477" y="2240582"/>
            <a:chExt cx="6258562" cy="3187629"/>
          </a:xfrm>
        </p:grpSpPr>
        <p:sp>
          <p:nvSpPr>
            <p:cNvPr id="43" name="Freeform 3"/>
            <p:cNvSpPr/>
            <p:nvPr/>
          </p:nvSpPr>
          <p:spPr bwMode="auto">
            <a:xfrm>
              <a:off x="9507090" y="2972460"/>
              <a:ext cx="1123949" cy="1739902"/>
            </a:xfrm>
            <a:custGeom>
              <a:avLst/>
              <a:gdLst>
                <a:gd name="T0" fmla="*/ 162 w 708"/>
                <a:gd name="T1" fmla="*/ 1096 h 1096"/>
                <a:gd name="T2" fmla="*/ 0 w 708"/>
                <a:gd name="T3" fmla="*/ 933 h 1096"/>
                <a:gd name="T4" fmla="*/ 383 w 708"/>
                <a:gd name="T5" fmla="*/ 548 h 1096"/>
                <a:gd name="T6" fmla="*/ 0 w 708"/>
                <a:gd name="T7" fmla="*/ 164 h 1096"/>
                <a:gd name="T8" fmla="*/ 162 w 708"/>
                <a:gd name="T9" fmla="*/ 0 h 1096"/>
                <a:gd name="T10" fmla="*/ 708 w 708"/>
                <a:gd name="T11" fmla="*/ 548 h 1096"/>
                <a:gd name="T12" fmla="*/ 162 w 708"/>
                <a:gd name="T13" fmla="*/ 1096 h 1096"/>
              </a:gdLst>
              <a:ahLst/>
              <a:cxnLst>
                <a:cxn ang="0">
                  <a:pos x="T0" y="T1"/>
                </a:cxn>
                <a:cxn ang="0">
                  <a:pos x="T2" y="T3"/>
                </a:cxn>
                <a:cxn ang="0">
                  <a:pos x="T4" y="T5"/>
                </a:cxn>
                <a:cxn ang="0">
                  <a:pos x="T6" y="T7"/>
                </a:cxn>
                <a:cxn ang="0">
                  <a:pos x="T8" y="T9"/>
                </a:cxn>
                <a:cxn ang="0">
                  <a:pos x="T10" y="T11"/>
                </a:cxn>
                <a:cxn ang="0">
                  <a:pos x="T12" y="T13"/>
                </a:cxn>
              </a:cxnLst>
              <a:rect l="0" t="0" r="r" b="b"/>
              <a:pathLst>
                <a:path w="708" h="1096">
                  <a:moveTo>
                    <a:pt x="162" y="1096"/>
                  </a:moveTo>
                  <a:lnTo>
                    <a:pt x="0" y="933"/>
                  </a:lnTo>
                  <a:lnTo>
                    <a:pt x="383" y="548"/>
                  </a:lnTo>
                  <a:lnTo>
                    <a:pt x="0" y="164"/>
                  </a:lnTo>
                  <a:lnTo>
                    <a:pt x="162" y="0"/>
                  </a:lnTo>
                  <a:lnTo>
                    <a:pt x="708" y="548"/>
                  </a:lnTo>
                  <a:lnTo>
                    <a:pt x="162" y="1096"/>
                  </a:lnTo>
                  <a:close/>
                </a:path>
              </a:pathLst>
            </a:custGeom>
            <a:solidFill>
              <a:srgbClr val="C0392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3F3F3F"/>
                </a:solidFill>
                <a:effectLst/>
                <a:uLnTx/>
                <a:uFillTx/>
                <a:latin typeface="Lato Light"/>
              </a:endParaRPr>
            </a:p>
          </p:txBody>
        </p:sp>
        <p:sp>
          <p:nvSpPr>
            <p:cNvPr id="44" name="Freeform 4"/>
            <p:cNvSpPr/>
            <p:nvPr/>
          </p:nvSpPr>
          <p:spPr bwMode="auto">
            <a:xfrm>
              <a:off x="7353805" y="2965449"/>
              <a:ext cx="1123949" cy="1739902"/>
            </a:xfrm>
            <a:custGeom>
              <a:avLst/>
              <a:gdLst>
                <a:gd name="T0" fmla="*/ 162 w 708"/>
                <a:gd name="T1" fmla="*/ 1096 h 1096"/>
                <a:gd name="T2" fmla="*/ 0 w 708"/>
                <a:gd name="T3" fmla="*/ 933 h 1096"/>
                <a:gd name="T4" fmla="*/ 383 w 708"/>
                <a:gd name="T5" fmla="*/ 548 h 1096"/>
                <a:gd name="T6" fmla="*/ 0 w 708"/>
                <a:gd name="T7" fmla="*/ 164 h 1096"/>
                <a:gd name="T8" fmla="*/ 162 w 708"/>
                <a:gd name="T9" fmla="*/ 0 h 1096"/>
                <a:gd name="T10" fmla="*/ 708 w 708"/>
                <a:gd name="T11" fmla="*/ 548 h 1096"/>
                <a:gd name="T12" fmla="*/ 162 w 708"/>
                <a:gd name="T13" fmla="*/ 1096 h 1096"/>
              </a:gdLst>
              <a:ahLst/>
              <a:cxnLst>
                <a:cxn ang="0">
                  <a:pos x="T0" y="T1"/>
                </a:cxn>
                <a:cxn ang="0">
                  <a:pos x="T2" y="T3"/>
                </a:cxn>
                <a:cxn ang="0">
                  <a:pos x="T4" y="T5"/>
                </a:cxn>
                <a:cxn ang="0">
                  <a:pos x="T6" y="T7"/>
                </a:cxn>
                <a:cxn ang="0">
                  <a:pos x="T8" y="T9"/>
                </a:cxn>
                <a:cxn ang="0">
                  <a:pos x="T10" y="T11"/>
                </a:cxn>
                <a:cxn ang="0">
                  <a:pos x="T12" y="T13"/>
                </a:cxn>
              </a:cxnLst>
              <a:rect l="0" t="0" r="r" b="b"/>
              <a:pathLst>
                <a:path w="708" h="1096">
                  <a:moveTo>
                    <a:pt x="162" y="1096"/>
                  </a:moveTo>
                  <a:lnTo>
                    <a:pt x="0" y="933"/>
                  </a:lnTo>
                  <a:lnTo>
                    <a:pt x="383" y="548"/>
                  </a:lnTo>
                  <a:lnTo>
                    <a:pt x="0" y="164"/>
                  </a:lnTo>
                  <a:lnTo>
                    <a:pt x="162" y="0"/>
                  </a:lnTo>
                  <a:lnTo>
                    <a:pt x="708" y="548"/>
                  </a:lnTo>
                  <a:lnTo>
                    <a:pt x="162" y="1096"/>
                  </a:lnTo>
                  <a:close/>
                </a:path>
              </a:pathLst>
            </a:custGeom>
            <a:solidFill>
              <a:srgbClr val="F39C1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3F3F3F"/>
                </a:solidFill>
                <a:effectLst/>
                <a:uLnTx/>
                <a:uFillTx/>
                <a:latin typeface="Lato Light"/>
              </a:endParaRPr>
            </a:p>
          </p:txBody>
        </p:sp>
        <p:cxnSp>
          <p:nvCxnSpPr>
            <p:cNvPr id="45" name="Straight Connector 10"/>
            <p:cNvCxnSpPr/>
            <p:nvPr/>
          </p:nvCxnSpPr>
          <p:spPr>
            <a:xfrm>
              <a:off x="4895566" y="2669496"/>
              <a:ext cx="1057276" cy="1057276"/>
            </a:xfrm>
            <a:prstGeom prst="line">
              <a:avLst/>
            </a:prstGeom>
            <a:noFill/>
            <a:ln w="50800" cap="flat" cmpd="sng" algn="ctr">
              <a:solidFill>
                <a:srgbClr val="9BBB59"/>
              </a:solidFill>
              <a:prstDash val="solid"/>
              <a:miter lim="800000"/>
            </a:ln>
            <a:effectLst/>
          </p:spPr>
        </p:cxnSp>
        <p:cxnSp>
          <p:nvCxnSpPr>
            <p:cNvPr id="46" name="Straight Connector 11"/>
            <p:cNvCxnSpPr/>
            <p:nvPr/>
          </p:nvCxnSpPr>
          <p:spPr>
            <a:xfrm flipH="1">
              <a:off x="4905092" y="3946527"/>
              <a:ext cx="1057276" cy="1057276"/>
            </a:xfrm>
            <a:prstGeom prst="line">
              <a:avLst/>
            </a:prstGeom>
            <a:noFill/>
            <a:ln w="50800" cap="flat" cmpd="sng" algn="ctr">
              <a:solidFill>
                <a:srgbClr val="9BBB59"/>
              </a:solidFill>
              <a:prstDash val="solid"/>
              <a:miter lim="800000"/>
            </a:ln>
            <a:effectLst/>
          </p:spPr>
        </p:cxnSp>
        <p:cxnSp>
          <p:nvCxnSpPr>
            <p:cNvPr id="47" name="Straight Connector 12"/>
            <p:cNvCxnSpPr/>
            <p:nvPr/>
          </p:nvCxnSpPr>
          <p:spPr>
            <a:xfrm>
              <a:off x="7023452" y="2657750"/>
              <a:ext cx="1057276" cy="1057276"/>
            </a:xfrm>
            <a:prstGeom prst="line">
              <a:avLst/>
            </a:prstGeom>
            <a:noFill/>
            <a:ln w="50800" cap="flat" cmpd="sng" algn="ctr">
              <a:solidFill>
                <a:srgbClr val="F39C12"/>
              </a:solidFill>
              <a:prstDash val="solid"/>
              <a:miter lim="800000"/>
            </a:ln>
            <a:effectLst/>
          </p:spPr>
        </p:cxnSp>
        <p:cxnSp>
          <p:nvCxnSpPr>
            <p:cNvPr id="48" name="Straight Connector 13"/>
            <p:cNvCxnSpPr/>
            <p:nvPr/>
          </p:nvCxnSpPr>
          <p:spPr>
            <a:xfrm flipH="1">
              <a:off x="7032978" y="3934782"/>
              <a:ext cx="1057276" cy="1057276"/>
            </a:xfrm>
            <a:prstGeom prst="line">
              <a:avLst/>
            </a:prstGeom>
            <a:noFill/>
            <a:ln w="50800" cap="flat" cmpd="sng" algn="ctr">
              <a:solidFill>
                <a:srgbClr val="F39C12"/>
              </a:solidFill>
              <a:prstDash val="solid"/>
              <a:miter lim="800000"/>
            </a:ln>
            <a:effectLst/>
          </p:spPr>
        </p:cxnSp>
        <p:cxnSp>
          <p:nvCxnSpPr>
            <p:cNvPr id="49" name="Straight Connector 14"/>
            <p:cNvCxnSpPr/>
            <p:nvPr/>
          </p:nvCxnSpPr>
          <p:spPr>
            <a:xfrm>
              <a:off x="9135620" y="2675256"/>
              <a:ext cx="1057276" cy="1057274"/>
            </a:xfrm>
            <a:prstGeom prst="line">
              <a:avLst/>
            </a:prstGeom>
            <a:noFill/>
            <a:ln w="50800" cap="flat" cmpd="sng" algn="ctr">
              <a:solidFill>
                <a:srgbClr val="C0392B"/>
              </a:solidFill>
              <a:prstDash val="solid"/>
              <a:miter lim="800000"/>
            </a:ln>
            <a:effectLst/>
          </p:spPr>
        </p:cxnSp>
        <p:cxnSp>
          <p:nvCxnSpPr>
            <p:cNvPr id="50" name="Straight Connector 15"/>
            <p:cNvCxnSpPr/>
            <p:nvPr/>
          </p:nvCxnSpPr>
          <p:spPr>
            <a:xfrm flipH="1">
              <a:off x="9145146" y="3952288"/>
              <a:ext cx="1057276" cy="1057274"/>
            </a:xfrm>
            <a:prstGeom prst="line">
              <a:avLst/>
            </a:prstGeom>
            <a:noFill/>
            <a:ln w="50800" cap="flat" cmpd="sng" algn="ctr">
              <a:solidFill>
                <a:srgbClr val="C0392B"/>
              </a:solidFill>
              <a:prstDash val="solid"/>
              <a:miter lim="800000"/>
            </a:ln>
            <a:effectLst/>
          </p:spPr>
        </p:cxnSp>
        <p:sp>
          <p:nvSpPr>
            <p:cNvPr id="51" name="Freeform 19"/>
            <p:cNvSpPr/>
            <p:nvPr/>
          </p:nvSpPr>
          <p:spPr bwMode="auto">
            <a:xfrm>
              <a:off x="5198774" y="2965450"/>
              <a:ext cx="1123949" cy="1739901"/>
            </a:xfrm>
            <a:custGeom>
              <a:avLst/>
              <a:gdLst>
                <a:gd name="T0" fmla="*/ 162 w 708"/>
                <a:gd name="T1" fmla="*/ 1096 h 1096"/>
                <a:gd name="T2" fmla="*/ 0 w 708"/>
                <a:gd name="T3" fmla="*/ 933 h 1096"/>
                <a:gd name="T4" fmla="*/ 383 w 708"/>
                <a:gd name="T5" fmla="*/ 548 h 1096"/>
                <a:gd name="T6" fmla="*/ 0 w 708"/>
                <a:gd name="T7" fmla="*/ 164 h 1096"/>
                <a:gd name="T8" fmla="*/ 162 w 708"/>
                <a:gd name="T9" fmla="*/ 0 h 1096"/>
                <a:gd name="T10" fmla="*/ 708 w 708"/>
                <a:gd name="T11" fmla="*/ 548 h 1096"/>
                <a:gd name="T12" fmla="*/ 162 w 708"/>
                <a:gd name="T13" fmla="*/ 1096 h 1096"/>
              </a:gdLst>
              <a:ahLst/>
              <a:cxnLst>
                <a:cxn ang="0">
                  <a:pos x="T0" y="T1"/>
                </a:cxn>
                <a:cxn ang="0">
                  <a:pos x="T2" y="T3"/>
                </a:cxn>
                <a:cxn ang="0">
                  <a:pos x="T4" y="T5"/>
                </a:cxn>
                <a:cxn ang="0">
                  <a:pos x="T6" y="T7"/>
                </a:cxn>
                <a:cxn ang="0">
                  <a:pos x="T8" y="T9"/>
                </a:cxn>
                <a:cxn ang="0">
                  <a:pos x="T10" y="T11"/>
                </a:cxn>
                <a:cxn ang="0">
                  <a:pos x="T12" y="T13"/>
                </a:cxn>
              </a:cxnLst>
              <a:rect l="0" t="0" r="r" b="b"/>
              <a:pathLst>
                <a:path w="708" h="1096">
                  <a:moveTo>
                    <a:pt x="162" y="1096"/>
                  </a:moveTo>
                  <a:lnTo>
                    <a:pt x="0" y="933"/>
                  </a:lnTo>
                  <a:lnTo>
                    <a:pt x="383" y="548"/>
                  </a:lnTo>
                  <a:lnTo>
                    <a:pt x="0" y="164"/>
                  </a:lnTo>
                  <a:lnTo>
                    <a:pt x="162" y="0"/>
                  </a:lnTo>
                  <a:lnTo>
                    <a:pt x="708" y="548"/>
                  </a:lnTo>
                  <a:lnTo>
                    <a:pt x="162" y="1096"/>
                  </a:lnTo>
                  <a:close/>
                </a:path>
              </a:pathLst>
            </a:custGeom>
            <a:solidFill>
              <a:srgbClr val="9BBB5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3F3F3F"/>
                </a:solidFill>
                <a:effectLst/>
                <a:uLnTx/>
                <a:uFillTx/>
                <a:latin typeface="Lato Light"/>
              </a:endParaRPr>
            </a:p>
          </p:txBody>
        </p:sp>
        <p:sp>
          <p:nvSpPr>
            <p:cNvPr id="52" name="Oval 22"/>
            <p:cNvSpPr/>
            <p:nvPr/>
          </p:nvSpPr>
          <p:spPr>
            <a:xfrm>
              <a:off x="4372477" y="4870341"/>
              <a:ext cx="550858" cy="550860"/>
            </a:xfrm>
            <a:prstGeom prst="ellipse">
              <a:avLst/>
            </a:prstGeom>
            <a:noFill/>
            <a:ln w="50800" cap="flat" cmpd="sng" algn="ctr">
              <a:solidFill>
                <a:srgbClr val="9BBB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53" name="Oval 23"/>
            <p:cNvSpPr/>
            <p:nvPr/>
          </p:nvSpPr>
          <p:spPr>
            <a:xfrm>
              <a:off x="4372477" y="2251078"/>
              <a:ext cx="550858" cy="550860"/>
            </a:xfrm>
            <a:prstGeom prst="ellipse">
              <a:avLst/>
            </a:prstGeom>
            <a:noFill/>
            <a:ln w="50800" cap="flat" cmpd="sng" algn="ctr">
              <a:solidFill>
                <a:srgbClr val="9BBB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54" name="Oval 24"/>
            <p:cNvSpPr/>
            <p:nvPr/>
          </p:nvSpPr>
          <p:spPr>
            <a:xfrm>
              <a:off x="6536093" y="4859846"/>
              <a:ext cx="550858" cy="550860"/>
            </a:xfrm>
            <a:prstGeom prst="ellipse">
              <a:avLst/>
            </a:prstGeom>
            <a:noFill/>
            <a:ln w="50800" cap="flat" cmpd="sng" algn="ctr">
              <a:solidFill>
                <a:srgbClr val="F39C1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55" name="Oval 25"/>
            <p:cNvSpPr/>
            <p:nvPr/>
          </p:nvSpPr>
          <p:spPr>
            <a:xfrm>
              <a:off x="6536093" y="2240582"/>
              <a:ext cx="550858" cy="550860"/>
            </a:xfrm>
            <a:prstGeom prst="ellipse">
              <a:avLst/>
            </a:prstGeom>
            <a:noFill/>
            <a:ln w="50800" cap="flat" cmpd="sng" algn="ctr">
              <a:solidFill>
                <a:srgbClr val="F39C1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56" name="Oval 26"/>
            <p:cNvSpPr/>
            <p:nvPr/>
          </p:nvSpPr>
          <p:spPr>
            <a:xfrm>
              <a:off x="8649048" y="4877353"/>
              <a:ext cx="550858" cy="550858"/>
            </a:xfrm>
            <a:prstGeom prst="ellipse">
              <a:avLst/>
            </a:prstGeom>
            <a:noFill/>
            <a:ln w="50800" cap="flat" cmpd="sng" algn="ctr">
              <a:solidFill>
                <a:srgbClr val="C0392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57" name="Oval 27"/>
            <p:cNvSpPr/>
            <p:nvPr/>
          </p:nvSpPr>
          <p:spPr>
            <a:xfrm>
              <a:off x="8649049" y="2258088"/>
              <a:ext cx="550858" cy="550858"/>
            </a:xfrm>
            <a:prstGeom prst="ellipse">
              <a:avLst/>
            </a:prstGeom>
            <a:noFill/>
            <a:ln w="50800" cap="flat" cmpd="sng" algn="ctr">
              <a:solidFill>
                <a:srgbClr val="C0392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Lato Light"/>
                <a:ea typeface="+mn-ea"/>
                <a:cs typeface="+mn-cs"/>
              </a:endParaRPr>
            </a:p>
          </p:txBody>
        </p:sp>
        <p:sp>
          <p:nvSpPr>
            <p:cNvPr id="64" name="TextBox 40"/>
            <p:cNvSpPr txBox="1"/>
            <p:nvPr/>
          </p:nvSpPr>
          <p:spPr>
            <a:xfrm>
              <a:off x="4420781" y="3645888"/>
              <a:ext cx="1240738" cy="378776"/>
            </a:xfrm>
            <a:prstGeom prst="rect">
              <a:avLst/>
            </a:prstGeom>
            <a:noFill/>
          </p:spPr>
          <p:txBody>
            <a:bodyPr wrap="none" rtlCol="0">
              <a:spAutoFit/>
            </a:bodyPr>
            <a:lstStyle/>
            <a:p>
              <a:pPr algn="r"/>
              <a:r>
                <a:rPr lang="zh-CN" altLang="en-US" sz="1100" b="1" dirty="0" smtClean="0">
                  <a:solidFill>
                    <a:schemeClr val="bg2"/>
                  </a:solidFill>
                  <a:latin typeface="Lato"/>
                </a:rPr>
                <a:t>爱心善款</a:t>
              </a:r>
              <a:endParaRPr lang="id-ID" sz="1100" b="1" dirty="0">
                <a:solidFill>
                  <a:schemeClr val="bg2"/>
                </a:solidFill>
                <a:latin typeface="Lato"/>
              </a:endParaRPr>
            </a:p>
          </p:txBody>
        </p:sp>
        <p:sp>
          <p:nvSpPr>
            <p:cNvPr id="65" name="TextBox 41"/>
            <p:cNvSpPr txBox="1"/>
            <p:nvPr/>
          </p:nvSpPr>
          <p:spPr>
            <a:xfrm>
              <a:off x="6582406" y="3645050"/>
              <a:ext cx="1240738" cy="378776"/>
            </a:xfrm>
            <a:prstGeom prst="rect">
              <a:avLst/>
            </a:prstGeom>
            <a:noFill/>
          </p:spPr>
          <p:txBody>
            <a:bodyPr wrap="none" rtlCol="0">
              <a:spAutoFit/>
            </a:bodyPr>
            <a:lstStyle/>
            <a:p>
              <a:pPr algn="r"/>
              <a:r>
                <a:rPr lang="zh-CN" altLang="en-US" sz="1100" b="1" dirty="0" smtClean="0">
                  <a:solidFill>
                    <a:schemeClr val="bg2"/>
                  </a:solidFill>
                  <a:latin typeface="Lato"/>
                </a:rPr>
                <a:t>记录上链</a:t>
              </a:r>
              <a:endParaRPr lang="id-ID" sz="1100" b="1" dirty="0">
                <a:solidFill>
                  <a:schemeClr val="bg2"/>
                </a:solidFill>
                <a:latin typeface="Lato"/>
              </a:endParaRPr>
            </a:p>
          </p:txBody>
        </p:sp>
        <p:sp>
          <p:nvSpPr>
            <p:cNvPr id="66" name="TextBox 42"/>
            <p:cNvSpPr txBox="1"/>
            <p:nvPr/>
          </p:nvSpPr>
          <p:spPr>
            <a:xfrm>
              <a:off x="8839699" y="3639492"/>
              <a:ext cx="1240738" cy="378776"/>
            </a:xfrm>
            <a:prstGeom prst="rect">
              <a:avLst/>
            </a:prstGeom>
            <a:noFill/>
          </p:spPr>
          <p:txBody>
            <a:bodyPr wrap="none" rtlCol="0">
              <a:spAutoFit/>
            </a:bodyPr>
            <a:lstStyle/>
            <a:p>
              <a:pPr algn="r"/>
              <a:r>
                <a:rPr lang="zh-CN" altLang="en-US" sz="1100" b="1" dirty="0" smtClean="0">
                  <a:solidFill>
                    <a:schemeClr val="bg2"/>
                  </a:solidFill>
                  <a:latin typeface="Lato"/>
                </a:rPr>
                <a:t>拨放去向</a:t>
              </a:r>
              <a:endParaRPr lang="id-ID" sz="1100" b="1" dirty="0">
                <a:solidFill>
                  <a:schemeClr val="bg2"/>
                </a:solidFill>
                <a:latin typeface="Lato"/>
              </a:endParaRPr>
            </a:p>
          </p:txBody>
        </p:sp>
        <p:cxnSp>
          <p:nvCxnSpPr>
            <p:cNvPr id="68" name="Straight Connector 63"/>
            <p:cNvCxnSpPr/>
            <p:nvPr/>
          </p:nvCxnSpPr>
          <p:spPr>
            <a:xfrm>
              <a:off x="6444653" y="3815032"/>
              <a:ext cx="182879" cy="0"/>
            </a:xfrm>
            <a:prstGeom prst="line">
              <a:avLst/>
            </a:prstGeom>
            <a:noFill/>
            <a:ln w="19050" cap="flat" cmpd="sng" algn="ctr">
              <a:solidFill>
                <a:srgbClr val="3F3F3F">
                  <a:lumMod val="60000"/>
                  <a:lumOff val="40000"/>
                </a:srgbClr>
              </a:solidFill>
              <a:prstDash val="solid"/>
              <a:miter lim="800000"/>
              <a:headEnd type="oval"/>
              <a:tailEnd type="oval"/>
            </a:ln>
            <a:effectLst/>
          </p:spPr>
        </p:cxnSp>
        <p:cxnSp>
          <p:nvCxnSpPr>
            <p:cNvPr id="69" name="Straight Connector 64"/>
            <p:cNvCxnSpPr/>
            <p:nvPr/>
          </p:nvCxnSpPr>
          <p:spPr>
            <a:xfrm>
              <a:off x="8637589" y="3848491"/>
              <a:ext cx="182880" cy="0"/>
            </a:xfrm>
            <a:prstGeom prst="line">
              <a:avLst/>
            </a:prstGeom>
            <a:noFill/>
            <a:ln w="19050" cap="flat" cmpd="sng" algn="ctr">
              <a:solidFill>
                <a:srgbClr val="3F3F3F">
                  <a:lumMod val="60000"/>
                  <a:lumOff val="40000"/>
                </a:srgbClr>
              </a:solidFill>
              <a:prstDash val="solid"/>
              <a:miter lim="800000"/>
              <a:headEnd type="oval"/>
              <a:tailEnd type="oval"/>
            </a:ln>
            <a:effectLst/>
          </p:spPr>
        </p:cxnSp>
        <p:sp>
          <p:nvSpPr>
            <p:cNvPr id="70" name="Freeform 67"/>
            <p:cNvSpPr>
              <a:spLocks noEditPoints="1"/>
            </p:cNvSpPr>
            <p:nvPr/>
          </p:nvSpPr>
          <p:spPr bwMode="auto">
            <a:xfrm>
              <a:off x="6707896" y="2356304"/>
              <a:ext cx="207254" cy="319414"/>
            </a:xfrm>
            <a:custGeom>
              <a:avLst/>
              <a:gdLst>
                <a:gd name="T0" fmla="*/ 108 w 108"/>
                <a:gd name="T1" fmla="*/ 53 h 166"/>
                <a:gd name="T2" fmla="*/ 94 w 108"/>
                <a:gd name="T3" fmla="*/ 90 h 166"/>
                <a:gd name="T4" fmla="*/ 77 w 108"/>
                <a:gd name="T5" fmla="*/ 123 h 166"/>
                <a:gd name="T6" fmla="*/ 32 w 108"/>
                <a:gd name="T7" fmla="*/ 123 h 166"/>
                <a:gd name="T8" fmla="*/ 15 w 108"/>
                <a:gd name="T9" fmla="*/ 90 h 166"/>
                <a:gd name="T10" fmla="*/ 0 w 108"/>
                <a:gd name="T11" fmla="*/ 53 h 166"/>
                <a:gd name="T12" fmla="*/ 54 w 108"/>
                <a:gd name="T13" fmla="*/ 0 h 166"/>
                <a:gd name="T14" fmla="*/ 54 w 108"/>
                <a:gd name="T15" fmla="*/ 0 h 166"/>
                <a:gd name="T16" fmla="*/ 54 w 108"/>
                <a:gd name="T17" fmla="*/ 0 h 166"/>
                <a:gd name="T18" fmla="*/ 108 w 108"/>
                <a:gd name="T19" fmla="*/ 53 h 166"/>
                <a:gd name="T20" fmla="*/ 75 w 108"/>
                <a:gd name="T21" fmla="*/ 127 h 166"/>
                <a:gd name="T22" fmla="*/ 34 w 108"/>
                <a:gd name="T23" fmla="*/ 127 h 166"/>
                <a:gd name="T24" fmla="*/ 30 w 108"/>
                <a:gd name="T25" fmla="*/ 131 h 166"/>
                <a:gd name="T26" fmla="*/ 30 w 108"/>
                <a:gd name="T27" fmla="*/ 132 h 166"/>
                <a:gd name="T28" fmla="*/ 34 w 108"/>
                <a:gd name="T29" fmla="*/ 136 h 166"/>
                <a:gd name="T30" fmla="*/ 75 w 108"/>
                <a:gd name="T31" fmla="*/ 136 h 166"/>
                <a:gd name="T32" fmla="*/ 79 w 108"/>
                <a:gd name="T33" fmla="*/ 132 h 166"/>
                <a:gd name="T34" fmla="*/ 79 w 108"/>
                <a:gd name="T35" fmla="*/ 131 h 166"/>
                <a:gd name="T36" fmla="*/ 75 w 108"/>
                <a:gd name="T37" fmla="*/ 127 h 166"/>
                <a:gd name="T38" fmla="*/ 75 w 108"/>
                <a:gd name="T39" fmla="*/ 139 h 166"/>
                <a:gd name="T40" fmla="*/ 34 w 108"/>
                <a:gd name="T41" fmla="*/ 139 h 166"/>
                <a:gd name="T42" fmla="*/ 30 w 108"/>
                <a:gd name="T43" fmla="*/ 143 h 166"/>
                <a:gd name="T44" fmla="*/ 30 w 108"/>
                <a:gd name="T45" fmla="*/ 143 h 166"/>
                <a:gd name="T46" fmla="*/ 34 w 108"/>
                <a:gd name="T47" fmla="*/ 147 h 166"/>
                <a:gd name="T48" fmla="*/ 75 w 108"/>
                <a:gd name="T49" fmla="*/ 147 h 166"/>
                <a:gd name="T50" fmla="*/ 79 w 108"/>
                <a:gd name="T51" fmla="*/ 143 h 166"/>
                <a:gd name="T52" fmla="*/ 79 w 108"/>
                <a:gd name="T53" fmla="*/ 143 h 166"/>
                <a:gd name="T54" fmla="*/ 75 w 108"/>
                <a:gd name="T55" fmla="*/ 139 h 166"/>
                <a:gd name="T56" fmla="*/ 75 w 108"/>
                <a:gd name="T57" fmla="*/ 150 h 166"/>
                <a:gd name="T58" fmla="*/ 34 w 108"/>
                <a:gd name="T59" fmla="*/ 150 h 166"/>
                <a:gd name="T60" fmla="*/ 30 w 108"/>
                <a:gd name="T61" fmla="*/ 154 h 166"/>
                <a:gd name="T62" fmla="*/ 30 w 108"/>
                <a:gd name="T63" fmla="*/ 156 h 166"/>
                <a:gd name="T64" fmla="*/ 34 w 108"/>
                <a:gd name="T65" fmla="*/ 160 h 166"/>
                <a:gd name="T66" fmla="*/ 38 w 108"/>
                <a:gd name="T67" fmla="*/ 160 h 166"/>
                <a:gd name="T68" fmla="*/ 38 w 108"/>
                <a:gd name="T69" fmla="*/ 162 h 166"/>
                <a:gd name="T70" fmla="*/ 42 w 108"/>
                <a:gd name="T71" fmla="*/ 166 h 166"/>
                <a:gd name="T72" fmla="*/ 66 w 108"/>
                <a:gd name="T73" fmla="*/ 166 h 166"/>
                <a:gd name="T74" fmla="*/ 70 w 108"/>
                <a:gd name="T75" fmla="*/ 162 h 166"/>
                <a:gd name="T76" fmla="*/ 70 w 108"/>
                <a:gd name="T77" fmla="*/ 160 h 166"/>
                <a:gd name="T78" fmla="*/ 75 w 108"/>
                <a:gd name="T79" fmla="*/ 160 h 166"/>
                <a:gd name="T80" fmla="*/ 79 w 108"/>
                <a:gd name="T81" fmla="*/ 156 h 166"/>
                <a:gd name="T82" fmla="*/ 79 w 108"/>
                <a:gd name="T83" fmla="*/ 154 h 166"/>
                <a:gd name="T84" fmla="*/ 75 w 108"/>
                <a:gd name="T85" fmla="*/ 15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66">
                  <a:moveTo>
                    <a:pt x="108" y="53"/>
                  </a:moveTo>
                  <a:cubicBezTo>
                    <a:pt x="108" y="68"/>
                    <a:pt x="103" y="81"/>
                    <a:pt x="94" y="90"/>
                  </a:cubicBezTo>
                  <a:cubicBezTo>
                    <a:pt x="76" y="111"/>
                    <a:pt x="86" y="123"/>
                    <a:pt x="77" y="123"/>
                  </a:cubicBezTo>
                  <a:cubicBezTo>
                    <a:pt x="32" y="123"/>
                    <a:pt x="32" y="123"/>
                    <a:pt x="32" y="123"/>
                  </a:cubicBezTo>
                  <a:cubicBezTo>
                    <a:pt x="22" y="123"/>
                    <a:pt x="33" y="111"/>
                    <a:pt x="15" y="90"/>
                  </a:cubicBezTo>
                  <a:cubicBezTo>
                    <a:pt x="6" y="81"/>
                    <a:pt x="0" y="68"/>
                    <a:pt x="0" y="53"/>
                  </a:cubicBezTo>
                  <a:cubicBezTo>
                    <a:pt x="0" y="24"/>
                    <a:pt x="25" y="0"/>
                    <a:pt x="54" y="0"/>
                  </a:cubicBezTo>
                  <a:cubicBezTo>
                    <a:pt x="54" y="0"/>
                    <a:pt x="54" y="0"/>
                    <a:pt x="54" y="0"/>
                  </a:cubicBezTo>
                  <a:cubicBezTo>
                    <a:pt x="54" y="0"/>
                    <a:pt x="54" y="0"/>
                    <a:pt x="54" y="0"/>
                  </a:cubicBezTo>
                  <a:cubicBezTo>
                    <a:pt x="84" y="0"/>
                    <a:pt x="108" y="24"/>
                    <a:pt x="108" y="53"/>
                  </a:cubicBezTo>
                  <a:moveTo>
                    <a:pt x="75" y="127"/>
                  </a:moveTo>
                  <a:cubicBezTo>
                    <a:pt x="34" y="127"/>
                    <a:pt x="34" y="127"/>
                    <a:pt x="34" y="127"/>
                  </a:cubicBezTo>
                  <a:cubicBezTo>
                    <a:pt x="32" y="127"/>
                    <a:pt x="30" y="129"/>
                    <a:pt x="30" y="131"/>
                  </a:cubicBezTo>
                  <a:cubicBezTo>
                    <a:pt x="30" y="132"/>
                    <a:pt x="30" y="132"/>
                    <a:pt x="30" y="132"/>
                  </a:cubicBezTo>
                  <a:cubicBezTo>
                    <a:pt x="30" y="134"/>
                    <a:pt x="32" y="136"/>
                    <a:pt x="34" y="136"/>
                  </a:cubicBezTo>
                  <a:cubicBezTo>
                    <a:pt x="75" y="136"/>
                    <a:pt x="75" y="136"/>
                    <a:pt x="75" y="136"/>
                  </a:cubicBezTo>
                  <a:cubicBezTo>
                    <a:pt x="77" y="136"/>
                    <a:pt x="79" y="134"/>
                    <a:pt x="79" y="132"/>
                  </a:cubicBezTo>
                  <a:cubicBezTo>
                    <a:pt x="79" y="131"/>
                    <a:pt x="79" y="131"/>
                    <a:pt x="79" y="131"/>
                  </a:cubicBezTo>
                  <a:cubicBezTo>
                    <a:pt x="79" y="129"/>
                    <a:pt x="77" y="127"/>
                    <a:pt x="75" y="127"/>
                  </a:cubicBezTo>
                  <a:moveTo>
                    <a:pt x="75" y="139"/>
                  </a:moveTo>
                  <a:cubicBezTo>
                    <a:pt x="34" y="139"/>
                    <a:pt x="34" y="139"/>
                    <a:pt x="34" y="139"/>
                  </a:cubicBezTo>
                  <a:cubicBezTo>
                    <a:pt x="32" y="139"/>
                    <a:pt x="30" y="141"/>
                    <a:pt x="30" y="143"/>
                  </a:cubicBezTo>
                  <a:cubicBezTo>
                    <a:pt x="30" y="143"/>
                    <a:pt x="30" y="143"/>
                    <a:pt x="30" y="143"/>
                  </a:cubicBezTo>
                  <a:cubicBezTo>
                    <a:pt x="30" y="145"/>
                    <a:pt x="32" y="147"/>
                    <a:pt x="34" y="147"/>
                  </a:cubicBezTo>
                  <a:cubicBezTo>
                    <a:pt x="75" y="147"/>
                    <a:pt x="75" y="147"/>
                    <a:pt x="75" y="147"/>
                  </a:cubicBezTo>
                  <a:cubicBezTo>
                    <a:pt x="77" y="147"/>
                    <a:pt x="79" y="145"/>
                    <a:pt x="79" y="143"/>
                  </a:cubicBezTo>
                  <a:cubicBezTo>
                    <a:pt x="79" y="143"/>
                    <a:pt x="79" y="143"/>
                    <a:pt x="79" y="143"/>
                  </a:cubicBezTo>
                  <a:cubicBezTo>
                    <a:pt x="79" y="141"/>
                    <a:pt x="77" y="139"/>
                    <a:pt x="75" y="139"/>
                  </a:cubicBezTo>
                  <a:moveTo>
                    <a:pt x="75" y="150"/>
                  </a:moveTo>
                  <a:cubicBezTo>
                    <a:pt x="34" y="150"/>
                    <a:pt x="34" y="150"/>
                    <a:pt x="34" y="150"/>
                  </a:cubicBezTo>
                  <a:cubicBezTo>
                    <a:pt x="32" y="150"/>
                    <a:pt x="30" y="152"/>
                    <a:pt x="30" y="154"/>
                  </a:cubicBezTo>
                  <a:cubicBezTo>
                    <a:pt x="30" y="156"/>
                    <a:pt x="30" y="156"/>
                    <a:pt x="30" y="156"/>
                  </a:cubicBezTo>
                  <a:cubicBezTo>
                    <a:pt x="30" y="159"/>
                    <a:pt x="32" y="160"/>
                    <a:pt x="34" y="160"/>
                  </a:cubicBezTo>
                  <a:cubicBezTo>
                    <a:pt x="38" y="160"/>
                    <a:pt x="38" y="160"/>
                    <a:pt x="38" y="160"/>
                  </a:cubicBezTo>
                  <a:cubicBezTo>
                    <a:pt x="38" y="162"/>
                    <a:pt x="38" y="162"/>
                    <a:pt x="38" y="162"/>
                  </a:cubicBezTo>
                  <a:cubicBezTo>
                    <a:pt x="38" y="164"/>
                    <a:pt x="40" y="166"/>
                    <a:pt x="42" y="166"/>
                  </a:cubicBezTo>
                  <a:cubicBezTo>
                    <a:pt x="66" y="166"/>
                    <a:pt x="66" y="166"/>
                    <a:pt x="66" y="166"/>
                  </a:cubicBezTo>
                  <a:cubicBezTo>
                    <a:pt x="69" y="166"/>
                    <a:pt x="70" y="164"/>
                    <a:pt x="70" y="162"/>
                  </a:cubicBezTo>
                  <a:cubicBezTo>
                    <a:pt x="70" y="160"/>
                    <a:pt x="70" y="160"/>
                    <a:pt x="70" y="160"/>
                  </a:cubicBezTo>
                  <a:cubicBezTo>
                    <a:pt x="75" y="160"/>
                    <a:pt x="75" y="160"/>
                    <a:pt x="75" y="160"/>
                  </a:cubicBezTo>
                  <a:cubicBezTo>
                    <a:pt x="77" y="160"/>
                    <a:pt x="79" y="159"/>
                    <a:pt x="79" y="156"/>
                  </a:cubicBezTo>
                  <a:cubicBezTo>
                    <a:pt x="79" y="154"/>
                    <a:pt x="79" y="154"/>
                    <a:pt x="79" y="154"/>
                  </a:cubicBezTo>
                  <a:cubicBezTo>
                    <a:pt x="79" y="152"/>
                    <a:pt x="77" y="150"/>
                    <a:pt x="75" y="150"/>
                  </a:cubicBezTo>
                </a:path>
              </a:pathLst>
            </a:custGeom>
            <a:solidFill>
              <a:srgbClr val="F39C1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sp>
          <p:nvSpPr>
            <p:cNvPr id="71" name="Freeform 68"/>
            <p:cNvSpPr>
              <a:spLocks noEditPoints="1"/>
            </p:cNvSpPr>
            <p:nvPr/>
          </p:nvSpPr>
          <p:spPr bwMode="auto">
            <a:xfrm>
              <a:off x="6707490" y="4975568"/>
              <a:ext cx="208066" cy="319414"/>
            </a:xfrm>
            <a:custGeom>
              <a:avLst/>
              <a:gdLst>
                <a:gd name="T0" fmla="*/ 78 w 108"/>
                <a:gd name="T1" fmla="*/ 143 h 166"/>
                <a:gd name="T2" fmla="*/ 33 w 108"/>
                <a:gd name="T3" fmla="*/ 147 h 166"/>
                <a:gd name="T4" fmla="*/ 29 w 108"/>
                <a:gd name="T5" fmla="*/ 143 h 166"/>
                <a:gd name="T6" fmla="*/ 74 w 108"/>
                <a:gd name="T7" fmla="*/ 139 h 166"/>
                <a:gd name="T8" fmla="*/ 74 w 108"/>
                <a:gd name="T9" fmla="*/ 150 h 166"/>
                <a:gd name="T10" fmla="*/ 29 w 108"/>
                <a:gd name="T11" fmla="*/ 154 h 166"/>
                <a:gd name="T12" fmla="*/ 33 w 108"/>
                <a:gd name="T13" fmla="*/ 160 h 166"/>
                <a:gd name="T14" fmla="*/ 38 w 108"/>
                <a:gd name="T15" fmla="*/ 162 h 166"/>
                <a:gd name="T16" fmla="*/ 66 w 108"/>
                <a:gd name="T17" fmla="*/ 166 h 166"/>
                <a:gd name="T18" fmla="*/ 70 w 108"/>
                <a:gd name="T19" fmla="*/ 160 h 166"/>
                <a:gd name="T20" fmla="*/ 78 w 108"/>
                <a:gd name="T21" fmla="*/ 156 h 166"/>
                <a:gd name="T22" fmla="*/ 74 w 108"/>
                <a:gd name="T23" fmla="*/ 150 h 166"/>
                <a:gd name="T24" fmla="*/ 33 w 108"/>
                <a:gd name="T25" fmla="*/ 127 h 166"/>
                <a:gd name="T26" fmla="*/ 29 w 108"/>
                <a:gd name="T27" fmla="*/ 132 h 166"/>
                <a:gd name="T28" fmla="*/ 74 w 108"/>
                <a:gd name="T29" fmla="*/ 136 h 166"/>
                <a:gd name="T30" fmla="*/ 78 w 108"/>
                <a:gd name="T31" fmla="*/ 131 h 166"/>
                <a:gd name="T32" fmla="*/ 108 w 108"/>
                <a:gd name="T33" fmla="*/ 53 h 166"/>
                <a:gd name="T34" fmla="*/ 76 w 108"/>
                <a:gd name="T35" fmla="*/ 123 h 166"/>
                <a:gd name="T36" fmla="*/ 15 w 108"/>
                <a:gd name="T37" fmla="*/ 90 h 166"/>
                <a:gd name="T38" fmla="*/ 54 w 108"/>
                <a:gd name="T39" fmla="*/ 0 h 166"/>
                <a:gd name="T40" fmla="*/ 54 w 108"/>
                <a:gd name="T41" fmla="*/ 0 h 166"/>
                <a:gd name="T42" fmla="*/ 61 w 108"/>
                <a:gd name="T43" fmla="*/ 115 h 166"/>
                <a:gd name="T44" fmla="*/ 67 w 108"/>
                <a:gd name="T45" fmla="*/ 73 h 166"/>
                <a:gd name="T46" fmla="*/ 63 w 108"/>
                <a:gd name="T47" fmla="*/ 77 h 166"/>
                <a:gd name="T48" fmla="*/ 54 w 108"/>
                <a:gd name="T49" fmla="*/ 69 h 166"/>
                <a:gd name="T50" fmla="*/ 45 w 108"/>
                <a:gd name="T51" fmla="*/ 76 h 166"/>
                <a:gd name="T52" fmla="*/ 39 w 108"/>
                <a:gd name="T53" fmla="*/ 73 h 166"/>
                <a:gd name="T54" fmla="*/ 61 w 108"/>
                <a:gd name="T55" fmla="*/ 115 h 166"/>
                <a:gd name="T56" fmla="*/ 54 w 108"/>
                <a:gd name="T57" fmla="*/ 8 h 166"/>
                <a:gd name="T58" fmla="*/ 54 w 108"/>
                <a:gd name="T59" fmla="*/ 8 h 166"/>
                <a:gd name="T60" fmla="*/ 20 w 108"/>
                <a:gd name="T61" fmla="*/ 85 h 166"/>
                <a:gd name="T62" fmla="*/ 21 w 108"/>
                <a:gd name="T63" fmla="*/ 85 h 166"/>
                <a:gd name="T64" fmla="*/ 34 w 108"/>
                <a:gd name="T65" fmla="*/ 115 h 166"/>
                <a:gd name="T66" fmla="*/ 35 w 108"/>
                <a:gd name="T67" fmla="*/ 73 h 166"/>
                <a:gd name="T68" fmla="*/ 31 w 108"/>
                <a:gd name="T69" fmla="*/ 72 h 166"/>
                <a:gd name="T70" fmla="*/ 35 w 108"/>
                <a:gd name="T71" fmla="*/ 71 h 166"/>
                <a:gd name="T72" fmla="*/ 36 w 108"/>
                <a:gd name="T73" fmla="*/ 67 h 166"/>
                <a:gd name="T74" fmla="*/ 39 w 108"/>
                <a:gd name="T75" fmla="*/ 71 h 166"/>
                <a:gd name="T76" fmla="*/ 42 w 108"/>
                <a:gd name="T77" fmla="*/ 71 h 166"/>
                <a:gd name="T78" fmla="*/ 53 w 108"/>
                <a:gd name="T79" fmla="*/ 67 h 166"/>
                <a:gd name="T80" fmla="*/ 63 w 108"/>
                <a:gd name="T81" fmla="*/ 74 h 166"/>
                <a:gd name="T82" fmla="*/ 67 w 108"/>
                <a:gd name="T83" fmla="*/ 71 h 166"/>
                <a:gd name="T84" fmla="*/ 69 w 108"/>
                <a:gd name="T85" fmla="*/ 69 h 166"/>
                <a:gd name="T86" fmla="*/ 73 w 108"/>
                <a:gd name="T87" fmla="*/ 69 h 166"/>
                <a:gd name="T88" fmla="*/ 75 w 108"/>
                <a:gd name="T89" fmla="*/ 71 h 166"/>
                <a:gd name="T90" fmla="*/ 75 w 108"/>
                <a:gd name="T91" fmla="*/ 73 h 166"/>
                <a:gd name="T92" fmla="*/ 65 w 108"/>
                <a:gd name="T93" fmla="*/ 115 h 166"/>
                <a:gd name="T94" fmla="*/ 73 w 108"/>
                <a:gd name="T95" fmla="*/ 115 h 166"/>
                <a:gd name="T96" fmla="*/ 87 w 108"/>
                <a:gd name="T97" fmla="*/ 85 h 166"/>
                <a:gd name="T98" fmla="*/ 100 w 108"/>
                <a:gd name="T99"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6">
                  <a:moveTo>
                    <a:pt x="78" y="143"/>
                  </a:moveTo>
                  <a:cubicBezTo>
                    <a:pt x="78" y="143"/>
                    <a:pt x="78" y="143"/>
                    <a:pt x="78" y="143"/>
                  </a:cubicBezTo>
                  <a:cubicBezTo>
                    <a:pt x="78" y="145"/>
                    <a:pt x="76" y="147"/>
                    <a:pt x="74" y="147"/>
                  </a:cubicBezTo>
                  <a:cubicBezTo>
                    <a:pt x="33" y="147"/>
                    <a:pt x="33" y="147"/>
                    <a:pt x="33" y="147"/>
                  </a:cubicBezTo>
                  <a:cubicBezTo>
                    <a:pt x="31" y="147"/>
                    <a:pt x="29" y="145"/>
                    <a:pt x="29" y="143"/>
                  </a:cubicBezTo>
                  <a:cubicBezTo>
                    <a:pt x="29" y="143"/>
                    <a:pt x="29" y="143"/>
                    <a:pt x="29" y="143"/>
                  </a:cubicBezTo>
                  <a:cubicBezTo>
                    <a:pt x="29" y="141"/>
                    <a:pt x="31" y="139"/>
                    <a:pt x="33" y="139"/>
                  </a:cubicBezTo>
                  <a:cubicBezTo>
                    <a:pt x="74" y="139"/>
                    <a:pt x="74" y="139"/>
                    <a:pt x="74" y="139"/>
                  </a:cubicBezTo>
                  <a:cubicBezTo>
                    <a:pt x="76" y="139"/>
                    <a:pt x="78" y="141"/>
                    <a:pt x="78" y="143"/>
                  </a:cubicBezTo>
                  <a:moveTo>
                    <a:pt x="74" y="150"/>
                  </a:moveTo>
                  <a:cubicBezTo>
                    <a:pt x="33" y="150"/>
                    <a:pt x="33" y="150"/>
                    <a:pt x="33" y="150"/>
                  </a:cubicBezTo>
                  <a:cubicBezTo>
                    <a:pt x="31" y="150"/>
                    <a:pt x="29" y="152"/>
                    <a:pt x="29" y="154"/>
                  </a:cubicBezTo>
                  <a:cubicBezTo>
                    <a:pt x="29" y="156"/>
                    <a:pt x="29" y="156"/>
                    <a:pt x="29" y="156"/>
                  </a:cubicBezTo>
                  <a:cubicBezTo>
                    <a:pt x="29" y="159"/>
                    <a:pt x="31" y="160"/>
                    <a:pt x="33" y="160"/>
                  </a:cubicBezTo>
                  <a:cubicBezTo>
                    <a:pt x="38" y="160"/>
                    <a:pt x="38" y="160"/>
                    <a:pt x="38" y="160"/>
                  </a:cubicBezTo>
                  <a:cubicBezTo>
                    <a:pt x="38" y="162"/>
                    <a:pt x="38" y="162"/>
                    <a:pt x="38" y="162"/>
                  </a:cubicBezTo>
                  <a:cubicBezTo>
                    <a:pt x="38" y="164"/>
                    <a:pt x="39" y="166"/>
                    <a:pt x="42" y="166"/>
                  </a:cubicBezTo>
                  <a:cubicBezTo>
                    <a:pt x="66" y="166"/>
                    <a:pt x="66" y="166"/>
                    <a:pt x="66" y="166"/>
                  </a:cubicBezTo>
                  <a:cubicBezTo>
                    <a:pt x="68" y="166"/>
                    <a:pt x="70" y="164"/>
                    <a:pt x="70" y="162"/>
                  </a:cubicBezTo>
                  <a:cubicBezTo>
                    <a:pt x="70" y="160"/>
                    <a:pt x="70" y="160"/>
                    <a:pt x="70" y="160"/>
                  </a:cubicBezTo>
                  <a:cubicBezTo>
                    <a:pt x="74" y="160"/>
                    <a:pt x="74" y="160"/>
                    <a:pt x="74" y="160"/>
                  </a:cubicBezTo>
                  <a:cubicBezTo>
                    <a:pt x="76" y="160"/>
                    <a:pt x="78" y="159"/>
                    <a:pt x="78" y="156"/>
                  </a:cubicBezTo>
                  <a:cubicBezTo>
                    <a:pt x="78" y="154"/>
                    <a:pt x="78" y="154"/>
                    <a:pt x="78" y="154"/>
                  </a:cubicBezTo>
                  <a:cubicBezTo>
                    <a:pt x="78" y="152"/>
                    <a:pt x="76" y="150"/>
                    <a:pt x="74" y="150"/>
                  </a:cubicBezTo>
                  <a:moveTo>
                    <a:pt x="74" y="127"/>
                  </a:moveTo>
                  <a:cubicBezTo>
                    <a:pt x="33" y="127"/>
                    <a:pt x="33" y="127"/>
                    <a:pt x="33" y="127"/>
                  </a:cubicBezTo>
                  <a:cubicBezTo>
                    <a:pt x="31" y="127"/>
                    <a:pt x="29" y="129"/>
                    <a:pt x="29" y="131"/>
                  </a:cubicBezTo>
                  <a:cubicBezTo>
                    <a:pt x="29" y="132"/>
                    <a:pt x="29" y="132"/>
                    <a:pt x="29" y="132"/>
                  </a:cubicBezTo>
                  <a:cubicBezTo>
                    <a:pt x="29" y="134"/>
                    <a:pt x="31" y="136"/>
                    <a:pt x="33" y="136"/>
                  </a:cubicBezTo>
                  <a:cubicBezTo>
                    <a:pt x="74" y="136"/>
                    <a:pt x="74" y="136"/>
                    <a:pt x="74" y="136"/>
                  </a:cubicBezTo>
                  <a:cubicBezTo>
                    <a:pt x="76" y="136"/>
                    <a:pt x="78" y="134"/>
                    <a:pt x="78" y="132"/>
                  </a:cubicBezTo>
                  <a:cubicBezTo>
                    <a:pt x="78" y="131"/>
                    <a:pt x="78" y="131"/>
                    <a:pt x="78" y="131"/>
                  </a:cubicBezTo>
                  <a:cubicBezTo>
                    <a:pt x="78" y="129"/>
                    <a:pt x="76" y="127"/>
                    <a:pt x="74" y="127"/>
                  </a:cubicBezTo>
                  <a:moveTo>
                    <a:pt x="108" y="53"/>
                  </a:moveTo>
                  <a:cubicBezTo>
                    <a:pt x="108" y="68"/>
                    <a:pt x="102" y="81"/>
                    <a:pt x="93" y="90"/>
                  </a:cubicBezTo>
                  <a:cubicBezTo>
                    <a:pt x="75" y="111"/>
                    <a:pt x="86" y="123"/>
                    <a:pt x="76" y="123"/>
                  </a:cubicBezTo>
                  <a:cubicBezTo>
                    <a:pt x="32" y="123"/>
                    <a:pt x="32" y="123"/>
                    <a:pt x="32" y="123"/>
                  </a:cubicBezTo>
                  <a:cubicBezTo>
                    <a:pt x="22" y="123"/>
                    <a:pt x="32" y="111"/>
                    <a:pt x="15" y="90"/>
                  </a:cubicBezTo>
                  <a:cubicBezTo>
                    <a:pt x="6" y="81"/>
                    <a:pt x="0" y="68"/>
                    <a:pt x="0" y="53"/>
                  </a:cubicBezTo>
                  <a:cubicBezTo>
                    <a:pt x="0" y="24"/>
                    <a:pt x="24" y="0"/>
                    <a:pt x="54" y="0"/>
                  </a:cubicBezTo>
                  <a:cubicBezTo>
                    <a:pt x="54" y="0"/>
                    <a:pt x="54" y="0"/>
                    <a:pt x="54" y="0"/>
                  </a:cubicBezTo>
                  <a:cubicBezTo>
                    <a:pt x="54" y="0"/>
                    <a:pt x="54" y="0"/>
                    <a:pt x="54" y="0"/>
                  </a:cubicBezTo>
                  <a:cubicBezTo>
                    <a:pt x="84" y="0"/>
                    <a:pt x="108" y="24"/>
                    <a:pt x="108" y="53"/>
                  </a:cubicBezTo>
                  <a:moveTo>
                    <a:pt x="61" y="115"/>
                  </a:moveTo>
                  <a:cubicBezTo>
                    <a:pt x="68" y="73"/>
                    <a:pt x="68" y="73"/>
                    <a:pt x="68" y="73"/>
                  </a:cubicBezTo>
                  <a:cubicBezTo>
                    <a:pt x="67" y="73"/>
                    <a:pt x="67" y="73"/>
                    <a:pt x="67" y="73"/>
                  </a:cubicBezTo>
                  <a:cubicBezTo>
                    <a:pt x="63" y="76"/>
                    <a:pt x="63" y="76"/>
                    <a:pt x="63" y="76"/>
                  </a:cubicBezTo>
                  <a:cubicBezTo>
                    <a:pt x="63" y="76"/>
                    <a:pt x="63" y="77"/>
                    <a:pt x="63" y="77"/>
                  </a:cubicBezTo>
                  <a:cubicBezTo>
                    <a:pt x="62" y="77"/>
                    <a:pt x="62" y="76"/>
                    <a:pt x="62" y="76"/>
                  </a:cubicBezTo>
                  <a:cubicBezTo>
                    <a:pt x="54" y="69"/>
                    <a:pt x="54" y="69"/>
                    <a:pt x="54" y="69"/>
                  </a:cubicBezTo>
                  <a:cubicBezTo>
                    <a:pt x="46" y="76"/>
                    <a:pt x="46" y="76"/>
                    <a:pt x="46" y="76"/>
                  </a:cubicBezTo>
                  <a:cubicBezTo>
                    <a:pt x="46" y="77"/>
                    <a:pt x="45" y="77"/>
                    <a:pt x="45" y="76"/>
                  </a:cubicBezTo>
                  <a:cubicBezTo>
                    <a:pt x="41" y="73"/>
                    <a:pt x="41" y="73"/>
                    <a:pt x="41" y="73"/>
                  </a:cubicBezTo>
                  <a:cubicBezTo>
                    <a:pt x="39" y="73"/>
                    <a:pt x="39" y="73"/>
                    <a:pt x="39" y="73"/>
                  </a:cubicBezTo>
                  <a:cubicBezTo>
                    <a:pt x="47" y="115"/>
                    <a:pt x="47" y="115"/>
                    <a:pt x="47" y="115"/>
                  </a:cubicBezTo>
                  <a:lnTo>
                    <a:pt x="61" y="115"/>
                  </a:lnTo>
                  <a:close/>
                  <a:moveTo>
                    <a:pt x="100" y="53"/>
                  </a:moveTo>
                  <a:cubicBezTo>
                    <a:pt x="100" y="28"/>
                    <a:pt x="79" y="8"/>
                    <a:pt x="54" y="8"/>
                  </a:cubicBezTo>
                  <a:cubicBezTo>
                    <a:pt x="54" y="0"/>
                    <a:pt x="54" y="0"/>
                    <a:pt x="54" y="0"/>
                  </a:cubicBezTo>
                  <a:cubicBezTo>
                    <a:pt x="54" y="8"/>
                    <a:pt x="54" y="8"/>
                    <a:pt x="54" y="8"/>
                  </a:cubicBezTo>
                  <a:cubicBezTo>
                    <a:pt x="29" y="8"/>
                    <a:pt x="8" y="28"/>
                    <a:pt x="8" y="53"/>
                  </a:cubicBezTo>
                  <a:cubicBezTo>
                    <a:pt x="8" y="65"/>
                    <a:pt x="12" y="76"/>
                    <a:pt x="20" y="85"/>
                  </a:cubicBezTo>
                  <a:cubicBezTo>
                    <a:pt x="21" y="85"/>
                    <a:pt x="21" y="85"/>
                    <a:pt x="21" y="85"/>
                  </a:cubicBezTo>
                  <a:cubicBezTo>
                    <a:pt x="21" y="85"/>
                    <a:pt x="21" y="85"/>
                    <a:pt x="21" y="85"/>
                  </a:cubicBezTo>
                  <a:cubicBezTo>
                    <a:pt x="32" y="98"/>
                    <a:pt x="34" y="109"/>
                    <a:pt x="34" y="115"/>
                  </a:cubicBezTo>
                  <a:cubicBezTo>
                    <a:pt x="34" y="115"/>
                    <a:pt x="34" y="115"/>
                    <a:pt x="34" y="115"/>
                  </a:cubicBezTo>
                  <a:cubicBezTo>
                    <a:pt x="43" y="115"/>
                    <a:pt x="43" y="115"/>
                    <a:pt x="43" y="115"/>
                  </a:cubicBezTo>
                  <a:cubicBezTo>
                    <a:pt x="35" y="73"/>
                    <a:pt x="35" y="73"/>
                    <a:pt x="35" y="73"/>
                  </a:cubicBezTo>
                  <a:cubicBezTo>
                    <a:pt x="32" y="73"/>
                    <a:pt x="32" y="73"/>
                    <a:pt x="32" y="73"/>
                  </a:cubicBezTo>
                  <a:cubicBezTo>
                    <a:pt x="32" y="73"/>
                    <a:pt x="31" y="72"/>
                    <a:pt x="31" y="72"/>
                  </a:cubicBezTo>
                  <a:cubicBezTo>
                    <a:pt x="31" y="71"/>
                    <a:pt x="32" y="71"/>
                    <a:pt x="32" y="71"/>
                  </a:cubicBezTo>
                  <a:cubicBezTo>
                    <a:pt x="35" y="71"/>
                    <a:pt x="35" y="71"/>
                    <a:pt x="35" y="71"/>
                  </a:cubicBezTo>
                  <a:cubicBezTo>
                    <a:pt x="35" y="69"/>
                    <a:pt x="35" y="69"/>
                    <a:pt x="35" y="69"/>
                  </a:cubicBezTo>
                  <a:cubicBezTo>
                    <a:pt x="35" y="68"/>
                    <a:pt x="35" y="67"/>
                    <a:pt x="36" y="67"/>
                  </a:cubicBezTo>
                  <a:cubicBezTo>
                    <a:pt x="37" y="67"/>
                    <a:pt x="39" y="68"/>
                    <a:pt x="39" y="69"/>
                  </a:cubicBezTo>
                  <a:cubicBezTo>
                    <a:pt x="39" y="71"/>
                    <a:pt x="39" y="71"/>
                    <a:pt x="39" y="71"/>
                  </a:cubicBezTo>
                  <a:cubicBezTo>
                    <a:pt x="41" y="71"/>
                    <a:pt x="41" y="71"/>
                    <a:pt x="41" y="71"/>
                  </a:cubicBezTo>
                  <a:cubicBezTo>
                    <a:pt x="42" y="71"/>
                    <a:pt x="42" y="71"/>
                    <a:pt x="42" y="71"/>
                  </a:cubicBezTo>
                  <a:cubicBezTo>
                    <a:pt x="46" y="74"/>
                    <a:pt x="46" y="74"/>
                    <a:pt x="46" y="74"/>
                  </a:cubicBezTo>
                  <a:cubicBezTo>
                    <a:pt x="53" y="67"/>
                    <a:pt x="53" y="67"/>
                    <a:pt x="53" y="67"/>
                  </a:cubicBezTo>
                  <a:cubicBezTo>
                    <a:pt x="54" y="66"/>
                    <a:pt x="54" y="66"/>
                    <a:pt x="55" y="67"/>
                  </a:cubicBezTo>
                  <a:cubicBezTo>
                    <a:pt x="63" y="74"/>
                    <a:pt x="63" y="74"/>
                    <a:pt x="63" y="74"/>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1" y="67"/>
                  </a:cubicBezTo>
                  <a:cubicBezTo>
                    <a:pt x="72" y="67"/>
                    <a:pt x="73" y="68"/>
                    <a:pt x="73" y="69"/>
                  </a:cubicBezTo>
                  <a:cubicBezTo>
                    <a:pt x="73" y="71"/>
                    <a:pt x="73" y="71"/>
                    <a:pt x="73" y="71"/>
                  </a:cubicBezTo>
                  <a:cubicBezTo>
                    <a:pt x="75" y="71"/>
                    <a:pt x="75" y="71"/>
                    <a:pt x="75" y="71"/>
                  </a:cubicBezTo>
                  <a:cubicBezTo>
                    <a:pt x="76" y="71"/>
                    <a:pt x="76" y="71"/>
                    <a:pt x="76" y="72"/>
                  </a:cubicBezTo>
                  <a:cubicBezTo>
                    <a:pt x="76" y="72"/>
                    <a:pt x="76" y="73"/>
                    <a:pt x="75" y="73"/>
                  </a:cubicBezTo>
                  <a:cubicBezTo>
                    <a:pt x="72" y="73"/>
                    <a:pt x="72" y="73"/>
                    <a:pt x="72" y="73"/>
                  </a:cubicBezTo>
                  <a:cubicBezTo>
                    <a:pt x="65" y="115"/>
                    <a:pt x="65" y="115"/>
                    <a:pt x="65" y="115"/>
                  </a:cubicBezTo>
                  <a:cubicBezTo>
                    <a:pt x="73" y="115"/>
                    <a:pt x="73" y="115"/>
                    <a:pt x="73" y="115"/>
                  </a:cubicBezTo>
                  <a:cubicBezTo>
                    <a:pt x="73" y="115"/>
                    <a:pt x="73" y="115"/>
                    <a:pt x="73" y="115"/>
                  </a:cubicBezTo>
                  <a:cubicBezTo>
                    <a:pt x="74" y="109"/>
                    <a:pt x="76" y="98"/>
                    <a:pt x="87" y="85"/>
                  </a:cubicBezTo>
                  <a:cubicBezTo>
                    <a:pt x="87" y="85"/>
                    <a:pt x="87" y="85"/>
                    <a:pt x="87" y="85"/>
                  </a:cubicBezTo>
                  <a:cubicBezTo>
                    <a:pt x="87" y="85"/>
                    <a:pt x="87" y="85"/>
                    <a:pt x="87" y="85"/>
                  </a:cubicBezTo>
                  <a:cubicBezTo>
                    <a:pt x="95" y="76"/>
                    <a:pt x="100" y="65"/>
                    <a:pt x="100" y="53"/>
                  </a:cubicBezTo>
                </a:path>
              </a:pathLst>
            </a:custGeom>
            <a:solidFill>
              <a:srgbClr val="F39C1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sp>
          <p:nvSpPr>
            <p:cNvPr id="72" name="Freeform 69"/>
            <p:cNvSpPr>
              <a:spLocks noEditPoints="1"/>
            </p:cNvSpPr>
            <p:nvPr/>
          </p:nvSpPr>
          <p:spPr bwMode="auto">
            <a:xfrm>
              <a:off x="4482873" y="2380467"/>
              <a:ext cx="330067" cy="292082"/>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rgbClr val="9BBB5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sp>
          <p:nvSpPr>
            <p:cNvPr id="73" name="Freeform 70"/>
            <p:cNvSpPr>
              <a:spLocks noEditPoints="1"/>
            </p:cNvSpPr>
            <p:nvPr/>
          </p:nvSpPr>
          <p:spPr bwMode="auto">
            <a:xfrm>
              <a:off x="4482218" y="4991216"/>
              <a:ext cx="331377" cy="309109"/>
            </a:xfrm>
            <a:custGeom>
              <a:avLst/>
              <a:gdLst>
                <a:gd name="T0" fmla="*/ 88 w 214"/>
                <a:gd name="T1" fmla="*/ 144 h 199"/>
                <a:gd name="T2" fmla="*/ 91 w 214"/>
                <a:gd name="T3" fmla="*/ 168 h 199"/>
                <a:gd name="T4" fmla="*/ 89 w 214"/>
                <a:gd name="T5" fmla="*/ 181 h 199"/>
                <a:gd name="T6" fmla="*/ 89 w 214"/>
                <a:gd name="T7" fmla="*/ 199 h 199"/>
                <a:gd name="T8" fmla="*/ 39 w 214"/>
                <a:gd name="T9" fmla="*/ 199 h 199"/>
                <a:gd name="T10" fmla="*/ 39 w 214"/>
                <a:gd name="T11" fmla="*/ 178 h 199"/>
                <a:gd name="T12" fmla="*/ 13 w 214"/>
                <a:gd name="T13" fmla="*/ 136 h 199"/>
                <a:gd name="T14" fmla="*/ 1 w 214"/>
                <a:gd name="T15" fmla="*/ 112 h 199"/>
                <a:gd name="T16" fmla="*/ 5 w 214"/>
                <a:gd name="T17" fmla="*/ 71 h 199"/>
                <a:gd name="T18" fmla="*/ 19 w 214"/>
                <a:gd name="T19" fmla="*/ 36 h 199"/>
                <a:gd name="T20" fmla="*/ 32 w 214"/>
                <a:gd name="T21" fmla="*/ 48 h 199"/>
                <a:gd name="T22" fmla="*/ 28 w 214"/>
                <a:gd name="T23" fmla="*/ 79 h 199"/>
                <a:gd name="T24" fmla="*/ 29 w 214"/>
                <a:gd name="T25" fmla="*/ 104 h 199"/>
                <a:gd name="T26" fmla="*/ 42 w 214"/>
                <a:gd name="T27" fmla="*/ 119 h 199"/>
                <a:gd name="T28" fmla="*/ 51 w 214"/>
                <a:gd name="T29" fmla="*/ 128 h 199"/>
                <a:gd name="T30" fmla="*/ 46 w 214"/>
                <a:gd name="T31" fmla="*/ 117 h 199"/>
                <a:gd name="T32" fmla="*/ 33 w 214"/>
                <a:gd name="T33" fmla="*/ 101 h 199"/>
                <a:gd name="T34" fmla="*/ 38 w 214"/>
                <a:gd name="T35" fmla="*/ 82 h 199"/>
                <a:gd name="T36" fmla="*/ 54 w 214"/>
                <a:gd name="T37" fmla="*/ 95 h 199"/>
                <a:gd name="T38" fmla="*/ 74 w 214"/>
                <a:gd name="T39" fmla="*/ 113 h 199"/>
                <a:gd name="T40" fmla="*/ 88 w 214"/>
                <a:gd name="T41" fmla="*/ 144 h 199"/>
                <a:gd name="T42" fmla="*/ 209 w 214"/>
                <a:gd name="T43" fmla="*/ 71 h 199"/>
                <a:gd name="T44" fmla="*/ 195 w 214"/>
                <a:gd name="T45" fmla="*/ 36 h 199"/>
                <a:gd name="T46" fmla="*/ 182 w 214"/>
                <a:gd name="T47" fmla="*/ 48 h 199"/>
                <a:gd name="T48" fmla="*/ 186 w 214"/>
                <a:gd name="T49" fmla="*/ 79 h 199"/>
                <a:gd name="T50" fmla="*/ 184 w 214"/>
                <a:gd name="T51" fmla="*/ 104 h 199"/>
                <a:gd name="T52" fmla="*/ 172 w 214"/>
                <a:gd name="T53" fmla="*/ 119 h 199"/>
                <a:gd name="T54" fmla="*/ 163 w 214"/>
                <a:gd name="T55" fmla="*/ 128 h 199"/>
                <a:gd name="T56" fmla="*/ 168 w 214"/>
                <a:gd name="T57" fmla="*/ 117 h 199"/>
                <a:gd name="T58" fmla="*/ 181 w 214"/>
                <a:gd name="T59" fmla="*/ 101 h 199"/>
                <a:gd name="T60" fmla="*/ 176 w 214"/>
                <a:gd name="T61" fmla="*/ 82 h 199"/>
                <a:gd name="T62" fmla="*/ 160 w 214"/>
                <a:gd name="T63" fmla="*/ 95 h 199"/>
                <a:gd name="T64" fmla="*/ 140 w 214"/>
                <a:gd name="T65" fmla="*/ 113 h 199"/>
                <a:gd name="T66" fmla="*/ 126 w 214"/>
                <a:gd name="T67" fmla="*/ 144 h 199"/>
                <a:gd name="T68" fmla="*/ 123 w 214"/>
                <a:gd name="T69" fmla="*/ 168 h 199"/>
                <a:gd name="T70" fmla="*/ 125 w 214"/>
                <a:gd name="T71" fmla="*/ 181 h 199"/>
                <a:gd name="T72" fmla="*/ 125 w 214"/>
                <a:gd name="T73" fmla="*/ 199 h 199"/>
                <a:gd name="T74" fmla="*/ 175 w 214"/>
                <a:gd name="T75" fmla="*/ 199 h 199"/>
                <a:gd name="T76" fmla="*/ 175 w 214"/>
                <a:gd name="T77" fmla="*/ 178 h 199"/>
                <a:gd name="T78" fmla="*/ 201 w 214"/>
                <a:gd name="T79" fmla="*/ 136 h 199"/>
                <a:gd name="T80" fmla="*/ 213 w 214"/>
                <a:gd name="T81" fmla="*/ 112 h 199"/>
                <a:gd name="T82" fmla="*/ 209 w 214"/>
                <a:gd name="T83" fmla="*/ 71 h 199"/>
                <a:gd name="T84" fmla="*/ 137 w 214"/>
                <a:gd name="T85" fmla="*/ 84 h 199"/>
                <a:gd name="T86" fmla="*/ 134 w 214"/>
                <a:gd name="T87" fmla="*/ 66 h 199"/>
                <a:gd name="T88" fmla="*/ 138 w 214"/>
                <a:gd name="T89" fmla="*/ 52 h 199"/>
                <a:gd name="T90" fmla="*/ 151 w 214"/>
                <a:gd name="T91" fmla="*/ 39 h 199"/>
                <a:gd name="T92" fmla="*/ 149 w 214"/>
                <a:gd name="T93" fmla="*/ 32 h 199"/>
                <a:gd name="T94" fmla="*/ 131 w 214"/>
                <a:gd name="T95" fmla="*/ 30 h 199"/>
                <a:gd name="T96" fmla="*/ 119 w 214"/>
                <a:gd name="T97" fmla="*/ 21 h 199"/>
                <a:gd name="T98" fmla="*/ 111 w 214"/>
                <a:gd name="T99" fmla="*/ 4 h 199"/>
                <a:gd name="T100" fmla="*/ 103 w 214"/>
                <a:gd name="T101" fmla="*/ 4 h 199"/>
                <a:gd name="T102" fmla="*/ 95 w 214"/>
                <a:gd name="T103" fmla="*/ 21 h 199"/>
                <a:gd name="T104" fmla="*/ 83 w 214"/>
                <a:gd name="T105" fmla="*/ 30 h 199"/>
                <a:gd name="T106" fmla="*/ 65 w 214"/>
                <a:gd name="T107" fmla="*/ 32 h 199"/>
                <a:gd name="T108" fmla="*/ 63 w 214"/>
                <a:gd name="T109" fmla="*/ 39 h 199"/>
                <a:gd name="T110" fmla="*/ 76 w 214"/>
                <a:gd name="T111" fmla="*/ 52 h 199"/>
                <a:gd name="T112" fmla="*/ 80 w 214"/>
                <a:gd name="T113" fmla="*/ 66 h 199"/>
                <a:gd name="T114" fmla="*/ 77 w 214"/>
                <a:gd name="T115" fmla="*/ 84 h 199"/>
                <a:gd name="T116" fmla="*/ 83 w 214"/>
                <a:gd name="T117" fmla="*/ 89 h 199"/>
                <a:gd name="T118" fmla="*/ 99 w 214"/>
                <a:gd name="T119" fmla="*/ 80 h 199"/>
                <a:gd name="T120" fmla="*/ 114 w 214"/>
                <a:gd name="T121" fmla="*/ 80 h 199"/>
                <a:gd name="T122" fmla="*/ 131 w 214"/>
                <a:gd name="T123" fmla="*/ 89 h 199"/>
                <a:gd name="T124" fmla="*/ 137 w 214"/>
                <a:gd name="T125"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99">
                  <a:moveTo>
                    <a:pt x="88" y="144"/>
                  </a:moveTo>
                  <a:cubicBezTo>
                    <a:pt x="88" y="163"/>
                    <a:pt x="91" y="162"/>
                    <a:pt x="91" y="168"/>
                  </a:cubicBezTo>
                  <a:cubicBezTo>
                    <a:pt x="91" y="173"/>
                    <a:pt x="89" y="176"/>
                    <a:pt x="89" y="181"/>
                  </a:cubicBezTo>
                  <a:cubicBezTo>
                    <a:pt x="89" y="199"/>
                    <a:pt x="89" y="199"/>
                    <a:pt x="89" y="199"/>
                  </a:cubicBezTo>
                  <a:cubicBezTo>
                    <a:pt x="39" y="199"/>
                    <a:pt x="39" y="199"/>
                    <a:pt x="39" y="199"/>
                  </a:cubicBezTo>
                  <a:cubicBezTo>
                    <a:pt x="39" y="178"/>
                    <a:pt x="39" y="178"/>
                    <a:pt x="39" y="178"/>
                  </a:cubicBezTo>
                  <a:cubicBezTo>
                    <a:pt x="37" y="170"/>
                    <a:pt x="20" y="145"/>
                    <a:pt x="13" y="136"/>
                  </a:cubicBezTo>
                  <a:cubicBezTo>
                    <a:pt x="5" y="126"/>
                    <a:pt x="0" y="118"/>
                    <a:pt x="1" y="112"/>
                  </a:cubicBezTo>
                  <a:cubicBezTo>
                    <a:pt x="1" y="106"/>
                    <a:pt x="4" y="76"/>
                    <a:pt x="5" y="71"/>
                  </a:cubicBezTo>
                  <a:cubicBezTo>
                    <a:pt x="7" y="65"/>
                    <a:pt x="17" y="41"/>
                    <a:pt x="19" y="36"/>
                  </a:cubicBezTo>
                  <a:cubicBezTo>
                    <a:pt x="21" y="31"/>
                    <a:pt x="31" y="38"/>
                    <a:pt x="32" y="48"/>
                  </a:cubicBezTo>
                  <a:cubicBezTo>
                    <a:pt x="33" y="60"/>
                    <a:pt x="29" y="66"/>
                    <a:pt x="28" y="79"/>
                  </a:cubicBezTo>
                  <a:cubicBezTo>
                    <a:pt x="26" y="91"/>
                    <a:pt x="27" y="99"/>
                    <a:pt x="29" y="104"/>
                  </a:cubicBezTo>
                  <a:cubicBezTo>
                    <a:pt x="31" y="107"/>
                    <a:pt x="38" y="115"/>
                    <a:pt x="42" y="119"/>
                  </a:cubicBezTo>
                  <a:cubicBezTo>
                    <a:pt x="47" y="124"/>
                    <a:pt x="51" y="128"/>
                    <a:pt x="51" y="128"/>
                  </a:cubicBezTo>
                  <a:cubicBezTo>
                    <a:pt x="51" y="128"/>
                    <a:pt x="51" y="122"/>
                    <a:pt x="46" y="117"/>
                  </a:cubicBezTo>
                  <a:cubicBezTo>
                    <a:pt x="39" y="110"/>
                    <a:pt x="34" y="106"/>
                    <a:pt x="33" y="101"/>
                  </a:cubicBezTo>
                  <a:cubicBezTo>
                    <a:pt x="30" y="90"/>
                    <a:pt x="35" y="83"/>
                    <a:pt x="38" y="82"/>
                  </a:cubicBezTo>
                  <a:cubicBezTo>
                    <a:pt x="40" y="81"/>
                    <a:pt x="51" y="93"/>
                    <a:pt x="54" y="95"/>
                  </a:cubicBezTo>
                  <a:cubicBezTo>
                    <a:pt x="57" y="98"/>
                    <a:pt x="69" y="106"/>
                    <a:pt x="74" y="113"/>
                  </a:cubicBezTo>
                  <a:cubicBezTo>
                    <a:pt x="78" y="119"/>
                    <a:pt x="88" y="134"/>
                    <a:pt x="88" y="144"/>
                  </a:cubicBezTo>
                  <a:moveTo>
                    <a:pt x="209" y="71"/>
                  </a:moveTo>
                  <a:cubicBezTo>
                    <a:pt x="207" y="65"/>
                    <a:pt x="197" y="41"/>
                    <a:pt x="195" y="36"/>
                  </a:cubicBezTo>
                  <a:cubicBezTo>
                    <a:pt x="193" y="31"/>
                    <a:pt x="182" y="38"/>
                    <a:pt x="182" y="48"/>
                  </a:cubicBezTo>
                  <a:cubicBezTo>
                    <a:pt x="181" y="60"/>
                    <a:pt x="185" y="66"/>
                    <a:pt x="186" y="79"/>
                  </a:cubicBezTo>
                  <a:cubicBezTo>
                    <a:pt x="188" y="91"/>
                    <a:pt x="187" y="99"/>
                    <a:pt x="184" y="104"/>
                  </a:cubicBezTo>
                  <a:cubicBezTo>
                    <a:pt x="183" y="107"/>
                    <a:pt x="176" y="115"/>
                    <a:pt x="172" y="119"/>
                  </a:cubicBezTo>
                  <a:cubicBezTo>
                    <a:pt x="167" y="124"/>
                    <a:pt x="163" y="128"/>
                    <a:pt x="163" y="128"/>
                  </a:cubicBezTo>
                  <a:cubicBezTo>
                    <a:pt x="163" y="128"/>
                    <a:pt x="163" y="122"/>
                    <a:pt x="168" y="117"/>
                  </a:cubicBezTo>
                  <a:cubicBezTo>
                    <a:pt x="175" y="110"/>
                    <a:pt x="180" y="106"/>
                    <a:pt x="181" y="101"/>
                  </a:cubicBezTo>
                  <a:cubicBezTo>
                    <a:pt x="184" y="90"/>
                    <a:pt x="179" y="83"/>
                    <a:pt x="176" y="82"/>
                  </a:cubicBezTo>
                  <a:cubicBezTo>
                    <a:pt x="173" y="81"/>
                    <a:pt x="163" y="93"/>
                    <a:pt x="160" y="95"/>
                  </a:cubicBezTo>
                  <a:cubicBezTo>
                    <a:pt x="157" y="98"/>
                    <a:pt x="145" y="106"/>
                    <a:pt x="140" y="113"/>
                  </a:cubicBezTo>
                  <a:cubicBezTo>
                    <a:pt x="136" y="119"/>
                    <a:pt x="126" y="134"/>
                    <a:pt x="126" y="144"/>
                  </a:cubicBezTo>
                  <a:cubicBezTo>
                    <a:pt x="126" y="163"/>
                    <a:pt x="123" y="162"/>
                    <a:pt x="123" y="168"/>
                  </a:cubicBezTo>
                  <a:cubicBezTo>
                    <a:pt x="123" y="173"/>
                    <a:pt x="125" y="176"/>
                    <a:pt x="125" y="181"/>
                  </a:cubicBezTo>
                  <a:cubicBezTo>
                    <a:pt x="125" y="199"/>
                    <a:pt x="125" y="199"/>
                    <a:pt x="125" y="199"/>
                  </a:cubicBezTo>
                  <a:cubicBezTo>
                    <a:pt x="175" y="199"/>
                    <a:pt x="175" y="199"/>
                    <a:pt x="175" y="199"/>
                  </a:cubicBezTo>
                  <a:cubicBezTo>
                    <a:pt x="175" y="178"/>
                    <a:pt x="175" y="178"/>
                    <a:pt x="175" y="178"/>
                  </a:cubicBezTo>
                  <a:cubicBezTo>
                    <a:pt x="177" y="170"/>
                    <a:pt x="194" y="145"/>
                    <a:pt x="201" y="136"/>
                  </a:cubicBezTo>
                  <a:cubicBezTo>
                    <a:pt x="209" y="126"/>
                    <a:pt x="214" y="118"/>
                    <a:pt x="213" y="112"/>
                  </a:cubicBezTo>
                  <a:cubicBezTo>
                    <a:pt x="213" y="106"/>
                    <a:pt x="210" y="76"/>
                    <a:pt x="209" y="71"/>
                  </a:cubicBezTo>
                  <a:moveTo>
                    <a:pt x="137" y="84"/>
                  </a:moveTo>
                  <a:cubicBezTo>
                    <a:pt x="134" y="66"/>
                    <a:pt x="134" y="66"/>
                    <a:pt x="134" y="66"/>
                  </a:cubicBezTo>
                  <a:cubicBezTo>
                    <a:pt x="133" y="62"/>
                    <a:pt x="135" y="55"/>
                    <a:pt x="138" y="52"/>
                  </a:cubicBezTo>
                  <a:cubicBezTo>
                    <a:pt x="151" y="39"/>
                    <a:pt x="151" y="39"/>
                    <a:pt x="151" y="39"/>
                  </a:cubicBezTo>
                  <a:cubicBezTo>
                    <a:pt x="155" y="36"/>
                    <a:pt x="154" y="33"/>
                    <a:pt x="149" y="32"/>
                  </a:cubicBezTo>
                  <a:cubicBezTo>
                    <a:pt x="131" y="30"/>
                    <a:pt x="131" y="30"/>
                    <a:pt x="131" y="30"/>
                  </a:cubicBezTo>
                  <a:cubicBezTo>
                    <a:pt x="126" y="29"/>
                    <a:pt x="121" y="25"/>
                    <a:pt x="119" y="21"/>
                  </a:cubicBezTo>
                  <a:cubicBezTo>
                    <a:pt x="111" y="4"/>
                    <a:pt x="111" y="4"/>
                    <a:pt x="111" y="4"/>
                  </a:cubicBezTo>
                  <a:cubicBezTo>
                    <a:pt x="109" y="0"/>
                    <a:pt x="105" y="0"/>
                    <a:pt x="103" y="4"/>
                  </a:cubicBezTo>
                  <a:cubicBezTo>
                    <a:pt x="95" y="21"/>
                    <a:pt x="95" y="21"/>
                    <a:pt x="95" y="21"/>
                  </a:cubicBezTo>
                  <a:cubicBezTo>
                    <a:pt x="93" y="25"/>
                    <a:pt x="88" y="29"/>
                    <a:pt x="83" y="30"/>
                  </a:cubicBezTo>
                  <a:cubicBezTo>
                    <a:pt x="65" y="32"/>
                    <a:pt x="65" y="32"/>
                    <a:pt x="65" y="32"/>
                  </a:cubicBezTo>
                  <a:cubicBezTo>
                    <a:pt x="60" y="33"/>
                    <a:pt x="59" y="36"/>
                    <a:pt x="63" y="39"/>
                  </a:cubicBezTo>
                  <a:cubicBezTo>
                    <a:pt x="76" y="52"/>
                    <a:pt x="76" y="52"/>
                    <a:pt x="76" y="52"/>
                  </a:cubicBezTo>
                  <a:cubicBezTo>
                    <a:pt x="79" y="55"/>
                    <a:pt x="81" y="62"/>
                    <a:pt x="80" y="66"/>
                  </a:cubicBezTo>
                  <a:cubicBezTo>
                    <a:pt x="77" y="84"/>
                    <a:pt x="77" y="84"/>
                    <a:pt x="77" y="84"/>
                  </a:cubicBezTo>
                  <a:cubicBezTo>
                    <a:pt x="76" y="89"/>
                    <a:pt x="79" y="91"/>
                    <a:pt x="83" y="89"/>
                  </a:cubicBezTo>
                  <a:cubicBezTo>
                    <a:pt x="99" y="80"/>
                    <a:pt x="99" y="80"/>
                    <a:pt x="99" y="80"/>
                  </a:cubicBezTo>
                  <a:cubicBezTo>
                    <a:pt x="104" y="78"/>
                    <a:pt x="110" y="78"/>
                    <a:pt x="114" y="80"/>
                  </a:cubicBezTo>
                  <a:cubicBezTo>
                    <a:pt x="131" y="89"/>
                    <a:pt x="131" y="89"/>
                    <a:pt x="131" y="89"/>
                  </a:cubicBezTo>
                  <a:cubicBezTo>
                    <a:pt x="135" y="91"/>
                    <a:pt x="138" y="89"/>
                    <a:pt x="137" y="84"/>
                  </a:cubicBezTo>
                </a:path>
              </a:pathLst>
            </a:custGeom>
            <a:solidFill>
              <a:srgbClr val="9BBB5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sp>
          <p:nvSpPr>
            <p:cNvPr id="74" name="Freeform 75"/>
            <p:cNvSpPr>
              <a:spLocks noEditPoints="1"/>
            </p:cNvSpPr>
            <p:nvPr/>
          </p:nvSpPr>
          <p:spPr bwMode="auto">
            <a:xfrm>
              <a:off x="8821302" y="5009563"/>
              <a:ext cx="214052" cy="281425"/>
            </a:xfrm>
            <a:custGeom>
              <a:avLst/>
              <a:gdLst>
                <a:gd name="T0" fmla="*/ 121 w 129"/>
                <a:gd name="T1" fmla="*/ 56 h 169"/>
                <a:gd name="T2" fmla="*/ 65 w 129"/>
                <a:gd name="T3" fmla="*/ 0 h 169"/>
                <a:gd name="T4" fmla="*/ 9 w 129"/>
                <a:gd name="T5" fmla="*/ 56 h 169"/>
                <a:gd name="T6" fmla="*/ 24 w 129"/>
                <a:gd name="T7" fmla="*/ 56 h 169"/>
                <a:gd name="T8" fmla="*/ 65 w 129"/>
                <a:gd name="T9" fmla="*/ 16 h 169"/>
                <a:gd name="T10" fmla="*/ 105 w 129"/>
                <a:gd name="T11" fmla="*/ 56 h 169"/>
                <a:gd name="T12" fmla="*/ 105 w 129"/>
                <a:gd name="T13" fmla="*/ 84 h 169"/>
                <a:gd name="T14" fmla="*/ 0 w 129"/>
                <a:gd name="T15" fmla="*/ 84 h 169"/>
                <a:gd name="T16" fmla="*/ 0 w 129"/>
                <a:gd name="T17" fmla="*/ 169 h 169"/>
                <a:gd name="T18" fmla="*/ 129 w 129"/>
                <a:gd name="T19" fmla="*/ 169 h 169"/>
                <a:gd name="T20" fmla="*/ 129 w 129"/>
                <a:gd name="T21" fmla="*/ 84 h 169"/>
                <a:gd name="T22" fmla="*/ 121 w 129"/>
                <a:gd name="T23" fmla="*/ 84 h 169"/>
                <a:gd name="T24" fmla="*/ 121 w 129"/>
                <a:gd name="T25" fmla="*/ 56 h 169"/>
                <a:gd name="T26" fmla="*/ 72 w 129"/>
                <a:gd name="T27" fmla="*/ 142 h 169"/>
                <a:gd name="T28" fmla="*/ 57 w 129"/>
                <a:gd name="T29" fmla="*/ 142 h 169"/>
                <a:gd name="T30" fmla="*/ 57 w 129"/>
                <a:gd name="T31" fmla="*/ 121 h 169"/>
                <a:gd name="T32" fmla="*/ 72 w 129"/>
                <a:gd name="T33" fmla="*/ 121 h 169"/>
                <a:gd name="T34" fmla="*/ 72 w 129"/>
                <a:gd name="T35" fmla="*/ 14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69">
                  <a:moveTo>
                    <a:pt x="121" y="56"/>
                  </a:moveTo>
                  <a:cubicBezTo>
                    <a:pt x="121" y="25"/>
                    <a:pt x="96" y="0"/>
                    <a:pt x="65" y="0"/>
                  </a:cubicBezTo>
                  <a:cubicBezTo>
                    <a:pt x="34" y="0"/>
                    <a:pt x="9" y="25"/>
                    <a:pt x="9" y="56"/>
                  </a:cubicBezTo>
                  <a:cubicBezTo>
                    <a:pt x="24" y="56"/>
                    <a:pt x="24" y="56"/>
                    <a:pt x="24" y="56"/>
                  </a:cubicBezTo>
                  <a:cubicBezTo>
                    <a:pt x="24" y="34"/>
                    <a:pt x="43" y="16"/>
                    <a:pt x="65" y="16"/>
                  </a:cubicBezTo>
                  <a:cubicBezTo>
                    <a:pt x="87" y="16"/>
                    <a:pt x="105" y="34"/>
                    <a:pt x="105" y="56"/>
                  </a:cubicBezTo>
                  <a:cubicBezTo>
                    <a:pt x="105" y="84"/>
                    <a:pt x="105" y="84"/>
                    <a:pt x="105" y="84"/>
                  </a:cubicBezTo>
                  <a:cubicBezTo>
                    <a:pt x="0" y="84"/>
                    <a:pt x="0" y="84"/>
                    <a:pt x="0" y="84"/>
                  </a:cubicBezTo>
                  <a:cubicBezTo>
                    <a:pt x="0" y="169"/>
                    <a:pt x="0" y="169"/>
                    <a:pt x="0" y="169"/>
                  </a:cubicBezTo>
                  <a:cubicBezTo>
                    <a:pt x="129" y="169"/>
                    <a:pt x="129" y="169"/>
                    <a:pt x="129" y="169"/>
                  </a:cubicBezTo>
                  <a:cubicBezTo>
                    <a:pt x="129" y="84"/>
                    <a:pt x="129" y="84"/>
                    <a:pt x="129" y="84"/>
                  </a:cubicBezTo>
                  <a:cubicBezTo>
                    <a:pt x="121" y="84"/>
                    <a:pt x="121" y="84"/>
                    <a:pt x="121" y="84"/>
                  </a:cubicBezTo>
                  <a:lnTo>
                    <a:pt x="121" y="56"/>
                  </a:lnTo>
                  <a:close/>
                  <a:moveTo>
                    <a:pt x="72" y="142"/>
                  </a:moveTo>
                  <a:cubicBezTo>
                    <a:pt x="57" y="142"/>
                    <a:pt x="57" y="142"/>
                    <a:pt x="57" y="142"/>
                  </a:cubicBezTo>
                  <a:cubicBezTo>
                    <a:pt x="57" y="121"/>
                    <a:pt x="57" y="121"/>
                    <a:pt x="57" y="121"/>
                  </a:cubicBezTo>
                  <a:cubicBezTo>
                    <a:pt x="72" y="121"/>
                    <a:pt x="72" y="121"/>
                    <a:pt x="72" y="121"/>
                  </a:cubicBezTo>
                  <a:lnTo>
                    <a:pt x="72" y="142"/>
                  </a:lnTo>
                  <a:close/>
                </a:path>
              </a:pathLst>
            </a:custGeom>
            <a:solidFill>
              <a:srgbClr val="C0392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sp>
          <p:nvSpPr>
            <p:cNvPr id="75" name="Freeform 76"/>
            <p:cNvSpPr>
              <a:spLocks noEditPoints="1"/>
            </p:cNvSpPr>
            <p:nvPr/>
          </p:nvSpPr>
          <p:spPr bwMode="auto">
            <a:xfrm>
              <a:off x="8830626" y="2383336"/>
              <a:ext cx="214050" cy="281425"/>
            </a:xfrm>
            <a:custGeom>
              <a:avLst/>
              <a:gdLst>
                <a:gd name="T0" fmla="*/ 120 w 129"/>
                <a:gd name="T1" fmla="*/ 56 h 169"/>
                <a:gd name="T2" fmla="*/ 116 w 129"/>
                <a:gd name="T3" fmla="*/ 34 h 169"/>
                <a:gd name="T4" fmla="*/ 64 w 129"/>
                <a:gd name="T5" fmla="*/ 0 h 169"/>
                <a:gd name="T6" fmla="*/ 64 w 129"/>
                <a:gd name="T7" fmla="*/ 0 h 169"/>
                <a:gd name="T8" fmla="*/ 13 w 129"/>
                <a:gd name="T9" fmla="*/ 34 h 169"/>
                <a:gd name="T10" fmla="*/ 8 w 129"/>
                <a:gd name="T11" fmla="*/ 56 h 169"/>
                <a:gd name="T12" fmla="*/ 8 w 129"/>
                <a:gd name="T13" fmla="*/ 84 h 169"/>
                <a:gd name="T14" fmla="*/ 0 w 129"/>
                <a:gd name="T15" fmla="*/ 84 h 169"/>
                <a:gd name="T16" fmla="*/ 0 w 129"/>
                <a:gd name="T17" fmla="*/ 169 h 169"/>
                <a:gd name="T18" fmla="*/ 129 w 129"/>
                <a:gd name="T19" fmla="*/ 169 h 169"/>
                <a:gd name="T20" fmla="*/ 129 w 129"/>
                <a:gd name="T21" fmla="*/ 84 h 169"/>
                <a:gd name="T22" fmla="*/ 120 w 129"/>
                <a:gd name="T23" fmla="*/ 84 h 169"/>
                <a:gd name="T24" fmla="*/ 120 w 129"/>
                <a:gd name="T25" fmla="*/ 56 h 169"/>
                <a:gd name="T26" fmla="*/ 72 w 129"/>
                <a:gd name="T27" fmla="*/ 142 h 169"/>
                <a:gd name="T28" fmla="*/ 57 w 129"/>
                <a:gd name="T29" fmla="*/ 142 h 169"/>
                <a:gd name="T30" fmla="*/ 57 w 129"/>
                <a:gd name="T31" fmla="*/ 121 h 169"/>
                <a:gd name="T32" fmla="*/ 72 w 129"/>
                <a:gd name="T33" fmla="*/ 121 h 169"/>
                <a:gd name="T34" fmla="*/ 72 w 129"/>
                <a:gd name="T35" fmla="*/ 142 h 169"/>
                <a:gd name="T36" fmla="*/ 105 w 129"/>
                <a:gd name="T37" fmla="*/ 84 h 169"/>
                <a:gd name="T38" fmla="*/ 24 w 129"/>
                <a:gd name="T39" fmla="*/ 84 h 169"/>
                <a:gd name="T40" fmla="*/ 24 w 129"/>
                <a:gd name="T41" fmla="*/ 56 h 169"/>
                <a:gd name="T42" fmla="*/ 64 w 129"/>
                <a:gd name="T43" fmla="*/ 16 h 169"/>
                <a:gd name="T44" fmla="*/ 105 w 129"/>
                <a:gd name="T45" fmla="*/ 56 h 169"/>
                <a:gd name="T46" fmla="*/ 105 w 129"/>
                <a:gd name="T47"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69">
                  <a:moveTo>
                    <a:pt x="120" y="56"/>
                  </a:moveTo>
                  <a:cubicBezTo>
                    <a:pt x="120" y="49"/>
                    <a:pt x="119" y="41"/>
                    <a:pt x="116" y="34"/>
                  </a:cubicBezTo>
                  <a:cubicBezTo>
                    <a:pt x="107" y="14"/>
                    <a:pt x="87" y="0"/>
                    <a:pt x="64" y="0"/>
                  </a:cubicBezTo>
                  <a:cubicBezTo>
                    <a:pt x="64" y="0"/>
                    <a:pt x="64" y="0"/>
                    <a:pt x="64" y="0"/>
                  </a:cubicBezTo>
                  <a:cubicBezTo>
                    <a:pt x="41" y="0"/>
                    <a:pt x="21" y="14"/>
                    <a:pt x="13" y="34"/>
                  </a:cubicBezTo>
                  <a:cubicBezTo>
                    <a:pt x="10" y="41"/>
                    <a:pt x="8" y="49"/>
                    <a:pt x="8" y="56"/>
                  </a:cubicBezTo>
                  <a:cubicBezTo>
                    <a:pt x="8" y="84"/>
                    <a:pt x="8" y="84"/>
                    <a:pt x="8" y="84"/>
                  </a:cubicBezTo>
                  <a:cubicBezTo>
                    <a:pt x="0" y="84"/>
                    <a:pt x="0" y="84"/>
                    <a:pt x="0" y="84"/>
                  </a:cubicBezTo>
                  <a:cubicBezTo>
                    <a:pt x="0" y="169"/>
                    <a:pt x="0" y="169"/>
                    <a:pt x="0" y="169"/>
                  </a:cubicBezTo>
                  <a:cubicBezTo>
                    <a:pt x="129" y="169"/>
                    <a:pt x="129" y="169"/>
                    <a:pt x="129" y="169"/>
                  </a:cubicBezTo>
                  <a:cubicBezTo>
                    <a:pt x="129" y="84"/>
                    <a:pt x="129" y="84"/>
                    <a:pt x="129" y="84"/>
                  </a:cubicBezTo>
                  <a:cubicBezTo>
                    <a:pt x="120" y="84"/>
                    <a:pt x="120" y="84"/>
                    <a:pt x="120" y="84"/>
                  </a:cubicBezTo>
                  <a:lnTo>
                    <a:pt x="120" y="56"/>
                  </a:lnTo>
                  <a:close/>
                  <a:moveTo>
                    <a:pt x="72" y="142"/>
                  </a:moveTo>
                  <a:cubicBezTo>
                    <a:pt x="57" y="142"/>
                    <a:pt x="57" y="142"/>
                    <a:pt x="57" y="142"/>
                  </a:cubicBezTo>
                  <a:cubicBezTo>
                    <a:pt x="57" y="121"/>
                    <a:pt x="57" y="121"/>
                    <a:pt x="57" y="121"/>
                  </a:cubicBezTo>
                  <a:cubicBezTo>
                    <a:pt x="72" y="121"/>
                    <a:pt x="72" y="121"/>
                    <a:pt x="72" y="121"/>
                  </a:cubicBezTo>
                  <a:lnTo>
                    <a:pt x="72" y="142"/>
                  </a:lnTo>
                  <a:close/>
                  <a:moveTo>
                    <a:pt x="105" y="84"/>
                  </a:moveTo>
                  <a:cubicBezTo>
                    <a:pt x="24" y="84"/>
                    <a:pt x="24" y="84"/>
                    <a:pt x="24" y="84"/>
                  </a:cubicBezTo>
                  <a:cubicBezTo>
                    <a:pt x="24" y="56"/>
                    <a:pt x="24" y="56"/>
                    <a:pt x="24" y="56"/>
                  </a:cubicBezTo>
                  <a:cubicBezTo>
                    <a:pt x="24" y="34"/>
                    <a:pt x="42" y="16"/>
                    <a:pt x="64" y="16"/>
                  </a:cubicBezTo>
                  <a:cubicBezTo>
                    <a:pt x="86" y="16"/>
                    <a:pt x="105" y="34"/>
                    <a:pt x="105" y="56"/>
                  </a:cubicBezTo>
                  <a:lnTo>
                    <a:pt x="105" y="84"/>
                  </a:lnTo>
                  <a:close/>
                </a:path>
              </a:pathLst>
            </a:custGeom>
            <a:solidFill>
              <a:srgbClr val="C0392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Lato Light"/>
              </a:endParaRPr>
            </a:p>
          </p:txBody>
        </p:sp>
      </p:grpSp>
      <p:grpSp>
        <p:nvGrpSpPr>
          <p:cNvPr id="78" name="组合 77"/>
          <p:cNvGrpSpPr/>
          <p:nvPr/>
        </p:nvGrpSpPr>
        <p:grpSpPr>
          <a:xfrm>
            <a:off x="1059075" y="4308554"/>
            <a:ext cx="1008235" cy="369967"/>
            <a:chOff x="5279654" y="4464391"/>
            <a:chExt cx="1008235" cy="369967"/>
          </a:xfrm>
        </p:grpSpPr>
        <p:sp>
          <p:nvSpPr>
            <p:cNvPr id="79" name="圆角矩形 78"/>
            <p:cNvSpPr/>
            <p:nvPr/>
          </p:nvSpPr>
          <p:spPr>
            <a:xfrm>
              <a:off x="5279654" y="4464391"/>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5361146" y="4532922"/>
              <a:ext cx="926743" cy="240835"/>
            </a:xfrm>
            <a:prstGeom prst="rect">
              <a:avLst/>
            </a:prstGeom>
            <a:noFill/>
          </p:spPr>
          <p:txBody>
            <a:bodyPr wrap="square" rtlCol="0">
              <a:spAutoFit/>
            </a:bodyPr>
            <a:lstStyle/>
            <a:p>
              <a:r>
                <a:rPr lang="zh-CN" altLang="en-US" dirty="0" smtClean="0"/>
                <a:t>透明追溯</a:t>
              </a:r>
              <a:endParaRPr lang="zh-CN" altLang="en-US" dirty="0"/>
            </a:p>
          </p:txBody>
        </p:sp>
      </p:grpSp>
      <p:grpSp>
        <p:nvGrpSpPr>
          <p:cNvPr id="81" name="组合 80"/>
          <p:cNvGrpSpPr/>
          <p:nvPr/>
        </p:nvGrpSpPr>
        <p:grpSpPr>
          <a:xfrm>
            <a:off x="2200353" y="4310519"/>
            <a:ext cx="926743" cy="369967"/>
            <a:chOff x="6298934" y="4458546"/>
            <a:chExt cx="926743" cy="369967"/>
          </a:xfrm>
        </p:grpSpPr>
        <p:sp>
          <p:nvSpPr>
            <p:cNvPr id="82" name="圆角矩形 81"/>
            <p:cNvSpPr/>
            <p:nvPr/>
          </p:nvSpPr>
          <p:spPr>
            <a:xfrm>
              <a:off x="6321023" y="4458546"/>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6298934" y="4537055"/>
              <a:ext cx="926743" cy="240835"/>
            </a:xfrm>
            <a:prstGeom prst="rect">
              <a:avLst/>
            </a:prstGeom>
            <a:noFill/>
          </p:spPr>
          <p:txBody>
            <a:bodyPr wrap="square" rtlCol="0">
              <a:spAutoFit/>
            </a:bodyPr>
            <a:lstStyle/>
            <a:p>
              <a:r>
                <a:rPr lang="zh-CN" altLang="en-US" dirty="0" smtClean="0"/>
                <a:t>记录不可篡改</a:t>
              </a:r>
              <a:endParaRPr lang="zh-CN" altLang="en-US" dirty="0"/>
            </a:p>
          </p:txBody>
        </p:sp>
      </p:grpSp>
      <p:grpSp>
        <p:nvGrpSpPr>
          <p:cNvPr id="84" name="组合 83"/>
          <p:cNvGrpSpPr/>
          <p:nvPr/>
        </p:nvGrpSpPr>
        <p:grpSpPr>
          <a:xfrm>
            <a:off x="3385808" y="4308554"/>
            <a:ext cx="1214767" cy="467846"/>
            <a:chOff x="7318214" y="4454413"/>
            <a:chExt cx="926743" cy="467846"/>
          </a:xfrm>
        </p:grpSpPr>
        <p:sp>
          <p:nvSpPr>
            <p:cNvPr id="85" name="圆角矩形 84"/>
            <p:cNvSpPr/>
            <p:nvPr/>
          </p:nvSpPr>
          <p:spPr>
            <a:xfrm>
              <a:off x="7340303" y="4454413"/>
              <a:ext cx="882566" cy="369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7318214" y="4532922"/>
              <a:ext cx="926743" cy="389337"/>
            </a:xfrm>
            <a:prstGeom prst="rect">
              <a:avLst/>
            </a:prstGeom>
            <a:noFill/>
          </p:spPr>
          <p:txBody>
            <a:bodyPr wrap="square" rtlCol="0">
              <a:spAutoFit/>
            </a:bodyPr>
            <a:lstStyle/>
            <a:p>
              <a:r>
                <a:rPr lang="zh-CN" altLang="en-US" dirty="0" smtClean="0"/>
                <a:t>节省信息披露成本</a:t>
              </a:r>
              <a:endParaRPr lang="zh-CN" altLang="en-US" dirty="0"/>
            </a:p>
          </p:txBody>
        </p:sp>
      </p:grpSp>
      <p:sp>
        <p:nvSpPr>
          <p:cNvPr id="93" name="空心弧 92"/>
          <p:cNvSpPr/>
          <p:nvPr/>
        </p:nvSpPr>
        <p:spPr>
          <a:xfrm>
            <a:off x="5578191" y="1811414"/>
            <a:ext cx="2395664" cy="2395664"/>
          </a:xfrm>
          <a:prstGeom prst="blockArc">
            <a:avLst>
              <a:gd name="adj1" fmla="val 5400000"/>
              <a:gd name="adj2" fmla="val 10800000"/>
              <a:gd name="adj3" fmla="val 4642"/>
            </a:avLst>
          </a:prstGeom>
          <a:solidFill>
            <a:srgbClr val="F39C12"/>
          </a:solidFill>
          <a:ln>
            <a:noFill/>
          </a:ln>
          <a:effectLst/>
        </p:spPr>
      </p:sp>
      <p:sp>
        <p:nvSpPr>
          <p:cNvPr id="94" name="任意多边形 93"/>
          <p:cNvSpPr/>
          <p:nvPr/>
        </p:nvSpPr>
        <p:spPr>
          <a:xfrm>
            <a:off x="6224457" y="2457680"/>
            <a:ext cx="1103132" cy="1103132"/>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C0392B"/>
          </a:solidFill>
          <a:ln w="12700" cap="flat" cmpd="sng" algn="ctr">
            <a:noFill/>
            <a:prstDash val="solid"/>
            <a:miter lim="800000"/>
          </a:ln>
          <a:effectLst>
            <a:outerShdw blurRad="139700" dist="101600" dir="5400000" algn="t"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rPr>
              <a:t>无缝衔接</a:t>
            </a:r>
            <a:endParaRPr kumimoji="0" lang="en-US" altLang="zh-CN" sz="135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endParaRPr>
          </a:p>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rPr>
              <a:t>可溯闭环</a:t>
            </a:r>
            <a:endParaRPr kumimoji="0" lang="zh-CN" altLang="en-US" sz="135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endParaRPr>
          </a:p>
        </p:txBody>
      </p:sp>
      <p:sp>
        <p:nvSpPr>
          <p:cNvPr id="95" name="任意多边形 94"/>
          <p:cNvSpPr/>
          <p:nvPr/>
        </p:nvSpPr>
        <p:spPr>
          <a:xfrm>
            <a:off x="6389927" y="1453116"/>
            <a:ext cx="772193" cy="772193"/>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C0392B"/>
          </a:solidFill>
          <a:ln w="12700" cap="flat" cmpd="sng" algn="ctr">
            <a:noFill/>
            <a:prstDash val="solid"/>
            <a:miter lim="800000"/>
          </a:ln>
          <a:effectLst>
            <a:outerShdw blurRad="139700" dist="101600" dir="5400000" algn="t"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rPr>
              <a:t>支付宝</a:t>
            </a:r>
            <a:endParaRPr kumimoji="0" lang="en-US" altLang="zh-CN"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endParaRPr>
          </a:p>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rPr>
              <a:t>平台</a:t>
            </a:r>
            <a:endParaRPr kumimoji="0" lang="zh-CN" altLang="en-US"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endParaRPr>
          </a:p>
        </p:txBody>
      </p:sp>
      <p:sp>
        <p:nvSpPr>
          <p:cNvPr id="96" name="任意多边形 95"/>
          <p:cNvSpPr/>
          <p:nvPr/>
        </p:nvSpPr>
        <p:spPr>
          <a:xfrm>
            <a:off x="7523142" y="2969023"/>
            <a:ext cx="772193" cy="772193"/>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C0392B"/>
          </a:solidFill>
          <a:ln w="12700" cap="flat" cmpd="sng" algn="ctr">
            <a:noFill/>
            <a:prstDash val="solid"/>
            <a:miter lim="800000"/>
          </a:ln>
          <a:effectLst>
            <a:outerShdw blurRad="139700" dist="101600" dir="5400000" algn="t" rotWithShape="0">
              <a:prstClr val="black">
                <a:alpha val="40000"/>
              </a:prstClr>
            </a:outerShdw>
          </a:effectLst>
        </p:spPr>
        <p:txBody>
          <a:bodyPr rtlCol="0" anchor="ctr"/>
          <a:lstStyle/>
          <a:p>
            <a:pPr algn="ctr" defTabSz="685800"/>
            <a:r>
              <a:rPr lang="zh-CN" altLang="en-US" sz="1100" kern="0" dirty="0">
                <a:solidFill>
                  <a:prstClr val="white"/>
                </a:solidFill>
                <a:latin typeface="Calibri Light" panose="020F0302020204030204"/>
                <a:ea typeface="微软雅黑 Light" panose="020B0502040204020203" charset="-122"/>
              </a:rPr>
              <a:t>受助人</a:t>
            </a:r>
            <a:endParaRPr lang="en-US" altLang="zh-CN" sz="1100" kern="0" dirty="0">
              <a:solidFill>
                <a:prstClr val="white"/>
              </a:solidFill>
              <a:latin typeface="Calibri Light" panose="020F0302020204030204"/>
              <a:ea typeface="微软雅黑 Light" panose="020B0502040204020203" charset="-122"/>
            </a:endParaRPr>
          </a:p>
          <a:p>
            <a:pPr algn="ctr" defTabSz="685800"/>
            <a:r>
              <a:rPr lang="zh-CN" altLang="en-US" sz="1100" kern="0" dirty="0">
                <a:solidFill>
                  <a:prstClr val="white"/>
                </a:solidFill>
                <a:latin typeface="Calibri Light" panose="020F0302020204030204"/>
                <a:ea typeface="微软雅黑 Light" panose="020B0502040204020203" charset="-122"/>
              </a:rPr>
              <a:t>账户</a:t>
            </a:r>
            <a:endParaRPr lang="zh-CN" altLang="en-US" sz="1100" kern="0" dirty="0">
              <a:solidFill>
                <a:prstClr val="white"/>
              </a:solidFill>
              <a:latin typeface="Calibri Light" panose="020F0302020204030204"/>
              <a:ea typeface="微软雅黑 Light" panose="020B0502040204020203" charset="-122"/>
            </a:endParaRPr>
          </a:p>
        </p:txBody>
      </p:sp>
      <p:sp>
        <p:nvSpPr>
          <p:cNvPr id="98" name="任意多边形 97"/>
          <p:cNvSpPr/>
          <p:nvPr/>
        </p:nvSpPr>
        <p:spPr>
          <a:xfrm>
            <a:off x="5324575" y="2969023"/>
            <a:ext cx="772193" cy="772193"/>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C0392B"/>
          </a:solidFill>
          <a:ln w="12700" cap="flat" cmpd="sng" algn="ctr">
            <a:noFill/>
            <a:prstDash val="solid"/>
            <a:miter lim="800000"/>
          </a:ln>
          <a:effectLst>
            <a:outerShdw blurRad="139700" dist="101600" dir="5400000" algn="t"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rPr>
              <a:t>公益机构账户</a:t>
            </a:r>
            <a:endParaRPr kumimoji="0" lang="zh-CN" altLang="en-US" sz="1100" b="0" i="0" u="none" strike="noStrike" kern="0" cap="none" spc="0" normalizeH="0" baseline="0" noProof="0" dirty="0" smtClean="0">
              <a:ln>
                <a:noFill/>
              </a:ln>
              <a:solidFill>
                <a:prstClr val="white"/>
              </a:solidFill>
              <a:effectLst/>
              <a:uLnTx/>
              <a:uFillTx/>
              <a:latin typeface="Calibri Light" panose="020F0302020204030204"/>
              <a:ea typeface="微软雅黑 Light" panose="020B0502040204020203" charset="-122"/>
              <a:cs typeface="+mn-cs"/>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Amply</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：南非贫困助童</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区块链</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backgroundRemoval t="9890" b="100000" l="10000" r="92250">
                        <a14:foregroundMark x1="56000" y1="18053" x2="56000" y2="18053"/>
                        <a14:foregroundMark x1="14750" y1="49608" x2="14750" y2="49608"/>
                        <a14:foregroundMark x1="12750" y1="51648" x2="12750" y2="51648"/>
                        <a14:foregroundMark x1="57125" y1="98901" x2="57125" y2="98901"/>
                        <a14:foregroundMark x1="82750" y1="80848" x2="82750" y2="80848"/>
                        <a14:foregroundMark x1="83125" y1="85243" x2="83125" y2="85243"/>
                        <a14:foregroundMark x1="83625" y1="87441" x2="83625" y2="87441"/>
                        <a14:foregroundMark x1="55125" y1="29513" x2="55125" y2="29513"/>
                        <a14:foregroundMark x1="58625" y1="31397" x2="58625" y2="31397"/>
                        <a14:foregroundMark x1="57375" y1="27786" x2="57375" y2="27786"/>
                      </a14:backgroundRemoval>
                    </a14:imgEffect>
                  </a14:imgLayer>
                </a14:imgProps>
              </a:ext>
              <a:ext uri="{28A0092B-C50C-407E-A947-70E740481C1C}">
                <a14:useLocalDpi xmlns:a14="http://schemas.microsoft.com/office/drawing/2010/main" val="0"/>
              </a:ext>
            </a:extLst>
          </a:blip>
          <a:stretch>
            <a:fillRect/>
          </a:stretch>
        </p:blipFill>
        <p:spPr>
          <a:xfrm>
            <a:off x="1456814" y="1277419"/>
            <a:ext cx="1298188" cy="1033682"/>
          </a:xfrm>
          <a:prstGeom prst="rect">
            <a:avLst/>
          </a:prstGeom>
        </p:spPr>
      </p:pic>
      <p:sp>
        <p:nvSpPr>
          <p:cNvPr id="4" name="文本框 3"/>
          <p:cNvSpPr txBox="1"/>
          <p:nvPr/>
        </p:nvSpPr>
        <p:spPr>
          <a:xfrm>
            <a:off x="3787126" y="2746547"/>
            <a:ext cx="922020" cy="461665"/>
          </a:xfrm>
          <a:prstGeom prst="rect">
            <a:avLst/>
          </a:prstGeom>
          <a:noFill/>
        </p:spPr>
        <p:txBody>
          <a:bodyPr wrap="square" rtlCol="0">
            <a:spAutoFit/>
          </a:bodyPr>
          <a:lstStyle/>
          <a:p>
            <a:r>
              <a:rPr lang="zh-CN" altLang="en-US" sz="1200" dirty="0" smtClean="0">
                <a:solidFill>
                  <a:schemeClr val="accent3"/>
                </a:solidFill>
              </a:rPr>
              <a:t>数字身份</a:t>
            </a:r>
            <a:endParaRPr lang="en-US" altLang="zh-CN" sz="1200" dirty="0" smtClean="0">
              <a:solidFill>
                <a:schemeClr val="accent3"/>
              </a:solidFill>
            </a:endParaRPr>
          </a:p>
          <a:p>
            <a:r>
              <a:rPr lang="zh-CN" altLang="en-US" sz="1200" dirty="0" smtClean="0">
                <a:solidFill>
                  <a:schemeClr val="accent3"/>
                </a:solidFill>
              </a:rPr>
              <a:t>数字账户</a:t>
            </a:r>
            <a:endParaRPr lang="zh-CN" altLang="en-US" sz="1200" dirty="0">
              <a:solidFill>
                <a:schemeClr val="accent3"/>
              </a:solidFill>
            </a:endParaRPr>
          </a:p>
        </p:txBody>
      </p:sp>
      <p:sp>
        <p:nvSpPr>
          <p:cNvPr id="8" name="文本框 7"/>
          <p:cNvSpPr txBox="1"/>
          <p:nvPr/>
        </p:nvSpPr>
        <p:spPr>
          <a:xfrm>
            <a:off x="3211051" y="2313342"/>
            <a:ext cx="437758" cy="389337"/>
          </a:xfrm>
          <a:prstGeom prst="rect">
            <a:avLst/>
          </a:prstGeom>
          <a:noFill/>
        </p:spPr>
        <p:txBody>
          <a:bodyPr wrap="square" rtlCol="0">
            <a:spAutoFit/>
          </a:bodyPr>
          <a:lstStyle/>
          <a:p>
            <a:r>
              <a:rPr lang="zh-CN" altLang="en-US" dirty="0" smtClean="0">
                <a:solidFill>
                  <a:schemeClr val="accent3"/>
                </a:solidFill>
              </a:rPr>
              <a:t>拥有控制</a:t>
            </a:r>
            <a:endParaRPr lang="zh-CN" altLang="en-US" dirty="0">
              <a:solidFill>
                <a:schemeClr val="accent3"/>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2675" y="1649673"/>
            <a:ext cx="842573" cy="561013"/>
          </a:xfrm>
          <a:prstGeom prst="rect">
            <a:avLst/>
          </a:prstGeom>
        </p:spPr>
      </p:pic>
      <p:cxnSp>
        <p:nvCxnSpPr>
          <p:cNvPr id="18" name="直接箭头连接符 17"/>
          <p:cNvCxnSpPr/>
          <p:nvPr/>
        </p:nvCxnSpPr>
        <p:spPr>
          <a:xfrm flipH="1">
            <a:off x="4542616" y="2311101"/>
            <a:ext cx="1070533" cy="6662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4" idx="1"/>
          </p:cNvCxnSpPr>
          <p:nvPr/>
        </p:nvCxnSpPr>
        <p:spPr>
          <a:xfrm>
            <a:off x="2679422" y="2311101"/>
            <a:ext cx="1107704" cy="666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cstate="print">
            <a:extLst>
              <a:ext uri="{BEBA8EAE-BF5A-486C-A8C5-ECC9F3942E4B}">
                <a14:imgProps xmlns:a14="http://schemas.microsoft.com/office/drawing/2010/main">
                  <a14:imgLayer r:embed="rId5">
                    <a14:imgEffect>
                      <a14:backgroundRemoval t="0" b="89984" l="0" r="89941">
                        <a14:foregroundMark x1="19238" y1="69144" x2="19238" y2="69144"/>
                        <a14:foregroundMark x1="17969" y1="42165" x2="17969" y2="42165"/>
                        <a14:foregroundMark x1="15527" y1="42165" x2="15527" y2="42165"/>
                        <a14:foregroundMark x1="17773" y1="49758" x2="17773" y2="49758"/>
                        <a14:foregroundMark x1="17285" y1="47173" x2="17285" y2="47173"/>
                        <a14:foregroundMark x1="18066" y1="45719" x2="18066" y2="45719"/>
                        <a14:foregroundMark x1="16309" y1="33764" x2="16309" y2="33764"/>
                        <a14:foregroundMark x1="17090" y1="51050" x2="17090" y2="51050"/>
                      </a14:backgroundRemoval>
                    </a14:imgEffect>
                  </a14:imgLayer>
                </a14:imgProps>
              </a:ext>
              <a:ext uri="{28A0092B-C50C-407E-A947-70E740481C1C}">
                <a14:useLocalDpi xmlns:a14="http://schemas.microsoft.com/office/drawing/2010/main" val="0"/>
              </a:ext>
            </a:extLst>
          </a:blip>
          <a:stretch>
            <a:fillRect/>
          </a:stretch>
        </p:blipFill>
        <p:spPr>
          <a:xfrm>
            <a:off x="3233274" y="4057617"/>
            <a:ext cx="949738" cy="574109"/>
          </a:xfrm>
          <a:prstGeom prst="rect">
            <a:avLst/>
          </a:prstGeom>
        </p:spPr>
      </p:pic>
      <p:pic>
        <p:nvPicPr>
          <p:cNvPr id="30" name="图片 29"/>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100000" l="1385" r="98000">
                        <a14:foregroundMark x1="40154" y1="23077" x2="40154" y2="23077"/>
                        <a14:foregroundMark x1="48154" y1="30462" x2="48154" y2="30462"/>
                        <a14:foregroundMark x1="56923" y1="27385" x2="56923" y2="27385"/>
                        <a14:foregroundMark x1="55231" y1="21231" x2="55231" y2="21231"/>
                        <a14:foregroundMark x1="36308" y1="25077" x2="36308" y2="25077"/>
                        <a14:foregroundMark x1="42308" y1="23538" x2="42308" y2="23538"/>
                        <a14:foregroundMark x1="44923" y1="20000" x2="44923" y2="20000"/>
                        <a14:foregroundMark x1="47538" y1="18308" x2="47538" y2="18308"/>
                        <a14:foregroundMark x1="24615" y1="37692" x2="24615" y2="37692"/>
                        <a14:foregroundMark x1="12308" y1="71692" x2="12308" y2="71692"/>
                        <a14:foregroundMark x1="69692" y1="73385" x2="69692" y2="73385"/>
                        <a14:foregroundMark x1="71385" y1="74308" x2="71385" y2="74308"/>
                        <a14:foregroundMark x1="74923" y1="73692" x2="74923" y2="73692"/>
                        <a14:foregroundMark x1="77077" y1="40308" x2="77077" y2="40308"/>
                        <a14:foregroundMark x1="76308" y1="33077" x2="75692" y2="33077"/>
                        <a14:foregroundMark x1="77077" y1="48000" x2="77077" y2="48000"/>
                        <a14:foregroundMark x1="74615" y1="44000" x2="74615" y2="44000"/>
                        <a14:foregroundMark x1="75692" y1="50000" x2="75692" y2="50000"/>
                        <a14:foregroundMark x1="15077" y1="75385" x2="15077" y2="75385"/>
                        <a14:foregroundMark x1="16923" y1="72923" x2="16923" y2="72923"/>
                        <a14:foregroundMark x1="58923" y1="17077" x2="58923" y2="17077"/>
                        <a14:foregroundMark x1="65385" y1="22154" x2="65385" y2="22154"/>
                        <a14:foregroundMark x1="61692" y1="20923" x2="61692" y2="20923"/>
                        <a14:foregroundMark x1="62462" y1="20000" x2="62462" y2="20000"/>
                        <a14:foregroundMark x1="70615" y1="24000" x2="70615" y2="24000"/>
                        <a14:foregroundMark x1="67692" y1="23077" x2="67692" y2="23077"/>
                        <a14:foregroundMark x1="76308" y1="27692" x2="76308" y2="27692"/>
                        <a14:foregroundMark x1="29385" y1="35538" x2="29385" y2="35538"/>
                      </a14:backgroundRemoval>
                    </a14:imgEffect>
                  </a14:imgLayer>
                </a14:imgProps>
              </a:ext>
              <a:ext uri="{28A0092B-C50C-407E-A947-70E740481C1C}">
                <a14:useLocalDpi xmlns:a14="http://schemas.microsoft.com/office/drawing/2010/main" val="0"/>
              </a:ext>
            </a:extLst>
          </a:blip>
          <a:stretch>
            <a:fillRect/>
          </a:stretch>
        </p:blipFill>
        <p:spPr>
          <a:xfrm>
            <a:off x="4248536" y="3802380"/>
            <a:ext cx="829346" cy="829346"/>
          </a:xfrm>
          <a:prstGeom prst="rect">
            <a:avLst/>
          </a:prstGeom>
        </p:spPr>
      </p:pic>
      <p:cxnSp>
        <p:nvCxnSpPr>
          <p:cNvPr id="32" name="直接箭头连接符 31"/>
          <p:cNvCxnSpPr/>
          <p:nvPr/>
        </p:nvCxnSpPr>
        <p:spPr>
          <a:xfrm>
            <a:off x="4183012" y="3208212"/>
            <a:ext cx="0" cy="685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709146" y="2298102"/>
            <a:ext cx="437758" cy="389337"/>
          </a:xfrm>
          <a:prstGeom prst="rect">
            <a:avLst/>
          </a:prstGeom>
          <a:noFill/>
        </p:spPr>
        <p:txBody>
          <a:bodyPr wrap="square" rtlCol="0">
            <a:spAutoFit/>
          </a:bodyPr>
          <a:lstStyle/>
          <a:p>
            <a:r>
              <a:rPr lang="zh-CN" altLang="en-US" dirty="0" smtClean="0">
                <a:solidFill>
                  <a:schemeClr val="accent3"/>
                </a:solidFill>
              </a:rPr>
              <a:t>发放通证</a:t>
            </a:r>
            <a:endParaRPr lang="zh-CN" altLang="en-US" dirty="0">
              <a:solidFill>
                <a:schemeClr val="accent3"/>
              </a:solidFill>
            </a:endParaRPr>
          </a:p>
        </p:txBody>
      </p:sp>
      <p:sp>
        <p:nvSpPr>
          <p:cNvPr id="34" name="文本框 33"/>
          <p:cNvSpPr txBox="1"/>
          <p:nvPr/>
        </p:nvSpPr>
        <p:spPr>
          <a:xfrm>
            <a:off x="4243315" y="3310627"/>
            <a:ext cx="437758" cy="389337"/>
          </a:xfrm>
          <a:prstGeom prst="rect">
            <a:avLst/>
          </a:prstGeom>
          <a:noFill/>
        </p:spPr>
        <p:txBody>
          <a:bodyPr wrap="square" rtlCol="0">
            <a:spAutoFit/>
          </a:bodyPr>
          <a:lstStyle/>
          <a:p>
            <a:r>
              <a:rPr lang="zh-CN" altLang="en-US" dirty="0" smtClean="0">
                <a:solidFill>
                  <a:schemeClr val="accent3"/>
                </a:solidFill>
              </a:rPr>
              <a:t>转移通证</a:t>
            </a:r>
            <a:endParaRPr lang="zh-CN" altLang="en-US" dirty="0">
              <a:solidFill>
                <a:schemeClr val="accent3"/>
              </a:solidFill>
            </a:endParaRPr>
          </a:p>
        </p:txBody>
      </p:sp>
      <p:cxnSp>
        <p:nvCxnSpPr>
          <p:cNvPr id="38" name="直接箭头连接符 37"/>
          <p:cNvCxnSpPr/>
          <p:nvPr/>
        </p:nvCxnSpPr>
        <p:spPr>
          <a:xfrm flipV="1">
            <a:off x="5105032" y="2311101"/>
            <a:ext cx="1046079" cy="1658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777624" y="3066400"/>
            <a:ext cx="692674" cy="240835"/>
          </a:xfrm>
          <a:prstGeom prst="rect">
            <a:avLst/>
          </a:prstGeom>
          <a:noFill/>
        </p:spPr>
        <p:txBody>
          <a:bodyPr wrap="square" rtlCol="0">
            <a:spAutoFit/>
          </a:bodyPr>
          <a:lstStyle/>
          <a:p>
            <a:r>
              <a:rPr lang="zh-CN" altLang="en-US" dirty="0" smtClean="0">
                <a:solidFill>
                  <a:schemeClr val="accent3"/>
                </a:solidFill>
              </a:rPr>
              <a:t>索取法币</a:t>
            </a:r>
            <a:endParaRPr lang="zh-CN" altLang="en-US" dirty="0">
              <a:solidFill>
                <a:schemeClr val="accent3"/>
              </a:solidFill>
            </a:endParaRPr>
          </a:p>
        </p:txBody>
      </p:sp>
      <p:cxnSp>
        <p:nvCxnSpPr>
          <p:cNvPr id="41" name="直接箭头连接符 40"/>
          <p:cNvCxnSpPr/>
          <p:nvPr/>
        </p:nvCxnSpPr>
        <p:spPr>
          <a:xfrm flipH="1">
            <a:off x="2903220" y="1930179"/>
            <a:ext cx="25984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771518" y="1637566"/>
            <a:ext cx="1357532" cy="240835"/>
          </a:xfrm>
          <a:prstGeom prst="rect">
            <a:avLst/>
          </a:prstGeom>
          <a:noFill/>
        </p:spPr>
        <p:txBody>
          <a:bodyPr wrap="square" rtlCol="0">
            <a:spAutoFit/>
          </a:bodyPr>
          <a:lstStyle/>
          <a:p>
            <a:r>
              <a:rPr lang="zh-CN" altLang="en-US" dirty="0" smtClean="0">
                <a:solidFill>
                  <a:schemeClr val="accent3"/>
                </a:solidFill>
              </a:rPr>
              <a:t>跟踪资金使用情况</a:t>
            </a:r>
            <a:endParaRPr lang="zh-CN" altLang="en-US" dirty="0">
              <a:solidFill>
                <a:schemeClr val="accent3"/>
              </a:solidFill>
            </a:endParaRPr>
          </a:p>
        </p:txBody>
      </p:sp>
      <p:cxnSp>
        <p:nvCxnSpPr>
          <p:cNvPr id="44" name="直接箭头连接符 43"/>
          <p:cNvCxnSpPr/>
          <p:nvPr/>
        </p:nvCxnSpPr>
        <p:spPr>
          <a:xfrm>
            <a:off x="2284091" y="2360838"/>
            <a:ext cx="1135380" cy="159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757958" y="3076061"/>
            <a:ext cx="979007" cy="240835"/>
          </a:xfrm>
          <a:prstGeom prst="rect">
            <a:avLst/>
          </a:prstGeom>
          <a:noFill/>
        </p:spPr>
        <p:txBody>
          <a:bodyPr wrap="square" rtlCol="0">
            <a:spAutoFit/>
          </a:bodyPr>
          <a:lstStyle/>
          <a:p>
            <a:r>
              <a:rPr lang="zh-CN" altLang="en-US" dirty="0" smtClean="0">
                <a:solidFill>
                  <a:schemeClr val="accent3"/>
                </a:solidFill>
              </a:rPr>
              <a:t>进入特定中心</a:t>
            </a:r>
            <a:endParaRPr lang="zh-CN" altLang="en-US" dirty="0">
              <a:solidFill>
                <a:schemeClr val="accent3"/>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18160"/>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时间银行：公益养老</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区块链</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grpSp>
        <p:nvGrpSpPr>
          <p:cNvPr id="4" name="组合 3"/>
          <p:cNvGrpSpPr/>
          <p:nvPr/>
        </p:nvGrpSpPr>
        <p:grpSpPr>
          <a:xfrm>
            <a:off x="1257223" y="1539116"/>
            <a:ext cx="6629554" cy="3314579"/>
            <a:chOff x="1340324" y="1539116"/>
            <a:chExt cx="6629554" cy="3314579"/>
          </a:xfrm>
        </p:grpSpPr>
        <p:sp>
          <p:nvSpPr>
            <p:cNvPr id="7" name="Freeform 24"/>
            <p:cNvSpPr/>
            <p:nvPr/>
          </p:nvSpPr>
          <p:spPr bwMode="auto">
            <a:xfrm>
              <a:off x="4553328" y="1816115"/>
              <a:ext cx="1267599" cy="2373555"/>
            </a:xfrm>
            <a:custGeom>
              <a:avLst/>
              <a:gdLst>
                <a:gd name="T0" fmla="*/ 1370013 w 863"/>
                <a:gd name="T1" fmla="*/ 0 h 1516"/>
                <a:gd name="T2" fmla="*/ 0 w 863"/>
                <a:gd name="T3" fmla="*/ 0 h 1516"/>
                <a:gd name="T4" fmla="*/ 0 w 863"/>
                <a:gd name="T5" fmla="*/ 2406650 h 1516"/>
                <a:gd name="T6" fmla="*/ 0 60000 65536"/>
                <a:gd name="T7" fmla="*/ 0 60000 65536"/>
                <a:gd name="T8" fmla="*/ 0 60000 65536"/>
              </a:gdLst>
              <a:ahLst/>
              <a:cxnLst>
                <a:cxn ang="T6">
                  <a:pos x="T0" y="T1"/>
                </a:cxn>
                <a:cxn ang="T7">
                  <a:pos x="T2" y="T3"/>
                </a:cxn>
                <a:cxn ang="T8">
                  <a:pos x="T4" y="T5"/>
                </a:cxn>
              </a:cxnLst>
              <a:rect l="0" t="0" r="r" b="b"/>
              <a:pathLst>
                <a:path w="863" h="1516">
                  <a:moveTo>
                    <a:pt x="863" y="0"/>
                  </a:moveTo>
                  <a:lnTo>
                    <a:pt x="0" y="0"/>
                  </a:lnTo>
                  <a:lnTo>
                    <a:pt x="0" y="1516"/>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8" name="Freeform 25"/>
            <p:cNvSpPr/>
            <p:nvPr/>
          </p:nvSpPr>
          <p:spPr bwMode="auto">
            <a:xfrm>
              <a:off x="4765670" y="2368762"/>
              <a:ext cx="1055257" cy="1536179"/>
            </a:xfrm>
            <a:custGeom>
              <a:avLst/>
              <a:gdLst>
                <a:gd name="T0" fmla="*/ 1033463 w 651"/>
                <a:gd name="T1" fmla="*/ 0 h 998"/>
                <a:gd name="T2" fmla="*/ 0 w 651"/>
                <a:gd name="T3" fmla="*/ 0 h 998"/>
                <a:gd name="T4" fmla="*/ 0 w 651"/>
                <a:gd name="T5" fmla="*/ 1584325 h 998"/>
                <a:gd name="T6" fmla="*/ 0 60000 65536"/>
                <a:gd name="T7" fmla="*/ 0 60000 65536"/>
                <a:gd name="T8" fmla="*/ 0 60000 65536"/>
              </a:gdLst>
              <a:ahLst/>
              <a:cxnLst>
                <a:cxn ang="T6">
                  <a:pos x="T0" y="T1"/>
                </a:cxn>
                <a:cxn ang="T7">
                  <a:pos x="T2" y="T3"/>
                </a:cxn>
                <a:cxn ang="T8">
                  <a:pos x="T4" y="T5"/>
                </a:cxn>
              </a:cxnLst>
              <a:rect l="0" t="0" r="r" b="b"/>
              <a:pathLst>
                <a:path w="651" h="998">
                  <a:moveTo>
                    <a:pt x="651" y="0"/>
                  </a:moveTo>
                  <a:lnTo>
                    <a:pt x="0" y="0"/>
                  </a:lnTo>
                  <a:lnTo>
                    <a:pt x="0" y="998"/>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9" name="Freeform 26"/>
            <p:cNvSpPr/>
            <p:nvPr/>
          </p:nvSpPr>
          <p:spPr bwMode="auto">
            <a:xfrm>
              <a:off x="4953217" y="3068606"/>
              <a:ext cx="867710" cy="539813"/>
            </a:xfrm>
            <a:custGeom>
              <a:avLst/>
              <a:gdLst>
                <a:gd name="T0" fmla="*/ 684213 w 431"/>
                <a:gd name="T1" fmla="*/ 0 h 480"/>
                <a:gd name="T2" fmla="*/ 0 w 431"/>
                <a:gd name="T3" fmla="*/ 0 h 480"/>
                <a:gd name="T4" fmla="*/ 0 w 431"/>
                <a:gd name="T5" fmla="*/ 762000 h 480"/>
                <a:gd name="T6" fmla="*/ 0 60000 65536"/>
                <a:gd name="T7" fmla="*/ 0 60000 65536"/>
                <a:gd name="T8" fmla="*/ 0 60000 65536"/>
              </a:gdLst>
              <a:ahLst/>
              <a:cxnLst>
                <a:cxn ang="T6">
                  <a:pos x="T0" y="T1"/>
                </a:cxn>
                <a:cxn ang="T7">
                  <a:pos x="T2" y="T3"/>
                </a:cxn>
                <a:cxn ang="T8">
                  <a:pos x="T4" y="T5"/>
                </a:cxn>
              </a:cxnLst>
              <a:rect l="0" t="0" r="r" b="b"/>
              <a:pathLst>
                <a:path w="431" h="480">
                  <a:moveTo>
                    <a:pt x="431" y="0"/>
                  </a:moveTo>
                  <a:lnTo>
                    <a:pt x="0" y="0"/>
                  </a:lnTo>
                  <a:lnTo>
                    <a:pt x="0" y="480"/>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13" name="Freeform 30"/>
            <p:cNvSpPr/>
            <p:nvPr/>
          </p:nvSpPr>
          <p:spPr bwMode="auto">
            <a:xfrm>
              <a:off x="3016725" y="1816115"/>
              <a:ext cx="1267598" cy="2373555"/>
            </a:xfrm>
            <a:custGeom>
              <a:avLst/>
              <a:gdLst>
                <a:gd name="T0" fmla="*/ 0 w 863"/>
                <a:gd name="T1" fmla="*/ 0 h 1516"/>
                <a:gd name="T2" fmla="*/ 1370012 w 863"/>
                <a:gd name="T3" fmla="*/ 0 h 1516"/>
                <a:gd name="T4" fmla="*/ 1370012 w 863"/>
                <a:gd name="T5" fmla="*/ 2406650 h 1516"/>
                <a:gd name="T6" fmla="*/ 0 60000 65536"/>
                <a:gd name="T7" fmla="*/ 0 60000 65536"/>
                <a:gd name="T8" fmla="*/ 0 60000 65536"/>
              </a:gdLst>
              <a:ahLst/>
              <a:cxnLst>
                <a:cxn ang="T6">
                  <a:pos x="T0" y="T1"/>
                </a:cxn>
                <a:cxn ang="T7">
                  <a:pos x="T2" y="T3"/>
                </a:cxn>
                <a:cxn ang="T8">
                  <a:pos x="T4" y="T5"/>
                </a:cxn>
              </a:cxnLst>
              <a:rect l="0" t="0" r="r" b="b"/>
              <a:pathLst>
                <a:path w="863" h="1516">
                  <a:moveTo>
                    <a:pt x="0" y="0"/>
                  </a:moveTo>
                  <a:lnTo>
                    <a:pt x="863" y="0"/>
                  </a:lnTo>
                  <a:lnTo>
                    <a:pt x="863" y="1516"/>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14" name="Freeform 31"/>
            <p:cNvSpPr/>
            <p:nvPr/>
          </p:nvSpPr>
          <p:spPr bwMode="auto">
            <a:xfrm>
              <a:off x="3040597" y="2368762"/>
              <a:ext cx="956206" cy="1536179"/>
            </a:xfrm>
            <a:custGeom>
              <a:avLst/>
              <a:gdLst>
                <a:gd name="T0" fmla="*/ 0 w 651"/>
                <a:gd name="T1" fmla="*/ 0 h 998"/>
                <a:gd name="T2" fmla="*/ 1033462 w 651"/>
                <a:gd name="T3" fmla="*/ 0 h 998"/>
                <a:gd name="T4" fmla="*/ 1033462 w 651"/>
                <a:gd name="T5" fmla="*/ 1584325 h 998"/>
                <a:gd name="T6" fmla="*/ 0 60000 65536"/>
                <a:gd name="T7" fmla="*/ 0 60000 65536"/>
                <a:gd name="T8" fmla="*/ 0 60000 65536"/>
              </a:gdLst>
              <a:ahLst/>
              <a:cxnLst>
                <a:cxn ang="T6">
                  <a:pos x="T0" y="T1"/>
                </a:cxn>
                <a:cxn ang="T7">
                  <a:pos x="T2" y="T3"/>
                </a:cxn>
                <a:cxn ang="T8">
                  <a:pos x="T4" y="T5"/>
                </a:cxn>
              </a:cxnLst>
              <a:rect l="0" t="0" r="r" b="b"/>
              <a:pathLst>
                <a:path w="651" h="998">
                  <a:moveTo>
                    <a:pt x="0" y="0"/>
                  </a:moveTo>
                  <a:lnTo>
                    <a:pt x="651" y="0"/>
                  </a:lnTo>
                  <a:lnTo>
                    <a:pt x="651" y="998"/>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15" name="Freeform 32"/>
            <p:cNvSpPr/>
            <p:nvPr/>
          </p:nvSpPr>
          <p:spPr bwMode="auto">
            <a:xfrm>
              <a:off x="3036525" y="3068606"/>
              <a:ext cx="751704" cy="539814"/>
            </a:xfrm>
            <a:custGeom>
              <a:avLst/>
              <a:gdLst>
                <a:gd name="T0" fmla="*/ 0 w 432"/>
                <a:gd name="T1" fmla="*/ 0 h 480"/>
                <a:gd name="T2" fmla="*/ 685800 w 432"/>
                <a:gd name="T3" fmla="*/ 0 h 480"/>
                <a:gd name="T4" fmla="*/ 685800 w 432"/>
                <a:gd name="T5" fmla="*/ 762000 h 480"/>
                <a:gd name="T6" fmla="*/ 0 60000 65536"/>
                <a:gd name="T7" fmla="*/ 0 60000 65536"/>
                <a:gd name="T8" fmla="*/ 0 60000 65536"/>
              </a:gdLst>
              <a:ahLst/>
              <a:cxnLst>
                <a:cxn ang="T6">
                  <a:pos x="T0" y="T1"/>
                </a:cxn>
                <a:cxn ang="T7">
                  <a:pos x="T2" y="T3"/>
                </a:cxn>
                <a:cxn ang="T8">
                  <a:pos x="T4" y="T5"/>
                </a:cxn>
              </a:cxnLst>
              <a:rect l="0" t="0" r="r" b="b"/>
              <a:pathLst>
                <a:path w="432" h="480">
                  <a:moveTo>
                    <a:pt x="0" y="0"/>
                  </a:moveTo>
                  <a:lnTo>
                    <a:pt x="432" y="0"/>
                  </a:lnTo>
                  <a:lnTo>
                    <a:pt x="432" y="480"/>
                  </a:lnTo>
                </a:path>
              </a:pathLst>
            </a:cu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txBody>
            <a:bodyPr/>
            <a:lstStyle/>
            <a:p>
              <a:endParaRPr lang="zh-CN" altLang="en-US" sz="2400">
                <a:solidFill>
                  <a:schemeClr val="bg1"/>
                </a:solidFill>
              </a:endParaRPr>
            </a:p>
          </p:txBody>
        </p:sp>
        <p:sp>
          <p:nvSpPr>
            <p:cNvPr id="27" name="Rectangle 44"/>
            <p:cNvSpPr>
              <a:spLocks noChangeArrowheads="1"/>
            </p:cNvSpPr>
            <p:nvPr/>
          </p:nvSpPr>
          <p:spPr bwMode="auto">
            <a:xfrm>
              <a:off x="1348740" y="1631449"/>
              <a:ext cx="1598084" cy="369332"/>
            </a:xfrm>
            <a:prstGeom prst="rect">
              <a:avLst/>
            </a:prstGeom>
            <a:noFill/>
            <a:ln>
              <a:noFill/>
            </a:ln>
          </p:spPr>
          <p:txBody>
            <a:bodyPr wrap="square" lIns="0" tIns="0" rIns="0" bIns="0">
              <a:spAutoFit/>
            </a:bodyPr>
            <a:lstStyle/>
            <a:p>
              <a:r>
                <a:rPr lang="zh-CN" altLang="en-US" sz="1200" dirty="0">
                  <a:solidFill>
                    <a:schemeClr val="bg1"/>
                  </a:solidFill>
                  <a:latin typeface="微软雅黑" panose="020B0503020204020204" charset="-122"/>
                  <a:ea typeface="微软雅黑" panose="020B0503020204020204" charset="-122"/>
                </a:rPr>
                <a:t>传统时间</a:t>
              </a:r>
              <a:r>
                <a:rPr lang="zh-CN" altLang="en-US" sz="1200" dirty="0" smtClean="0">
                  <a:solidFill>
                    <a:schemeClr val="bg1"/>
                  </a:solidFill>
                  <a:latin typeface="微软雅黑" panose="020B0503020204020204" charset="-122"/>
                  <a:ea typeface="微软雅黑" panose="020B0503020204020204" charset="-122"/>
                </a:rPr>
                <a:t>银行</a:t>
              </a:r>
              <a:endParaRPr lang="en-US" altLang="zh-CN" sz="1200" dirty="0" smtClean="0">
                <a:solidFill>
                  <a:schemeClr val="bg1"/>
                </a:solidFill>
                <a:latin typeface="微软雅黑" panose="020B0503020204020204" charset="-122"/>
                <a:ea typeface="微软雅黑" panose="020B0503020204020204" charset="-122"/>
              </a:endParaRPr>
            </a:p>
            <a:p>
              <a:r>
                <a:rPr lang="zh-CN" altLang="en-US" sz="1200" dirty="0" smtClean="0">
                  <a:solidFill>
                    <a:schemeClr val="bg1"/>
                  </a:solidFill>
                  <a:latin typeface="微软雅黑" panose="020B0503020204020204" charset="-122"/>
                  <a:ea typeface="微软雅黑" panose="020B0503020204020204" charset="-122"/>
                </a:rPr>
                <a:t>存在</a:t>
              </a:r>
              <a:r>
                <a:rPr lang="zh-CN" altLang="en-US" sz="1200" dirty="0">
                  <a:solidFill>
                    <a:schemeClr val="bg1"/>
                  </a:solidFill>
                  <a:latin typeface="微软雅黑" panose="020B0503020204020204" charset="-122"/>
                  <a:ea typeface="微软雅黑" panose="020B0503020204020204" charset="-122"/>
                </a:rPr>
                <a:t>地域性限制</a:t>
              </a:r>
              <a:endParaRPr lang="en-US" altLang="zh-CN" sz="1200" dirty="0" smtClean="0">
                <a:solidFill>
                  <a:schemeClr val="bg1"/>
                </a:solidFill>
                <a:latin typeface="微软雅黑" panose="020B0503020204020204" charset="-122"/>
                <a:ea typeface="微软雅黑" panose="020B0503020204020204" charset="-122"/>
              </a:endParaRPr>
            </a:p>
          </p:txBody>
        </p:sp>
        <p:sp>
          <p:nvSpPr>
            <p:cNvPr id="29" name="Rectangle 46"/>
            <p:cNvSpPr>
              <a:spLocks noChangeArrowheads="1"/>
            </p:cNvSpPr>
            <p:nvPr/>
          </p:nvSpPr>
          <p:spPr bwMode="auto">
            <a:xfrm>
              <a:off x="1348740" y="2964867"/>
              <a:ext cx="1598084" cy="369332"/>
            </a:xfrm>
            <a:prstGeom prst="rect">
              <a:avLst/>
            </a:prstGeom>
            <a:noFill/>
            <a:ln>
              <a:noFill/>
            </a:ln>
          </p:spPr>
          <p:txBody>
            <a:bodyPr wrap="square" lIns="0" tIns="0" rIns="0" bIns="0">
              <a:spAutoFit/>
            </a:bodyPr>
            <a:lstStyle/>
            <a:p>
              <a:r>
                <a:rPr lang="zh-CN" altLang="en-US" sz="1200" dirty="0">
                  <a:solidFill>
                    <a:schemeClr val="bg1"/>
                  </a:solidFill>
                  <a:latin typeface="微软雅黑" panose="020B0503020204020204" charset="-122"/>
                  <a:ea typeface="微软雅黑" panose="020B0503020204020204" charset="-122"/>
                </a:rPr>
                <a:t>传统时间银行记录耗费大量人力</a:t>
              </a:r>
              <a:endParaRPr lang="zh-CN" altLang="en-US" sz="1200" dirty="0">
                <a:solidFill>
                  <a:schemeClr val="bg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backgroundRemoval t="1748" b="100000" l="2462" r="100000">
                          <a14:foregroundMark x1="11692" y1="95146" x2="11692" y2="95146"/>
                          <a14:foregroundMark x1="69231" y1="5825" x2="69231" y2="5825"/>
                          <a14:foregroundMark x1="19846" y1="24466" x2="19846" y2="24466"/>
                          <a14:foregroundMark x1="12154" y1="24854" x2="12154" y2="24854"/>
                          <a14:foregroundMark x1="10615" y1="20583" x2="10615" y2="20583"/>
                        </a14:backgroundRemoval>
                      </a14:imgEffect>
                    </a14:imgLayer>
                  </a14:imgProps>
                </a:ext>
                <a:ext uri="{28A0092B-C50C-407E-A947-70E740481C1C}">
                  <a14:useLocalDpi xmlns:a14="http://schemas.microsoft.com/office/drawing/2010/main" val="0"/>
                </a:ext>
              </a:extLst>
            </a:blip>
            <a:stretch>
              <a:fillRect/>
            </a:stretch>
          </p:blipFill>
          <p:spPr>
            <a:xfrm>
              <a:off x="2938408" y="3068606"/>
              <a:ext cx="2253025" cy="1785089"/>
            </a:xfrm>
            <a:prstGeom prst="rect">
              <a:avLst/>
            </a:prstGeom>
          </p:spPr>
        </p:pic>
        <p:sp>
          <p:nvSpPr>
            <p:cNvPr id="33" name="Rectangle 44"/>
            <p:cNvSpPr>
              <a:spLocks noChangeArrowheads="1"/>
            </p:cNvSpPr>
            <p:nvPr/>
          </p:nvSpPr>
          <p:spPr bwMode="auto">
            <a:xfrm>
              <a:off x="1340324" y="2254211"/>
              <a:ext cx="1598084" cy="369332"/>
            </a:xfrm>
            <a:prstGeom prst="rect">
              <a:avLst/>
            </a:prstGeom>
            <a:noFill/>
            <a:ln>
              <a:noFill/>
            </a:ln>
          </p:spPr>
          <p:txBody>
            <a:bodyPr wrap="square" lIns="0" tIns="0" rIns="0" bIns="0">
              <a:spAutoFit/>
            </a:bodyPr>
            <a:lstStyle/>
            <a:p>
              <a:r>
                <a:rPr lang="zh-CN" altLang="en-US" sz="1200" dirty="0" smtClean="0">
                  <a:solidFill>
                    <a:schemeClr val="bg1"/>
                  </a:solidFill>
                  <a:latin typeface="微软雅黑" panose="020B0503020204020204" charset="-122"/>
                  <a:ea typeface="微软雅黑" panose="020B0503020204020204" charset="-122"/>
                </a:rPr>
                <a:t>传统时间银行</a:t>
              </a:r>
              <a:endParaRPr lang="en-US" altLang="zh-CN" sz="1200" dirty="0" smtClean="0">
                <a:solidFill>
                  <a:schemeClr val="bg1"/>
                </a:solidFill>
                <a:latin typeface="微软雅黑" panose="020B0503020204020204" charset="-122"/>
                <a:ea typeface="微软雅黑" panose="020B0503020204020204" charset="-122"/>
              </a:endParaRPr>
            </a:p>
            <a:p>
              <a:r>
                <a:rPr lang="zh-CN" altLang="en-US" sz="1200" dirty="0" smtClean="0">
                  <a:solidFill>
                    <a:schemeClr val="bg1"/>
                  </a:solidFill>
                  <a:latin typeface="微软雅黑" panose="020B0503020204020204" charset="-122"/>
                  <a:ea typeface="微软雅黑" panose="020B0503020204020204" charset="-122"/>
                </a:rPr>
                <a:t>数据易丢失或</a:t>
              </a:r>
              <a:r>
                <a:rPr lang="zh-CN" altLang="en-US" sz="1200" dirty="0">
                  <a:solidFill>
                    <a:schemeClr val="bg1"/>
                  </a:solidFill>
                  <a:latin typeface="微软雅黑" panose="020B0503020204020204" charset="-122"/>
                  <a:ea typeface="微软雅黑" panose="020B0503020204020204" charset="-122"/>
                </a:rPr>
                <a:t>人为</a:t>
              </a:r>
              <a:r>
                <a:rPr lang="zh-CN" altLang="en-US" sz="1200" dirty="0" smtClean="0">
                  <a:solidFill>
                    <a:schemeClr val="bg1"/>
                  </a:solidFill>
                  <a:latin typeface="微软雅黑" panose="020B0503020204020204" charset="-122"/>
                  <a:ea typeface="微软雅黑" panose="020B0503020204020204" charset="-122"/>
                </a:rPr>
                <a:t>遗漏</a:t>
              </a:r>
              <a:endParaRPr lang="en-US" altLang="zh-CN" sz="1200" dirty="0">
                <a:solidFill>
                  <a:schemeClr val="bg1"/>
                </a:solidFill>
                <a:latin typeface="微软雅黑" panose="020B0503020204020204" charset="-122"/>
                <a:ea typeface="微软雅黑" panose="020B0503020204020204" charset="-122"/>
              </a:endParaRPr>
            </a:p>
          </p:txBody>
        </p:sp>
        <p:sp>
          <p:nvSpPr>
            <p:cNvPr id="34" name="Rectangle 44"/>
            <p:cNvSpPr>
              <a:spLocks noChangeArrowheads="1"/>
            </p:cNvSpPr>
            <p:nvPr/>
          </p:nvSpPr>
          <p:spPr bwMode="auto">
            <a:xfrm>
              <a:off x="6033269" y="1539116"/>
              <a:ext cx="1924189" cy="553998"/>
            </a:xfrm>
            <a:prstGeom prst="rect">
              <a:avLst/>
            </a:prstGeom>
            <a:noFill/>
            <a:ln>
              <a:noFill/>
            </a:ln>
          </p:spPr>
          <p:txBody>
            <a:bodyPr wrap="square" lIns="0" tIns="0" rIns="0" bIns="0">
              <a:spAutoFit/>
            </a:bodyPr>
            <a:lstStyle/>
            <a:p>
              <a:r>
                <a:rPr lang="zh-CN" altLang="en-US" sz="1200" dirty="0" smtClean="0">
                  <a:solidFill>
                    <a:schemeClr val="bg1"/>
                  </a:solidFill>
                  <a:latin typeface="微软雅黑" panose="020B0503020204020204" charset="-122"/>
                  <a:ea typeface="微软雅黑" panose="020B0503020204020204" charset="-122"/>
                </a:rPr>
                <a:t>将全球分散机构作为超级</a:t>
              </a:r>
              <a:r>
                <a:rPr lang="zh-CN" altLang="en-US" sz="1200" dirty="0">
                  <a:solidFill>
                    <a:schemeClr val="bg1"/>
                  </a:solidFill>
                  <a:latin typeface="微软雅黑" panose="020B0503020204020204" charset="-122"/>
                  <a:ea typeface="微软雅黑" panose="020B0503020204020204" charset="-122"/>
                </a:rPr>
                <a:t>节点统一</a:t>
              </a:r>
              <a:r>
                <a:rPr lang="zh-CN" altLang="en-US" sz="1200" dirty="0" smtClean="0">
                  <a:solidFill>
                    <a:schemeClr val="bg1"/>
                  </a:solidFill>
                  <a:latin typeface="微软雅黑" panose="020B0503020204020204" charset="-122"/>
                  <a:ea typeface="微软雅黑" panose="020B0503020204020204" charset="-122"/>
                </a:rPr>
                <a:t>入驻</a:t>
              </a:r>
              <a:r>
                <a:rPr lang="en-US" altLang="zh-CN" sz="1200" dirty="0" err="1" smtClean="0">
                  <a:solidFill>
                    <a:schemeClr val="bg1"/>
                  </a:solidFill>
                  <a:latin typeface="微软雅黑" panose="020B0503020204020204" charset="-122"/>
                  <a:ea typeface="微软雅黑" panose="020B0503020204020204" charset="-122"/>
                </a:rPr>
                <a:t>DAPP</a:t>
              </a:r>
              <a:r>
                <a:rPr lang="zh-CN" altLang="en-US" sz="1200" dirty="0" smtClean="0">
                  <a:solidFill>
                    <a:schemeClr val="bg1"/>
                  </a:solidFill>
                  <a:latin typeface="微软雅黑" panose="020B0503020204020204" charset="-122"/>
                  <a:ea typeface="微软雅黑" panose="020B0503020204020204" charset="-122"/>
                </a:rPr>
                <a:t>，随时随地发布</a:t>
              </a:r>
              <a:r>
                <a:rPr lang="zh-CN" altLang="en-US" sz="1200" dirty="0">
                  <a:solidFill>
                    <a:schemeClr val="bg1"/>
                  </a:solidFill>
                  <a:latin typeface="微软雅黑" panose="020B0503020204020204" charset="-122"/>
                  <a:ea typeface="微软雅黑" panose="020B0503020204020204" charset="-122"/>
                </a:rPr>
                <a:t>需求和提供服务</a:t>
              </a:r>
              <a:endParaRPr lang="en-US" altLang="zh-CN" sz="1200" dirty="0" smtClean="0">
                <a:solidFill>
                  <a:schemeClr val="bg1"/>
                </a:solidFill>
                <a:latin typeface="微软雅黑" panose="020B0503020204020204" charset="-122"/>
                <a:ea typeface="微软雅黑" panose="020B0503020204020204" charset="-122"/>
              </a:endParaRPr>
            </a:p>
          </p:txBody>
        </p:sp>
        <p:sp>
          <p:nvSpPr>
            <p:cNvPr id="35" name="Rectangle 46"/>
            <p:cNvSpPr>
              <a:spLocks noChangeArrowheads="1"/>
            </p:cNvSpPr>
            <p:nvPr/>
          </p:nvSpPr>
          <p:spPr bwMode="auto">
            <a:xfrm>
              <a:off x="6045689" y="2964867"/>
              <a:ext cx="1924189" cy="369332"/>
            </a:xfrm>
            <a:prstGeom prst="rect">
              <a:avLst/>
            </a:prstGeom>
            <a:noFill/>
            <a:ln>
              <a:noFill/>
            </a:ln>
          </p:spPr>
          <p:txBody>
            <a:bodyPr wrap="square" lIns="0" tIns="0" rIns="0" bIns="0">
              <a:spAutoFit/>
            </a:bodyPr>
            <a:lstStyle/>
            <a:p>
              <a:r>
                <a:rPr lang="zh-CN" altLang="en-US" sz="1200" dirty="0">
                  <a:solidFill>
                    <a:schemeClr val="bg1"/>
                  </a:solidFill>
                  <a:latin typeface="微软雅黑" panose="020B0503020204020204" charset="-122"/>
                  <a:ea typeface="微软雅黑" panose="020B0503020204020204" charset="-122"/>
                </a:rPr>
                <a:t>运用去中心化的区块链分布式记账功能记录</a:t>
              </a:r>
              <a:endParaRPr lang="zh-CN" altLang="en-US" sz="1200" dirty="0">
                <a:solidFill>
                  <a:schemeClr val="bg1"/>
                </a:solidFill>
                <a:latin typeface="微软雅黑" panose="020B0503020204020204" charset="-122"/>
                <a:ea typeface="微软雅黑" panose="020B0503020204020204" charset="-122"/>
              </a:endParaRPr>
            </a:p>
          </p:txBody>
        </p:sp>
        <p:sp>
          <p:nvSpPr>
            <p:cNvPr id="36" name="Rectangle 44"/>
            <p:cNvSpPr>
              <a:spLocks noChangeArrowheads="1"/>
            </p:cNvSpPr>
            <p:nvPr/>
          </p:nvSpPr>
          <p:spPr bwMode="auto">
            <a:xfrm>
              <a:off x="6033269" y="2223680"/>
              <a:ext cx="1924188" cy="553998"/>
            </a:xfrm>
            <a:prstGeom prst="rect">
              <a:avLst/>
            </a:prstGeom>
            <a:noFill/>
            <a:ln>
              <a:noFill/>
            </a:ln>
          </p:spPr>
          <p:txBody>
            <a:bodyPr wrap="square" lIns="0" tIns="0" rIns="0" bIns="0">
              <a:spAutoFit/>
            </a:bodyPr>
            <a:lstStyle/>
            <a:p>
              <a:r>
                <a:rPr lang="zh-CN" altLang="en-US" sz="1200" dirty="0">
                  <a:solidFill>
                    <a:schemeClr val="bg1"/>
                  </a:solidFill>
                  <a:latin typeface="微软雅黑" panose="020B0503020204020204" charset="-122"/>
                  <a:ea typeface="微软雅黑" panose="020B0503020204020204" charset="-122"/>
                </a:rPr>
                <a:t>全球各节点之间的公益服务记录在链上，分布式存储永不丢失</a:t>
              </a:r>
              <a:endParaRPr lang="en-US" altLang="zh-CN" sz="12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5" name="标题 1"/>
          <p:cNvSpPr txBox="1"/>
          <p:nvPr/>
        </p:nvSpPr>
        <p:spPr>
          <a:xfrm>
            <a:off x="620395" y="700405"/>
            <a:ext cx="6007100" cy="441960"/>
          </a:xfrm>
          <a:prstGeom prst="rect">
            <a:avLst/>
          </a:prstGeom>
        </p:spPr>
        <p:txBody>
          <a:bodyPr vert="horz" lIns="30477" tIns="15238" rIns="30477" bIns="15238"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区块链服务实体经济的基本</a:t>
            </a:r>
            <a:r>
              <a:rPr lang="zh-CN" altLang="en-US" sz="16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逻辑</a:t>
            </a:r>
            <a:endParaRPr lang="en-US" altLang="zh-CN" sz="16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pPr>
              <a:lnSpc>
                <a:spcPct val="150000"/>
              </a:lnSpc>
            </a:pP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The basic logic of </a:t>
            </a:r>
            <a:r>
              <a:rPr lang="en-US" altLang="zh-CN" sz="16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rPr>
              <a:t> service entity economy</a:t>
            </a:r>
            <a:endParaRPr lang="en-US" altLang="zh-CN" sz="16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9006" name="矩形 3"/>
          <p:cNvSpPr>
            <a:spLocks noChangeAspect="1"/>
          </p:cNvSpPr>
          <p:nvPr/>
        </p:nvSpPr>
        <p:spPr>
          <a:xfrm>
            <a:off x="620395" y="2299335"/>
            <a:ext cx="2574925" cy="1852295"/>
          </a:xfrm>
          <a:prstGeom prst="rect">
            <a:avLst/>
          </a:pr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20">
              <a:latin typeface="Arial" panose="020B0604020202020204" pitchFamily="34" charset="0"/>
              <a:ea typeface="微软雅黑" panose="020B0503020204020204" charset="-122"/>
              <a:cs typeface="微软雅黑" panose="020B0503020204020204" charset="-122"/>
            </a:endParaRPr>
          </a:p>
        </p:txBody>
      </p:sp>
      <p:sp>
        <p:nvSpPr>
          <p:cNvPr id="1049007" name="TextBox 3"/>
          <p:cNvSpPr txBox="1"/>
          <p:nvPr/>
        </p:nvSpPr>
        <p:spPr>
          <a:xfrm>
            <a:off x="3576320" y="1774190"/>
            <a:ext cx="5290185" cy="2675255"/>
          </a:xfrm>
          <a:prstGeom prst="rect">
            <a:avLst/>
          </a:prstGeom>
          <a:noFill/>
        </p:spPr>
        <p:txBody>
          <a:bodyPr wrap="square" rtlCol="0">
            <a:spAutoFit/>
          </a:bodyPr>
          <a:lstStyle/>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产业协作环节信息化  </a:t>
            </a:r>
            <a:r>
              <a:rPr lang="en-US" altLang="zh-CN" sz="1400" dirty="0" err="1">
                <a:solidFill>
                  <a:schemeClr val="bg1"/>
                </a:solidFill>
                <a:latin typeface="Arial" panose="020B0604020202020204" pitchFamily="34" charset="0"/>
                <a:ea typeface="微软雅黑" panose="020B0503020204020204" charset="-122"/>
                <a:cs typeface="微软雅黑" panose="020B0503020204020204" charset="-122"/>
              </a:rPr>
              <a:t>Informatization</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 of industrial cooperation</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电子信息可信化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Electronic information credibility</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数据资源资产化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Data resource </a:t>
            </a:r>
            <a:r>
              <a:rPr lang="en-US" altLang="zh-CN" sz="1400" dirty="0" err="1">
                <a:solidFill>
                  <a:schemeClr val="bg1"/>
                </a:solidFill>
                <a:latin typeface="Arial" panose="020B0604020202020204" pitchFamily="34" charset="0"/>
                <a:ea typeface="微软雅黑" panose="020B0503020204020204" charset="-122"/>
                <a:cs typeface="微软雅黑" panose="020B0503020204020204" charset="-122"/>
              </a:rPr>
              <a:t>assetization</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信任传递</a:t>
            </a:r>
            <a:r>
              <a:rPr lang="en-US" altLang="zh-CN"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的数据资源共享机制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Data transfer mechanism of "trust pass"</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平台机构自证清白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Platform organization self-certification</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政府实现穿透式监管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Government achieves penetrating supervision</a:t>
            </a:r>
            <a:endPar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l">
              <a:lnSpc>
                <a:spcPct val="120000"/>
              </a:lnSpc>
              <a:buFont typeface="Arial" panose="020B0604020202020204" pitchFamily="34" charset="0"/>
              <a:buChar char="•"/>
            </a:pPr>
            <a:r>
              <a:rPr lang="zh-CN" altLang="en-US" sz="14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多主体平等协作联盟组织  </a:t>
            </a:r>
            <a:r>
              <a:rPr lang="en-US" altLang="zh-CN" sz="1400" dirty="0">
                <a:solidFill>
                  <a:schemeClr val="bg1"/>
                </a:solidFill>
                <a:latin typeface="Arial" panose="020B0604020202020204" pitchFamily="34" charset="0"/>
                <a:ea typeface="微软雅黑" panose="020B0503020204020204" charset="-122"/>
                <a:cs typeface="微软雅黑" panose="020B0503020204020204" charset="-122"/>
              </a:rPr>
              <a:t>Multi-agent equal collaboration alliance</a:t>
            </a:r>
            <a:endParaRPr lang="en-US" altLang="zh-CN" sz="140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865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认识区块链</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cxnSp>
        <p:nvCxnSpPr>
          <p:cNvPr id="3145737" name="直接连接符 3"/>
          <p:cNvCxnSpPr/>
          <p:nvPr>
            <p:custDataLst>
              <p:tags r:id="rId1"/>
            </p:custDataLst>
          </p:nvPr>
        </p:nvCxnSpPr>
        <p:spPr>
          <a:xfrm>
            <a:off x="2996585" y="1394979"/>
            <a:ext cx="2940840" cy="0"/>
          </a:xfrm>
          <a:prstGeom prst="line">
            <a:avLst/>
          </a:prstGeom>
          <a:ln w="6350">
            <a:solidFill>
              <a:srgbClr val="778495"/>
            </a:solidFill>
            <a:prstDash val="dash"/>
            <a:headEnd type="oval"/>
            <a:tailEnd type="oval"/>
          </a:ln>
        </p:spPr>
        <p:style>
          <a:lnRef idx="1">
            <a:srgbClr val="4276AA"/>
          </a:lnRef>
          <a:fillRef idx="0">
            <a:srgbClr val="4276AA"/>
          </a:fillRef>
          <a:effectRef idx="0">
            <a:srgbClr val="4276AA"/>
          </a:effectRef>
          <a:fontRef idx="minor">
            <a:srgbClr val="000000"/>
          </a:fontRef>
        </p:style>
      </p:cxnSp>
      <p:sp>
        <p:nvSpPr>
          <p:cNvPr id="1048653" name="任意多边形 4"/>
          <p:cNvSpPr/>
          <p:nvPr>
            <p:custDataLst>
              <p:tags r:id="rId2"/>
            </p:custDataLst>
          </p:nvPr>
        </p:nvSpPr>
        <p:spPr bwMode="auto">
          <a:xfrm>
            <a:off x="1668027" y="1845689"/>
            <a:ext cx="1888387" cy="3087419"/>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4276AA"/>
          </a:solidFill>
          <a:ln>
            <a:noFill/>
          </a:ln>
          <a:effectLst/>
        </p:spPr>
        <p:txBody>
          <a:bodyPr vert="horz" wrap="square" lIns="108000" tIns="1431000" rIns="108000" bIns="45720" anchor="t" anchorCtr="1" compatLnSpc="1">
            <a:normAutofit lnSpcReduction="10000"/>
          </a:bodyPr>
          <a:lstStyle/>
          <a:p>
            <a:pPr marL="171450" indent="-171450" algn="ctr">
              <a:lnSpc>
                <a:spcPct val="120000"/>
              </a:lnSpc>
              <a:buFont typeface="Arial" panose="020B0604020202020204" pitchFamily="34" charset="0"/>
              <a:buChar char="•"/>
            </a:pP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产业协作环节信息化</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电子信息可信化</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数据资源资产化</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信任传递</a:t>
            </a:r>
            <a:r>
              <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rPr>
              <a:t>”</a:t>
            </a: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的数据资源共享机制</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平台机构自证清白</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政府实现穿透式监管</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rPr>
              <a:t>多主体平等协作联盟组织</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20000"/>
              </a:lnSpc>
            </a:pP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54" name="任意多边形 1"/>
          <p:cNvSpPr/>
          <p:nvPr>
            <p:custDataLst>
              <p:tags r:id="rId3"/>
            </p:custDataLst>
          </p:nvPr>
        </p:nvSpPr>
        <p:spPr bwMode="auto">
          <a:xfrm>
            <a:off x="5453390" y="1845689"/>
            <a:ext cx="1888387" cy="3088135"/>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78AA1"/>
          </a:solidFill>
          <a:ln>
            <a:noFill/>
          </a:ln>
          <a:effectLst/>
        </p:spPr>
        <p:txBody>
          <a:bodyPr vert="horz" wrap="square" lIns="108000" tIns="1431000" rIns="108000" bIns="45720" anchor="t" anchorCtr="1" compatLnSpc="1">
            <a:normAutofit fontScale="85000"/>
          </a:bodyPr>
          <a:lstStyle/>
          <a:p>
            <a:pPr marL="171450" indent="-171450" algn="ctr">
              <a:lnSpc>
                <a:spcPct val="120000"/>
              </a:lnSpc>
              <a:buFont typeface="Arial" panose="020B0604020202020204" pitchFamily="34" charset="0"/>
              <a:buChar char="•"/>
            </a:pPr>
            <a:endPar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71450" indent="-171450" algn="ctr">
              <a:lnSpc>
                <a:spcPct val="120000"/>
              </a:lnSpc>
              <a:buFont typeface="Arial" panose="020B0604020202020204" pitchFamily="34" charset="0"/>
              <a:buChar char="•"/>
            </a:pPr>
            <a:r>
              <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Token/</a:t>
            </a: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通证</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一切权益的数字化</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资金流和信息流融合</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以钱包地址为基础的金融体系</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一级和二级证券市场融合</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新型平台经济</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真</a:t>
            </a:r>
            <a:r>
              <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a:t>
            </a: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共享经济</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社群组织经济化</a:t>
            </a:r>
            <a:endParaRPr lang="zh-CN" altLang="en-US" sz="100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1048655" name="任意多边形 8"/>
          <p:cNvSpPr/>
          <p:nvPr>
            <p:custDataLst>
              <p:tags r:id="rId4"/>
            </p:custDataLst>
          </p:nvPr>
        </p:nvSpPr>
        <p:spPr bwMode="auto">
          <a:xfrm>
            <a:off x="2371525" y="1139468"/>
            <a:ext cx="481631" cy="481631"/>
          </a:xfrm>
          <a:custGeom>
            <a:avLst/>
            <a:gdLst>
              <a:gd name="T0" fmla="*/ 545 w 913"/>
              <a:gd name="T1" fmla="*/ 9 h 913"/>
              <a:gd name="T2" fmla="*/ 367 w 913"/>
              <a:gd name="T3" fmla="*/ 9 h 913"/>
              <a:gd name="T4" fmla="*/ 0 w 913"/>
              <a:gd name="T5" fmla="*/ 456 h 913"/>
              <a:gd name="T6" fmla="*/ 367 w 913"/>
              <a:gd name="T7" fmla="*/ 904 h 913"/>
              <a:gd name="T8" fmla="*/ 545 w 913"/>
              <a:gd name="T9" fmla="*/ 904 h 913"/>
              <a:gd name="T10" fmla="*/ 913 w 913"/>
              <a:gd name="T11" fmla="*/ 456 h 913"/>
              <a:gd name="T12" fmla="*/ 339 w 913"/>
              <a:gd name="T13" fmla="*/ 108 h 913"/>
              <a:gd name="T14" fmla="*/ 171 w 913"/>
              <a:gd name="T15" fmla="*/ 225 h 913"/>
              <a:gd name="T16" fmla="*/ 118 w 913"/>
              <a:gd name="T17" fmla="*/ 314 h 913"/>
              <a:gd name="T18" fmla="*/ 181 w 913"/>
              <a:gd name="T19" fmla="*/ 403 h 913"/>
              <a:gd name="T20" fmla="*/ 118 w 913"/>
              <a:gd name="T21" fmla="*/ 314 h 913"/>
              <a:gd name="T22" fmla="*/ 91 w 913"/>
              <a:gd name="T23" fmla="*/ 492 h 913"/>
              <a:gd name="T24" fmla="*/ 196 w 913"/>
              <a:gd name="T25" fmla="*/ 581 h 913"/>
              <a:gd name="T26" fmla="*/ 158 w 913"/>
              <a:gd name="T27" fmla="*/ 670 h 913"/>
              <a:gd name="T28" fmla="*/ 339 w 913"/>
              <a:gd name="T29" fmla="*/ 804 h 913"/>
              <a:gd name="T30" fmla="*/ 412 w 913"/>
              <a:gd name="T31" fmla="*/ 748 h 913"/>
              <a:gd name="T32" fmla="*/ 412 w 913"/>
              <a:gd name="T33" fmla="*/ 670 h 913"/>
              <a:gd name="T34" fmla="*/ 412 w 913"/>
              <a:gd name="T35" fmla="*/ 581 h 913"/>
              <a:gd name="T36" fmla="*/ 269 w 913"/>
              <a:gd name="T37" fmla="*/ 492 h 913"/>
              <a:gd name="T38" fmla="*/ 412 w 913"/>
              <a:gd name="T39" fmla="*/ 581 h 913"/>
              <a:gd name="T40" fmla="*/ 271 w 913"/>
              <a:gd name="T41" fmla="*/ 403 h 913"/>
              <a:gd name="T42" fmla="*/ 412 w 913"/>
              <a:gd name="T43" fmla="*/ 314 h 913"/>
              <a:gd name="T44" fmla="*/ 412 w 913"/>
              <a:gd name="T45" fmla="*/ 225 h 913"/>
              <a:gd name="T46" fmla="*/ 412 w 913"/>
              <a:gd name="T47" fmla="*/ 165 h 913"/>
              <a:gd name="T48" fmla="*/ 795 w 913"/>
              <a:gd name="T49" fmla="*/ 314 h 913"/>
              <a:gd name="T50" fmla="*/ 732 w 913"/>
              <a:gd name="T51" fmla="*/ 403 h 913"/>
              <a:gd name="T52" fmla="*/ 795 w 913"/>
              <a:gd name="T53" fmla="*/ 314 h 913"/>
              <a:gd name="T54" fmla="*/ 672 w 913"/>
              <a:gd name="T55" fmla="*/ 225 h 913"/>
              <a:gd name="T56" fmla="*/ 742 w 913"/>
              <a:gd name="T57" fmla="*/ 225 h 913"/>
              <a:gd name="T58" fmla="*/ 564 w 913"/>
              <a:gd name="T59" fmla="*/ 225 h 913"/>
              <a:gd name="T60" fmla="*/ 501 w 913"/>
              <a:gd name="T61" fmla="*/ 165 h 913"/>
              <a:gd name="T62" fmla="*/ 617 w 913"/>
              <a:gd name="T63" fmla="*/ 314 h 913"/>
              <a:gd name="T64" fmla="*/ 501 w 913"/>
              <a:gd name="T65" fmla="*/ 403 h 913"/>
              <a:gd name="T66" fmla="*/ 501 w 913"/>
              <a:gd name="T67" fmla="*/ 492 h 913"/>
              <a:gd name="T68" fmla="*/ 624 w 913"/>
              <a:gd name="T69" fmla="*/ 581 h 913"/>
              <a:gd name="T70" fmla="*/ 501 w 913"/>
              <a:gd name="T71" fmla="*/ 492 h 913"/>
              <a:gd name="T72" fmla="*/ 501 w 913"/>
              <a:gd name="T73" fmla="*/ 670 h 913"/>
              <a:gd name="T74" fmla="*/ 501 w 913"/>
              <a:gd name="T75" fmla="*/ 748 h 913"/>
              <a:gd name="T76" fmla="*/ 682 w 913"/>
              <a:gd name="T77" fmla="*/ 670 h 913"/>
              <a:gd name="T78" fmla="*/ 573 w 913"/>
              <a:gd name="T79" fmla="*/ 804 h 913"/>
              <a:gd name="T80" fmla="*/ 733 w 913"/>
              <a:gd name="T81" fmla="*/ 492 h 913"/>
              <a:gd name="T82" fmla="*/ 802 w 913"/>
              <a:gd name="T83" fmla="*/ 581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3" h="913">
                <a:moveTo>
                  <a:pt x="751" y="108"/>
                </a:moveTo>
                <a:cubicBezTo>
                  <a:pt x="693" y="59"/>
                  <a:pt x="623" y="24"/>
                  <a:pt x="545" y="9"/>
                </a:cubicBezTo>
                <a:cubicBezTo>
                  <a:pt x="517" y="3"/>
                  <a:pt x="487" y="0"/>
                  <a:pt x="456" y="0"/>
                </a:cubicBezTo>
                <a:cubicBezTo>
                  <a:pt x="426" y="0"/>
                  <a:pt x="396" y="3"/>
                  <a:pt x="367" y="9"/>
                </a:cubicBezTo>
                <a:cubicBezTo>
                  <a:pt x="290" y="24"/>
                  <a:pt x="219" y="59"/>
                  <a:pt x="161" y="108"/>
                </a:cubicBezTo>
                <a:cubicBezTo>
                  <a:pt x="63" y="192"/>
                  <a:pt x="0" y="317"/>
                  <a:pt x="0" y="456"/>
                </a:cubicBezTo>
                <a:cubicBezTo>
                  <a:pt x="0" y="596"/>
                  <a:pt x="63" y="721"/>
                  <a:pt x="161" y="804"/>
                </a:cubicBezTo>
                <a:cubicBezTo>
                  <a:pt x="219" y="854"/>
                  <a:pt x="290" y="889"/>
                  <a:pt x="367" y="904"/>
                </a:cubicBezTo>
                <a:cubicBezTo>
                  <a:pt x="396" y="910"/>
                  <a:pt x="426" y="913"/>
                  <a:pt x="456" y="913"/>
                </a:cubicBezTo>
                <a:cubicBezTo>
                  <a:pt x="487" y="913"/>
                  <a:pt x="517" y="910"/>
                  <a:pt x="545" y="904"/>
                </a:cubicBezTo>
                <a:cubicBezTo>
                  <a:pt x="623" y="889"/>
                  <a:pt x="693" y="854"/>
                  <a:pt x="751" y="804"/>
                </a:cubicBezTo>
                <a:cubicBezTo>
                  <a:pt x="850" y="721"/>
                  <a:pt x="913" y="596"/>
                  <a:pt x="913" y="456"/>
                </a:cubicBezTo>
                <a:cubicBezTo>
                  <a:pt x="913" y="317"/>
                  <a:pt x="850" y="192"/>
                  <a:pt x="751" y="108"/>
                </a:cubicBezTo>
                <a:close/>
                <a:moveTo>
                  <a:pt x="339" y="108"/>
                </a:moveTo>
                <a:cubicBezTo>
                  <a:pt x="301" y="141"/>
                  <a:pt x="267" y="181"/>
                  <a:pt x="241" y="225"/>
                </a:cubicBezTo>
                <a:cubicBezTo>
                  <a:pt x="171" y="225"/>
                  <a:pt x="171" y="225"/>
                  <a:pt x="171" y="225"/>
                </a:cubicBezTo>
                <a:cubicBezTo>
                  <a:pt x="215" y="172"/>
                  <a:pt x="273" y="131"/>
                  <a:pt x="339" y="108"/>
                </a:cubicBezTo>
                <a:close/>
                <a:moveTo>
                  <a:pt x="118" y="314"/>
                </a:moveTo>
                <a:cubicBezTo>
                  <a:pt x="201" y="314"/>
                  <a:pt x="201" y="314"/>
                  <a:pt x="201" y="314"/>
                </a:cubicBezTo>
                <a:cubicBezTo>
                  <a:pt x="191" y="343"/>
                  <a:pt x="185" y="372"/>
                  <a:pt x="181" y="403"/>
                </a:cubicBezTo>
                <a:cubicBezTo>
                  <a:pt x="93" y="403"/>
                  <a:pt x="93" y="403"/>
                  <a:pt x="93" y="403"/>
                </a:cubicBezTo>
                <a:cubicBezTo>
                  <a:pt x="98" y="372"/>
                  <a:pt x="106" y="342"/>
                  <a:pt x="118" y="314"/>
                </a:cubicBezTo>
                <a:close/>
                <a:moveTo>
                  <a:pt x="111" y="581"/>
                </a:moveTo>
                <a:cubicBezTo>
                  <a:pt x="101" y="553"/>
                  <a:pt x="94" y="523"/>
                  <a:pt x="91" y="492"/>
                </a:cubicBezTo>
                <a:cubicBezTo>
                  <a:pt x="180" y="492"/>
                  <a:pt x="180" y="492"/>
                  <a:pt x="180" y="492"/>
                </a:cubicBezTo>
                <a:cubicBezTo>
                  <a:pt x="182" y="523"/>
                  <a:pt x="188" y="553"/>
                  <a:pt x="196" y="581"/>
                </a:cubicBezTo>
                <a:lnTo>
                  <a:pt x="111" y="581"/>
                </a:lnTo>
                <a:close/>
                <a:moveTo>
                  <a:pt x="158" y="670"/>
                </a:moveTo>
                <a:cubicBezTo>
                  <a:pt x="231" y="670"/>
                  <a:pt x="231" y="670"/>
                  <a:pt x="231" y="670"/>
                </a:cubicBezTo>
                <a:cubicBezTo>
                  <a:pt x="259" y="722"/>
                  <a:pt x="295" y="767"/>
                  <a:pt x="339" y="804"/>
                </a:cubicBezTo>
                <a:cubicBezTo>
                  <a:pt x="266" y="780"/>
                  <a:pt x="203" y="732"/>
                  <a:pt x="158" y="670"/>
                </a:cubicBezTo>
                <a:close/>
                <a:moveTo>
                  <a:pt x="412" y="748"/>
                </a:moveTo>
                <a:cubicBezTo>
                  <a:pt x="383" y="726"/>
                  <a:pt x="357" y="700"/>
                  <a:pt x="336" y="670"/>
                </a:cubicBezTo>
                <a:cubicBezTo>
                  <a:pt x="412" y="670"/>
                  <a:pt x="412" y="670"/>
                  <a:pt x="412" y="670"/>
                </a:cubicBezTo>
                <a:lnTo>
                  <a:pt x="412" y="748"/>
                </a:lnTo>
                <a:close/>
                <a:moveTo>
                  <a:pt x="412" y="581"/>
                </a:moveTo>
                <a:cubicBezTo>
                  <a:pt x="289" y="581"/>
                  <a:pt x="289" y="581"/>
                  <a:pt x="289" y="581"/>
                </a:cubicBezTo>
                <a:cubicBezTo>
                  <a:pt x="279" y="553"/>
                  <a:pt x="272" y="523"/>
                  <a:pt x="269" y="492"/>
                </a:cubicBezTo>
                <a:cubicBezTo>
                  <a:pt x="412" y="492"/>
                  <a:pt x="412" y="492"/>
                  <a:pt x="412" y="492"/>
                </a:cubicBezTo>
                <a:lnTo>
                  <a:pt x="412" y="581"/>
                </a:lnTo>
                <a:close/>
                <a:moveTo>
                  <a:pt x="412" y="403"/>
                </a:moveTo>
                <a:cubicBezTo>
                  <a:pt x="271" y="403"/>
                  <a:pt x="271" y="403"/>
                  <a:pt x="271" y="403"/>
                </a:cubicBezTo>
                <a:cubicBezTo>
                  <a:pt x="276" y="372"/>
                  <a:pt x="284" y="342"/>
                  <a:pt x="296" y="314"/>
                </a:cubicBezTo>
                <a:cubicBezTo>
                  <a:pt x="412" y="314"/>
                  <a:pt x="412" y="314"/>
                  <a:pt x="412" y="314"/>
                </a:cubicBezTo>
                <a:lnTo>
                  <a:pt x="412" y="403"/>
                </a:lnTo>
                <a:close/>
                <a:moveTo>
                  <a:pt x="412" y="225"/>
                </a:moveTo>
                <a:cubicBezTo>
                  <a:pt x="349" y="225"/>
                  <a:pt x="349" y="225"/>
                  <a:pt x="349" y="225"/>
                </a:cubicBezTo>
                <a:cubicBezTo>
                  <a:pt x="368" y="202"/>
                  <a:pt x="389" y="182"/>
                  <a:pt x="412" y="165"/>
                </a:cubicBezTo>
                <a:lnTo>
                  <a:pt x="412" y="225"/>
                </a:lnTo>
                <a:close/>
                <a:moveTo>
                  <a:pt x="795" y="314"/>
                </a:moveTo>
                <a:cubicBezTo>
                  <a:pt x="807" y="342"/>
                  <a:pt x="815" y="372"/>
                  <a:pt x="820" y="403"/>
                </a:cubicBezTo>
                <a:cubicBezTo>
                  <a:pt x="732" y="403"/>
                  <a:pt x="732" y="403"/>
                  <a:pt x="732" y="403"/>
                </a:cubicBezTo>
                <a:cubicBezTo>
                  <a:pt x="728" y="372"/>
                  <a:pt x="721" y="343"/>
                  <a:pt x="712" y="314"/>
                </a:cubicBezTo>
                <a:lnTo>
                  <a:pt x="795" y="314"/>
                </a:lnTo>
                <a:close/>
                <a:moveTo>
                  <a:pt x="742" y="225"/>
                </a:moveTo>
                <a:cubicBezTo>
                  <a:pt x="672" y="225"/>
                  <a:pt x="672" y="225"/>
                  <a:pt x="672" y="225"/>
                </a:cubicBezTo>
                <a:cubicBezTo>
                  <a:pt x="645" y="181"/>
                  <a:pt x="612" y="141"/>
                  <a:pt x="573" y="108"/>
                </a:cubicBezTo>
                <a:cubicBezTo>
                  <a:pt x="640" y="131"/>
                  <a:pt x="698" y="172"/>
                  <a:pt x="742" y="225"/>
                </a:cubicBezTo>
                <a:close/>
                <a:moveTo>
                  <a:pt x="501" y="165"/>
                </a:moveTo>
                <a:cubicBezTo>
                  <a:pt x="524" y="182"/>
                  <a:pt x="545" y="202"/>
                  <a:pt x="564" y="225"/>
                </a:cubicBezTo>
                <a:cubicBezTo>
                  <a:pt x="501" y="225"/>
                  <a:pt x="501" y="225"/>
                  <a:pt x="501" y="225"/>
                </a:cubicBezTo>
                <a:lnTo>
                  <a:pt x="501" y="165"/>
                </a:lnTo>
                <a:close/>
                <a:moveTo>
                  <a:pt x="501" y="314"/>
                </a:moveTo>
                <a:cubicBezTo>
                  <a:pt x="617" y="314"/>
                  <a:pt x="617" y="314"/>
                  <a:pt x="617" y="314"/>
                </a:cubicBezTo>
                <a:cubicBezTo>
                  <a:pt x="629" y="342"/>
                  <a:pt x="637" y="372"/>
                  <a:pt x="642" y="403"/>
                </a:cubicBezTo>
                <a:cubicBezTo>
                  <a:pt x="501" y="403"/>
                  <a:pt x="501" y="403"/>
                  <a:pt x="501" y="403"/>
                </a:cubicBezTo>
                <a:lnTo>
                  <a:pt x="501" y="314"/>
                </a:lnTo>
                <a:close/>
                <a:moveTo>
                  <a:pt x="501" y="492"/>
                </a:moveTo>
                <a:cubicBezTo>
                  <a:pt x="644" y="492"/>
                  <a:pt x="644" y="492"/>
                  <a:pt x="644" y="492"/>
                </a:cubicBezTo>
                <a:cubicBezTo>
                  <a:pt x="641" y="523"/>
                  <a:pt x="634" y="553"/>
                  <a:pt x="624" y="581"/>
                </a:cubicBezTo>
                <a:cubicBezTo>
                  <a:pt x="501" y="581"/>
                  <a:pt x="501" y="581"/>
                  <a:pt x="501" y="581"/>
                </a:cubicBezTo>
                <a:lnTo>
                  <a:pt x="501" y="492"/>
                </a:lnTo>
                <a:close/>
                <a:moveTo>
                  <a:pt x="501" y="748"/>
                </a:moveTo>
                <a:cubicBezTo>
                  <a:pt x="501" y="670"/>
                  <a:pt x="501" y="670"/>
                  <a:pt x="501" y="670"/>
                </a:cubicBezTo>
                <a:cubicBezTo>
                  <a:pt x="577" y="670"/>
                  <a:pt x="577" y="670"/>
                  <a:pt x="577" y="670"/>
                </a:cubicBezTo>
                <a:cubicBezTo>
                  <a:pt x="555" y="700"/>
                  <a:pt x="530" y="726"/>
                  <a:pt x="501" y="748"/>
                </a:cubicBezTo>
                <a:close/>
                <a:moveTo>
                  <a:pt x="573" y="804"/>
                </a:moveTo>
                <a:cubicBezTo>
                  <a:pt x="617" y="767"/>
                  <a:pt x="654" y="722"/>
                  <a:pt x="682" y="670"/>
                </a:cubicBezTo>
                <a:cubicBezTo>
                  <a:pt x="755" y="670"/>
                  <a:pt x="755" y="670"/>
                  <a:pt x="755" y="670"/>
                </a:cubicBezTo>
                <a:cubicBezTo>
                  <a:pt x="710" y="732"/>
                  <a:pt x="647" y="780"/>
                  <a:pt x="573" y="804"/>
                </a:cubicBezTo>
                <a:close/>
                <a:moveTo>
                  <a:pt x="717" y="581"/>
                </a:moveTo>
                <a:cubicBezTo>
                  <a:pt x="725" y="553"/>
                  <a:pt x="731" y="523"/>
                  <a:pt x="733" y="492"/>
                </a:cubicBezTo>
                <a:cubicBezTo>
                  <a:pt x="822" y="492"/>
                  <a:pt x="822" y="492"/>
                  <a:pt x="822" y="492"/>
                </a:cubicBezTo>
                <a:cubicBezTo>
                  <a:pt x="819" y="523"/>
                  <a:pt x="812" y="553"/>
                  <a:pt x="802" y="581"/>
                </a:cubicBezTo>
                <a:lnTo>
                  <a:pt x="717" y="581"/>
                </a:lnTo>
                <a:close/>
              </a:path>
            </a:pathLst>
          </a:custGeom>
          <a:solidFill>
            <a:srgbClr val="4276AA"/>
          </a:solidFill>
          <a:ln>
            <a:noFill/>
          </a:ln>
        </p:spPr>
        <p:txBody>
          <a:bodyPr anchor="ctr"/>
          <a:lstStyle/>
          <a:p>
            <a:pPr algn="ctr"/>
            <a:endParaRPr sz="1350" dirty="0">
              <a:latin typeface="Arial" panose="020B0604020202020204" pitchFamily="34" charset="0"/>
              <a:ea typeface="微软雅黑" panose="020B0503020204020204" charset="-122"/>
              <a:cs typeface="微软雅黑" panose="020B0503020204020204" charset="-122"/>
            </a:endParaRPr>
          </a:p>
        </p:txBody>
      </p:sp>
      <p:grpSp>
        <p:nvGrpSpPr>
          <p:cNvPr id="59" name="组合 40"/>
          <p:cNvGrpSpPr/>
          <p:nvPr>
            <p:custDataLst>
              <p:tags r:id="rId5"/>
            </p:custDataLst>
          </p:nvPr>
        </p:nvGrpSpPr>
        <p:grpSpPr>
          <a:xfrm>
            <a:off x="6056956" y="1202732"/>
            <a:ext cx="681019" cy="384495"/>
            <a:chOff x="7931705" y="1594117"/>
            <a:chExt cx="805481" cy="454765"/>
          </a:xfrm>
        </p:grpSpPr>
        <p:sp>
          <p:nvSpPr>
            <p:cNvPr id="1048656" name="任意多边形 25"/>
            <p:cNvSpPr/>
            <p:nvPr>
              <p:custDataLst>
                <p:tags r:id="rId6"/>
              </p:custDataLst>
            </p:nvPr>
          </p:nvSpPr>
          <p:spPr bwMode="auto">
            <a:xfrm>
              <a:off x="7931705" y="2015320"/>
              <a:ext cx="805481" cy="33562"/>
            </a:xfrm>
            <a:custGeom>
              <a:avLst/>
              <a:gdLst>
                <a:gd name="T0" fmla="*/ 0 w 1140"/>
                <a:gd name="T1" fmla="*/ 0 h 47"/>
                <a:gd name="T2" fmla="*/ 197 w 1140"/>
                <a:gd name="T3" fmla="*/ 47 h 47"/>
                <a:gd name="T4" fmla="*/ 992 w 1140"/>
                <a:gd name="T5" fmla="*/ 45 h 47"/>
                <a:gd name="T6" fmla="*/ 1140 w 1140"/>
                <a:gd name="T7" fmla="*/ 0 h 47"/>
                <a:gd name="T8" fmla="*/ 0 w 1140"/>
                <a:gd name="T9" fmla="*/ 0 h 47"/>
              </a:gdLst>
              <a:ahLst/>
              <a:cxnLst>
                <a:cxn ang="0">
                  <a:pos x="T0" y="T1"/>
                </a:cxn>
                <a:cxn ang="0">
                  <a:pos x="T2" y="T3"/>
                </a:cxn>
                <a:cxn ang="0">
                  <a:pos x="T4" y="T5"/>
                </a:cxn>
                <a:cxn ang="0">
                  <a:pos x="T6" y="T7"/>
                </a:cxn>
                <a:cxn ang="0">
                  <a:pos x="T8" y="T9"/>
                </a:cxn>
              </a:cxnLst>
              <a:rect l="0" t="0" r="r" b="b"/>
              <a:pathLst>
                <a:path w="1140" h="47">
                  <a:moveTo>
                    <a:pt x="0" y="0"/>
                  </a:moveTo>
                  <a:cubicBezTo>
                    <a:pt x="0" y="0"/>
                    <a:pt x="97" y="47"/>
                    <a:pt x="197" y="47"/>
                  </a:cubicBezTo>
                  <a:cubicBezTo>
                    <a:pt x="298" y="47"/>
                    <a:pt x="992" y="45"/>
                    <a:pt x="992" y="45"/>
                  </a:cubicBezTo>
                  <a:cubicBezTo>
                    <a:pt x="992" y="45"/>
                    <a:pt x="1107" y="42"/>
                    <a:pt x="1140" y="0"/>
                  </a:cubicBezTo>
                  <a:lnTo>
                    <a:pt x="0"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7" name="任意多边形 26"/>
            <p:cNvSpPr/>
            <p:nvPr>
              <p:custDataLst>
                <p:tags r:id="rId7"/>
              </p:custDataLst>
            </p:nvPr>
          </p:nvSpPr>
          <p:spPr bwMode="auto">
            <a:xfrm>
              <a:off x="8242150" y="1698159"/>
              <a:ext cx="177877" cy="167810"/>
            </a:xfrm>
            <a:custGeom>
              <a:avLst/>
              <a:gdLst>
                <a:gd name="T0" fmla="*/ 106 w 106"/>
                <a:gd name="T1" fmla="*/ 38 h 100"/>
                <a:gd name="T2" fmla="*/ 65 w 106"/>
                <a:gd name="T3" fmla="*/ 38 h 100"/>
                <a:gd name="T4" fmla="*/ 53 w 106"/>
                <a:gd name="T5" fmla="*/ 0 h 100"/>
                <a:gd name="T6" fmla="*/ 40 w 106"/>
                <a:gd name="T7" fmla="*/ 38 h 100"/>
                <a:gd name="T8" fmla="*/ 0 w 106"/>
                <a:gd name="T9" fmla="*/ 38 h 100"/>
                <a:gd name="T10" fmla="*/ 33 w 106"/>
                <a:gd name="T11" fmla="*/ 62 h 100"/>
                <a:gd name="T12" fmla="*/ 20 w 106"/>
                <a:gd name="T13" fmla="*/ 100 h 100"/>
                <a:gd name="T14" fmla="*/ 53 w 106"/>
                <a:gd name="T15" fmla="*/ 76 h 100"/>
                <a:gd name="T16" fmla="*/ 85 w 106"/>
                <a:gd name="T17" fmla="*/ 100 h 100"/>
                <a:gd name="T18" fmla="*/ 73 w 106"/>
                <a:gd name="T19" fmla="*/ 62 h 100"/>
                <a:gd name="T20" fmla="*/ 106 w 106"/>
                <a:gd name="T21"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0">
                  <a:moveTo>
                    <a:pt x="106" y="38"/>
                  </a:moveTo>
                  <a:lnTo>
                    <a:pt x="65" y="38"/>
                  </a:lnTo>
                  <a:lnTo>
                    <a:pt x="53" y="0"/>
                  </a:lnTo>
                  <a:lnTo>
                    <a:pt x="40" y="38"/>
                  </a:lnTo>
                  <a:lnTo>
                    <a:pt x="0" y="38"/>
                  </a:lnTo>
                  <a:lnTo>
                    <a:pt x="33" y="62"/>
                  </a:lnTo>
                  <a:lnTo>
                    <a:pt x="20" y="100"/>
                  </a:lnTo>
                  <a:lnTo>
                    <a:pt x="53" y="76"/>
                  </a:lnTo>
                  <a:lnTo>
                    <a:pt x="85" y="100"/>
                  </a:lnTo>
                  <a:lnTo>
                    <a:pt x="73" y="62"/>
                  </a:lnTo>
                  <a:lnTo>
                    <a:pt x="106" y="38"/>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8" name="任意多边形 27"/>
            <p:cNvSpPr/>
            <p:nvPr>
              <p:custDataLst>
                <p:tags r:id="rId8"/>
              </p:custDataLst>
            </p:nvPr>
          </p:nvSpPr>
          <p:spPr bwMode="auto">
            <a:xfrm>
              <a:off x="8195164" y="1688091"/>
              <a:ext cx="50343" cy="57055"/>
            </a:xfrm>
            <a:custGeom>
              <a:avLst/>
              <a:gdLst>
                <a:gd name="T0" fmla="*/ 44 w 71"/>
                <a:gd name="T1" fmla="*/ 0 h 80"/>
                <a:gd name="T2" fmla="*/ 0 w 71"/>
                <a:gd name="T3" fmla="*/ 65 h 80"/>
                <a:gd name="T4" fmla="*/ 35 w 71"/>
                <a:gd name="T5" fmla="*/ 80 h 80"/>
                <a:gd name="T6" fmla="*/ 71 w 71"/>
                <a:gd name="T7" fmla="*/ 27 h 80"/>
                <a:gd name="T8" fmla="*/ 44 w 71"/>
                <a:gd name="T9" fmla="*/ 0 h 80"/>
              </a:gdLst>
              <a:ahLst/>
              <a:cxnLst>
                <a:cxn ang="0">
                  <a:pos x="T0" y="T1"/>
                </a:cxn>
                <a:cxn ang="0">
                  <a:pos x="T2" y="T3"/>
                </a:cxn>
                <a:cxn ang="0">
                  <a:pos x="T4" y="T5"/>
                </a:cxn>
                <a:cxn ang="0">
                  <a:pos x="T6" y="T7"/>
                </a:cxn>
                <a:cxn ang="0">
                  <a:pos x="T8" y="T9"/>
                </a:cxn>
              </a:cxnLst>
              <a:rect l="0" t="0" r="r" b="b"/>
              <a:pathLst>
                <a:path w="71" h="80">
                  <a:moveTo>
                    <a:pt x="44" y="0"/>
                  </a:moveTo>
                  <a:cubicBezTo>
                    <a:pt x="25" y="19"/>
                    <a:pt x="10" y="41"/>
                    <a:pt x="0" y="65"/>
                  </a:cubicBezTo>
                  <a:cubicBezTo>
                    <a:pt x="35" y="80"/>
                    <a:pt x="35" y="80"/>
                    <a:pt x="35" y="80"/>
                  </a:cubicBezTo>
                  <a:cubicBezTo>
                    <a:pt x="43" y="60"/>
                    <a:pt x="55" y="42"/>
                    <a:pt x="71" y="27"/>
                  </a:cubicBezTo>
                  <a:lnTo>
                    <a:pt x="44"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9" name="任意多边形 28"/>
            <p:cNvSpPr/>
            <p:nvPr>
              <p:custDataLst>
                <p:tags r:id="rId9"/>
              </p:custDataLst>
            </p:nvPr>
          </p:nvSpPr>
          <p:spPr bwMode="auto">
            <a:xfrm>
              <a:off x="8183418" y="1788777"/>
              <a:ext cx="36918" cy="55378"/>
            </a:xfrm>
            <a:custGeom>
              <a:avLst/>
              <a:gdLst>
                <a:gd name="T0" fmla="*/ 38 w 51"/>
                <a:gd name="T1" fmla="*/ 0 h 78"/>
                <a:gd name="T2" fmla="*/ 0 w 51"/>
                <a:gd name="T3" fmla="*/ 1 h 78"/>
                <a:gd name="T4" fmla="*/ 15 w 51"/>
                <a:gd name="T5" fmla="*/ 78 h 78"/>
                <a:gd name="T6" fmla="*/ 51 w 51"/>
                <a:gd name="T7" fmla="*/ 64 h 78"/>
                <a:gd name="T8" fmla="*/ 38 w 51"/>
                <a:gd name="T9" fmla="*/ 1 h 78"/>
                <a:gd name="T10" fmla="*/ 38 w 51"/>
                <a:gd name="T11" fmla="*/ 0 h 78"/>
              </a:gdLst>
              <a:ahLst/>
              <a:cxnLst>
                <a:cxn ang="0">
                  <a:pos x="T0" y="T1"/>
                </a:cxn>
                <a:cxn ang="0">
                  <a:pos x="T2" y="T3"/>
                </a:cxn>
                <a:cxn ang="0">
                  <a:pos x="T4" y="T5"/>
                </a:cxn>
                <a:cxn ang="0">
                  <a:pos x="T6" y="T7"/>
                </a:cxn>
                <a:cxn ang="0">
                  <a:pos x="T8" y="T9"/>
                </a:cxn>
                <a:cxn ang="0">
                  <a:pos x="T10" y="T11"/>
                </a:cxn>
              </a:cxnLst>
              <a:rect l="0" t="0" r="r" b="b"/>
              <a:pathLst>
                <a:path w="51" h="78">
                  <a:moveTo>
                    <a:pt x="38" y="0"/>
                  </a:moveTo>
                  <a:cubicBezTo>
                    <a:pt x="0" y="1"/>
                    <a:pt x="0" y="1"/>
                    <a:pt x="0" y="1"/>
                  </a:cubicBezTo>
                  <a:cubicBezTo>
                    <a:pt x="0" y="28"/>
                    <a:pt x="5" y="54"/>
                    <a:pt x="15" y="78"/>
                  </a:cubicBezTo>
                  <a:cubicBezTo>
                    <a:pt x="51" y="64"/>
                    <a:pt x="51" y="64"/>
                    <a:pt x="51" y="64"/>
                  </a:cubicBezTo>
                  <a:cubicBezTo>
                    <a:pt x="42" y="44"/>
                    <a:pt x="38" y="23"/>
                    <a:pt x="38" y="1"/>
                  </a:cubicBezTo>
                  <a:lnTo>
                    <a:pt x="38"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0" name="任意多边形 29"/>
            <p:cNvSpPr/>
            <p:nvPr>
              <p:custDataLst>
                <p:tags r:id="rId10"/>
              </p:custDataLst>
            </p:nvPr>
          </p:nvSpPr>
          <p:spPr bwMode="auto">
            <a:xfrm>
              <a:off x="8225369" y="1871003"/>
              <a:ext cx="57055" cy="52022"/>
            </a:xfrm>
            <a:custGeom>
              <a:avLst/>
              <a:gdLst>
                <a:gd name="T0" fmla="*/ 0 w 81"/>
                <a:gd name="T1" fmla="*/ 27 h 72"/>
                <a:gd name="T2" fmla="*/ 66 w 81"/>
                <a:gd name="T3" fmla="*/ 72 h 72"/>
                <a:gd name="T4" fmla="*/ 81 w 81"/>
                <a:gd name="T5" fmla="*/ 36 h 72"/>
                <a:gd name="T6" fmla="*/ 27 w 81"/>
                <a:gd name="T7" fmla="*/ 0 h 72"/>
                <a:gd name="T8" fmla="*/ 0 w 81"/>
                <a:gd name="T9" fmla="*/ 27 h 72"/>
              </a:gdLst>
              <a:ahLst/>
              <a:cxnLst>
                <a:cxn ang="0">
                  <a:pos x="T0" y="T1"/>
                </a:cxn>
                <a:cxn ang="0">
                  <a:pos x="T2" y="T3"/>
                </a:cxn>
                <a:cxn ang="0">
                  <a:pos x="T4" y="T5"/>
                </a:cxn>
                <a:cxn ang="0">
                  <a:pos x="T6" y="T7"/>
                </a:cxn>
                <a:cxn ang="0">
                  <a:pos x="T8" y="T9"/>
                </a:cxn>
              </a:cxnLst>
              <a:rect l="0" t="0" r="r" b="b"/>
              <a:pathLst>
                <a:path w="81" h="72">
                  <a:moveTo>
                    <a:pt x="0" y="27"/>
                  </a:moveTo>
                  <a:cubicBezTo>
                    <a:pt x="19" y="46"/>
                    <a:pt x="42" y="61"/>
                    <a:pt x="66" y="72"/>
                  </a:cubicBezTo>
                  <a:cubicBezTo>
                    <a:pt x="81" y="36"/>
                    <a:pt x="81" y="36"/>
                    <a:pt x="81" y="36"/>
                  </a:cubicBezTo>
                  <a:cubicBezTo>
                    <a:pt x="61" y="28"/>
                    <a:pt x="43" y="16"/>
                    <a:pt x="27" y="0"/>
                  </a:cubicBezTo>
                  <a:lnTo>
                    <a:pt x="0" y="27"/>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1" name="任意多边形 30"/>
            <p:cNvSpPr/>
            <p:nvPr>
              <p:custDataLst>
                <p:tags r:id="rId11"/>
              </p:custDataLst>
            </p:nvPr>
          </p:nvSpPr>
          <p:spPr bwMode="auto">
            <a:xfrm>
              <a:off x="8272356" y="1646138"/>
              <a:ext cx="55377" cy="35241"/>
            </a:xfrm>
            <a:custGeom>
              <a:avLst/>
              <a:gdLst>
                <a:gd name="T0" fmla="*/ 78 w 78"/>
                <a:gd name="T1" fmla="*/ 38 h 51"/>
                <a:gd name="T2" fmla="*/ 78 w 78"/>
                <a:gd name="T3" fmla="*/ 38 h 51"/>
                <a:gd name="T4" fmla="*/ 78 w 78"/>
                <a:gd name="T5" fmla="*/ 0 h 51"/>
                <a:gd name="T6" fmla="*/ 0 w 78"/>
                <a:gd name="T7" fmla="*/ 16 h 51"/>
                <a:gd name="T8" fmla="*/ 15 w 78"/>
                <a:gd name="T9" fmla="*/ 51 h 51"/>
                <a:gd name="T10" fmla="*/ 78 w 78"/>
                <a:gd name="T11" fmla="*/ 38 h 51"/>
              </a:gdLst>
              <a:ahLst/>
              <a:cxnLst>
                <a:cxn ang="0">
                  <a:pos x="T0" y="T1"/>
                </a:cxn>
                <a:cxn ang="0">
                  <a:pos x="T2" y="T3"/>
                </a:cxn>
                <a:cxn ang="0">
                  <a:pos x="T4" y="T5"/>
                </a:cxn>
                <a:cxn ang="0">
                  <a:pos x="T6" y="T7"/>
                </a:cxn>
                <a:cxn ang="0">
                  <a:pos x="T8" y="T9"/>
                </a:cxn>
                <a:cxn ang="0">
                  <a:pos x="T10" y="T11"/>
                </a:cxn>
              </a:cxnLst>
              <a:rect l="0" t="0" r="r" b="b"/>
              <a:pathLst>
                <a:path w="78" h="51">
                  <a:moveTo>
                    <a:pt x="78" y="38"/>
                  </a:moveTo>
                  <a:cubicBezTo>
                    <a:pt x="78" y="38"/>
                    <a:pt x="78" y="38"/>
                    <a:pt x="78" y="38"/>
                  </a:cubicBezTo>
                  <a:cubicBezTo>
                    <a:pt x="78" y="0"/>
                    <a:pt x="78" y="0"/>
                    <a:pt x="78" y="0"/>
                  </a:cubicBezTo>
                  <a:cubicBezTo>
                    <a:pt x="51" y="0"/>
                    <a:pt x="25" y="5"/>
                    <a:pt x="0" y="16"/>
                  </a:cubicBezTo>
                  <a:cubicBezTo>
                    <a:pt x="15" y="51"/>
                    <a:pt x="15" y="51"/>
                    <a:pt x="15" y="51"/>
                  </a:cubicBezTo>
                  <a:cubicBezTo>
                    <a:pt x="35" y="42"/>
                    <a:pt x="56" y="38"/>
                    <a:pt x="78" y="38"/>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2" name="任意多边形 31"/>
            <p:cNvSpPr/>
            <p:nvPr>
              <p:custDataLst>
                <p:tags r:id="rId12"/>
              </p:custDataLst>
            </p:nvPr>
          </p:nvSpPr>
          <p:spPr bwMode="auto">
            <a:xfrm>
              <a:off x="8436808" y="1735078"/>
              <a:ext cx="35240" cy="53699"/>
            </a:xfrm>
            <a:custGeom>
              <a:avLst/>
              <a:gdLst>
                <a:gd name="T0" fmla="*/ 0 w 50"/>
                <a:gd name="T1" fmla="*/ 14 h 78"/>
                <a:gd name="T2" fmla="*/ 12 w 50"/>
                <a:gd name="T3" fmla="*/ 78 h 78"/>
                <a:gd name="T4" fmla="*/ 12 w 50"/>
                <a:gd name="T5" fmla="*/ 78 h 78"/>
                <a:gd name="T6" fmla="*/ 50 w 50"/>
                <a:gd name="T7" fmla="*/ 78 h 78"/>
                <a:gd name="T8" fmla="*/ 35 w 50"/>
                <a:gd name="T9" fmla="*/ 0 h 78"/>
                <a:gd name="T10" fmla="*/ 0 w 50"/>
                <a:gd name="T11" fmla="*/ 14 h 78"/>
              </a:gdLst>
              <a:ahLst/>
              <a:cxnLst>
                <a:cxn ang="0">
                  <a:pos x="T0" y="T1"/>
                </a:cxn>
                <a:cxn ang="0">
                  <a:pos x="T2" y="T3"/>
                </a:cxn>
                <a:cxn ang="0">
                  <a:pos x="T4" y="T5"/>
                </a:cxn>
                <a:cxn ang="0">
                  <a:pos x="T6" y="T7"/>
                </a:cxn>
                <a:cxn ang="0">
                  <a:pos x="T8" y="T9"/>
                </a:cxn>
                <a:cxn ang="0">
                  <a:pos x="T10" y="T11"/>
                </a:cxn>
              </a:cxnLst>
              <a:rect l="0" t="0" r="r" b="b"/>
              <a:pathLst>
                <a:path w="50" h="78">
                  <a:moveTo>
                    <a:pt x="0" y="14"/>
                  </a:moveTo>
                  <a:cubicBezTo>
                    <a:pt x="8" y="34"/>
                    <a:pt x="12" y="56"/>
                    <a:pt x="12" y="78"/>
                  </a:cubicBezTo>
                  <a:cubicBezTo>
                    <a:pt x="12" y="78"/>
                    <a:pt x="12" y="78"/>
                    <a:pt x="12" y="78"/>
                  </a:cubicBezTo>
                  <a:cubicBezTo>
                    <a:pt x="50" y="78"/>
                    <a:pt x="50" y="78"/>
                    <a:pt x="50" y="78"/>
                  </a:cubicBezTo>
                  <a:cubicBezTo>
                    <a:pt x="50" y="51"/>
                    <a:pt x="45" y="25"/>
                    <a:pt x="35" y="0"/>
                  </a:cubicBezTo>
                  <a:lnTo>
                    <a:pt x="0" y="14"/>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3" name="任意多边形 32"/>
            <p:cNvSpPr/>
            <p:nvPr>
              <p:custDataLst>
                <p:tags r:id="rId13"/>
              </p:custDataLst>
            </p:nvPr>
          </p:nvSpPr>
          <p:spPr bwMode="auto">
            <a:xfrm>
              <a:off x="8373041" y="1656206"/>
              <a:ext cx="57055" cy="50343"/>
            </a:xfrm>
            <a:custGeom>
              <a:avLst/>
              <a:gdLst>
                <a:gd name="T0" fmla="*/ 81 w 81"/>
                <a:gd name="T1" fmla="*/ 44 h 71"/>
                <a:gd name="T2" fmla="*/ 15 w 81"/>
                <a:gd name="T3" fmla="*/ 0 h 71"/>
                <a:gd name="T4" fmla="*/ 0 w 81"/>
                <a:gd name="T5" fmla="*/ 35 h 71"/>
                <a:gd name="T6" fmla="*/ 54 w 81"/>
                <a:gd name="T7" fmla="*/ 71 h 71"/>
                <a:gd name="T8" fmla="*/ 81 w 81"/>
                <a:gd name="T9" fmla="*/ 44 h 71"/>
              </a:gdLst>
              <a:ahLst/>
              <a:cxnLst>
                <a:cxn ang="0">
                  <a:pos x="T0" y="T1"/>
                </a:cxn>
                <a:cxn ang="0">
                  <a:pos x="T2" y="T3"/>
                </a:cxn>
                <a:cxn ang="0">
                  <a:pos x="T4" y="T5"/>
                </a:cxn>
                <a:cxn ang="0">
                  <a:pos x="T6" y="T7"/>
                </a:cxn>
                <a:cxn ang="0">
                  <a:pos x="T8" y="T9"/>
                </a:cxn>
              </a:cxnLst>
              <a:rect l="0" t="0" r="r" b="b"/>
              <a:pathLst>
                <a:path w="81" h="71">
                  <a:moveTo>
                    <a:pt x="81" y="44"/>
                  </a:moveTo>
                  <a:cubicBezTo>
                    <a:pt x="62" y="25"/>
                    <a:pt x="39" y="10"/>
                    <a:pt x="15" y="0"/>
                  </a:cubicBezTo>
                  <a:cubicBezTo>
                    <a:pt x="0" y="35"/>
                    <a:pt x="0" y="35"/>
                    <a:pt x="0" y="35"/>
                  </a:cubicBezTo>
                  <a:cubicBezTo>
                    <a:pt x="20" y="43"/>
                    <a:pt x="38" y="55"/>
                    <a:pt x="54" y="71"/>
                  </a:cubicBezTo>
                  <a:lnTo>
                    <a:pt x="81" y="44"/>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4" name="任意多边形 33"/>
            <p:cNvSpPr/>
            <p:nvPr>
              <p:custDataLst>
                <p:tags r:id="rId14"/>
              </p:custDataLst>
            </p:nvPr>
          </p:nvSpPr>
          <p:spPr bwMode="auto">
            <a:xfrm>
              <a:off x="8327733" y="1897853"/>
              <a:ext cx="55377" cy="35241"/>
            </a:xfrm>
            <a:custGeom>
              <a:avLst/>
              <a:gdLst>
                <a:gd name="T0" fmla="*/ 1 w 78"/>
                <a:gd name="T1" fmla="*/ 12 h 50"/>
                <a:gd name="T2" fmla="*/ 0 w 78"/>
                <a:gd name="T3" fmla="*/ 12 h 50"/>
                <a:gd name="T4" fmla="*/ 1 w 78"/>
                <a:gd name="T5" fmla="*/ 50 h 50"/>
                <a:gd name="T6" fmla="*/ 78 w 78"/>
                <a:gd name="T7" fmla="*/ 35 h 50"/>
                <a:gd name="T8" fmla="*/ 64 w 78"/>
                <a:gd name="T9" fmla="*/ 0 h 50"/>
                <a:gd name="T10" fmla="*/ 1 w 78"/>
                <a:gd name="T11" fmla="*/ 12 h 50"/>
              </a:gdLst>
              <a:ahLst/>
              <a:cxnLst>
                <a:cxn ang="0">
                  <a:pos x="T0" y="T1"/>
                </a:cxn>
                <a:cxn ang="0">
                  <a:pos x="T2" y="T3"/>
                </a:cxn>
                <a:cxn ang="0">
                  <a:pos x="T4" y="T5"/>
                </a:cxn>
                <a:cxn ang="0">
                  <a:pos x="T6" y="T7"/>
                </a:cxn>
                <a:cxn ang="0">
                  <a:pos x="T8" y="T9"/>
                </a:cxn>
                <a:cxn ang="0">
                  <a:pos x="T10" y="T11"/>
                </a:cxn>
              </a:cxnLst>
              <a:rect l="0" t="0" r="r" b="b"/>
              <a:pathLst>
                <a:path w="78" h="50">
                  <a:moveTo>
                    <a:pt x="1" y="12"/>
                  </a:moveTo>
                  <a:cubicBezTo>
                    <a:pt x="0" y="12"/>
                    <a:pt x="0" y="12"/>
                    <a:pt x="0" y="12"/>
                  </a:cubicBezTo>
                  <a:cubicBezTo>
                    <a:pt x="1" y="50"/>
                    <a:pt x="1" y="50"/>
                    <a:pt x="1" y="50"/>
                  </a:cubicBezTo>
                  <a:cubicBezTo>
                    <a:pt x="27" y="50"/>
                    <a:pt x="53" y="45"/>
                    <a:pt x="78" y="35"/>
                  </a:cubicBezTo>
                  <a:cubicBezTo>
                    <a:pt x="64" y="0"/>
                    <a:pt x="64" y="0"/>
                    <a:pt x="64" y="0"/>
                  </a:cubicBezTo>
                  <a:cubicBezTo>
                    <a:pt x="44" y="8"/>
                    <a:pt x="22" y="12"/>
                    <a:pt x="1" y="12"/>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5" name="任意多边形 34"/>
            <p:cNvSpPr/>
            <p:nvPr>
              <p:custDataLst>
                <p:tags r:id="rId15"/>
              </p:custDataLst>
            </p:nvPr>
          </p:nvSpPr>
          <p:spPr bwMode="auto">
            <a:xfrm>
              <a:off x="8409959" y="1834085"/>
              <a:ext cx="50343" cy="57055"/>
            </a:xfrm>
            <a:custGeom>
              <a:avLst/>
              <a:gdLst>
                <a:gd name="T0" fmla="*/ 0 w 71"/>
                <a:gd name="T1" fmla="*/ 53 h 80"/>
                <a:gd name="T2" fmla="*/ 27 w 71"/>
                <a:gd name="T3" fmla="*/ 80 h 80"/>
                <a:gd name="T4" fmla="*/ 71 w 71"/>
                <a:gd name="T5" fmla="*/ 14 h 80"/>
                <a:gd name="T6" fmla="*/ 36 w 71"/>
                <a:gd name="T7" fmla="*/ 0 h 80"/>
                <a:gd name="T8" fmla="*/ 0 w 71"/>
                <a:gd name="T9" fmla="*/ 53 h 80"/>
              </a:gdLst>
              <a:ahLst/>
              <a:cxnLst>
                <a:cxn ang="0">
                  <a:pos x="T0" y="T1"/>
                </a:cxn>
                <a:cxn ang="0">
                  <a:pos x="T2" y="T3"/>
                </a:cxn>
                <a:cxn ang="0">
                  <a:pos x="T4" y="T5"/>
                </a:cxn>
                <a:cxn ang="0">
                  <a:pos x="T6" y="T7"/>
                </a:cxn>
                <a:cxn ang="0">
                  <a:pos x="T8" y="T9"/>
                </a:cxn>
              </a:cxnLst>
              <a:rect l="0" t="0" r="r" b="b"/>
              <a:pathLst>
                <a:path w="71" h="80">
                  <a:moveTo>
                    <a:pt x="0" y="53"/>
                  </a:moveTo>
                  <a:cubicBezTo>
                    <a:pt x="27" y="80"/>
                    <a:pt x="27" y="80"/>
                    <a:pt x="27" y="80"/>
                  </a:cubicBezTo>
                  <a:cubicBezTo>
                    <a:pt x="46" y="61"/>
                    <a:pt x="61" y="39"/>
                    <a:pt x="71" y="14"/>
                  </a:cubicBezTo>
                  <a:cubicBezTo>
                    <a:pt x="36" y="0"/>
                    <a:pt x="36" y="0"/>
                    <a:pt x="36" y="0"/>
                  </a:cubicBezTo>
                  <a:cubicBezTo>
                    <a:pt x="28" y="20"/>
                    <a:pt x="16" y="38"/>
                    <a:pt x="0" y="53"/>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6" name="任意多边形 35"/>
            <p:cNvSpPr/>
            <p:nvPr>
              <p:custDataLst>
                <p:tags r:id="rId16"/>
              </p:custDataLst>
            </p:nvPr>
          </p:nvSpPr>
          <p:spPr bwMode="auto">
            <a:xfrm>
              <a:off x="8042459" y="1594117"/>
              <a:ext cx="583974" cy="390998"/>
            </a:xfrm>
            <a:custGeom>
              <a:avLst/>
              <a:gdLst>
                <a:gd name="T0" fmla="*/ 35 w 827"/>
                <a:gd name="T1" fmla="*/ 554 h 554"/>
                <a:gd name="T2" fmla="*/ 793 w 827"/>
                <a:gd name="T3" fmla="*/ 554 h 554"/>
                <a:gd name="T4" fmla="*/ 827 w 827"/>
                <a:gd name="T5" fmla="*/ 519 h 554"/>
                <a:gd name="T6" fmla="*/ 827 w 827"/>
                <a:gd name="T7" fmla="*/ 34 h 554"/>
                <a:gd name="T8" fmla="*/ 793 w 827"/>
                <a:gd name="T9" fmla="*/ 0 h 554"/>
                <a:gd name="T10" fmla="*/ 35 w 827"/>
                <a:gd name="T11" fmla="*/ 0 h 554"/>
                <a:gd name="T12" fmla="*/ 0 w 827"/>
                <a:gd name="T13" fmla="*/ 34 h 554"/>
                <a:gd name="T14" fmla="*/ 0 w 827"/>
                <a:gd name="T15" fmla="*/ 519 h 554"/>
                <a:gd name="T16" fmla="*/ 35 w 827"/>
                <a:gd name="T17" fmla="*/ 554 h 554"/>
                <a:gd name="T18" fmla="*/ 42 w 827"/>
                <a:gd name="T19" fmla="*/ 41 h 554"/>
                <a:gd name="T20" fmla="*/ 782 w 827"/>
                <a:gd name="T21" fmla="*/ 41 h 554"/>
                <a:gd name="T22" fmla="*/ 782 w 827"/>
                <a:gd name="T23" fmla="*/ 505 h 554"/>
                <a:gd name="T24" fmla="*/ 42 w 827"/>
                <a:gd name="T25" fmla="*/ 505 h 554"/>
                <a:gd name="T26" fmla="*/ 42 w 827"/>
                <a:gd name="T2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554">
                  <a:moveTo>
                    <a:pt x="35" y="554"/>
                  </a:moveTo>
                  <a:cubicBezTo>
                    <a:pt x="793" y="554"/>
                    <a:pt x="793" y="554"/>
                    <a:pt x="793" y="554"/>
                  </a:cubicBezTo>
                  <a:cubicBezTo>
                    <a:pt x="811" y="554"/>
                    <a:pt x="827" y="538"/>
                    <a:pt x="827" y="519"/>
                  </a:cubicBezTo>
                  <a:cubicBezTo>
                    <a:pt x="827" y="34"/>
                    <a:pt x="827" y="34"/>
                    <a:pt x="827" y="34"/>
                  </a:cubicBezTo>
                  <a:cubicBezTo>
                    <a:pt x="827" y="15"/>
                    <a:pt x="811" y="0"/>
                    <a:pt x="793" y="0"/>
                  </a:cubicBezTo>
                  <a:cubicBezTo>
                    <a:pt x="35" y="0"/>
                    <a:pt x="35" y="0"/>
                    <a:pt x="35" y="0"/>
                  </a:cubicBezTo>
                  <a:cubicBezTo>
                    <a:pt x="16" y="0"/>
                    <a:pt x="0" y="15"/>
                    <a:pt x="0" y="34"/>
                  </a:cubicBezTo>
                  <a:cubicBezTo>
                    <a:pt x="0" y="519"/>
                    <a:pt x="0" y="519"/>
                    <a:pt x="0" y="519"/>
                  </a:cubicBezTo>
                  <a:cubicBezTo>
                    <a:pt x="0" y="538"/>
                    <a:pt x="16" y="554"/>
                    <a:pt x="35" y="554"/>
                  </a:cubicBezTo>
                  <a:close/>
                  <a:moveTo>
                    <a:pt x="42" y="41"/>
                  </a:moveTo>
                  <a:cubicBezTo>
                    <a:pt x="782" y="41"/>
                    <a:pt x="782" y="41"/>
                    <a:pt x="782" y="41"/>
                  </a:cubicBezTo>
                  <a:cubicBezTo>
                    <a:pt x="782" y="505"/>
                    <a:pt x="782" y="505"/>
                    <a:pt x="782" y="505"/>
                  </a:cubicBezTo>
                  <a:cubicBezTo>
                    <a:pt x="42" y="505"/>
                    <a:pt x="42" y="505"/>
                    <a:pt x="42" y="505"/>
                  </a:cubicBezTo>
                  <a:lnTo>
                    <a:pt x="42" y="41"/>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grpSp>
      <p:sp>
        <p:nvSpPr>
          <p:cNvPr id="1048667" name="矩形 15"/>
          <p:cNvSpPr/>
          <p:nvPr>
            <p:custDataLst>
              <p:tags r:id="rId17"/>
            </p:custDataLst>
          </p:nvPr>
        </p:nvSpPr>
        <p:spPr>
          <a:xfrm>
            <a:off x="2013778" y="2443416"/>
            <a:ext cx="1196885" cy="716556"/>
          </a:xfrm>
          <a:prstGeom prst="rect">
            <a:avLst/>
          </a:prstGeom>
        </p:spPr>
        <p:txBody>
          <a:bodyPr wrap="none">
            <a:normAutofit/>
          </a:bodyPr>
          <a:lstStyle/>
          <a:p>
            <a:pPr lvl="0" algn="ctr" fontAlgn="base">
              <a:spcBef>
                <a:spcPct val="0"/>
              </a:spcBef>
              <a:spcAft>
                <a:spcPct val="0"/>
              </a:spcAft>
            </a:pPr>
            <a:r>
              <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rPr>
              <a:t>分布式、不可逆的</a:t>
            </a:r>
            <a:endPar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endParaRPr>
          </a:p>
          <a:p>
            <a:pPr lvl="0" algn="ctr" fontAlgn="base">
              <a:spcBef>
                <a:spcPct val="0"/>
              </a:spcBef>
              <a:spcAft>
                <a:spcPct val="0"/>
              </a:spcAft>
            </a:pPr>
            <a:r>
              <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rPr>
              <a:t>数据库技术</a:t>
            </a:r>
            <a:endPar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endParaRPr>
          </a:p>
        </p:txBody>
      </p:sp>
      <p:sp>
        <p:nvSpPr>
          <p:cNvPr id="1048668" name="矩形 16"/>
          <p:cNvSpPr/>
          <p:nvPr>
            <p:custDataLst>
              <p:tags r:id="rId18"/>
            </p:custDataLst>
          </p:nvPr>
        </p:nvSpPr>
        <p:spPr>
          <a:xfrm>
            <a:off x="5799141" y="2443416"/>
            <a:ext cx="1196885" cy="717272"/>
          </a:xfrm>
          <a:prstGeom prst="rect">
            <a:avLst/>
          </a:prstGeom>
        </p:spPr>
        <p:txBody>
          <a:bodyPr wrap="none">
            <a:normAutofit/>
          </a:bodyPr>
          <a:lstStyle/>
          <a:p>
            <a:pPr lvl="0" algn="ctr" fontAlgn="base">
              <a:spcBef>
                <a:spcPct val="0"/>
              </a:spcBef>
              <a:spcAft>
                <a:spcPct val="0"/>
              </a:spcAft>
            </a:pPr>
            <a:r>
              <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rPr>
              <a:t>新型独立数字</a:t>
            </a:r>
            <a:endPar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endParaRPr>
          </a:p>
          <a:p>
            <a:pPr lvl="0" algn="ctr" fontAlgn="base">
              <a:spcBef>
                <a:spcPct val="0"/>
              </a:spcBef>
              <a:spcAft>
                <a:spcPct val="0"/>
              </a:spcAft>
            </a:pPr>
            <a:r>
              <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rPr>
              <a:t>资产的载体</a:t>
            </a:r>
            <a:endParaRPr lang="zh-CN" altLang="en-US" sz="1200" b="1" smtClean="0">
              <a:solidFill>
                <a:srgbClr val="FFFFFF"/>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Understanding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cxnSp>
        <p:nvCxnSpPr>
          <p:cNvPr id="3145735" name="直接连接符 2"/>
          <p:cNvCxnSpPr/>
          <p:nvPr>
            <p:custDataLst>
              <p:tags r:id="rId1"/>
            </p:custDataLst>
          </p:nvPr>
        </p:nvCxnSpPr>
        <p:spPr>
          <a:xfrm>
            <a:off x="-13565" y="1356615"/>
            <a:ext cx="2555060" cy="0"/>
          </a:xfrm>
          <a:prstGeom prst="line">
            <a:avLst/>
          </a:prstGeom>
          <a:ln w="6350">
            <a:solidFill>
              <a:srgbClr val="778495"/>
            </a:solidFill>
            <a:prstDash val="dash"/>
            <a:headEnd type="oval"/>
            <a:tailEnd type="oval"/>
          </a:ln>
        </p:spPr>
        <p:style>
          <a:lnRef idx="1">
            <a:srgbClr val="4276AA"/>
          </a:lnRef>
          <a:fillRef idx="0">
            <a:srgbClr val="4276AA"/>
          </a:fillRef>
          <a:effectRef idx="0">
            <a:srgbClr val="4276AA"/>
          </a:effectRef>
          <a:fontRef idx="minor">
            <a:srgbClr val="000000"/>
          </a:fontRef>
        </p:style>
      </p:cxnSp>
      <p:cxnSp>
        <p:nvCxnSpPr>
          <p:cNvPr id="3145736" name="直接连接符 14"/>
          <p:cNvCxnSpPr/>
          <p:nvPr>
            <p:custDataLst>
              <p:tags r:id="rId2"/>
            </p:custDataLst>
          </p:nvPr>
        </p:nvCxnSpPr>
        <p:spPr>
          <a:xfrm>
            <a:off x="6663018" y="1366124"/>
            <a:ext cx="2480982" cy="0"/>
          </a:xfrm>
          <a:prstGeom prst="line">
            <a:avLst/>
          </a:prstGeom>
          <a:ln w="6350">
            <a:solidFill>
              <a:srgbClr val="778495"/>
            </a:solidFill>
            <a:prstDash val="dash"/>
            <a:headEnd type="oval"/>
            <a:tailEnd type="oval"/>
          </a:ln>
        </p:spPr>
        <p:style>
          <a:lnRef idx="1">
            <a:srgbClr val="4276AA"/>
          </a:lnRef>
          <a:fillRef idx="0">
            <a:srgbClr val="4276AA"/>
          </a:fillRef>
          <a:effectRef idx="0">
            <a:srgbClr val="4276AA"/>
          </a:effectRef>
          <a:fontRef idx="minor">
            <a:srgbClr val="000000"/>
          </a:fontRef>
        </p:style>
      </p:cxnSp>
      <p:cxnSp>
        <p:nvCxnSpPr>
          <p:cNvPr id="3145737" name="直接连接符 3"/>
          <p:cNvCxnSpPr/>
          <p:nvPr>
            <p:custDataLst>
              <p:tags r:id="rId3"/>
            </p:custDataLst>
          </p:nvPr>
        </p:nvCxnSpPr>
        <p:spPr>
          <a:xfrm>
            <a:off x="3234018" y="1366124"/>
            <a:ext cx="2608729" cy="0"/>
          </a:xfrm>
          <a:prstGeom prst="line">
            <a:avLst/>
          </a:prstGeom>
          <a:ln w="6350">
            <a:solidFill>
              <a:srgbClr val="778495"/>
            </a:solidFill>
            <a:prstDash val="dash"/>
            <a:headEnd type="oval"/>
            <a:tailEnd type="oval"/>
          </a:ln>
        </p:spPr>
        <p:style>
          <a:lnRef idx="1">
            <a:srgbClr val="4276AA"/>
          </a:lnRef>
          <a:fillRef idx="0">
            <a:srgbClr val="4276AA"/>
          </a:fillRef>
          <a:effectRef idx="0">
            <a:srgbClr val="4276AA"/>
          </a:effectRef>
          <a:fontRef idx="minor">
            <a:srgbClr val="000000"/>
          </a:fontRef>
        </p:style>
      </p:cxnSp>
      <p:sp>
        <p:nvSpPr>
          <p:cNvPr id="1048653" name="任意多边形 4"/>
          <p:cNvSpPr/>
          <p:nvPr>
            <p:custDataLst>
              <p:tags r:id="rId4"/>
            </p:custDataLst>
          </p:nvPr>
        </p:nvSpPr>
        <p:spPr bwMode="auto">
          <a:xfrm>
            <a:off x="2055495" y="1765935"/>
            <a:ext cx="1782975" cy="3117564"/>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4276AA"/>
          </a:solidFill>
          <a:ln>
            <a:noFill/>
          </a:ln>
          <a:effectLst/>
        </p:spPr>
        <p:txBody>
          <a:bodyPr vert="horz" wrap="square" lIns="108000" tIns="1431000" rIns="108000" bIns="45720" anchor="t" anchorCtr="1" compatLnSpc="1">
            <a:normAutofit fontScale="45000" lnSpcReduction="20000"/>
          </a:bodyPr>
          <a:lstStyle/>
          <a:p>
            <a:pPr marL="171450" indent="-171450" algn="ctr">
              <a:lnSpc>
                <a:spcPct val="120000"/>
              </a:lnSpc>
              <a:buFont typeface="Arial" panose="020B0604020202020204" pitchFamily="34" charset="0"/>
              <a:buChar char="•"/>
            </a:pP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endParaRPr lang="en-US" altLang="zh-CN" sz="1000" dirty="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err="1" smtClean="0">
                <a:solidFill>
                  <a:schemeClr val="bg1"/>
                </a:solidFill>
                <a:latin typeface="Arial" panose="020B0604020202020204" pitchFamily="34" charset="0"/>
                <a:ea typeface="微软雅黑" panose="020B0503020204020204" charset="-122"/>
                <a:cs typeface="微软雅黑" panose="020B0503020204020204" charset="-122"/>
              </a:rPr>
              <a:t>Informatization</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of industrial </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cooperation</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Electronic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information </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credibility</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Data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resource </a:t>
            </a:r>
            <a:r>
              <a:rPr lang="en-US" altLang="zh-CN" sz="1500" dirty="0" err="1" smtClean="0">
                <a:solidFill>
                  <a:schemeClr val="bg1"/>
                </a:solidFill>
                <a:latin typeface="Arial" panose="020B0604020202020204" pitchFamily="34" charset="0"/>
                <a:ea typeface="微软雅黑" panose="020B0503020204020204" charset="-122"/>
                <a:cs typeface="微软雅黑" panose="020B0503020204020204" charset="-122"/>
              </a:rPr>
              <a:t>assetization</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Data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sharing mechanism of "trust </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pass”</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Platform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organization </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self-certification</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Government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achieves penetrating </a:t>
            </a: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supervision</a:t>
            </a:r>
            <a:endPar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500" dirty="0" smtClean="0">
                <a:solidFill>
                  <a:schemeClr val="bg1"/>
                </a:solidFill>
                <a:latin typeface="Arial" panose="020B0604020202020204" pitchFamily="34" charset="0"/>
                <a:ea typeface="微软雅黑" panose="020B0503020204020204" charset="-122"/>
                <a:cs typeface="微软雅黑" panose="020B0503020204020204" charset="-122"/>
              </a:rPr>
              <a:t>Multi-agent </a:t>
            </a:r>
            <a:r>
              <a:rPr lang="en-US" altLang="zh-CN" sz="1500" dirty="0">
                <a:solidFill>
                  <a:schemeClr val="bg1"/>
                </a:solidFill>
                <a:latin typeface="Arial" panose="020B0604020202020204" pitchFamily="34" charset="0"/>
                <a:ea typeface="微软雅黑" panose="020B0503020204020204" charset="-122"/>
                <a:cs typeface="微软雅黑" panose="020B0503020204020204" charset="-122"/>
              </a:rPr>
              <a:t>equal collaboration alliance</a:t>
            </a:r>
            <a:endParaRPr lang="zh-CN" altLang="en-US" sz="1500"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54" name="任意多边形 1"/>
          <p:cNvSpPr/>
          <p:nvPr>
            <p:custDataLst>
              <p:tags r:id="rId5"/>
            </p:custDataLst>
          </p:nvPr>
        </p:nvSpPr>
        <p:spPr bwMode="auto">
          <a:xfrm>
            <a:off x="5224144" y="1765935"/>
            <a:ext cx="2002309" cy="3117564"/>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78AA1"/>
          </a:solidFill>
          <a:ln>
            <a:noFill/>
          </a:ln>
          <a:effectLst/>
        </p:spPr>
        <p:txBody>
          <a:bodyPr vert="horz" wrap="square" lIns="108000" tIns="1431000" rIns="108000" bIns="45720" anchor="t" anchorCtr="1" compatLnSpc="1">
            <a:normAutofit fontScale="72500" lnSpcReduction="10000"/>
          </a:bodyPr>
          <a:lstStyle/>
          <a:p>
            <a:pPr marL="171450" indent="-171450" algn="ctr">
              <a:lnSpc>
                <a:spcPct val="120000"/>
              </a:lnSpc>
              <a:buFont typeface="Arial" panose="020B0604020202020204" pitchFamily="34" charset="0"/>
              <a:buChar char="•"/>
            </a:pP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Token</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smtClean="0">
                <a:solidFill>
                  <a:schemeClr val="bg1"/>
                </a:solidFill>
                <a:latin typeface="Arial" panose="020B0604020202020204" pitchFamily="34" charset="0"/>
                <a:ea typeface="微软雅黑" panose="020B0503020204020204" charset="-122"/>
                <a:cs typeface="微软雅黑" panose="020B0503020204020204" charset="-122"/>
                <a:sym typeface="+mn-ea"/>
              </a:rPr>
              <a:t>digitalization of rights and interests</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Capital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flow and information </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integration</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Financial system based on wallet address</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Primary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sym typeface="+mn-ea"/>
              </a:rPr>
              <a:t>and secondary market integration</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err="1" smtClean="0">
                <a:solidFill>
                  <a:schemeClr val="bg1"/>
                </a:solidFill>
                <a:latin typeface="Arial" panose="020B0604020202020204" pitchFamily="34" charset="0"/>
                <a:ea typeface="微软雅黑" panose="020B0503020204020204" charset="-122"/>
                <a:cs typeface="微软雅黑" panose="020B0503020204020204" charset="-122"/>
              </a:rPr>
              <a:t>New</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platform </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economy</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True </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sharing </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economy</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Economization</a:t>
            </a:r>
            <a:r>
              <a:rPr lang="en-US" altLang="zh-CN" sz="1000" dirty="0">
                <a:solidFill>
                  <a:schemeClr val="bg1"/>
                </a:solidFill>
                <a:latin typeface="Arial" panose="020B0604020202020204" pitchFamily="34" charset="0"/>
                <a:ea typeface="微软雅黑" panose="020B0503020204020204" charset="-122"/>
                <a:cs typeface="微软雅黑" panose="020B0503020204020204" charset="-122"/>
              </a:rPr>
              <a:t> of community </a:t>
            </a:r>
            <a:r>
              <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rPr>
              <a:t>organizations</a:t>
            </a:r>
            <a:endParaRPr lang="en-US" altLang="zh-CN" sz="1000" dirty="0" smtClean="0">
              <a:solidFill>
                <a:schemeClr val="bg1"/>
              </a:solidFill>
              <a:latin typeface="Arial" panose="020B0604020202020204" pitchFamily="34" charset="0"/>
              <a:ea typeface="微软雅黑" panose="020B0503020204020204" charset="-122"/>
              <a:cs typeface="微软雅黑" panose="020B0503020204020204" charset="-122"/>
            </a:endParaRPr>
          </a:p>
          <a:p>
            <a:pPr marL="171450" indent="-171450" algn="ctr">
              <a:lnSpc>
                <a:spcPct val="120000"/>
              </a:lnSpc>
              <a:buFont typeface="Arial" panose="020B0604020202020204" pitchFamily="34" charset="0"/>
              <a:buChar char="•"/>
            </a:pPr>
            <a:endParaRPr lang="zh-CN" altLang="en-US" sz="1000"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55" name="任意多边形 8"/>
          <p:cNvSpPr/>
          <p:nvPr>
            <p:custDataLst>
              <p:tags r:id="rId6"/>
            </p:custDataLst>
          </p:nvPr>
        </p:nvSpPr>
        <p:spPr bwMode="auto">
          <a:xfrm>
            <a:off x="2679547" y="1139468"/>
            <a:ext cx="427240" cy="427240"/>
          </a:xfrm>
          <a:custGeom>
            <a:avLst/>
            <a:gdLst>
              <a:gd name="T0" fmla="*/ 545 w 913"/>
              <a:gd name="T1" fmla="*/ 9 h 913"/>
              <a:gd name="T2" fmla="*/ 367 w 913"/>
              <a:gd name="T3" fmla="*/ 9 h 913"/>
              <a:gd name="T4" fmla="*/ 0 w 913"/>
              <a:gd name="T5" fmla="*/ 456 h 913"/>
              <a:gd name="T6" fmla="*/ 367 w 913"/>
              <a:gd name="T7" fmla="*/ 904 h 913"/>
              <a:gd name="T8" fmla="*/ 545 w 913"/>
              <a:gd name="T9" fmla="*/ 904 h 913"/>
              <a:gd name="T10" fmla="*/ 913 w 913"/>
              <a:gd name="T11" fmla="*/ 456 h 913"/>
              <a:gd name="T12" fmla="*/ 339 w 913"/>
              <a:gd name="T13" fmla="*/ 108 h 913"/>
              <a:gd name="T14" fmla="*/ 171 w 913"/>
              <a:gd name="T15" fmla="*/ 225 h 913"/>
              <a:gd name="T16" fmla="*/ 118 w 913"/>
              <a:gd name="T17" fmla="*/ 314 h 913"/>
              <a:gd name="T18" fmla="*/ 181 w 913"/>
              <a:gd name="T19" fmla="*/ 403 h 913"/>
              <a:gd name="T20" fmla="*/ 118 w 913"/>
              <a:gd name="T21" fmla="*/ 314 h 913"/>
              <a:gd name="T22" fmla="*/ 91 w 913"/>
              <a:gd name="T23" fmla="*/ 492 h 913"/>
              <a:gd name="T24" fmla="*/ 196 w 913"/>
              <a:gd name="T25" fmla="*/ 581 h 913"/>
              <a:gd name="T26" fmla="*/ 158 w 913"/>
              <a:gd name="T27" fmla="*/ 670 h 913"/>
              <a:gd name="T28" fmla="*/ 339 w 913"/>
              <a:gd name="T29" fmla="*/ 804 h 913"/>
              <a:gd name="T30" fmla="*/ 412 w 913"/>
              <a:gd name="T31" fmla="*/ 748 h 913"/>
              <a:gd name="T32" fmla="*/ 412 w 913"/>
              <a:gd name="T33" fmla="*/ 670 h 913"/>
              <a:gd name="T34" fmla="*/ 412 w 913"/>
              <a:gd name="T35" fmla="*/ 581 h 913"/>
              <a:gd name="T36" fmla="*/ 269 w 913"/>
              <a:gd name="T37" fmla="*/ 492 h 913"/>
              <a:gd name="T38" fmla="*/ 412 w 913"/>
              <a:gd name="T39" fmla="*/ 581 h 913"/>
              <a:gd name="T40" fmla="*/ 271 w 913"/>
              <a:gd name="T41" fmla="*/ 403 h 913"/>
              <a:gd name="T42" fmla="*/ 412 w 913"/>
              <a:gd name="T43" fmla="*/ 314 h 913"/>
              <a:gd name="T44" fmla="*/ 412 w 913"/>
              <a:gd name="T45" fmla="*/ 225 h 913"/>
              <a:gd name="T46" fmla="*/ 412 w 913"/>
              <a:gd name="T47" fmla="*/ 165 h 913"/>
              <a:gd name="T48" fmla="*/ 795 w 913"/>
              <a:gd name="T49" fmla="*/ 314 h 913"/>
              <a:gd name="T50" fmla="*/ 732 w 913"/>
              <a:gd name="T51" fmla="*/ 403 h 913"/>
              <a:gd name="T52" fmla="*/ 795 w 913"/>
              <a:gd name="T53" fmla="*/ 314 h 913"/>
              <a:gd name="T54" fmla="*/ 672 w 913"/>
              <a:gd name="T55" fmla="*/ 225 h 913"/>
              <a:gd name="T56" fmla="*/ 742 w 913"/>
              <a:gd name="T57" fmla="*/ 225 h 913"/>
              <a:gd name="T58" fmla="*/ 564 w 913"/>
              <a:gd name="T59" fmla="*/ 225 h 913"/>
              <a:gd name="T60" fmla="*/ 501 w 913"/>
              <a:gd name="T61" fmla="*/ 165 h 913"/>
              <a:gd name="T62" fmla="*/ 617 w 913"/>
              <a:gd name="T63" fmla="*/ 314 h 913"/>
              <a:gd name="T64" fmla="*/ 501 w 913"/>
              <a:gd name="T65" fmla="*/ 403 h 913"/>
              <a:gd name="T66" fmla="*/ 501 w 913"/>
              <a:gd name="T67" fmla="*/ 492 h 913"/>
              <a:gd name="T68" fmla="*/ 624 w 913"/>
              <a:gd name="T69" fmla="*/ 581 h 913"/>
              <a:gd name="T70" fmla="*/ 501 w 913"/>
              <a:gd name="T71" fmla="*/ 492 h 913"/>
              <a:gd name="T72" fmla="*/ 501 w 913"/>
              <a:gd name="T73" fmla="*/ 670 h 913"/>
              <a:gd name="T74" fmla="*/ 501 w 913"/>
              <a:gd name="T75" fmla="*/ 748 h 913"/>
              <a:gd name="T76" fmla="*/ 682 w 913"/>
              <a:gd name="T77" fmla="*/ 670 h 913"/>
              <a:gd name="T78" fmla="*/ 573 w 913"/>
              <a:gd name="T79" fmla="*/ 804 h 913"/>
              <a:gd name="T80" fmla="*/ 733 w 913"/>
              <a:gd name="T81" fmla="*/ 492 h 913"/>
              <a:gd name="T82" fmla="*/ 802 w 913"/>
              <a:gd name="T83" fmla="*/ 581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3" h="913">
                <a:moveTo>
                  <a:pt x="751" y="108"/>
                </a:moveTo>
                <a:cubicBezTo>
                  <a:pt x="693" y="59"/>
                  <a:pt x="623" y="24"/>
                  <a:pt x="545" y="9"/>
                </a:cubicBezTo>
                <a:cubicBezTo>
                  <a:pt x="517" y="3"/>
                  <a:pt x="487" y="0"/>
                  <a:pt x="456" y="0"/>
                </a:cubicBezTo>
                <a:cubicBezTo>
                  <a:pt x="426" y="0"/>
                  <a:pt x="396" y="3"/>
                  <a:pt x="367" y="9"/>
                </a:cubicBezTo>
                <a:cubicBezTo>
                  <a:pt x="290" y="24"/>
                  <a:pt x="219" y="59"/>
                  <a:pt x="161" y="108"/>
                </a:cubicBezTo>
                <a:cubicBezTo>
                  <a:pt x="63" y="192"/>
                  <a:pt x="0" y="317"/>
                  <a:pt x="0" y="456"/>
                </a:cubicBezTo>
                <a:cubicBezTo>
                  <a:pt x="0" y="596"/>
                  <a:pt x="63" y="721"/>
                  <a:pt x="161" y="804"/>
                </a:cubicBezTo>
                <a:cubicBezTo>
                  <a:pt x="219" y="854"/>
                  <a:pt x="290" y="889"/>
                  <a:pt x="367" y="904"/>
                </a:cubicBezTo>
                <a:cubicBezTo>
                  <a:pt x="396" y="910"/>
                  <a:pt x="426" y="913"/>
                  <a:pt x="456" y="913"/>
                </a:cubicBezTo>
                <a:cubicBezTo>
                  <a:pt x="487" y="913"/>
                  <a:pt x="517" y="910"/>
                  <a:pt x="545" y="904"/>
                </a:cubicBezTo>
                <a:cubicBezTo>
                  <a:pt x="623" y="889"/>
                  <a:pt x="693" y="854"/>
                  <a:pt x="751" y="804"/>
                </a:cubicBezTo>
                <a:cubicBezTo>
                  <a:pt x="850" y="721"/>
                  <a:pt x="913" y="596"/>
                  <a:pt x="913" y="456"/>
                </a:cubicBezTo>
                <a:cubicBezTo>
                  <a:pt x="913" y="317"/>
                  <a:pt x="850" y="192"/>
                  <a:pt x="751" y="108"/>
                </a:cubicBezTo>
                <a:close/>
                <a:moveTo>
                  <a:pt x="339" y="108"/>
                </a:moveTo>
                <a:cubicBezTo>
                  <a:pt x="301" y="141"/>
                  <a:pt x="267" y="181"/>
                  <a:pt x="241" y="225"/>
                </a:cubicBezTo>
                <a:cubicBezTo>
                  <a:pt x="171" y="225"/>
                  <a:pt x="171" y="225"/>
                  <a:pt x="171" y="225"/>
                </a:cubicBezTo>
                <a:cubicBezTo>
                  <a:pt x="215" y="172"/>
                  <a:pt x="273" y="131"/>
                  <a:pt x="339" y="108"/>
                </a:cubicBezTo>
                <a:close/>
                <a:moveTo>
                  <a:pt x="118" y="314"/>
                </a:moveTo>
                <a:cubicBezTo>
                  <a:pt x="201" y="314"/>
                  <a:pt x="201" y="314"/>
                  <a:pt x="201" y="314"/>
                </a:cubicBezTo>
                <a:cubicBezTo>
                  <a:pt x="191" y="343"/>
                  <a:pt x="185" y="372"/>
                  <a:pt x="181" y="403"/>
                </a:cubicBezTo>
                <a:cubicBezTo>
                  <a:pt x="93" y="403"/>
                  <a:pt x="93" y="403"/>
                  <a:pt x="93" y="403"/>
                </a:cubicBezTo>
                <a:cubicBezTo>
                  <a:pt x="98" y="372"/>
                  <a:pt x="106" y="342"/>
                  <a:pt x="118" y="314"/>
                </a:cubicBezTo>
                <a:close/>
                <a:moveTo>
                  <a:pt x="111" y="581"/>
                </a:moveTo>
                <a:cubicBezTo>
                  <a:pt x="101" y="553"/>
                  <a:pt x="94" y="523"/>
                  <a:pt x="91" y="492"/>
                </a:cubicBezTo>
                <a:cubicBezTo>
                  <a:pt x="180" y="492"/>
                  <a:pt x="180" y="492"/>
                  <a:pt x="180" y="492"/>
                </a:cubicBezTo>
                <a:cubicBezTo>
                  <a:pt x="182" y="523"/>
                  <a:pt x="188" y="553"/>
                  <a:pt x="196" y="581"/>
                </a:cubicBezTo>
                <a:lnTo>
                  <a:pt x="111" y="581"/>
                </a:lnTo>
                <a:close/>
                <a:moveTo>
                  <a:pt x="158" y="670"/>
                </a:moveTo>
                <a:cubicBezTo>
                  <a:pt x="231" y="670"/>
                  <a:pt x="231" y="670"/>
                  <a:pt x="231" y="670"/>
                </a:cubicBezTo>
                <a:cubicBezTo>
                  <a:pt x="259" y="722"/>
                  <a:pt x="295" y="767"/>
                  <a:pt x="339" y="804"/>
                </a:cubicBezTo>
                <a:cubicBezTo>
                  <a:pt x="266" y="780"/>
                  <a:pt x="203" y="732"/>
                  <a:pt x="158" y="670"/>
                </a:cubicBezTo>
                <a:close/>
                <a:moveTo>
                  <a:pt x="412" y="748"/>
                </a:moveTo>
                <a:cubicBezTo>
                  <a:pt x="383" y="726"/>
                  <a:pt x="357" y="700"/>
                  <a:pt x="336" y="670"/>
                </a:cubicBezTo>
                <a:cubicBezTo>
                  <a:pt x="412" y="670"/>
                  <a:pt x="412" y="670"/>
                  <a:pt x="412" y="670"/>
                </a:cubicBezTo>
                <a:lnTo>
                  <a:pt x="412" y="748"/>
                </a:lnTo>
                <a:close/>
                <a:moveTo>
                  <a:pt x="412" y="581"/>
                </a:moveTo>
                <a:cubicBezTo>
                  <a:pt x="289" y="581"/>
                  <a:pt x="289" y="581"/>
                  <a:pt x="289" y="581"/>
                </a:cubicBezTo>
                <a:cubicBezTo>
                  <a:pt x="279" y="553"/>
                  <a:pt x="272" y="523"/>
                  <a:pt x="269" y="492"/>
                </a:cubicBezTo>
                <a:cubicBezTo>
                  <a:pt x="412" y="492"/>
                  <a:pt x="412" y="492"/>
                  <a:pt x="412" y="492"/>
                </a:cubicBezTo>
                <a:lnTo>
                  <a:pt x="412" y="581"/>
                </a:lnTo>
                <a:close/>
                <a:moveTo>
                  <a:pt x="412" y="403"/>
                </a:moveTo>
                <a:cubicBezTo>
                  <a:pt x="271" y="403"/>
                  <a:pt x="271" y="403"/>
                  <a:pt x="271" y="403"/>
                </a:cubicBezTo>
                <a:cubicBezTo>
                  <a:pt x="276" y="372"/>
                  <a:pt x="284" y="342"/>
                  <a:pt x="296" y="314"/>
                </a:cubicBezTo>
                <a:cubicBezTo>
                  <a:pt x="412" y="314"/>
                  <a:pt x="412" y="314"/>
                  <a:pt x="412" y="314"/>
                </a:cubicBezTo>
                <a:lnTo>
                  <a:pt x="412" y="403"/>
                </a:lnTo>
                <a:close/>
                <a:moveTo>
                  <a:pt x="412" y="225"/>
                </a:moveTo>
                <a:cubicBezTo>
                  <a:pt x="349" y="225"/>
                  <a:pt x="349" y="225"/>
                  <a:pt x="349" y="225"/>
                </a:cubicBezTo>
                <a:cubicBezTo>
                  <a:pt x="368" y="202"/>
                  <a:pt x="389" y="182"/>
                  <a:pt x="412" y="165"/>
                </a:cubicBezTo>
                <a:lnTo>
                  <a:pt x="412" y="225"/>
                </a:lnTo>
                <a:close/>
                <a:moveTo>
                  <a:pt x="795" y="314"/>
                </a:moveTo>
                <a:cubicBezTo>
                  <a:pt x="807" y="342"/>
                  <a:pt x="815" y="372"/>
                  <a:pt x="820" y="403"/>
                </a:cubicBezTo>
                <a:cubicBezTo>
                  <a:pt x="732" y="403"/>
                  <a:pt x="732" y="403"/>
                  <a:pt x="732" y="403"/>
                </a:cubicBezTo>
                <a:cubicBezTo>
                  <a:pt x="728" y="372"/>
                  <a:pt x="721" y="343"/>
                  <a:pt x="712" y="314"/>
                </a:cubicBezTo>
                <a:lnTo>
                  <a:pt x="795" y="314"/>
                </a:lnTo>
                <a:close/>
                <a:moveTo>
                  <a:pt x="742" y="225"/>
                </a:moveTo>
                <a:cubicBezTo>
                  <a:pt x="672" y="225"/>
                  <a:pt x="672" y="225"/>
                  <a:pt x="672" y="225"/>
                </a:cubicBezTo>
                <a:cubicBezTo>
                  <a:pt x="645" y="181"/>
                  <a:pt x="612" y="141"/>
                  <a:pt x="573" y="108"/>
                </a:cubicBezTo>
                <a:cubicBezTo>
                  <a:pt x="640" y="131"/>
                  <a:pt x="698" y="172"/>
                  <a:pt x="742" y="225"/>
                </a:cubicBezTo>
                <a:close/>
                <a:moveTo>
                  <a:pt x="501" y="165"/>
                </a:moveTo>
                <a:cubicBezTo>
                  <a:pt x="524" y="182"/>
                  <a:pt x="545" y="202"/>
                  <a:pt x="564" y="225"/>
                </a:cubicBezTo>
                <a:cubicBezTo>
                  <a:pt x="501" y="225"/>
                  <a:pt x="501" y="225"/>
                  <a:pt x="501" y="225"/>
                </a:cubicBezTo>
                <a:lnTo>
                  <a:pt x="501" y="165"/>
                </a:lnTo>
                <a:close/>
                <a:moveTo>
                  <a:pt x="501" y="314"/>
                </a:moveTo>
                <a:cubicBezTo>
                  <a:pt x="617" y="314"/>
                  <a:pt x="617" y="314"/>
                  <a:pt x="617" y="314"/>
                </a:cubicBezTo>
                <a:cubicBezTo>
                  <a:pt x="629" y="342"/>
                  <a:pt x="637" y="372"/>
                  <a:pt x="642" y="403"/>
                </a:cubicBezTo>
                <a:cubicBezTo>
                  <a:pt x="501" y="403"/>
                  <a:pt x="501" y="403"/>
                  <a:pt x="501" y="403"/>
                </a:cubicBezTo>
                <a:lnTo>
                  <a:pt x="501" y="314"/>
                </a:lnTo>
                <a:close/>
                <a:moveTo>
                  <a:pt x="501" y="492"/>
                </a:moveTo>
                <a:cubicBezTo>
                  <a:pt x="644" y="492"/>
                  <a:pt x="644" y="492"/>
                  <a:pt x="644" y="492"/>
                </a:cubicBezTo>
                <a:cubicBezTo>
                  <a:pt x="641" y="523"/>
                  <a:pt x="634" y="553"/>
                  <a:pt x="624" y="581"/>
                </a:cubicBezTo>
                <a:cubicBezTo>
                  <a:pt x="501" y="581"/>
                  <a:pt x="501" y="581"/>
                  <a:pt x="501" y="581"/>
                </a:cubicBezTo>
                <a:lnTo>
                  <a:pt x="501" y="492"/>
                </a:lnTo>
                <a:close/>
                <a:moveTo>
                  <a:pt x="501" y="748"/>
                </a:moveTo>
                <a:cubicBezTo>
                  <a:pt x="501" y="670"/>
                  <a:pt x="501" y="670"/>
                  <a:pt x="501" y="670"/>
                </a:cubicBezTo>
                <a:cubicBezTo>
                  <a:pt x="577" y="670"/>
                  <a:pt x="577" y="670"/>
                  <a:pt x="577" y="670"/>
                </a:cubicBezTo>
                <a:cubicBezTo>
                  <a:pt x="555" y="700"/>
                  <a:pt x="530" y="726"/>
                  <a:pt x="501" y="748"/>
                </a:cubicBezTo>
                <a:close/>
                <a:moveTo>
                  <a:pt x="573" y="804"/>
                </a:moveTo>
                <a:cubicBezTo>
                  <a:pt x="617" y="767"/>
                  <a:pt x="654" y="722"/>
                  <a:pt x="682" y="670"/>
                </a:cubicBezTo>
                <a:cubicBezTo>
                  <a:pt x="755" y="670"/>
                  <a:pt x="755" y="670"/>
                  <a:pt x="755" y="670"/>
                </a:cubicBezTo>
                <a:cubicBezTo>
                  <a:pt x="710" y="732"/>
                  <a:pt x="647" y="780"/>
                  <a:pt x="573" y="804"/>
                </a:cubicBezTo>
                <a:close/>
                <a:moveTo>
                  <a:pt x="717" y="581"/>
                </a:moveTo>
                <a:cubicBezTo>
                  <a:pt x="725" y="553"/>
                  <a:pt x="731" y="523"/>
                  <a:pt x="733" y="492"/>
                </a:cubicBezTo>
                <a:cubicBezTo>
                  <a:pt x="822" y="492"/>
                  <a:pt x="822" y="492"/>
                  <a:pt x="822" y="492"/>
                </a:cubicBezTo>
                <a:cubicBezTo>
                  <a:pt x="819" y="523"/>
                  <a:pt x="812" y="553"/>
                  <a:pt x="802" y="581"/>
                </a:cubicBezTo>
                <a:lnTo>
                  <a:pt x="717" y="581"/>
                </a:lnTo>
                <a:close/>
              </a:path>
            </a:pathLst>
          </a:custGeom>
          <a:solidFill>
            <a:srgbClr val="4276AA"/>
          </a:solidFill>
          <a:ln>
            <a:noFill/>
          </a:ln>
        </p:spPr>
        <p:txBody>
          <a:bodyPr anchor="ctr"/>
          <a:lstStyle/>
          <a:p>
            <a:pPr algn="ctr"/>
            <a:endParaRPr sz="1350" dirty="0">
              <a:latin typeface="Arial" panose="020B0604020202020204" pitchFamily="34" charset="0"/>
              <a:ea typeface="微软雅黑" panose="020B0503020204020204" charset="-122"/>
              <a:cs typeface="微软雅黑" panose="020B0503020204020204" charset="-122"/>
            </a:endParaRPr>
          </a:p>
        </p:txBody>
      </p:sp>
      <p:grpSp>
        <p:nvGrpSpPr>
          <p:cNvPr id="59" name="组合 40"/>
          <p:cNvGrpSpPr/>
          <p:nvPr>
            <p:custDataLst>
              <p:tags r:id="rId7"/>
            </p:custDataLst>
          </p:nvPr>
        </p:nvGrpSpPr>
        <p:grpSpPr>
          <a:xfrm>
            <a:off x="5948780" y="1195588"/>
            <a:ext cx="604111" cy="341074"/>
            <a:chOff x="7931705" y="1594117"/>
            <a:chExt cx="805481" cy="454765"/>
          </a:xfrm>
        </p:grpSpPr>
        <p:sp>
          <p:nvSpPr>
            <p:cNvPr id="1048656" name="任意多边形 25"/>
            <p:cNvSpPr/>
            <p:nvPr>
              <p:custDataLst>
                <p:tags r:id="rId8"/>
              </p:custDataLst>
            </p:nvPr>
          </p:nvSpPr>
          <p:spPr bwMode="auto">
            <a:xfrm>
              <a:off x="7931705" y="2015320"/>
              <a:ext cx="805481" cy="33562"/>
            </a:xfrm>
            <a:custGeom>
              <a:avLst/>
              <a:gdLst>
                <a:gd name="T0" fmla="*/ 0 w 1140"/>
                <a:gd name="T1" fmla="*/ 0 h 47"/>
                <a:gd name="T2" fmla="*/ 197 w 1140"/>
                <a:gd name="T3" fmla="*/ 47 h 47"/>
                <a:gd name="T4" fmla="*/ 992 w 1140"/>
                <a:gd name="T5" fmla="*/ 45 h 47"/>
                <a:gd name="T6" fmla="*/ 1140 w 1140"/>
                <a:gd name="T7" fmla="*/ 0 h 47"/>
                <a:gd name="T8" fmla="*/ 0 w 1140"/>
                <a:gd name="T9" fmla="*/ 0 h 47"/>
              </a:gdLst>
              <a:ahLst/>
              <a:cxnLst>
                <a:cxn ang="0">
                  <a:pos x="T0" y="T1"/>
                </a:cxn>
                <a:cxn ang="0">
                  <a:pos x="T2" y="T3"/>
                </a:cxn>
                <a:cxn ang="0">
                  <a:pos x="T4" y="T5"/>
                </a:cxn>
                <a:cxn ang="0">
                  <a:pos x="T6" y="T7"/>
                </a:cxn>
                <a:cxn ang="0">
                  <a:pos x="T8" y="T9"/>
                </a:cxn>
              </a:cxnLst>
              <a:rect l="0" t="0" r="r" b="b"/>
              <a:pathLst>
                <a:path w="1140" h="47">
                  <a:moveTo>
                    <a:pt x="0" y="0"/>
                  </a:moveTo>
                  <a:cubicBezTo>
                    <a:pt x="0" y="0"/>
                    <a:pt x="97" y="47"/>
                    <a:pt x="197" y="47"/>
                  </a:cubicBezTo>
                  <a:cubicBezTo>
                    <a:pt x="298" y="47"/>
                    <a:pt x="992" y="45"/>
                    <a:pt x="992" y="45"/>
                  </a:cubicBezTo>
                  <a:cubicBezTo>
                    <a:pt x="992" y="45"/>
                    <a:pt x="1107" y="42"/>
                    <a:pt x="1140" y="0"/>
                  </a:cubicBezTo>
                  <a:lnTo>
                    <a:pt x="0"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7" name="任意多边形 26"/>
            <p:cNvSpPr/>
            <p:nvPr>
              <p:custDataLst>
                <p:tags r:id="rId9"/>
              </p:custDataLst>
            </p:nvPr>
          </p:nvSpPr>
          <p:spPr bwMode="auto">
            <a:xfrm>
              <a:off x="8242150" y="1698159"/>
              <a:ext cx="177877" cy="167810"/>
            </a:xfrm>
            <a:custGeom>
              <a:avLst/>
              <a:gdLst>
                <a:gd name="T0" fmla="*/ 106 w 106"/>
                <a:gd name="T1" fmla="*/ 38 h 100"/>
                <a:gd name="T2" fmla="*/ 65 w 106"/>
                <a:gd name="T3" fmla="*/ 38 h 100"/>
                <a:gd name="T4" fmla="*/ 53 w 106"/>
                <a:gd name="T5" fmla="*/ 0 h 100"/>
                <a:gd name="T6" fmla="*/ 40 w 106"/>
                <a:gd name="T7" fmla="*/ 38 h 100"/>
                <a:gd name="T8" fmla="*/ 0 w 106"/>
                <a:gd name="T9" fmla="*/ 38 h 100"/>
                <a:gd name="T10" fmla="*/ 33 w 106"/>
                <a:gd name="T11" fmla="*/ 62 h 100"/>
                <a:gd name="T12" fmla="*/ 20 w 106"/>
                <a:gd name="T13" fmla="*/ 100 h 100"/>
                <a:gd name="T14" fmla="*/ 53 w 106"/>
                <a:gd name="T15" fmla="*/ 76 h 100"/>
                <a:gd name="T16" fmla="*/ 85 w 106"/>
                <a:gd name="T17" fmla="*/ 100 h 100"/>
                <a:gd name="T18" fmla="*/ 73 w 106"/>
                <a:gd name="T19" fmla="*/ 62 h 100"/>
                <a:gd name="T20" fmla="*/ 106 w 106"/>
                <a:gd name="T21"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0">
                  <a:moveTo>
                    <a:pt x="106" y="38"/>
                  </a:moveTo>
                  <a:lnTo>
                    <a:pt x="65" y="38"/>
                  </a:lnTo>
                  <a:lnTo>
                    <a:pt x="53" y="0"/>
                  </a:lnTo>
                  <a:lnTo>
                    <a:pt x="40" y="38"/>
                  </a:lnTo>
                  <a:lnTo>
                    <a:pt x="0" y="38"/>
                  </a:lnTo>
                  <a:lnTo>
                    <a:pt x="33" y="62"/>
                  </a:lnTo>
                  <a:lnTo>
                    <a:pt x="20" y="100"/>
                  </a:lnTo>
                  <a:lnTo>
                    <a:pt x="53" y="76"/>
                  </a:lnTo>
                  <a:lnTo>
                    <a:pt x="85" y="100"/>
                  </a:lnTo>
                  <a:lnTo>
                    <a:pt x="73" y="62"/>
                  </a:lnTo>
                  <a:lnTo>
                    <a:pt x="106" y="38"/>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8" name="任意多边形 27"/>
            <p:cNvSpPr/>
            <p:nvPr>
              <p:custDataLst>
                <p:tags r:id="rId10"/>
              </p:custDataLst>
            </p:nvPr>
          </p:nvSpPr>
          <p:spPr bwMode="auto">
            <a:xfrm>
              <a:off x="8195164" y="1688091"/>
              <a:ext cx="50343" cy="57055"/>
            </a:xfrm>
            <a:custGeom>
              <a:avLst/>
              <a:gdLst>
                <a:gd name="T0" fmla="*/ 44 w 71"/>
                <a:gd name="T1" fmla="*/ 0 h 80"/>
                <a:gd name="T2" fmla="*/ 0 w 71"/>
                <a:gd name="T3" fmla="*/ 65 h 80"/>
                <a:gd name="T4" fmla="*/ 35 w 71"/>
                <a:gd name="T5" fmla="*/ 80 h 80"/>
                <a:gd name="T6" fmla="*/ 71 w 71"/>
                <a:gd name="T7" fmla="*/ 27 h 80"/>
                <a:gd name="T8" fmla="*/ 44 w 71"/>
                <a:gd name="T9" fmla="*/ 0 h 80"/>
              </a:gdLst>
              <a:ahLst/>
              <a:cxnLst>
                <a:cxn ang="0">
                  <a:pos x="T0" y="T1"/>
                </a:cxn>
                <a:cxn ang="0">
                  <a:pos x="T2" y="T3"/>
                </a:cxn>
                <a:cxn ang="0">
                  <a:pos x="T4" y="T5"/>
                </a:cxn>
                <a:cxn ang="0">
                  <a:pos x="T6" y="T7"/>
                </a:cxn>
                <a:cxn ang="0">
                  <a:pos x="T8" y="T9"/>
                </a:cxn>
              </a:cxnLst>
              <a:rect l="0" t="0" r="r" b="b"/>
              <a:pathLst>
                <a:path w="71" h="80">
                  <a:moveTo>
                    <a:pt x="44" y="0"/>
                  </a:moveTo>
                  <a:cubicBezTo>
                    <a:pt x="25" y="19"/>
                    <a:pt x="10" y="41"/>
                    <a:pt x="0" y="65"/>
                  </a:cubicBezTo>
                  <a:cubicBezTo>
                    <a:pt x="35" y="80"/>
                    <a:pt x="35" y="80"/>
                    <a:pt x="35" y="80"/>
                  </a:cubicBezTo>
                  <a:cubicBezTo>
                    <a:pt x="43" y="60"/>
                    <a:pt x="55" y="42"/>
                    <a:pt x="71" y="27"/>
                  </a:cubicBezTo>
                  <a:lnTo>
                    <a:pt x="44"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59" name="任意多边形 28"/>
            <p:cNvSpPr/>
            <p:nvPr>
              <p:custDataLst>
                <p:tags r:id="rId11"/>
              </p:custDataLst>
            </p:nvPr>
          </p:nvSpPr>
          <p:spPr bwMode="auto">
            <a:xfrm>
              <a:off x="8183418" y="1788777"/>
              <a:ext cx="36918" cy="55378"/>
            </a:xfrm>
            <a:custGeom>
              <a:avLst/>
              <a:gdLst>
                <a:gd name="T0" fmla="*/ 38 w 51"/>
                <a:gd name="T1" fmla="*/ 0 h 78"/>
                <a:gd name="T2" fmla="*/ 0 w 51"/>
                <a:gd name="T3" fmla="*/ 1 h 78"/>
                <a:gd name="T4" fmla="*/ 15 w 51"/>
                <a:gd name="T5" fmla="*/ 78 h 78"/>
                <a:gd name="T6" fmla="*/ 51 w 51"/>
                <a:gd name="T7" fmla="*/ 64 h 78"/>
                <a:gd name="T8" fmla="*/ 38 w 51"/>
                <a:gd name="T9" fmla="*/ 1 h 78"/>
                <a:gd name="T10" fmla="*/ 38 w 51"/>
                <a:gd name="T11" fmla="*/ 0 h 78"/>
              </a:gdLst>
              <a:ahLst/>
              <a:cxnLst>
                <a:cxn ang="0">
                  <a:pos x="T0" y="T1"/>
                </a:cxn>
                <a:cxn ang="0">
                  <a:pos x="T2" y="T3"/>
                </a:cxn>
                <a:cxn ang="0">
                  <a:pos x="T4" y="T5"/>
                </a:cxn>
                <a:cxn ang="0">
                  <a:pos x="T6" y="T7"/>
                </a:cxn>
                <a:cxn ang="0">
                  <a:pos x="T8" y="T9"/>
                </a:cxn>
                <a:cxn ang="0">
                  <a:pos x="T10" y="T11"/>
                </a:cxn>
              </a:cxnLst>
              <a:rect l="0" t="0" r="r" b="b"/>
              <a:pathLst>
                <a:path w="51" h="78">
                  <a:moveTo>
                    <a:pt x="38" y="0"/>
                  </a:moveTo>
                  <a:cubicBezTo>
                    <a:pt x="0" y="1"/>
                    <a:pt x="0" y="1"/>
                    <a:pt x="0" y="1"/>
                  </a:cubicBezTo>
                  <a:cubicBezTo>
                    <a:pt x="0" y="28"/>
                    <a:pt x="5" y="54"/>
                    <a:pt x="15" y="78"/>
                  </a:cubicBezTo>
                  <a:cubicBezTo>
                    <a:pt x="51" y="64"/>
                    <a:pt x="51" y="64"/>
                    <a:pt x="51" y="64"/>
                  </a:cubicBezTo>
                  <a:cubicBezTo>
                    <a:pt x="42" y="44"/>
                    <a:pt x="38" y="23"/>
                    <a:pt x="38" y="1"/>
                  </a:cubicBezTo>
                  <a:lnTo>
                    <a:pt x="38" y="0"/>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0" name="任意多边形 29"/>
            <p:cNvSpPr/>
            <p:nvPr>
              <p:custDataLst>
                <p:tags r:id="rId12"/>
              </p:custDataLst>
            </p:nvPr>
          </p:nvSpPr>
          <p:spPr bwMode="auto">
            <a:xfrm>
              <a:off x="8225369" y="1871003"/>
              <a:ext cx="57055" cy="52022"/>
            </a:xfrm>
            <a:custGeom>
              <a:avLst/>
              <a:gdLst>
                <a:gd name="T0" fmla="*/ 0 w 81"/>
                <a:gd name="T1" fmla="*/ 27 h 72"/>
                <a:gd name="T2" fmla="*/ 66 w 81"/>
                <a:gd name="T3" fmla="*/ 72 h 72"/>
                <a:gd name="T4" fmla="*/ 81 w 81"/>
                <a:gd name="T5" fmla="*/ 36 h 72"/>
                <a:gd name="T6" fmla="*/ 27 w 81"/>
                <a:gd name="T7" fmla="*/ 0 h 72"/>
                <a:gd name="T8" fmla="*/ 0 w 81"/>
                <a:gd name="T9" fmla="*/ 27 h 72"/>
              </a:gdLst>
              <a:ahLst/>
              <a:cxnLst>
                <a:cxn ang="0">
                  <a:pos x="T0" y="T1"/>
                </a:cxn>
                <a:cxn ang="0">
                  <a:pos x="T2" y="T3"/>
                </a:cxn>
                <a:cxn ang="0">
                  <a:pos x="T4" y="T5"/>
                </a:cxn>
                <a:cxn ang="0">
                  <a:pos x="T6" y="T7"/>
                </a:cxn>
                <a:cxn ang="0">
                  <a:pos x="T8" y="T9"/>
                </a:cxn>
              </a:cxnLst>
              <a:rect l="0" t="0" r="r" b="b"/>
              <a:pathLst>
                <a:path w="81" h="72">
                  <a:moveTo>
                    <a:pt x="0" y="27"/>
                  </a:moveTo>
                  <a:cubicBezTo>
                    <a:pt x="19" y="46"/>
                    <a:pt x="42" y="61"/>
                    <a:pt x="66" y="72"/>
                  </a:cubicBezTo>
                  <a:cubicBezTo>
                    <a:pt x="81" y="36"/>
                    <a:pt x="81" y="36"/>
                    <a:pt x="81" y="36"/>
                  </a:cubicBezTo>
                  <a:cubicBezTo>
                    <a:pt x="61" y="28"/>
                    <a:pt x="43" y="16"/>
                    <a:pt x="27" y="0"/>
                  </a:cubicBezTo>
                  <a:lnTo>
                    <a:pt x="0" y="27"/>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1" name="任意多边形 30"/>
            <p:cNvSpPr/>
            <p:nvPr>
              <p:custDataLst>
                <p:tags r:id="rId13"/>
              </p:custDataLst>
            </p:nvPr>
          </p:nvSpPr>
          <p:spPr bwMode="auto">
            <a:xfrm>
              <a:off x="8272356" y="1646138"/>
              <a:ext cx="55377" cy="35241"/>
            </a:xfrm>
            <a:custGeom>
              <a:avLst/>
              <a:gdLst>
                <a:gd name="T0" fmla="*/ 78 w 78"/>
                <a:gd name="T1" fmla="*/ 38 h 51"/>
                <a:gd name="T2" fmla="*/ 78 w 78"/>
                <a:gd name="T3" fmla="*/ 38 h 51"/>
                <a:gd name="T4" fmla="*/ 78 w 78"/>
                <a:gd name="T5" fmla="*/ 0 h 51"/>
                <a:gd name="T6" fmla="*/ 0 w 78"/>
                <a:gd name="T7" fmla="*/ 16 h 51"/>
                <a:gd name="T8" fmla="*/ 15 w 78"/>
                <a:gd name="T9" fmla="*/ 51 h 51"/>
                <a:gd name="T10" fmla="*/ 78 w 78"/>
                <a:gd name="T11" fmla="*/ 38 h 51"/>
              </a:gdLst>
              <a:ahLst/>
              <a:cxnLst>
                <a:cxn ang="0">
                  <a:pos x="T0" y="T1"/>
                </a:cxn>
                <a:cxn ang="0">
                  <a:pos x="T2" y="T3"/>
                </a:cxn>
                <a:cxn ang="0">
                  <a:pos x="T4" y="T5"/>
                </a:cxn>
                <a:cxn ang="0">
                  <a:pos x="T6" y="T7"/>
                </a:cxn>
                <a:cxn ang="0">
                  <a:pos x="T8" y="T9"/>
                </a:cxn>
                <a:cxn ang="0">
                  <a:pos x="T10" y="T11"/>
                </a:cxn>
              </a:cxnLst>
              <a:rect l="0" t="0" r="r" b="b"/>
              <a:pathLst>
                <a:path w="78" h="51">
                  <a:moveTo>
                    <a:pt x="78" y="38"/>
                  </a:moveTo>
                  <a:cubicBezTo>
                    <a:pt x="78" y="38"/>
                    <a:pt x="78" y="38"/>
                    <a:pt x="78" y="38"/>
                  </a:cubicBezTo>
                  <a:cubicBezTo>
                    <a:pt x="78" y="0"/>
                    <a:pt x="78" y="0"/>
                    <a:pt x="78" y="0"/>
                  </a:cubicBezTo>
                  <a:cubicBezTo>
                    <a:pt x="51" y="0"/>
                    <a:pt x="25" y="5"/>
                    <a:pt x="0" y="16"/>
                  </a:cubicBezTo>
                  <a:cubicBezTo>
                    <a:pt x="15" y="51"/>
                    <a:pt x="15" y="51"/>
                    <a:pt x="15" y="51"/>
                  </a:cubicBezTo>
                  <a:cubicBezTo>
                    <a:pt x="35" y="42"/>
                    <a:pt x="56" y="38"/>
                    <a:pt x="78" y="38"/>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2" name="任意多边形 31"/>
            <p:cNvSpPr/>
            <p:nvPr>
              <p:custDataLst>
                <p:tags r:id="rId14"/>
              </p:custDataLst>
            </p:nvPr>
          </p:nvSpPr>
          <p:spPr bwMode="auto">
            <a:xfrm>
              <a:off x="8436808" y="1735078"/>
              <a:ext cx="35240" cy="53699"/>
            </a:xfrm>
            <a:custGeom>
              <a:avLst/>
              <a:gdLst>
                <a:gd name="T0" fmla="*/ 0 w 50"/>
                <a:gd name="T1" fmla="*/ 14 h 78"/>
                <a:gd name="T2" fmla="*/ 12 w 50"/>
                <a:gd name="T3" fmla="*/ 78 h 78"/>
                <a:gd name="T4" fmla="*/ 12 w 50"/>
                <a:gd name="T5" fmla="*/ 78 h 78"/>
                <a:gd name="T6" fmla="*/ 50 w 50"/>
                <a:gd name="T7" fmla="*/ 78 h 78"/>
                <a:gd name="T8" fmla="*/ 35 w 50"/>
                <a:gd name="T9" fmla="*/ 0 h 78"/>
                <a:gd name="T10" fmla="*/ 0 w 50"/>
                <a:gd name="T11" fmla="*/ 14 h 78"/>
              </a:gdLst>
              <a:ahLst/>
              <a:cxnLst>
                <a:cxn ang="0">
                  <a:pos x="T0" y="T1"/>
                </a:cxn>
                <a:cxn ang="0">
                  <a:pos x="T2" y="T3"/>
                </a:cxn>
                <a:cxn ang="0">
                  <a:pos x="T4" y="T5"/>
                </a:cxn>
                <a:cxn ang="0">
                  <a:pos x="T6" y="T7"/>
                </a:cxn>
                <a:cxn ang="0">
                  <a:pos x="T8" y="T9"/>
                </a:cxn>
                <a:cxn ang="0">
                  <a:pos x="T10" y="T11"/>
                </a:cxn>
              </a:cxnLst>
              <a:rect l="0" t="0" r="r" b="b"/>
              <a:pathLst>
                <a:path w="50" h="78">
                  <a:moveTo>
                    <a:pt x="0" y="14"/>
                  </a:moveTo>
                  <a:cubicBezTo>
                    <a:pt x="8" y="34"/>
                    <a:pt x="12" y="56"/>
                    <a:pt x="12" y="78"/>
                  </a:cubicBezTo>
                  <a:cubicBezTo>
                    <a:pt x="12" y="78"/>
                    <a:pt x="12" y="78"/>
                    <a:pt x="12" y="78"/>
                  </a:cubicBezTo>
                  <a:cubicBezTo>
                    <a:pt x="50" y="78"/>
                    <a:pt x="50" y="78"/>
                    <a:pt x="50" y="78"/>
                  </a:cubicBezTo>
                  <a:cubicBezTo>
                    <a:pt x="50" y="51"/>
                    <a:pt x="45" y="25"/>
                    <a:pt x="35" y="0"/>
                  </a:cubicBezTo>
                  <a:lnTo>
                    <a:pt x="0" y="14"/>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3" name="任意多边形 32"/>
            <p:cNvSpPr/>
            <p:nvPr>
              <p:custDataLst>
                <p:tags r:id="rId15"/>
              </p:custDataLst>
            </p:nvPr>
          </p:nvSpPr>
          <p:spPr bwMode="auto">
            <a:xfrm>
              <a:off x="8373041" y="1656206"/>
              <a:ext cx="57055" cy="50343"/>
            </a:xfrm>
            <a:custGeom>
              <a:avLst/>
              <a:gdLst>
                <a:gd name="T0" fmla="*/ 81 w 81"/>
                <a:gd name="T1" fmla="*/ 44 h 71"/>
                <a:gd name="T2" fmla="*/ 15 w 81"/>
                <a:gd name="T3" fmla="*/ 0 h 71"/>
                <a:gd name="T4" fmla="*/ 0 w 81"/>
                <a:gd name="T5" fmla="*/ 35 h 71"/>
                <a:gd name="T6" fmla="*/ 54 w 81"/>
                <a:gd name="T7" fmla="*/ 71 h 71"/>
                <a:gd name="T8" fmla="*/ 81 w 81"/>
                <a:gd name="T9" fmla="*/ 44 h 71"/>
              </a:gdLst>
              <a:ahLst/>
              <a:cxnLst>
                <a:cxn ang="0">
                  <a:pos x="T0" y="T1"/>
                </a:cxn>
                <a:cxn ang="0">
                  <a:pos x="T2" y="T3"/>
                </a:cxn>
                <a:cxn ang="0">
                  <a:pos x="T4" y="T5"/>
                </a:cxn>
                <a:cxn ang="0">
                  <a:pos x="T6" y="T7"/>
                </a:cxn>
                <a:cxn ang="0">
                  <a:pos x="T8" y="T9"/>
                </a:cxn>
              </a:cxnLst>
              <a:rect l="0" t="0" r="r" b="b"/>
              <a:pathLst>
                <a:path w="81" h="71">
                  <a:moveTo>
                    <a:pt x="81" y="44"/>
                  </a:moveTo>
                  <a:cubicBezTo>
                    <a:pt x="62" y="25"/>
                    <a:pt x="39" y="10"/>
                    <a:pt x="15" y="0"/>
                  </a:cubicBezTo>
                  <a:cubicBezTo>
                    <a:pt x="0" y="35"/>
                    <a:pt x="0" y="35"/>
                    <a:pt x="0" y="35"/>
                  </a:cubicBezTo>
                  <a:cubicBezTo>
                    <a:pt x="20" y="43"/>
                    <a:pt x="38" y="55"/>
                    <a:pt x="54" y="71"/>
                  </a:cubicBezTo>
                  <a:lnTo>
                    <a:pt x="81" y="44"/>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4" name="任意多边形 33"/>
            <p:cNvSpPr/>
            <p:nvPr>
              <p:custDataLst>
                <p:tags r:id="rId16"/>
              </p:custDataLst>
            </p:nvPr>
          </p:nvSpPr>
          <p:spPr bwMode="auto">
            <a:xfrm>
              <a:off x="8327733" y="1897853"/>
              <a:ext cx="55377" cy="35241"/>
            </a:xfrm>
            <a:custGeom>
              <a:avLst/>
              <a:gdLst>
                <a:gd name="T0" fmla="*/ 1 w 78"/>
                <a:gd name="T1" fmla="*/ 12 h 50"/>
                <a:gd name="T2" fmla="*/ 0 w 78"/>
                <a:gd name="T3" fmla="*/ 12 h 50"/>
                <a:gd name="T4" fmla="*/ 1 w 78"/>
                <a:gd name="T5" fmla="*/ 50 h 50"/>
                <a:gd name="T6" fmla="*/ 78 w 78"/>
                <a:gd name="T7" fmla="*/ 35 h 50"/>
                <a:gd name="T8" fmla="*/ 64 w 78"/>
                <a:gd name="T9" fmla="*/ 0 h 50"/>
                <a:gd name="T10" fmla="*/ 1 w 78"/>
                <a:gd name="T11" fmla="*/ 12 h 50"/>
              </a:gdLst>
              <a:ahLst/>
              <a:cxnLst>
                <a:cxn ang="0">
                  <a:pos x="T0" y="T1"/>
                </a:cxn>
                <a:cxn ang="0">
                  <a:pos x="T2" y="T3"/>
                </a:cxn>
                <a:cxn ang="0">
                  <a:pos x="T4" y="T5"/>
                </a:cxn>
                <a:cxn ang="0">
                  <a:pos x="T6" y="T7"/>
                </a:cxn>
                <a:cxn ang="0">
                  <a:pos x="T8" y="T9"/>
                </a:cxn>
                <a:cxn ang="0">
                  <a:pos x="T10" y="T11"/>
                </a:cxn>
              </a:cxnLst>
              <a:rect l="0" t="0" r="r" b="b"/>
              <a:pathLst>
                <a:path w="78" h="50">
                  <a:moveTo>
                    <a:pt x="1" y="12"/>
                  </a:moveTo>
                  <a:cubicBezTo>
                    <a:pt x="0" y="12"/>
                    <a:pt x="0" y="12"/>
                    <a:pt x="0" y="12"/>
                  </a:cubicBezTo>
                  <a:cubicBezTo>
                    <a:pt x="1" y="50"/>
                    <a:pt x="1" y="50"/>
                    <a:pt x="1" y="50"/>
                  </a:cubicBezTo>
                  <a:cubicBezTo>
                    <a:pt x="27" y="50"/>
                    <a:pt x="53" y="45"/>
                    <a:pt x="78" y="35"/>
                  </a:cubicBezTo>
                  <a:cubicBezTo>
                    <a:pt x="64" y="0"/>
                    <a:pt x="64" y="0"/>
                    <a:pt x="64" y="0"/>
                  </a:cubicBezTo>
                  <a:cubicBezTo>
                    <a:pt x="44" y="8"/>
                    <a:pt x="22" y="12"/>
                    <a:pt x="1" y="12"/>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5" name="任意多边形 34"/>
            <p:cNvSpPr/>
            <p:nvPr>
              <p:custDataLst>
                <p:tags r:id="rId17"/>
              </p:custDataLst>
            </p:nvPr>
          </p:nvSpPr>
          <p:spPr bwMode="auto">
            <a:xfrm>
              <a:off x="8409959" y="1834085"/>
              <a:ext cx="50343" cy="57055"/>
            </a:xfrm>
            <a:custGeom>
              <a:avLst/>
              <a:gdLst>
                <a:gd name="T0" fmla="*/ 0 w 71"/>
                <a:gd name="T1" fmla="*/ 53 h 80"/>
                <a:gd name="T2" fmla="*/ 27 w 71"/>
                <a:gd name="T3" fmla="*/ 80 h 80"/>
                <a:gd name="T4" fmla="*/ 71 w 71"/>
                <a:gd name="T5" fmla="*/ 14 h 80"/>
                <a:gd name="T6" fmla="*/ 36 w 71"/>
                <a:gd name="T7" fmla="*/ 0 h 80"/>
                <a:gd name="T8" fmla="*/ 0 w 71"/>
                <a:gd name="T9" fmla="*/ 53 h 80"/>
              </a:gdLst>
              <a:ahLst/>
              <a:cxnLst>
                <a:cxn ang="0">
                  <a:pos x="T0" y="T1"/>
                </a:cxn>
                <a:cxn ang="0">
                  <a:pos x="T2" y="T3"/>
                </a:cxn>
                <a:cxn ang="0">
                  <a:pos x="T4" y="T5"/>
                </a:cxn>
                <a:cxn ang="0">
                  <a:pos x="T6" y="T7"/>
                </a:cxn>
                <a:cxn ang="0">
                  <a:pos x="T8" y="T9"/>
                </a:cxn>
              </a:cxnLst>
              <a:rect l="0" t="0" r="r" b="b"/>
              <a:pathLst>
                <a:path w="71" h="80">
                  <a:moveTo>
                    <a:pt x="0" y="53"/>
                  </a:moveTo>
                  <a:cubicBezTo>
                    <a:pt x="27" y="80"/>
                    <a:pt x="27" y="80"/>
                    <a:pt x="27" y="80"/>
                  </a:cubicBezTo>
                  <a:cubicBezTo>
                    <a:pt x="46" y="61"/>
                    <a:pt x="61" y="39"/>
                    <a:pt x="71" y="14"/>
                  </a:cubicBezTo>
                  <a:cubicBezTo>
                    <a:pt x="36" y="0"/>
                    <a:pt x="36" y="0"/>
                    <a:pt x="36" y="0"/>
                  </a:cubicBezTo>
                  <a:cubicBezTo>
                    <a:pt x="28" y="20"/>
                    <a:pt x="16" y="38"/>
                    <a:pt x="0" y="53"/>
                  </a:cubicBez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sp>
          <p:nvSpPr>
            <p:cNvPr id="1048666" name="任意多边形 35"/>
            <p:cNvSpPr/>
            <p:nvPr>
              <p:custDataLst>
                <p:tags r:id="rId18"/>
              </p:custDataLst>
            </p:nvPr>
          </p:nvSpPr>
          <p:spPr bwMode="auto">
            <a:xfrm>
              <a:off x="8042459" y="1594117"/>
              <a:ext cx="583974" cy="390998"/>
            </a:xfrm>
            <a:custGeom>
              <a:avLst/>
              <a:gdLst>
                <a:gd name="T0" fmla="*/ 35 w 827"/>
                <a:gd name="T1" fmla="*/ 554 h 554"/>
                <a:gd name="T2" fmla="*/ 793 w 827"/>
                <a:gd name="T3" fmla="*/ 554 h 554"/>
                <a:gd name="T4" fmla="*/ 827 w 827"/>
                <a:gd name="T5" fmla="*/ 519 h 554"/>
                <a:gd name="T6" fmla="*/ 827 w 827"/>
                <a:gd name="T7" fmla="*/ 34 h 554"/>
                <a:gd name="T8" fmla="*/ 793 w 827"/>
                <a:gd name="T9" fmla="*/ 0 h 554"/>
                <a:gd name="T10" fmla="*/ 35 w 827"/>
                <a:gd name="T11" fmla="*/ 0 h 554"/>
                <a:gd name="T12" fmla="*/ 0 w 827"/>
                <a:gd name="T13" fmla="*/ 34 h 554"/>
                <a:gd name="T14" fmla="*/ 0 w 827"/>
                <a:gd name="T15" fmla="*/ 519 h 554"/>
                <a:gd name="T16" fmla="*/ 35 w 827"/>
                <a:gd name="T17" fmla="*/ 554 h 554"/>
                <a:gd name="T18" fmla="*/ 42 w 827"/>
                <a:gd name="T19" fmla="*/ 41 h 554"/>
                <a:gd name="T20" fmla="*/ 782 w 827"/>
                <a:gd name="T21" fmla="*/ 41 h 554"/>
                <a:gd name="T22" fmla="*/ 782 w 827"/>
                <a:gd name="T23" fmla="*/ 505 h 554"/>
                <a:gd name="T24" fmla="*/ 42 w 827"/>
                <a:gd name="T25" fmla="*/ 505 h 554"/>
                <a:gd name="T26" fmla="*/ 42 w 827"/>
                <a:gd name="T2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554">
                  <a:moveTo>
                    <a:pt x="35" y="554"/>
                  </a:moveTo>
                  <a:cubicBezTo>
                    <a:pt x="793" y="554"/>
                    <a:pt x="793" y="554"/>
                    <a:pt x="793" y="554"/>
                  </a:cubicBezTo>
                  <a:cubicBezTo>
                    <a:pt x="811" y="554"/>
                    <a:pt x="827" y="538"/>
                    <a:pt x="827" y="519"/>
                  </a:cubicBezTo>
                  <a:cubicBezTo>
                    <a:pt x="827" y="34"/>
                    <a:pt x="827" y="34"/>
                    <a:pt x="827" y="34"/>
                  </a:cubicBezTo>
                  <a:cubicBezTo>
                    <a:pt x="827" y="15"/>
                    <a:pt x="811" y="0"/>
                    <a:pt x="793" y="0"/>
                  </a:cubicBezTo>
                  <a:cubicBezTo>
                    <a:pt x="35" y="0"/>
                    <a:pt x="35" y="0"/>
                    <a:pt x="35" y="0"/>
                  </a:cubicBezTo>
                  <a:cubicBezTo>
                    <a:pt x="16" y="0"/>
                    <a:pt x="0" y="15"/>
                    <a:pt x="0" y="34"/>
                  </a:cubicBezTo>
                  <a:cubicBezTo>
                    <a:pt x="0" y="519"/>
                    <a:pt x="0" y="519"/>
                    <a:pt x="0" y="519"/>
                  </a:cubicBezTo>
                  <a:cubicBezTo>
                    <a:pt x="0" y="538"/>
                    <a:pt x="16" y="554"/>
                    <a:pt x="35" y="554"/>
                  </a:cubicBezTo>
                  <a:close/>
                  <a:moveTo>
                    <a:pt x="42" y="41"/>
                  </a:moveTo>
                  <a:cubicBezTo>
                    <a:pt x="782" y="41"/>
                    <a:pt x="782" y="41"/>
                    <a:pt x="782" y="41"/>
                  </a:cubicBezTo>
                  <a:cubicBezTo>
                    <a:pt x="782" y="505"/>
                    <a:pt x="782" y="505"/>
                    <a:pt x="782" y="505"/>
                  </a:cubicBezTo>
                  <a:cubicBezTo>
                    <a:pt x="42" y="505"/>
                    <a:pt x="42" y="505"/>
                    <a:pt x="42" y="505"/>
                  </a:cubicBezTo>
                  <a:lnTo>
                    <a:pt x="42" y="41"/>
                  </a:lnTo>
                  <a:close/>
                </a:path>
              </a:pathLst>
            </a:custGeom>
            <a:solidFill>
              <a:srgbClr val="178AA1"/>
            </a:solidFill>
            <a:ln>
              <a:noFill/>
            </a:ln>
          </p:spPr>
          <p:txBody>
            <a:bodyPr anchor="ctr"/>
            <a:lstStyle/>
            <a:p>
              <a:pPr algn="ctr"/>
              <a:endParaRPr sz="1350">
                <a:latin typeface="Arial" panose="020B0604020202020204" pitchFamily="34" charset="0"/>
                <a:ea typeface="微软雅黑" panose="020B0503020204020204" charset="-122"/>
                <a:cs typeface="微软雅黑" panose="020B0503020204020204" charset="-122"/>
              </a:endParaRPr>
            </a:p>
          </p:txBody>
        </p:sp>
      </p:grpSp>
      <p:sp>
        <p:nvSpPr>
          <p:cNvPr id="1048667" name="矩形 15"/>
          <p:cNvSpPr/>
          <p:nvPr>
            <p:custDataLst>
              <p:tags r:id="rId19"/>
            </p:custDataLst>
          </p:nvPr>
        </p:nvSpPr>
        <p:spPr>
          <a:xfrm>
            <a:off x="2160905" y="2291080"/>
            <a:ext cx="1571625" cy="738505"/>
          </a:xfrm>
          <a:prstGeom prst="rect">
            <a:avLst/>
          </a:prstGeom>
        </p:spPr>
        <p:txBody>
          <a:bodyPr wrap="none">
            <a:normAutofit/>
          </a:bodyPr>
          <a:lstStyle/>
          <a:p>
            <a:pPr lvl="0" algn="ctr" fontAlgn="base">
              <a:spcBef>
                <a:spcPct val="0"/>
              </a:spcBef>
              <a:spcAft>
                <a:spcPct val="0"/>
              </a:spcAft>
            </a:pPr>
            <a:r>
              <a:rPr lang="en-US" altLang="zh-CN" sz="1200" b="1" dirty="0">
                <a:solidFill>
                  <a:srgbClr val="FFFFFF"/>
                </a:solidFill>
                <a:latin typeface="Arial" panose="020B0604020202020204" pitchFamily="34" charset="0"/>
                <a:ea typeface="微软雅黑" panose="020B0503020204020204" charset="-122"/>
                <a:cs typeface="微软雅黑" panose="020B0503020204020204" charset="-122"/>
              </a:rPr>
              <a:t>Distributed</a:t>
            </a:r>
            <a:r>
              <a:rPr lang="en-US" altLang="zh-CN" sz="1200" b="1">
                <a:solidFill>
                  <a:srgbClr val="FFFFFF"/>
                </a:solidFill>
                <a:latin typeface="Arial" panose="020B0604020202020204" pitchFamily="34" charset="0"/>
                <a:ea typeface="微软雅黑" panose="020B0503020204020204" charset="-122"/>
                <a:cs typeface="微软雅黑" panose="020B0503020204020204" charset="-122"/>
              </a:rPr>
              <a:t>, </a:t>
            </a:r>
            <a:r>
              <a:rPr lang="en-US" altLang="zh-CN" sz="1200" b="1" smtClean="0">
                <a:solidFill>
                  <a:srgbClr val="FFFFFF"/>
                </a:solidFill>
                <a:latin typeface="Arial" panose="020B0604020202020204" pitchFamily="34" charset="0"/>
                <a:ea typeface="微软雅黑" panose="020B0503020204020204" charset="-122"/>
                <a:cs typeface="微软雅黑" panose="020B0503020204020204" charset="-122"/>
              </a:rPr>
              <a:t>irreversible</a:t>
            </a:r>
            <a:endParaRPr lang="en-US" altLang="zh-CN" sz="1200" b="1" smtClean="0">
              <a:solidFill>
                <a:srgbClr val="FFFFFF"/>
              </a:solidFill>
              <a:latin typeface="Arial" panose="020B0604020202020204" pitchFamily="34" charset="0"/>
              <a:ea typeface="微软雅黑" panose="020B0503020204020204" charset="-122"/>
              <a:cs typeface="微软雅黑" panose="020B0503020204020204" charset="-122"/>
            </a:endParaRPr>
          </a:p>
          <a:p>
            <a:pPr lvl="0" algn="ctr" fontAlgn="base">
              <a:spcBef>
                <a:spcPct val="0"/>
              </a:spcBef>
              <a:spcAft>
                <a:spcPct val="0"/>
              </a:spcAft>
            </a:pPr>
            <a:r>
              <a:rPr lang="en-US" altLang="zh-CN" sz="1200" b="1" dirty="0" smtClean="0">
                <a:solidFill>
                  <a:srgbClr val="FFFFFF"/>
                </a:solidFill>
                <a:latin typeface="Arial" panose="020B0604020202020204" pitchFamily="34" charset="0"/>
                <a:ea typeface="微软雅黑" panose="020B0503020204020204" charset="-122"/>
                <a:cs typeface="微软雅黑" panose="020B0503020204020204" charset="-122"/>
              </a:rPr>
              <a:t>Database </a:t>
            </a:r>
            <a:r>
              <a:rPr lang="en-US" altLang="zh-CN" sz="1200" b="1" dirty="0">
                <a:solidFill>
                  <a:srgbClr val="FFFFFF"/>
                </a:solidFill>
                <a:latin typeface="Arial" panose="020B0604020202020204" pitchFamily="34" charset="0"/>
                <a:ea typeface="微软雅黑" panose="020B0503020204020204" charset="-122"/>
                <a:cs typeface="微软雅黑" panose="020B0503020204020204" charset="-122"/>
              </a:rPr>
              <a:t>Technology</a:t>
            </a:r>
            <a:endParaRPr lang="zh-CN" altLang="en-US" sz="1200" b="1" dirty="0" smtClean="0">
              <a:solidFill>
                <a:srgbClr val="FFFFFF"/>
              </a:solidFill>
              <a:latin typeface="Arial" panose="020B0604020202020204" pitchFamily="34" charset="0"/>
              <a:ea typeface="微软雅黑" panose="020B0503020204020204" charset="-122"/>
              <a:cs typeface="微软雅黑" panose="020B0503020204020204" charset="-122"/>
            </a:endParaRPr>
          </a:p>
        </p:txBody>
      </p:sp>
      <p:sp>
        <p:nvSpPr>
          <p:cNvPr id="1048668" name="矩形 16"/>
          <p:cNvSpPr/>
          <p:nvPr>
            <p:custDataLst>
              <p:tags r:id="rId20"/>
            </p:custDataLst>
          </p:nvPr>
        </p:nvSpPr>
        <p:spPr>
          <a:xfrm>
            <a:off x="5730435" y="2291247"/>
            <a:ext cx="1368425" cy="733529"/>
          </a:xfrm>
          <a:prstGeom prst="rect">
            <a:avLst/>
          </a:prstGeom>
        </p:spPr>
        <p:txBody>
          <a:bodyPr wrap="none">
            <a:normAutofit/>
          </a:bodyPr>
          <a:lstStyle/>
          <a:p>
            <a:pPr lvl="0" algn="ctr" fontAlgn="base">
              <a:spcBef>
                <a:spcPct val="0"/>
              </a:spcBef>
              <a:spcAft>
                <a:spcPct val="0"/>
              </a:spcAft>
            </a:pPr>
            <a:r>
              <a:rPr lang="en-US" altLang="zh-CN" sz="1200" b="1" dirty="0">
                <a:solidFill>
                  <a:srgbClr val="FFFFFF"/>
                </a:solidFill>
                <a:latin typeface="Arial" panose="020B0604020202020204" pitchFamily="34" charset="0"/>
                <a:ea typeface="微软雅黑" panose="020B0503020204020204" charset="-122"/>
                <a:cs typeface="微软雅黑" panose="020B0503020204020204" charset="-122"/>
              </a:rPr>
              <a:t>New independent </a:t>
            </a:r>
            <a:endParaRPr lang="en-US" altLang="zh-CN" sz="1200" b="1" dirty="0" smtClean="0">
              <a:solidFill>
                <a:srgbClr val="FFFFFF"/>
              </a:solidFill>
              <a:latin typeface="Arial" panose="020B0604020202020204" pitchFamily="34" charset="0"/>
              <a:ea typeface="微软雅黑" panose="020B0503020204020204" charset="-122"/>
              <a:cs typeface="微软雅黑" panose="020B0503020204020204" charset="-122"/>
            </a:endParaRPr>
          </a:p>
          <a:p>
            <a:pPr lvl="0" algn="ctr" fontAlgn="base">
              <a:spcBef>
                <a:spcPct val="0"/>
              </a:spcBef>
              <a:spcAft>
                <a:spcPct val="0"/>
              </a:spcAft>
            </a:pPr>
            <a:r>
              <a:rPr lang="en-US" altLang="zh-CN" sz="1200" b="1" dirty="0" smtClean="0">
                <a:solidFill>
                  <a:srgbClr val="FFFFFF"/>
                </a:solidFill>
                <a:latin typeface="Arial" panose="020B0604020202020204" pitchFamily="34" charset="0"/>
                <a:ea typeface="微软雅黑" panose="020B0503020204020204" charset="-122"/>
                <a:cs typeface="微软雅黑" panose="020B0503020204020204" charset="-122"/>
              </a:rPr>
              <a:t>number</a:t>
            </a:r>
            <a:endParaRPr lang="en-US" altLang="zh-CN" sz="1200" b="1" dirty="0" smtClean="0">
              <a:solidFill>
                <a:srgbClr val="FFFFFF"/>
              </a:solidFill>
              <a:latin typeface="Arial" panose="020B0604020202020204" pitchFamily="34" charset="0"/>
              <a:ea typeface="微软雅黑" panose="020B0503020204020204" charset="-122"/>
              <a:cs typeface="微软雅黑" panose="020B0503020204020204" charset="-122"/>
            </a:endParaRPr>
          </a:p>
          <a:p>
            <a:pPr lvl="0" algn="ctr" fontAlgn="base">
              <a:spcBef>
                <a:spcPct val="0"/>
              </a:spcBef>
              <a:spcAft>
                <a:spcPct val="0"/>
              </a:spcAft>
            </a:pPr>
            <a:r>
              <a:rPr lang="en-US" altLang="zh-CN" sz="1200" b="1" dirty="0" smtClean="0">
                <a:solidFill>
                  <a:srgbClr val="FFFFFF"/>
                </a:solidFill>
                <a:latin typeface="Arial" panose="020B0604020202020204" pitchFamily="34" charset="0"/>
                <a:ea typeface="微软雅黑" panose="020B0503020204020204" charset="-122"/>
                <a:cs typeface="微软雅黑" panose="020B0503020204020204" charset="-122"/>
              </a:rPr>
              <a:t>Carrier </a:t>
            </a:r>
            <a:r>
              <a:rPr lang="en-US" altLang="zh-CN" sz="1200" b="1" dirty="0">
                <a:solidFill>
                  <a:srgbClr val="FFFFFF"/>
                </a:solidFill>
                <a:latin typeface="Arial" panose="020B0604020202020204" pitchFamily="34" charset="0"/>
                <a:ea typeface="微软雅黑" panose="020B0503020204020204" charset="-122"/>
                <a:cs typeface="微软雅黑" panose="020B0503020204020204" charset="-122"/>
              </a:rPr>
              <a:t>of assets</a:t>
            </a:r>
            <a:endParaRPr lang="zh-CN" altLang="en-US" sz="1200" b="1" dirty="0" smtClean="0">
              <a:solidFill>
                <a:srgbClr val="FFFFFF"/>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44"/>
          <p:cNvGrpSpPr/>
          <p:nvPr/>
        </p:nvGrpSpPr>
        <p:grpSpPr>
          <a:xfrm>
            <a:off x="3022971" y="1567287"/>
            <a:ext cx="3172427" cy="1572243"/>
            <a:chOff x="1044125" y="1657102"/>
            <a:chExt cx="2261339" cy="1063134"/>
          </a:xfrm>
        </p:grpSpPr>
        <p:grpSp>
          <p:nvGrpSpPr>
            <p:cNvPr id="33" name="组合 11"/>
            <p:cNvGrpSpPr/>
            <p:nvPr/>
          </p:nvGrpSpPr>
          <p:grpSpPr>
            <a:xfrm>
              <a:off x="1044125" y="1657102"/>
              <a:ext cx="729202" cy="1063134"/>
              <a:chOff x="1317693" y="2239928"/>
              <a:chExt cx="1025912" cy="1440553"/>
            </a:xfrm>
          </p:grpSpPr>
          <p:pic>
            <p:nvPicPr>
              <p:cNvPr id="2097166" name="图片 15"/>
              <p:cNvPicPr>
                <a:picLocks noChangeAspect="1"/>
              </p:cNvPicPr>
              <p:nvPr/>
            </p:nvPicPr>
            <p:blipFill>
              <a:blip r:embed="rId1" cstate="print"/>
              <a:stretch>
                <a:fillRect/>
              </a:stretch>
            </p:blipFill>
            <p:spPr>
              <a:xfrm>
                <a:off x="1549654" y="3127343"/>
                <a:ext cx="553137" cy="553138"/>
              </a:xfrm>
              <a:prstGeom prst="rect">
                <a:avLst/>
              </a:prstGeom>
            </p:spPr>
          </p:pic>
          <p:pic>
            <p:nvPicPr>
              <p:cNvPr id="2097167" name="图片 19"/>
              <p:cNvPicPr>
                <a:picLocks noChangeAspect="1"/>
              </p:cNvPicPr>
              <p:nvPr/>
            </p:nvPicPr>
            <p:blipFill>
              <a:blip r:embed="rId2" cstate="print"/>
              <a:stretch>
                <a:fillRect/>
              </a:stretch>
            </p:blipFill>
            <p:spPr>
              <a:xfrm>
                <a:off x="1317693" y="2239928"/>
                <a:ext cx="1025912" cy="887414"/>
              </a:xfrm>
              <a:prstGeom prst="rect">
                <a:avLst/>
              </a:prstGeom>
            </p:spPr>
          </p:pic>
        </p:grpSp>
        <p:grpSp>
          <p:nvGrpSpPr>
            <p:cNvPr id="34" name="组合 20"/>
            <p:cNvGrpSpPr/>
            <p:nvPr/>
          </p:nvGrpSpPr>
          <p:grpSpPr>
            <a:xfrm>
              <a:off x="1555351" y="1657102"/>
              <a:ext cx="729202" cy="1063134"/>
              <a:chOff x="1317693" y="2239928"/>
              <a:chExt cx="1025912" cy="1440553"/>
            </a:xfrm>
          </p:grpSpPr>
          <p:pic>
            <p:nvPicPr>
              <p:cNvPr id="2097168" name="图片 21"/>
              <p:cNvPicPr>
                <a:picLocks noChangeAspect="1"/>
              </p:cNvPicPr>
              <p:nvPr/>
            </p:nvPicPr>
            <p:blipFill>
              <a:blip r:embed="rId1" cstate="print"/>
              <a:stretch>
                <a:fillRect/>
              </a:stretch>
            </p:blipFill>
            <p:spPr>
              <a:xfrm>
                <a:off x="1549654" y="3127343"/>
                <a:ext cx="553137" cy="553138"/>
              </a:xfrm>
              <a:prstGeom prst="rect">
                <a:avLst/>
              </a:prstGeom>
            </p:spPr>
          </p:pic>
          <p:pic>
            <p:nvPicPr>
              <p:cNvPr id="2097169" name="图片 22"/>
              <p:cNvPicPr>
                <a:picLocks noChangeAspect="1"/>
              </p:cNvPicPr>
              <p:nvPr/>
            </p:nvPicPr>
            <p:blipFill>
              <a:blip r:embed="rId2" cstate="print"/>
              <a:stretch>
                <a:fillRect/>
              </a:stretch>
            </p:blipFill>
            <p:spPr>
              <a:xfrm>
                <a:off x="1317693" y="2239928"/>
                <a:ext cx="1025912" cy="887414"/>
              </a:xfrm>
              <a:prstGeom prst="rect">
                <a:avLst/>
              </a:prstGeom>
            </p:spPr>
          </p:pic>
        </p:grpSp>
        <p:grpSp>
          <p:nvGrpSpPr>
            <p:cNvPr id="35" name="组合 23"/>
            <p:cNvGrpSpPr/>
            <p:nvPr/>
          </p:nvGrpSpPr>
          <p:grpSpPr>
            <a:xfrm>
              <a:off x="2050651" y="1657102"/>
              <a:ext cx="729202" cy="1063134"/>
              <a:chOff x="1317693" y="2239928"/>
              <a:chExt cx="1025912" cy="1440553"/>
            </a:xfrm>
          </p:grpSpPr>
          <p:pic>
            <p:nvPicPr>
              <p:cNvPr id="2097170" name="图片 24"/>
              <p:cNvPicPr>
                <a:picLocks noChangeAspect="1"/>
              </p:cNvPicPr>
              <p:nvPr/>
            </p:nvPicPr>
            <p:blipFill>
              <a:blip r:embed="rId1" cstate="print"/>
              <a:stretch>
                <a:fillRect/>
              </a:stretch>
            </p:blipFill>
            <p:spPr>
              <a:xfrm>
                <a:off x="1549654" y="3127343"/>
                <a:ext cx="553137" cy="553138"/>
              </a:xfrm>
              <a:prstGeom prst="rect">
                <a:avLst/>
              </a:prstGeom>
            </p:spPr>
          </p:pic>
          <p:pic>
            <p:nvPicPr>
              <p:cNvPr id="2097171" name="图片 25"/>
              <p:cNvPicPr>
                <a:picLocks noChangeAspect="1"/>
              </p:cNvPicPr>
              <p:nvPr/>
            </p:nvPicPr>
            <p:blipFill>
              <a:blip r:embed="rId2" cstate="print"/>
              <a:stretch>
                <a:fillRect/>
              </a:stretch>
            </p:blipFill>
            <p:spPr>
              <a:xfrm>
                <a:off x="1317693" y="2239928"/>
                <a:ext cx="1025912" cy="887414"/>
              </a:xfrm>
              <a:prstGeom prst="rect">
                <a:avLst/>
              </a:prstGeom>
            </p:spPr>
          </p:pic>
        </p:grpSp>
        <p:grpSp>
          <p:nvGrpSpPr>
            <p:cNvPr id="36" name="组合 26"/>
            <p:cNvGrpSpPr/>
            <p:nvPr/>
          </p:nvGrpSpPr>
          <p:grpSpPr>
            <a:xfrm>
              <a:off x="2576262" y="1657102"/>
              <a:ext cx="729202" cy="1063134"/>
              <a:chOff x="1317693" y="2239928"/>
              <a:chExt cx="1025912" cy="1440553"/>
            </a:xfrm>
          </p:grpSpPr>
          <p:pic>
            <p:nvPicPr>
              <p:cNvPr id="2097172" name="图片 27"/>
              <p:cNvPicPr>
                <a:picLocks noChangeAspect="1"/>
              </p:cNvPicPr>
              <p:nvPr/>
            </p:nvPicPr>
            <p:blipFill>
              <a:blip r:embed="rId1" cstate="print"/>
              <a:stretch>
                <a:fillRect/>
              </a:stretch>
            </p:blipFill>
            <p:spPr>
              <a:xfrm>
                <a:off x="1549654" y="3127343"/>
                <a:ext cx="553137" cy="553138"/>
              </a:xfrm>
              <a:prstGeom prst="rect">
                <a:avLst/>
              </a:prstGeom>
            </p:spPr>
          </p:pic>
          <p:pic>
            <p:nvPicPr>
              <p:cNvPr id="2097173" name="图片 28"/>
              <p:cNvPicPr>
                <a:picLocks noChangeAspect="1"/>
              </p:cNvPicPr>
              <p:nvPr/>
            </p:nvPicPr>
            <p:blipFill>
              <a:blip r:embed="rId2" cstate="print"/>
              <a:stretch>
                <a:fillRect/>
              </a:stretch>
            </p:blipFill>
            <p:spPr>
              <a:xfrm>
                <a:off x="1317693" y="2239928"/>
                <a:ext cx="1025912" cy="887414"/>
              </a:xfrm>
              <a:prstGeom prst="rect">
                <a:avLst/>
              </a:prstGeom>
            </p:spPr>
          </p:pic>
        </p:grpSp>
        <p:grpSp>
          <p:nvGrpSpPr>
            <p:cNvPr id="37" name="组合 43"/>
            <p:cNvGrpSpPr/>
            <p:nvPr/>
          </p:nvGrpSpPr>
          <p:grpSpPr>
            <a:xfrm>
              <a:off x="1565118" y="2445201"/>
              <a:ext cx="169666" cy="138929"/>
              <a:chOff x="1355568" y="3353280"/>
              <a:chExt cx="169666" cy="138929"/>
            </a:xfrm>
          </p:grpSpPr>
          <p:cxnSp>
            <p:nvCxnSpPr>
              <p:cNvPr id="3145738" name="直接连接符 29"/>
              <p:cNvCxnSpPr/>
              <p:nvPr/>
            </p:nvCxnSpPr>
            <p:spPr>
              <a:xfrm>
                <a:off x="1355568" y="339440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9" name="直接连接符 30"/>
              <p:cNvCxnSpPr/>
              <p:nvPr/>
            </p:nvCxnSpPr>
            <p:spPr>
              <a:xfrm>
                <a:off x="1355568" y="345536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0" name="直接连接符 31"/>
              <p:cNvCxnSpPr/>
              <p:nvPr/>
            </p:nvCxnSpPr>
            <p:spPr>
              <a:xfrm flipV="1">
                <a:off x="1378225" y="3353280"/>
                <a:ext cx="124352" cy="13892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组合 38"/>
            <p:cNvGrpSpPr/>
            <p:nvPr/>
          </p:nvGrpSpPr>
          <p:grpSpPr>
            <a:xfrm>
              <a:off x="2084442" y="2445201"/>
              <a:ext cx="169666" cy="138929"/>
              <a:chOff x="1874892" y="3353280"/>
              <a:chExt cx="169666" cy="138929"/>
            </a:xfrm>
          </p:grpSpPr>
          <p:cxnSp>
            <p:nvCxnSpPr>
              <p:cNvPr id="3145741" name="直接连接符 34"/>
              <p:cNvCxnSpPr/>
              <p:nvPr/>
            </p:nvCxnSpPr>
            <p:spPr>
              <a:xfrm>
                <a:off x="1874892" y="339440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2" name="直接连接符 35"/>
              <p:cNvCxnSpPr/>
              <p:nvPr/>
            </p:nvCxnSpPr>
            <p:spPr>
              <a:xfrm>
                <a:off x="1874892" y="345536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3" name="直接连接符 36"/>
              <p:cNvCxnSpPr/>
              <p:nvPr/>
            </p:nvCxnSpPr>
            <p:spPr>
              <a:xfrm flipV="1">
                <a:off x="1897549" y="3353280"/>
                <a:ext cx="124352" cy="13892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组合 39"/>
            <p:cNvGrpSpPr/>
            <p:nvPr/>
          </p:nvGrpSpPr>
          <p:grpSpPr>
            <a:xfrm>
              <a:off x="2590078" y="2429420"/>
              <a:ext cx="169666" cy="138929"/>
              <a:chOff x="1874892" y="3353280"/>
              <a:chExt cx="169666" cy="138929"/>
            </a:xfrm>
          </p:grpSpPr>
          <p:cxnSp>
            <p:nvCxnSpPr>
              <p:cNvPr id="3145744" name="直接连接符 40"/>
              <p:cNvCxnSpPr/>
              <p:nvPr/>
            </p:nvCxnSpPr>
            <p:spPr>
              <a:xfrm>
                <a:off x="1874892" y="339440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5" name="直接连接符 41"/>
              <p:cNvCxnSpPr/>
              <p:nvPr/>
            </p:nvCxnSpPr>
            <p:spPr>
              <a:xfrm>
                <a:off x="1874892" y="3455366"/>
                <a:ext cx="169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46" name="直接连接符 42"/>
              <p:cNvCxnSpPr/>
              <p:nvPr/>
            </p:nvCxnSpPr>
            <p:spPr>
              <a:xfrm flipV="1">
                <a:off x="1897549" y="3353280"/>
                <a:ext cx="124352" cy="138929"/>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48608" name="矩形 46"/>
          <p:cNvSpPr/>
          <p:nvPr/>
        </p:nvSpPr>
        <p:spPr>
          <a:xfrm>
            <a:off x="1129665" y="3488690"/>
            <a:ext cx="6958965" cy="829945"/>
          </a:xfrm>
          <a:prstGeom prst="rect">
            <a:avLst/>
          </a:prstGeom>
        </p:spPr>
        <p:txBody>
          <a:bodyPr wrap="square">
            <a:spAutoFit/>
          </a:bodyPr>
          <a:lstStyle/>
          <a:p>
            <a:pPr algn="ctr"/>
            <a:r>
              <a:rPr lang="zh-CN" altLang="en-US" sz="1600" dirty="0">
                <a:solidFill>
                  <a:schemeClr val="bg2"/>
                </a:solidFill>
                <a:latin typeface="Arial" panose="020B0604020202020204" pitchFamily="34" charset="0"/>
                <a:ea typeface="微软雅黑" panose="020B0503020204020204" charset="-122"/>
                <a:cs typeface="微软雅黑" panose="020B0503020204020204" charset="-122"/>
              </a:rPr>
              <a:t>各村民手中账本信息总是不</a:t>
            </a:r>
            <a:r>
              <a:rPr lang="zh-CN" altLang="en-US" sz="1600" dirty="0" smtClean="0">
                <a:solidFill>
                  <a:schemeClr val="bg2"/>
                </a:solidFill>
                <a:latin typeface="Arial" panose="020B0604020202020204" pitchFamily="34" charset="0"/>
                <a:ea typeface="微软雅黑" panose="020B0503020204020204" charset="-122"/>
                <a:cs typeface="微软雅黑" panose="020B0503020204020204" charset="-122"/>
              </a:rPr>
              <a:t>一致，难以查明不一致的原因</a:t>
            </a:r>
            <a:endParaRPr lang="en-US" altLang="zh-CN" sz="1600" dirty="0" smtClean="0">
              <a:solidFill>
                <a:schemeClr val="bg2"/>
              </a:solidFill>
              <a:latin typeface="Arial" panose="020B0604020202020204" pitchFamily="34" charset="0"/>
              <a:ea typeface="微软雅黑" panose="020B0503020204020204" charset="-122"/>
              <a:cs typeface="微软雅黑" panose="020B0503020204020204" charset="-122"/>
            </a:endParaRPr>
          </a:p>
          <a:p>
            <a:pPr algn="ctr"/>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The account information of each </a:t>
            </a:r>
            <a:r>
              <a:rPr lang="en-US" altLang="zh-CN" sz="1600" dirty="0" smtClean="0">
                <a:solidFill>
                  <a:schemeClr val="bg2"/>
                </a:solidFill>
                <a:latin typeface="Arial" panose="020B0604020202020204" pitchFamily="34" charset="0"/>
                <a:ea typeface="微软雅黑" panose="020B0503020204020204" charset="-122"/>
                <a:cs typeface="微软雅黑" panose="020B0503020204020204" charset="-122"/>
              </a:rPr>
              <a:t>villager </a:t>
            </a:r>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is </a:t>
            </a:r>
            <a:r>
              <a:rPr lang="en-US" altLang="zh-CN" sz="1600" dirty="0" smtClean="0">
                <a:solidFill>
                  <a:schemeClr val="bg2"/>
                </a:solidFill>
                <a:latin typeface="Arial" panose="020B0604020202020204" pitchFamily="34" charset="0"/>
                <a:ea typeface="微软雅黑" panose="020B0503020204020204" charset="-122"/>
                <a:cs typeface="微软雅黑" panose="020B0503020204020204" charset="-122"/>
              </a:rPr>
              <a:t>always inconsistent, and it is difficult to </a:t>
            </a:r>
            <a:r>
              <a:rPr lang="en-US" altLang="zh-CN" sz="1600" dirty="0">
                <a:solidFill>
                  <a:schemeClr val="bg2"/>
                </a:solidFill>
                <a:latin typeface="Arial" panose="020B0604020202020204" pitchFamily="34" charset="0"/>
                <a:ea typeface="微软雅黑" panose="020B0503020204020204" charset="-122"/>
                <a:cs typeface="微软雅黑" panose="020B0503020204020204" charset="-122"/>
              </a:rPr>
              <a:t>identify the cause of inconsistency</a:t>
            </a:r>
            <a:endParaRPr lang="zh-CN" altLang="en-US" sz="1600" dirty="0">
              <a:solidFill>
                <a:schemeClr val="bg2"/>
              </a:solidFill>
              <a:latin typeface="Arial" panose="020B0604020202020204" pitchFamily="34" charset="0"/>
              <a:ea typeface="微软雅黑" panose="020B0503020204020204" charset="-122"/>
              <a:cs typeface="微软雅黑" panose="020B0503020204020204" charset="-122"/>
            </a:endParaRPr>
          </a:p>
        </p:txBody>
      </p:sp>
      <p:sp>
        <p:nvSpPr>
          <p:cNvPr id="1048609" name="矩形 47"/>
          <p:cNvSpPr/>
          <p:nvPr/>
        </p:nvSpPr>
        <p:spPr>
          <a:xfrm>
            <a:off x="1558925" y="778510"/>
            <a:ext cx="6101080" cy="449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rial" panose="020B0604020202020204" pitchFamily="34" charset="0"/>
                <a:ea typeface="微软雅黑" panose="020B0503020204020204" charset="-122"/>
                <a:cs typeface="微软雅黑" panose="020B0503020204020204" charset="-122"/>
              </a:rPr>
              <a:t>分布式记账</a:t>
            </a:r>
            <a:endParaRPr lang="en-US" altLang="zh-CN" sz="1400" dirty="0" smtClean="0">
              <a:latin typeface="Arial" panose="020B0604020202020204" pitchFamily="34" charset="0"/>
              <a:ea typeface="微软雅黑" panose="020B0503020204020204" charset="-122"/>
              <a:cs typeface="微软雅黑" panose="020B0503020204020204" charset="-122"/>
            </a:endParaRPr>
          </a:p>
          <a:p>
            <a:pPr algn="ctr"/>
            <a:r>
              <a:rPr lang="en-US" altLang="zh-CN" sz="1400" dirty="0">
                <a:latin typeface="Arial" panose="020B0604020202020204" pitchFamily="34" charset="0"/>
                <a:ea typeface="微软雅黑" panose="020B0503020204020204" charset="-122"/>
                <a:cs typeface="微软雅黑" panose="020B0503020204020204" charset="-122"/>
              </a:rPr>
              <a:t>Distributed accounting</a:t>
            </a:r>
            <a:endParaRPr lang="zh-CN" altLang="en-US" sz="1400" dirty="0">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1" name="标题 1"/>
          <p:cNvSpPr txBox="1"/>
          <p:nvPr/>
        </p:nvSpPr>
        <p:spPr>
          <a:xfrm>
            <a:off x="620395" y="700405"/>
            <a:ext cx="5607050" cy="641350"/>
          </a:xfrm>
          <a:prstGeom prst="rect">
            <a:avLst/>
          </a:prstGeom>
        </p:spPr>
        <p:txBody>
          <a:bodyPr vert="horz" lIns="30477" tIns="15238" rIns="30477" bIns="15238"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50000"/>
              </a:lnSpc>
            </a:pPr>
            <a:r>
              <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区块链技术落地的主要</a:t>
            </a:r>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rPr>
              <a:t>影响</a:t>
            </a:r>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lt"/>
            </a:endParaRPr>
          </a:p>
          <a:p>
            <a:pPr fontAlgn="auto">
              <a:lnSpc>
                <a:spcPct val="150000"/>
              </a:lnSpc>
            </a:pP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The main impact of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technology landing</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
        <p:nvSpPr>
          <p:cNvPr id="1049012" name="文本框 2"/>
          <p:cNvSpPr txBox="1"/>
          <p:nvPr/>
        </p:nvSpPr>
        <p:spPr>
          <a:xfrm>
            <a:off x="619760" y="3823335"/>
            <a:ext cx="7853045" cy="993140"/>
          </a:xfrm>
          <a:prstGeom prst="rect">
            <a:avLst/>
          </a:prstGeom>
          <a:noFill/>
        </p:spPr>
        <p:txBody>
          <a:bodyPr wrap="square" rtlCol="0">
            <a:noAutofit/>
          </a:bodyPr>
          <a:lstStyle/>
          <a:p>
            <a:pPr marL="342900" indent="-342900" algn="ctr">
              <a:lnSpc>
                <a:spcPct val="100000"/>
              </a:lnSpc>
              <a:buChar char="•"/>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mn-ea"/>
              </a:rPr>
              <a:t>不要神化，不要妖魔</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化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sym typeface="+mn-ea"/>
              </a:rPr>
              <a:t>Don't deify, don't demonize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a:p>
            <a:pPr marL="342900" indent="-342900" algn="ctr">
              <a:lnSpc>
                <a:spcPct val="100000"/>
              </a:lnSpc>
              <a:buChar char="•"/>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rPr>
              <a:t>信息上云，交易上</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链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Information on the cloud, transaction on the chain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a:p>
            <a:pPr marL="342900" indent="-342900" algn="ctr">
              <a:lnSpc>
                <a:spcPct val="100000"/>
              </a:lnSpc>
              <a:buChar char="•"/>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区块链未来三年将在实体经济中广泛落地</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342900" indent="-342900" algn="ctr">
              <a:lnSpc>
                <a:spcPct val="100000"/>
              </a:lnSpc>
              <a:buChar char="•"/>
            </a:pP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The blockchain will be widely used in the real economy in the next three years.</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13" name="MH_Other_1"/>
          <p:cNvSpPr/>
          <p:nvPr>
            <p:custDataLst>
              <p:tags r:id="rId1"/>
            </p:custDataLst>
          </p:nvPr>
        </p:nvSpPr>
        <p:spPr>
          <a:xfrm>
            <a:off x="1176655" y="2227580"/>
            <a:ext cx="779780" cy="46418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4" name="MH_Other_2"/>
          <p:cNvSpPr/>
          <p:nvPr>
            <p:custDataLst>
              <p:tags r:id="rId2"/>
            </p:custDataLst>
          </p:nvPr>
        </p:nvSpPr>
        <p:spPr>
          <a:xfrm>
            <a:off x="1164590" y="2273935"/>
            <a:ext cx="797560" cy="46291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5" name="MH_Other_3"/>
          <p:cNvSpPr txBox="1"/>
          <p:nvPr>
            <p:custDataLst>
              <p:tags r:id="rId3"/>
            </p:custDataLst>
          </p:nvPr>
        </p:nvSpPr>
        <p:spPr bwMode="auto">
          <a:xfrm>
            <a:off x="1283335" y="1993900"/>
            <a:ext cx="560705" cy="609600"/>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01</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6" name="MH_SubTitle_1"/>
          <p:cNvSpPr txBox="1"/>
          <p:nvPr>
            <p:custDataLst>
              <p:tags r:id="rId4"/>
            </p:custDataLst>
          </p:nvPr>
        </p:nvSpPr>
        <p:spPr bwMode="auto">
          <a:xfrm>
            <a:off x="809625" y="2837180"/>
            <a:ext cx="1623060" cy="762000"/>
          </a:xfrm>
          <a:prstGeom prst="rect">
            <a:avLst/>
          </a:prstGeom>
          <a:noFill/>
          <a:ln>
            <a:noFill/>
          </a:ln>
        </p:spPr>
        <p:txBody>
          <a:bodyPr>
            <a:normAutofit fontScale="925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降低实体经济</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成本</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Reduce the cost of the real economy</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7" name="MH_Other_4"/>
          <p:cNvSpPr/>
          <p:nvPr>
            <p:custDataLst>
              <p:tags r:id="rId5"/>
            </p:custDataLst>
          </p:nvPr>
        </p:nvSpPr>
        <p:spPr>
          <a:xfrm>
            <a:off x="3143885" y="2227580"/>
            <a:ext cx="778510" cy="46418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8" name="MH_Other_5"/>
          <p:cNvSpPr/>
          <p:nvPr>
            <p:custDataLst>
              <p:tags r:id="rId6"/>
            </p:custDataLst>
          </p:nvPr>
        </p:nvSpPr>
        <p:spPr>
          <a:xfrm>
            <a:off x="3131820" y="2273935"/>
            <a:ext cx="796290" cy="46291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19" name="MH_Other_6"/>
          <p:cNvSpPr txBox="1"/>
          <p:nvPr>
            <p:custDataLst>
              <p:tags r:id="rId7"/>
            </p:custDataLst>
          </p:nvPr>
        </p:nvSpPr>
        <p:spPr bwMode="auto">
          <a:xfrm>
            <a:off x="3249930" y="1993900"/>
            <a:ext cx="560705" cy="609600"/>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02</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0" name="MH_SubTitle_2"/>
          <p:cNvSpPr txBox="1"/>
          <p:nvPr>
            <p:custDataLst>
              <p:tags r:id="rId8"/>
            </p:custDataLst>
          </p:nvPr>
        </p:nvSpPr>
        <p:spPr bwMode="auto">
          <a:xfrm>
            <a:off x="2777490" y="2837180"/>
            <a:ext cx="1621790" cy="762000"/>
          </a:xfrm>
          <a:prstGeom prst="rect">
            <a:avLst/>
          </a:prstGeom>
          <a:noFill/>
          <a:ln>
            <a:noFill/>
          </a:ln>
        </p:spPr>
        <p:txBody>
          <a:bodyPr>
            <a:normAutofit fontScale="77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提升产业链协同</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效率</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Improve the synergy efficiency of the industry chain</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1" name="MH_Other_7"/>
          <p:cNvSpPr/>
          <p:nvPr>
            <p:custDataLst>
              <p:tags r:id="rId9"/>
            </p:custDataLst>
          </p:nvPr>
        </p:nvSpPr>
        <p:spPr>
          <a:xfrm>
            <a:off x="5110480" y="2227580"/>
            <a:ext cx="779780" cy="46418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2" name="MH_Other_8"/>
          <p:cNvSpPr/>
          <p:nvPr>
            <p:custDataLst>
              <p:tags r:id="rId10"/>
            </p:custDataLst>
          </p:nvPr>
        </p:nvSpPr>
        <p:spPr>
          <a:xfrm>
            <a:off x="5099685" y="2273935"/>
            <a:ext cx="796290" cy="46291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3" name="MH_Other_9"/>
          <p:cNvSpPr txBox="1"/>
          <p:nvPr>
            <p:custDataLst>
              <p:tags r:id="rId11"/>
            </p:custDataLst>
          </p:nvPr>
        </p:nvSpPr>
        <p:spPr bwMode="auto">
          <a:xfrm>
            <a:off x="5217795" y="1993900"/>
            <a:ext cx="560705" cy="609600"/>
          </a:xfrm>
          <a:prstGeom prst="rect">
            <a:avLst/>
          </a:prstGeom>
          <a:noFill/>
          <a:ln>
            <a:noFill/>
          </a:ln>
        </p:spPr>
        <p:txBody>
          <a:bodyPr>
            <a:normAutofit fontScale="92593"/>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a:solidFill>
                  <a:schemeClr val="bg1"/>
                </a:solidFill>
                <a:latin typeface="Arial" panose="020B0604020202020204" pitchFamily="34" charset="0"/>
                <a:ea typeface="微软雅黑" panose="020B0503020204020204" charset="-122"/>
                <a:cs typeface="微软雅黑" panose="020B0503020204020204" charset="-122"/>
              </a:rPr>
              <a:t>03</a:t>
            </a:r>
            <a:endParaRPr lang="en-US" altLang="zh-CN" sz="2700" b="1">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4" name="MH_SubTitle_3"/>
          <p:cNvSpPr txBox="1"/>
          <p:nvPr>
            <p:custDataLst>
              <p:tags r:id="rId12"/>
            </p:custDataLst>
          </p:nvPr>
        </p:nvSpPr>
        <p:spPr bwMode="auto">
          <a:xfrm>
            <a:off x="4744085" y="2837180"/>
            <a:ext cx="1623060" cy="762000"/>
          </a:xfrm>
          <a:prstGeom prst="rect">
            <a:avLst/>
          </a:prstGeom>
          <a:noFill/>
          <a:ln>
            <a:noFill/>
          </a:ln>
        </p:spPr>
        <p:txBody>
          <a:bodyPr>
            <a:normAutofit fontScale="77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优化产业诚信发展</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环境</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Optimize the environment for industrial integrity development</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5" name="MH_Other_7"/>
          <p:cNvSpPr/>
          <p:nvPr>
            <p:custDataLst>
              <p:tags r:id="rId13"/>
            </p:custDataLst>
          </p:nvPr>
        </p:nvSpPr>
        <p:spPr>
          <a:xfrm>
            <a:off x="7078345" y="2227580"/>
            <a:ext cx="779780" cy="46418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6" name="MH_Other_8"/>
          <p:cNvSpPr/>
          <p:nvPr>
            <p:custDataLst>
              <p:tags r:id="rId14"/>
            </p:custDataLst>
          </p:nvPr>
        </p:nvSpPr>
        <p:spPr>
          <a:xfrm>
            <a:off x="7067550" y="2273935"/>
            <a:ext cx="796290" cy="462915"/>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7" name="MH_Other_9"/>
          <p:cNvSpPr txBox="1"/>
          <p:nvPr>
            <p:custDataLst>
              <p:tags r:id="rId15"/>
            </p:custDataLst>
          </p:nvPr>
        </p:nvSpPr>
        <p:spPr bwMode="auto">
          <a:xfrm>
            <a:off x="7185660" y="1993900"/>
            <a:ext cx="560705" cy="565785"/>
          </a:xfrm>
          <a:prstGeom prst="rect">
            <a:avLst/>
          </a:prstGeom>
          <a:noFill/>
          <a:ln>
            <a:noFill/>
          </a:ln>
        </p:spPr>
        <p:txBody>
          <a:bodyPr>
            <a:normAutofit fontScale="92593"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en-US" altLang="zh-CN" sz="2700" b="1" dirty="0">
                <a:solidFill>
                  <a:schemeClr val="bg1"/>
                </a:solidFill>
                <a:latin typeface="Arial" panose="020B0604020202020204" pitchFamily="34" charset="0"/>
                <a:ea typeface="微软雅黑" panose="020B0503020204020204" charset="-122"/>
                <a:cs typeface="微软雅黑" panose="020B0503020204020204" charset="-122"/>
              </a:rPr>
              <a:t>04</a:t>
            </a:r>
            <a:endParaRPr lang="en-US" altLang="zh-CN" sz="2700" b="1"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9028" name="MH_SubTitle_3"/>
          <p:cNvSpPr txBox="1"/>
          <p:nvPr>
            <p:custDataLst>
              <p:tags r:id="rId16"/>
            </p:custDataLst>
          </p:nvPr>
        </p:nvSpPr>
        <p:spPr bwMode="auto">
          <a:xfrm>
            <a:off x="6711315" y="2837180"/>
            <a:ext cx="1623060" cy="762000"/>
          </a:xfrm>
          <a:prstGeom prst="rect">
            <a:avLst/>
          </a:prstGeom>
          <a:noFill/>
          <a:ln>
            <a:noFill/>
          </a:ln>
        </p:spPr>
        <p:txBody>
          <a:bodyPr>
            <a:normAutofit fontScale="92500"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30000"/>
              </a:lnSpc>
            </a:pPr>
            <a:r>
              <a:rPr lang="zh-CN" altLang="en-US" sz="1350" dirty="0">
                <a:solidFill>
                  <a:schemeClr val="bg1"/>
                </a:solidFill>
                <a:latin typeface="Arial" panose="020B0604020202020204" pitchFamily="34" charset="0"/>
                <a:ea typeface="微软雅黑" panose="020B0503020204020204" charset="-122"/>
                <a:cs typeface="微软雅黑" panose="020B0503020204020204" charset="-122"/>
              </a:rPr>
              <a:t>引导资金脱虚入</a:t>
            </a:r>
            <a:r>
              <a:rPr lang="zh-CN" altLang="en-US" sz="1350" dirty="0" smtClean="0">
                <a:solidFill>
                  <a:schemeClr val="bg1"/>
                </a:solidFill>
                <a:latin typeface="Arial" panose="020B0604020202020204" pitchFamily="34" charset="0"/>
                <a:ea typeface="微软雅黑" panose="020B0503020204020204" charset="-122"/>
                <a:cs typeface="微软雅黑" panose="020B0503020204020204" charset="-122"/>
              </a:rPr>
              <a:t>实</a:t>
            </a:r>
            <a:endParaRPr lang="en-US" altLang="zh-CN" sz="1350" dirty="0" smtClean="0">
              <a:solidFill>
                <a:schemeClr val="bg1"/>
              </a:solidFill>
              <a:latin typeface="Arial" panose="020B0604020202020204" pitchFamily="34" charset="0"/>
              <a:ea typeface="微软雅黑" panose="020B0503020204020204" charset="-122"/>
              <a:cs typeface="微软雅黑" panose="020B0503020204020204" charset="-122"/>
            </a:endParaRPr>
          </a:p>
          <a:p>
            <a:pPr algn="ctr">
              <a:lnSpc>
                <a:spcPct val="130000"/>
              </a:lnSpc>
            </a:pPr>
            <a:r>
              <a:rPr lang="en-US" altLang="zh-CN" sz="1350" dirty="0">
                <a:solidFill>
                  <a:schemeClr val="bg1"/>
                </a:solidFill>
                <a:latin typeface="Arial" panose="020B0604020202020204" pitchFamily="34" charset="0"/>
                <a:ea typeface="微软雅黑" panose="020B0503020204020204" charset="-122"/>
                <a:cs typeface="微软雅黑" panose="020B0503020204020204" charset="-122"/>
              </a:rPr>
              <a:t>Guide funds out of the way</a:t>
            </a:r>
            <a:endParaRPr lang="zh-CN" altLang="en-US" sz="1350" dirty="0">
              <a:solidFill>
                <a:schemeClr val="bg1"/>
              </a:solidFill>
              <a:latin typeface="Arial" panose="020B0604020202020204" pitchFamily="34" charset="0"/>
              <a:ea typeface="微软雅黑" panose="020B0503020204020204" charset="-122"/>
              <a:cs typeface="微软雅黑" panose="020B0503020204020204" charset="-122"/>
            </a:endParaRPr>
          </a:p>
        </p:txBody>
      </p:sp>
    </p:spTree>
    <p:custDataLst>
      <p:tags r:id="rId17"/>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9" name="矩形 3"/>
          <p:cNvSpPr/>
          <p:nvPr/>
        </p:nvSpPr>
        <p:spPr>
          <a:xfrm>
            <a:off x="117738" y="695872"/>
            <a:ext cx="2448330" cy="483840"/>
          </a:xfrm>
          <a:prstGeom prst="rect">
            <a:avLst/>
          </a:prstGeom>
          <a:noFill/>
          <a:ln w="9525">
            <a:noFill/>
            <a:miter/>
          </a:ln>
        </p:spPr>
        <p:txBody>
          <a:bodyPr lIns="24939" rIns="24939" anchor="ctr"/>
          <a:lstStyle/>
          <a:p>
            <a:pPr algn="ctr" defTabSz="518160"/>
            <a:endParaRPr lang="zh-CN" altLang="en-US" sz="1530"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82" name="组合 129"/>
          <p:cNvGrpSpPr/>
          <p:nvPr>
            <p:custDataLst>
              <p:tags r:id="rId1"/>
            </p:custDataLst>
          </p:nvPr>
        </p:nvGrpSpPr>
        <p:grpSpPr>
          <a:xfrm>
            <a:off x="3855862" y="1641229"/>
            <a:ext cx="457784" cy="381667"/>
            <a:chOff x="5236217" y="1714283"/>
            <a:chExt cx="775230" cy="646331"/>
          </a:xfrm>
        </p:grpSpPr>
        <p:sp>
          <p:nvSpPr>
            <p:cNvPr id="1049030" name="文本框 57"/>
            <p:cNvSpPr txBox="1"/>
            <p:nvPr>
              <p:custDataLst>
                <p:tags r:id="rId2"/>
              </p:custDataLst>
            </p:nvPr>
          </p:nvSpPr>
          <p:spPr>
            <a:xfrm>
              <a:off x="5236217" y="1714283"/>
              <a:ext cx="518091" cy="646331"/>
            </a:xfrm>
            <a:prstGeom prst="rect">
              <a:avLst/>
            </a:prstGeom>
            <a:noFill/>
          </p:spPr>
          <p:txBody>
            <a:bodyPr wrap="none" rtlCol="0">
              <a:normAutofit fontScale="97322"/>
            </a:bodyPr>
            <a:lstStyle/>
            <a:p>
              <a:r>
                <a:rPr lang="en-US" altLang="zh-CN" sz="1965" b="1" smtClean="0">
                  <a:solidFill>
                    <a:schemeClr val="accen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a:t>
              </a:r>
              <a:endParaRPr lang="en-US" altLang="zh-CN" sz="1965" b="1" smtClean="0">
                <a:solidFill>
                  <a:schemeClr val="accen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83" name="组合 59"/>
            <p:cNvGrpSpPr/>
            <p:nvPr/>
          </p:nvGrpSpPr>
          <p:grpSpPr>
            <a:xfrm rot="10800000" flipH="1">
              <a:off x="5751149" y="1844703"/>
              <a:ext cx="260298" cy="385491"/>
              <a:chOff x="3099646" y="1492209"/>
              <a:chExt cx="1496171" cy="2215770"/>
            </a:xfrm>
            <a:solidFill>
              <a:srgbClr val="E7E6E6">
                <a:lumMod val="50000"/>
              </a:srgbClr>
            </a:solidFill>
          </p:grpSpPr>
          <p:grpSp>
            <p:nvGrpSpPr>
              <p:cNvPr id="84" name="组合 60"/>
              <p:cNvGrpSpPr/>
              <p:nvPr/>
            </p:nvGrpSpPr>
            <p:grpSpPr>
              <a:xfrm>
                <a:off x="3099646" y="1492209"/>
                <a:ext cx="1481447" cy="1418552"/>
                <a:chOff x="3099646" y="1492209"/>
                <a:chExt cx="1481447" cy="1418552"/>
              </a:xfrm>
              <a:grpFill/>
            </p:grpSpPr>
            <p:sp>
              <p:nvSpPr>
                <p:cNvPr id="1049031" name="椭圆 61"/>
                <p:cNvSpPr/>
                <p:nvPr>
                  <p:custDataLst>
                    <p:tags r:id="rId3"/>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2" name="椭圆 62"/>
                <p:cNvSpPr/>
                <p:nvPr>
                  <p:custDataLst>
                    <p:tags r:id="rId4"/>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3" name="椭圆 63"/>
                <p:cNvSpPr/>
                <p:nvPr>
                  <p:custDataLst>
                    <p:tags r:id="rId5"/>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85" name="组合 64"/>
              <p:cNvGrpSpPr/>
              <p:nvPr/>
            </p:nvGrpSpPr>
            <p:grpSpPr>
              <a:xfrm flipV="1">
                <a:off x="3705997" y="2928381"/>
                <a:ext cx="889820" cy="779598"/>
                <a:chOff x="3691279" y="1544086"/>
                <a:chExt cx="889820" cy="779598"/>
              </a:xfrm>
              <a:grpFill/>
            </p:grpSpPr>
            <p:sp>
              <p:nvSpPr>
                <p:cNvPr id="1049034" name="椭圆 65"/>
                <p:cNvSpPr/>
                <p:nvPr>
                  <p:custDataLst>
                    <p:tags r:id="rId6"/>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5" name="椭圆 66"/>
                <p:cNvSpPr/>
                <p:nvPr>
                  <p:custDataLst>
                    <p:tags r:id="rId7"/>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grpSp>
        <p:nvGrpSpPr>
          <p:cNvPr id="86" name="组合 114"/>
          <p:cNvGrpSpPr/>
          <p:nvPr>
            <p:custDataLst>
              <p:tags r:id="rId8"/>
            </p:custDataLst>
          </p:nvPr>
        </p:nvGrpSpPr>
        <p:grpSpPr>
          <a:xfrm>
            <a:off x="3931632" y="3758954"/>
            <a:ext cx="408563" cy="345318"/>
            <a:chOff x="5364527" y="5300523"/>
            <a:chExt cx="691876" cy="584775"/>
          </a:xfrm>
        </p:grpSpPr>
        <p:sp>
          <p:nvSpPr>
            <p:cNvPr id="1049036" name="文本框 73"/>
            <p:cNvSpPr txBox="1"/>
            <p:nvPr>
              <p:custDataLst>
                <p:tags r:id="rId9"/>
              </p:custDataLst>
            </p:nvPr>
          </p:nvSpPr>
          <p:spPr>
            <a:xfrm>
              <a:off x="5364527" y="5300523"/>
              <a:ext cx="434734" cy="584775"/>
            </a:xfrm>
            <a:prstGeom prst="rect">
              <a:avLst/>
            </a:prstGeom>
            <a:noFill/>
          </p:spPr>
          <p:txBody>
            <a:bodyPr wrap="none" rtlCol="0">
              <a:normAutofit fontScale="99577" lnSpcReduction="10000"/>
            </a:bodyPr>
            <a:lstStyle/>
            <a:p>
              <a:r>
                <a:rPr lang="en-US" altLang="zh-CN" sz="1745" b="1"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F</a:t>
              </a:r>
              <a:endParaRPr lang="en-US" altLang="zh-CN" sz="1745" b="1"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87" name="组合 74"/>
            <p:cNvGrpSpPr/>
            <p:nvPr/>
          </p:nvGrpSpPr>
          <p:grpSpPr>
            <a:xfrm rot="10800000">
              <a:off x="5796105" y="5400164"/>
              <a:ext cx="260298" cy="385491"/>
              <a:chOff x="3099646" y="1492209"/>
              <a:chExt cx="1496171" cy="2215770"/>
            </a:xfrm>
            <a:solidFill>
              <a:srgbClr val="E7E6E6">
                <a:lumMod val="50000"/>
              </a:srgbClr>
            </a:solidFill>
          </p:grpSpPr>
          <p:grpSp>
            <p:nvGrpSpPr>
              <p:cNvPr id="88" name="组合 75"/>
              <p:cNvGrpSpPr/>
              <p:nvPr/>
            </p:nvGrpSpPr>
            <p:grpSpPr>
              <a:xfrm>
                <a:off x="3099646" y="1492209"/>
                <a:ext cx="1481447" cy="1418552"/>
                <a:chOff x="3099646" y="1492209"/>
                <a:chExt cx="1481447" cy="1418552"/>
              </a:xfrm>
              <a:grpFill/>
            </p:grpSpPr>
            <p:sp>
              <p:nvSpPr>
                <p:cNvPr id="1049037" name="椭圆 79"/>
                <p:cNvSpPr/>
                <p:nvPr>
                  <p:custDataLst>
                    <p:tags r:id="rId10"/>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8" name="椭圆 80"/>
                <p:cNvSpPr/>
                <p:nvPr>
                  <p:custDataLst>
                    <p:tags r:id="rId11"/>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9" name="椭圆 81"/>
                <p:cNvSpPr/>
                <p:nvPr>
                  <p:custDataLst>
                    <p:tags r:id="rId12"/>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89" name="组合 76"/>
              <p:cNvGrpSpPr/>
              <p:nvPr/>
            </p:nvGrpSpPr>
            <p:grpSpPr>
              <a:xfrm flipV="1">
                <a:off x="3705997" y="2928381"/>
                <a:ext cx="889820" cy="779598"/>
                <a:chOff x="3691279" y="1544086"/>
                <a:chExt cx="889820" cy="779598"/>
              </a:xfrm>
              <a:grpFill/>
            </p:grpSpPr>
            <p:sp>
              <p:nvSpPr>
                <p:cNvPr id="1049040" name="椭圆 77"/>
                <p:cNvSpPr/>
                <p:nvPr>
                  <p:custDataLst>
                    <p:tags r:id="rId13"/>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1" name="椭圆 78"/>
                <p:cNvSpPr/>
                <p:nvPr>
                  <p:custDataLst>
                    <p:tags r:id="rId14"/>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42" name="文本框 69"/>
          <p:cNvSpPr txBox="1"/>
          <p:nvPr>
            <p:custDataLst>
              <p:tags r:id="rId15"/>
            </p:custDataLst>
          </p:nvPr>
        </p:nvSpPr>
        <p:spPr>
          <a:xfrm>
            <a:off x="2506187" y="1643341"/>
            <a:ext cx="1253342" cy="636593"/>
          </a:xfrm>
          <a:prstGeom prst="rect">
            <a:avLst/>
          </a:prstGeom>
          <a:noFill/>
        </p:spPr>
        <p:txBody>
          <a:bodyPr wrap="square" rtlCol="0">
            <a:normAutofit fontScale="92500"/>
          </a:bodyPr>
          <a:lstStyle/>
          <a:p>
            <a:pPr>
              <a:lnSpc>
                <a:spcPct val="120000"/>
              </a:lnSpc>
            </a:pPr>
            <a:r>
              <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区块链成为全球技术发展的前沿阵地，开辟国际竞争新赛道</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0" name="组合 112"/>
          <p:cNvGrpSpPr/>
          <p:nvPr>
            <p:custDataLst>
              <p:tags r:id="rId16"/>
            </p:custDataLst>
          </p:nvPr>
        </p:nvGrpSpPr>
        <p:grpSpPr>
          <a:xfrm>
            <a:off x="3264926" y="2339699"/>
            <a:ext cx="452398" cy="381667"/>
            <a:chOff x="4235502" y="2897100"/>
            <a:chExt cx="766109" cy="646331"/>
          </a:xfrm>
        </p:grpSpPr>
        <p:sp>
          <p:nvSpPr>
            <p:cNvPr id="1049043" name="文本框 72"/>
            <p:cNvSpPr txBox="1"/>
            <p:nvPr>
              <p:custDataLst>
                <p:tags r:id="rId17"/>
              </p:custDataLst>
            </p:nvPr>
          </p:nvSpPr>
          <p:spPr>
            <a:xfrm>
              <a:off x="4483520" y="2897100"/>
              <a:ext cx="518091" cy="646331"/>
            </a:xfrm>
            <a:prstGeom prst="rect">
              <a:avLst/>
            </a:prstGeom>
            <a:noFill/>
          </p:spPr>
          <p:txBody>
            <a:bodyPr wrap="none" rtlCol="0">
              <a:normAutofit fontScale="94911"/>
            </a:bodyPr>
            <a:lstStyle/>
            <a:p>
              <a:r>
                <a:rPr lang="en-US" altLang="zh-CN" sz="1965" b="1" smtClean="0">
                  <a:solidFill>
                    <a:schemeClr val="accent2"/>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a:t>
              </a:r>
              <a:endParaRPr lang="en-US" altLang="zh-CN" sz="1965" b="1" smtClean="0">
                <a:solidFill>
                  <a:schemeClr val="accent2"/>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1" name="组合 111"/>
            <p:cNvGrpSpPr/>
            <p:nvPr/>
          </p:nvGrpSpPr>
          <p:grpSpPr>
            <a:xfrm>
              <a:off x="4235502" y="3027520"/>
              <a:ext cx="260298" cy="385491"/>
              <a:chOff x="4235502" y="3027519"/>
              <a:chExt cx="260298" cy="385491"/>
            </a:xfrm>
          </p:grpSpPr>
          <p:grpSp>
            <p:nvGrpSpPr>
              <p:cNvPr id="92" name="组合 82"/>
              <p:cNvGrpSpPr/>
              <p:nvPr/>
            </p:nvGrpSpPr>
            <p:grpSpPr>
              <a:xfrm rot="10800000" flipH="1">
                <a:off x="4235502" y="3166216"/>
                <a:ext cx="257736" cy="246794"/>
                <a:chOff x="3099646" y="1492209"/>
                <a:chExt cx="1481447" cy="1418552"/>
              </a:xfrm>
              <a:solidFill>
                <a:srgbClr val="E7E6E6">
                  <a:lumMod val="50000"/>
                </a:srgbClr>
              </a:solidFill>
            </p:grpSpPr>
            <p:sp>
              <p:nvSpPr>
                <p:cNvPr id="1049044" name="椭圆 83"/>
                <p:cNvSpPr/>
                <p:nvPr>
                  <p:custDataLst>
                    <p:tags r:id="rId18"/>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5" name="椭圆 84"/>
                <p:cNvSpPr/>
                <p:nvPr>
                  <p:custDataLst>
                    <p:tags r:id="rId19"/>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6" name="椭圆 85"/>
                <p:cNvSpPr/>
                <p:nvPr>
                  <p:custDataLst>
                    <p:tags r:id="rId20"/>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93" name="组合 86"/>
              <p:cNvGrpSpPr/>
              <p:nvPr/>
            </p:nvGrpSpPr>
            <p:grpSpPr>
              <a:xfrm rot="10800000" flipH="1" flipV="1">
                <a:off x="4340993" y="3027519"/>
                <a:ext cx="154807" cy="135631"/>
                <a:chOff x="3691279" y="1544086"/>
                <a:chExt cx="889820" cy="779598"/>
              </a:xfrm>
              <a:solidFill>
                <a:srgbClr val="E7E6E6">
                  <a:lumMod val="50000"/>
                </a:srgbClr>
              </a:solidFill>
            </p:grpSpPr>
            <p:sp>
              <p:nvSpPr>
                <p:cNvPr id="1049047" name="椭圆 87"/>
                <p:cNvSpPr/>
                <p:nvPr>
                  <p:custDataLst>
                    <p:tags r:id="rId21"/>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8" name="椭圆 89"/>
                <p:cNvSpPr/>
                <p:nvPr>
                  <p:custDataLst>
                    <p:tags r:id="rId22"/>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49" name="文本框 91"/>
          <p:cNvSpPr txBox="1"/>
          <p:nvPr>
            <p:custDataLst>
              <p:tags r:id="rId23"/>
            </p:custDataLst>
          </p:nvPr>
        </p:nvSpPr>
        <p:spPr>
          <a:xfrm>
            <a:off x="1495651" y="2354001"/>
            <a:ext cx="1283034" cy="603393"/>
          </a:xfrm>
          <a:prstGeom prst="rect">
            <a:avLst/>
          </a:prstGeom>
          <a:noFill/>
        </p:spPr>
        <p:txBody>
          <a:bodyPr wrap="square" rtlCol="0"/>
          <a:lstStyle/>
          <a:p>
            <a:pPr>
              <a:lnSpc>
                <a:spcPct val="120000"/>
              </a:lnSpc>
            </a:pPr>
            <a:r>
              <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区块链领域成为创新创业的新热土，技术融合将拓展应用新空间</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4" name="组合 113"/>
          <p:cNvGrpSpPr/>
          <p:nvPr>
            <p:custDataLst>
              <p:tags r:id="rId24"/>
            </p:custDataLst>
          </p:nvPr>
        </p:nvGrpSpPr>
        <p:grpSpPr>
          <a:xfrm>
            <a:off x="3268151" y="3035969"/>
            <a:ext cx="464714" cy="381668"/>
            <a:chOff x="4248413" y="4087365"/>
            <a:chExt cx="786965" cy="646331"/>
          </a:xfrm>
        </p:grpSpPr>
        <p:sp>
          <p:nvSpPr>
            <p:cNvPr id="1049050" name="文本框 94"/>
            <p:cNvSpPr txBox="1"/>
            <p:nvPr>
              <p:custDataLst>
                <p:tags r:id="rId25"/>
              </p:custDataLst>
            </p:nvPr>
          </p:nvSpPr>
          <p:spPr>
            <a:xfrm>
              <a:off x="4517287" y="4087365"/>
              <a:ext cx="518091" cy="646331"/>
            </a:xfrm>
            <a:prstGeom prst="rect">
              <a:avLst/>
            </a:prstGeom>
            <a:noFill/>
          </p:spPr>
          <p:txBody>
            <a:bodyPr wrap="none" rtlCol="0">
              <a:normAutofit fontScale="97322"/>
            </a:bodyPr>
            <a:lstStyle/>
            <a:p>
              <a:r>
                <a:rPr lang="en-US" altLang="zh-CN" sz="1965" b="1" smtClean="0">
                  <a:solidFill>
                    <a:schemeClr val="accent3"/>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a:t>
              </a:r>
              <a:endParaRPr lang="en-US" altLang="zh-CN" sz="1965" b="1" smtClean="0">
                <a:solidFill>
                  <a:schemeClr val="accent3"/>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5" name="组合 95"/>
            <p:cNvGrpSpPr/>
            <p:nvPr/>
          </p:nvGrpSpPr>
          <p:grpSpPr>
            <a:xfrm rot="10800000" flipH="1">
              <a:off x="4248413" y="4217785"/>
              <a:ext cx="260298" cy="385491"/>
              <a:chOff x="3099646" y="1492209"/>
              <a:chExt cx="1496171" cy="2215770"/>
            </a:xfrm>
            <a:solidFill>
              <a:srgbClr val="E7E6E6">
                <a:lumMod val="50000"/>
              </a:srgbClr>
            </a:solidFill>
          </p:grpSpPr>
          <p:grpSp>
            <p:nvGrpSpPr>
              <p:cNvPr id="96" name="组合 96"/>
              <p:cNvGrpSpPr/>
              <p:nvPr/>
            </p:nvGrpSpPr>
            <p:grpSpPr>
              <a:xfrm>
                <a:off x="3099646" y="1492209"/>
                <a:ext cx="1481447" cy="1418552"/>
                <a:chOff x="3099646" y="1492209"/>
                <a:chExt cx="1481447" cy="1418552"/>
              </a:xfrm>
              <a:grpFill/>
            </p:grpSpPr>
            <p:sp>
              <p:nvSpPr>
                <p:cNvPr id="1049051" name="椭圆 97"/>
                <p:cNvSpPr/>
                <p:nvPr>
                  <p:custDataLst>
                    <p:tags r:id="rId26"/>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2" name="椭圆 98"/>
                <p:cNvSpPr/>
                <p:nvPr>
                  <p:custDataLst>
                    <p:tags r:id="rId27"/>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3" name="椭圆 99"/>
                <p:cNvSpPr/>
                <p:nvPr>
                  <p:custDataLst>
                    <p:tags r:id="rId28"/>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97" name="组合 100"/>
              <p:cNvGrpSpPr/>
              <p:nvPr/>
            </p:nvGrpSpPr>
            <p:grpSpPr>
              <a:xfrm flipV="1">
                <a:off x="3705997" y="2928381"/>
                <a:ext cx="889820" cy="779598"/>
                <a:chOff x="3691279" y="1544086"/>
                <a:chExt cx="889820" cy="779598"/>
              </a:xfrm>
              <a:grpFill/>
            </p:grpSpPr>
            <p:sp>
              <p:nvSpPr>
                <p:cNvPr id="1049054" name="椭圆 101"/>
                <p:cNvSpPr/>
                <p:nvPr>
                  <p:custDataLst>
                    <p:tags r:id="rId29"/>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5" name="椭圆 102"/>
                <p:cNvSpPr/>
                <p:nvPr>
                  <p:custDataLst>
                    <p:tags r:id="rId30"/>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56" name="文本框 104"/>
          <p:cNvSpPr txBox="1"/>
          <p:nvPr>
            <p:custDataLst>
              <p:tags r:id="rId31"/>
            </p:custDataLst>
          </p:nvPr>
        </p:nvSpPr>
        <p:spPr>
          <a:xfrm>
            <a:off x="1495651" y="3043907"/>
            <a:ext cx="1283767" cy="637851"/>
          </a:xfrm>
          <a:prstGeom prst="rect">
            <a:avLst/>
          </a:prstGeom>
          <a:noFill/>
        </p:spPr>
        <p:txBody>
          <a:bodyPr wrap="square" rtlCol="0"/>
          <a:lstStyle/>
          <a:p>
            <a:pPr>
              <a:lnSpc>
                <a:spcPct val="120000"/>
              </a:lnSpc>
            </a:pPr>
            <a:r>
              <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区块链未来三年将在实体经济中广泛落地，成为数字中国建设的重要支撑</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8" name="组合 116"/>
          <p:cNvGrpSpPr/>
          <p:nvPr>
            <p:custDataLst>
              <p:tags r:id="rId32"/>
            </p:custDataLst>
          </p:nvPr>
        </p:nvGrpSpPr>
        <p:grpSpPr>
          <a:xfrm>
            <a:off x="4865041" y="2354950"/>
            <a:ext cx="472721" cy="381668"/>
            <a:chOff x="6945198" y="2929033"/>
            <a:chExt cx="800524" cy="646331"/>
          </a:xfrm>
        </p:grpSpPr>
        <p:sp>
          <p:nvSpPr>
            <p:cNvPr id="1049057" name="文本框 107"/>
            <p:cNvSpPr txBox="1"/>
            <p:nvPr>
              <p:custDataLst>
                <p:tags r:id="rId33"/>
              </p:custDataLst>
            </p:nvPr>
          </p:nvSpPr>
          <p:spPr>
            <a:xfrm>
              <a:off x="6945198" y="2929033"/>
              <a:ext cx="518091" cy="646331"/>
            </a:xfrm>
            <a:prstGeom prst="rect">
              <a:avLst/>
            </a:prstGeom>
            <a:noFill/>
          </p:spPr>
          <p:txBody>
            <a:bodyPr wrap="none" rtlCol="0">
              <a:normAutofit fontScale="97322"/>
            </a:bodyPr>
            <a:lstStyle/>
            <a:p>
              <a:r>
                <a:rPr lang="en-US" altLang="zh-CN" sz="1965" b="1">
                  <a:solidFill>
                    <a:schemeClr val="accent4"/>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a:t>
              </a:r>
              <a:endParaRPr lang="en-US" altLang="zh-CN" sz="1965" b="1">
                <a:solidFill>
                  <a:schemeClr val="accent4"/>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9" name="组合 108"/>
            <p:cNvGrpSpPr/>
            <p:nvPr/>
          </p:nvGrpSpPr>
          <p:grpSpPr>
            <a:xfrm rot="10800000">
              <a:off x="7485424" y="3059453"/>
              <a:ext cx="260298" cy="385491"/>
              <a:chOff x="3099646" y="1492209"/>
              <a:chExt cx="1496171" cy="2215770"/>
            </a:xfrm>
            <a:solidFill>
              <a:srgbClr val="E7E6E6">
                <a:lumMod val="50000"/>
              </a:srgbClr>
            </a:solidFill>
          </p:grpSpPr>
          <p:grpSp>
            <p:nvGrpSpPr>
              <p:cNvPr id="100" name="组合 109"/>
              <p:cNvGrpSpPr/>
              <p:nvPr/>
            </p:nvGrpSpPr>
            <p:grpSpPr>
              <a:xfrm>
                <a:off x="3099646" y="1492209"/>
                <a:ext cx="1481447" cy="1418552"/>
                <a:chOff x="3099646" y="1492209"/>
                <a:chExt cx="1481447" cy="1418552"/>
              </a:xfrm>
              <a:grpFill/>
            </p:grpSpPr>
            <p:sp>
              <p:nvSpPr>
                <p:cNvPr id="1049058" name="椭圆 110"/>
                <p:cNvSpPr/>
                <p:nvPr>
                  <p:custDataLst>
                    <p:tags r:id="rId34"/>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9" name="椭圆 115"/>
                <p:cNvSpPr/>
                <p:nvPr>
                  <p:custDataLst>
                    <p:tags r:id="rId35"/>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0" name="椭圆 117"/>
                <p:cNvSpPr/>
                <p:nvPr>
                  <p:custDataLst>
                    <p:tags r:id="rId36"/>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101" name="组合 118"/>
              <p:cNvGrpSpPr/>
              <p:nvPr/>
            </p:nvGrpSpPr>
            <p:grpSpPr>
              <a:xfrm flipV="1">
                <a:off x="3705997" y="2928381"/>
                <a:ext cx="889820" cy="779598"/>
                <a:chOff x="3691279" y="1544086"/>
                <a:chExt cx="889820" cy="779598"/>
              </a:xfrm>
              <a:grpFill/>
            </p:grpSpPr>
            <p:sp>
              <p:nvSpPr>
                <p:cNvPr id="1049061" name="椭圆 119"/>
                <p:cNvSpPr/>
                <p:nvPr>
                  <p:custDataLst>
                    <p:tags r:id="rId37"/>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2" name="椭圆 120"/>
                <p:cNvSpPr/>
                <p:nvPr>
                  <p:custDataLst>
                    <p:tags r:id="rId38"/>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63" name="文本框 122"/>
          <p:cNvSpPr txBox="1"/>
          <p:nvPr>
            <p:custDataLst>
              <p:tags r:id="rId39"/>
            </p:custDataLst>
          </p:nvPr>
        </p:nvSpPr>
        <p:spPr>
          <a:xfrm>
            <a:off x="6030260" y="2347402"/>
            <a:ext cx="1173060" cy="644450"/>
          </a:xfrm>
          <a:prstGeom prst="rect">
            <a:avLst/>
          </a:prstGeom>
          <a:noFill/>
        </p:spPr>
        <p:txBody>
          <a:bodyPr wrap="square" rtlCol="0">
            <a:noAutofit/>
          </a:bodyPr>
          <a:lstStyle/>
          <a:p>
            <a:pPr>
              <a:lnSpc>
                <a:spcPct val="120000"/>
              </a:lnSpc>
            </a:pPr>
            <a:r>
              <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区块链打造新型平台经济，开启共享经济新时代</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102" name="组合 123"/>
          <p:cNvGrpSpPr/>
          <p:nvPr>
            <p:custDataLst>
              <p:tags r:id="rId40"/>
            </p:custDataLst>
          </p:nvPr>
        </p:nvGrpSpPr>
        <p:grpSpPr>
          <a:xfrm>
            <a:off x="4869195" y="3072298"/>
            <a:ext cx="440428" cy="345318"/>
            <a:chOff x="6952235" y="4125346"/>
            <a:chExt cx="745838" cy="584775"/>
          </a:xfrm>
        </p:grpSpPr>
        <p:sp>
          <p:nvSpPr>
            <p:cNvPr id="1049064" name="文本框 126"/>
            <p:cNvSpPr txBox="1"/>
            <p:nvPr>
              <p:custDataLst>
                <p:tags r:id="rId41"/>
              </p:custDataLst>
            </p:nvPr>
          </p:nvSpPr>
          <p:spPr>
            <a:xfrm>
              <a:off x="6952235" y="4125346"/>
              <a:ext cx="458780" cy="584775"/>
            </a:xfrm>
            <a:prstGeom prst="rect">
              <a:avLst/>
            </a:prstGeom>
            <a:noFill/>
          </p:spPr>
          <p:txBody>
            <a:bodyPr wrap="none" rtlCol="0">
              <a:normAutofit fontScale="97808" lnSpcReduction="10000"/>
            </a:bodyPr>
            <a:lstStyle/>
            <a:p>
              <a:r>
                <a:rPr lang="en-US" altLang="zh-CN" sz="1745" b="1" smtClean="0">
                  <a:solidFill>
                    <a:schemeClr val="accent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E</a:t>
              </a:r>
              <a:endParaRPr lang="en-US" altLang="zh-CN" sz="1745" b="1" smtClean="0">
                <a:solidFill>
                  <a:schemeClr val="accent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103" name="组合 127"/>
            <p:cNvGrpSpPr/>
            <p:nvPr/>
          </p:nvGrpSpPr>
          <p:grpSpPr>
            <a:xfrm rot="10800000">
              <a:off x="7437775" y="4224987"/>
              <a:ext cx="260298" cy="385491"/>
              <a:chOff x="3099646" y="1492209"/>
              <a:chExt cx="1496171" cy="2215770"/>
            </a:xfrm>
            <a:solidFill>
              <a:srgbClr val="E7E6E6">
                <a:lumMod val="50000"/>
              </a:srgbClr>
            </a:solidFill>
          </p:grpSpPr>
          <p:grpSp>
            <p:nvGrpSpPr>
              <p:cNvPr id="104" name="组合 128"/>
              <p:cNvGrpSpPr/>
              <p:nvPr/>
            </p:nvGrpSpPr>
            <p:grpSpPr>
              <a:xfrm>
                <a:off x="3099646" y="1492209"/>
                <a:ext cx="1481447" cy="1418552"/>
                <a:chOff x="3099646" y="1492209"/>
                <a:chExt cx="1481447" cy="1418552"/>
              </a:xfrm>
              <a:grpFill/>
            </p:grpSpPr>
            <p:sp>
              <p:nvSpPr>
                <p:cNvPr id="1049065" name="椭圆 130"/>
                <p:cNvSpPr/>
                <p:nvPr>
                  <p:custDataLst>
                    <p:tags r:id="rId42"/>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6" name="椭圆 131"/>
                <p:cNvSpPr/>
                <p:nvPr>
                  <p:custDataLst>
                    <p:tags r:id="rId43"/>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7" name="椭圆 132"/>
                <p:cNvSpPr/>
                <p:nvPr>
                  <p:custDataLst>
                    <p:tags r:id="rId44"/>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105" name="组合 133"/>
              <p:cNvGrpSpPr/>
              <p:nvPr/>
            </p:nvGrpSpPr>
            <p:grpSpPr>
              <a:xfrm flipV="1">
                <a:off x="3705997" y="2928381"/>
                <a:ext cx="889820" cy="779598"/>
                <a:chOff x="3691279" y="1544086"/>
                <a:chExt cx="889820" cy="779598"/>
              </a:xfrm>
              <a:grpFill/>
            </p:grpSpPr>
            <p:sp>
              <p:nvSpPr>
                <p:cNvPr id="1049068" name="椭圆 134"/>
                <p:cNvSpPr/>
                <p:nvPr>
                  <p:custDataLst>
                    <p:tags r:id="rId45"/>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9" name="椭圆 135"/>
                <p:cNvSpPr/>
                <p:nvPr>
                  <p:custDataLst>
                    <p:tags r:id="rId46"/>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70" name="文本框 137"/>
          <p:cNvSpPr txBox="1"/>
          <p:nvPr>
            <p:custDataLst>
              <p:tags r:id="rId47"/>
            </p:custDataLst>
          </p:nvPr>
        </p:nvSpPr>
        <p:spPr>
          <a:xfrm>
            <a:off x="6030260" y="3054171"/>
            <a:ext cx="1230979" cy="630520"/>
          </a:xfrm>
          <a:prstGeom prst="rect">
            <a:avLst/>
          </a:prstGeom>
          <a:noFill/>
        </p:spPr>
        <p:txBody>
          <a:bodyPr wrap="square" rtlCol="0">
            <a:noAutofit/>
          </a:bodyPr>
          <a:lstStyle/>
          <a:p>
            <a:pPr>
              <a:lnSpc>
                <a:spcPct val="120000"/>
              </a:lnSpc>
            </a:pPr>
            <a:r>
              <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区块链加速“可信数字化”进程，带动金融“脱虚向实”服务实体经济</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71" name="文本框 138"/>
          <p:cNvSpPr txBox="1"/>
          <p:nvPr>
            <p:custDataLst>
              <p:tags r:id="rId48"/>
            </p:custDataLst>
          </p:nvPr>
        </p:nvSpPr>
        <p:spPr>
          <a:xfrm>
            <a:off x="4982571" y="3725747"/>
            <a:ext cx="1143733" cy="674509"/>
          </a:xfrm>
          <a:prstGeom prst="rect">
            <a:avLst/>
          </a:prstGeom>
          <a:noFill/>
        </p:spPr>
        <p:txBody>
          <a:bodyPr wrap="square" rtlCol="0"/>
          <a:lstStyle/>
          <a:p>
            <a:pPr>
              <a:lnSpc>
                <a:spcPct val="120000"/>
              </a:lnSpc>
            </a:pPr>
            <a:r>
              <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区块链监管和标准体系将进一步完善，产业发展基础继续夯实</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72" name="winner-runner-arriving-to-end-line_10525"/>
          <p:cNvSpPr>
            <a:spLocks noChangeAspect="1"/>
          </p:cNvSpPr>
          <p:nvPr/>
        </p:nvSpPr>
        <p:spPr bwMode="auto">
          <a:xfrm>
            <a:off x="4313927" y="1611307"/>
            <a:ext cx="404706" cy="436232"/>
          </a:xfrm>
          <a:custGeom>
            <a:avLst/>
            <a:gdLst>
              <a:gd name="T0" fmla="*/ 300 w 692"/>
              <a:gd name="T1" fmla="*/ 130 h 747"/>
              <a:gd name="T2" fmla="*/ 300 w 692"/>
              <a:gd name="T3" fmla="*/ 242 h 747"/>
              <a:gd name="T4" fmla="*/ 327 w 692"/>
              <a:gd name="T5" fmla="*/ 440 h 747"/>
              <a:gd name="T6" fmla="*/ 244 w 692"/>
              <a:gd name="T7" fmla="*/ 723 h 747"/>
              <a:gd name="T8" fmla="*/ 291 w 692"/>
              <a:gd name="T9" fmla="*/ 723 h 747"/>
              <a:gd name="T10" fmla="*/ 302 w 692"/>
              <a:gd name="T11" fmla="*/ 504 h 747"/>
              <a:gd name="T12" fmla="*/ 312 w 692"/>
              <a:gd name="T13" fmla="*/ 641 h 747"/>
              <a:gd name="T14" fmla="*/ 360 w 692"/>
              <a:gd name="T15" fmla="*/ 641 h 747"/>
              <a:gd name="T16" fmla="*/ 359 w 692"/>
              <a:gd name="T17" fmla="*/ 455 h 747"/>
              <a:gd name="T18" fmla="*/ 360 w 692"/>
              <a:gd name="T19" fmla="*/ 426 h 747"/>
              <a:gd name="T20" fmla="*/ 327 w 692"/>
              <a:gd name="T21" fmla="*/ 440 h 747"/>
              <a:gd name="T22" fmla="*/ 244 w 692"/>
              <a:gd name="T23" fmla="*/ 310 h 747"/>
              <a:gd name="T24" fmla="*/ 294 w 692"/>
              <a:gd name="T25" fmla="*/ 365 h 747"/>
              <a:gd name="T26" fmla="*/ 360 w 692"/>
              <a:gd name="T27" fmla="*/ 309 h 747"/>
              <a:gd name="T28" fmla="*/ 482 w 692"/>
              <a:gd name="T29" fmla="*/ 180 h 747"/>
              <a:gd name="T30" fmla="*/ 448 w 692"/>
              <a:gd name="T31" fmla="*/ 146 h 747"/>
              <a:gd name="T32" fmla="*/ 302 w 692"/>
              <a:gd name="T33" fmla="*/ 251 h 747"/>
              <a:gd name="T34" fmla="*/ 145 w 692"/>
              <a:gd name="T35" fmla="*/ 146 h 747"/>
              <a:gd name="T36" fmla="*/ 111 w 692"/>
              <a:gd name="T37" fmla="*/ 180 h 747"/>
              <a:gd name="T38" fmla="*/ 509 w 692"/>
              <a:gd name="T39" fmla="*/ 311 h 747"/>
              <a:gd name="T40" fmla="*/ 175 w 692"/>
              <a:gd name="T41" fmla="*/ 393 h 747"/>
              <a:gd name="T42" fmla="*/ 66 w 692"/>
              <a:gd name="T43" fmla="*/ 327 h 747"/>
              <a:gd name="T44" fmla="*/ 65 w 692"/>
              <a:gd name="T45" fmla="*/ 394 h 747"/>
              <a:gd name="T46" fmla="*/ 222 w 692"/>
              <a:gd name="T47" fmla="*/ 449 h 747"/>
              <a:gd name="T48" fmla="*/ 344 w 692"/>
              <a:gd name="T49" fmla="*/ 416 h 747"/>
              <a:gd name="T50" fmla="*/ 604 w 692"/>
              <a:gd name="T51" fmla="*/ 394 h 747"/>
              <a:gd name="T52" fmla="*/ 643 w 692"/>
              <a:gd name="T53" fmla="*/ 353 h 747"/>
              <a:gd name="T54" fmla="*/ 509 w 692"/>
              <a:gd name="T55" fmla="*/ 311 h 747"/>
              <a:gd name="T56" fmla="*/ 594 w 692"/>
              <a:gd name="T57" fmla="*/ 113 h 747"/>
              <a:gd name="T58" fmla="*/ 594 w 692"/>
              <a:gd name="T59" fmla="*/ 144 h 747"/>
              <a:gd name="T60" fmla="*/ 594 w 692"/>
              <a:gd name="T61" fmla="*/ 197 h 747"/>
              <a:gd name="T62" fmla="*/ 583 w 692"/>
              <a:gd name="T63" fmla="*/ 186 h 747"/>
              <a:gd name="T64" fmla="*/ 594 w 692"/>
              <a:gd name="T65" fmla="*/ 197 h 747"/>
              <a:gd name="T66" fmla="*/ 515 w 692"/>
              <a:gd name="T67" fmla="*/ 229 h 747"/>
              <a:gd name="T68" fmla="*/ 488 w 692"/>
              <a:gd name="T69" fmla="*/ 229 h 747"/>
              <a:gd name="T70" fmla="*/ 0 w 692"/>
              <a:gd name="T71" fmla="*/ 99 h 747"/>
              <a:gd name="T72" fmla="*/ 26 w 692"/>
              <a:gd name="T73" fmla="*/ 86 h 747"/>
              <a:gd name="T74" fmla="*/ 0 w 692"/>
              <a:gd name="T75" fmla="*/ 99 h 747"/>
              <a:gd name="T76" fmla="*/ 53 w 692"/>
              <a:gd name="T77" fmla="*/ 125 h 747"/>
              <a:gd name="T78" fmla="*/ 44 w 692"/>
              <a:gd name="T79" fmla="*/ 160 h 747"/>
              <a:gd name="T80" fmla="*/ 106 w 692"/>
              <a:gd name="T81" fmla="*/ 239 h 747"/>
              <a:gd name="T82" fmla="*/ 79 w 692"/>
              <a:gd name="T83" fmla="*/ 226 h 747"/>
              <a:gd name="T84" fmla="*/ 106 w 692"/>
              <a:gd name="T85" fmla="*/ 239 h 747"/>
              <a:gd name="T86" fmla="*/ 202 w 692"/>
              <a:gd name="T87" fmla="*/ 105 h 747"/>
              <a:gd name="T88" fmla="*/ 200 w 692"/>
              <a:gd name="T89" fmla="*/ 90 h 747"/>
              <a:gd name="T90" fmla="*/ 331 w 692"/>
              <a:gd name="T91" fmla="*/ 67 h 747"/>
              <a:gd name="T92" fmla="*/ 317 w 692"/>
              <a:gd name="T93" fmla="*/ 73 h 747"/>
              <a:gd name="T94" fmla="*/ 331 w 692"/>
              <a:gd name="T95" fmla="*/ 67 h 747"/>
              <a:gd name="T96" fmla="*/ 379 w 692"/>
              <a:gd name="T97" fmla="*/ 104 h 747"/>
              <a:gd name="T98" fmla="*/ 423 w 692"/>
              <a:gd name="T99" fmla="*/ 52 h 747"/>
              <a:gd name="T100" fmla="*/ 417 w 692"/>
              <a:gd name="T101" fmla="*/ 43 h 747"/>
              <a:gd name="T102" fmla="*/ 410 w 692"/>
              <a:gd name="T103" fmla="*/ 0 h 747"/>
              <a:gd name="T104" fmla="*/ 418 w 692"/>
              <a:gd name="T105" fmla="*/ 56 h 747"/>
              <a:gd name="T106" fmla="*/ 378 w 692"/>
              <a:gd name="T107" fmla="*/ 98 h 747"/>
              <a:gd name="T108" fmla="*/ 218 w 692"/>
              <a:gd name="T109" fmla="*/ 72 h 747"/>
              <a:gd name="T110" fmla="*/ 200 w 692"/>
              <a:gd name="T111" fmla="*/ 29 h 747"/>
              <a:gd name="T112" fmla="*/ 176 w 692"/>
              <a:gd name="T113" fmla="*/ 14 h 747"/>
              <a:gd name="T114" fmla="*/ 660 w 692"/>
              <a:gd name="T115" fmla="*/ 197 h 747"/>
              <a:gd name="T116" fmla="*/ 667 w 692"/>
              <a:gd name="T117" fmla="*/ 198 h 747"/>
              <a:gd name="T118" fmla="*/ 692 w 692"/>
              <a:gd name="T119" fmla="*/ 157 h 747"/>
              <a:gd name="T120" fmla="*/ 660 w 692"/>
              <a:gd name="T121" fmla="*/ 19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2" h="747">
                <a:moveTo>
                  <a:pt x="244" y="186"/>
                </a:moveTo>
                <a:cubicBezTo>
                  <a:pt x="244" y="155"/>
                  <a:pt x="269" y="130"/>
                  <a:pt x="300" y="130"/>
                </a:cubicBezTo>
                <a:cubicBezTo>
                  <a:pt x="331" y="130"/>
                  <a:pt x="356" y="155"/>
                  <a:pt x="356" y="186"/>
                </a:cubicBezTo>
                <a:cubicBezTo>
                  <a:pt x="356" y="217"/>
                  <a:pt x="331" y="242"/>
                  <a:pt x="300" y="242"/>
                </a:cubicBezTo>
                <a:cubicBezTo>
                  <a:pt x="269" y="242"/>
                  <a:pt x="244" y="217"/>
                  <a:pt x="244" y="186"/>
                </a:cubicBezTo>
                <a:close/>
                <a:moveTo>
                  <a:pt x="327" y="440"/>
                </a:moveTo>
                <a:cubicBezTo>
                  <a:pt x="301" y="452"/>
                  <a:pt x="272" y="459"/>
                  <a:pt x="244" y="464"/>
                </a:cubicBezTo>
                <a:lnTo>
                  <a:pt x="244" y="723"/>
                </a:lnTo>
                <a:cubicBezTo>
                  <a:pt x="244" y="736"/>
                  <a:pt x="254" y="747"/>
                  <a:pt x="267" y="747"/>
                </a:cubicBezTo>
                <a:cubicBezTo>
                  <a:pt x="281" y="747"/>
                  <a:pt x="291" y="736"/>
                  <a:pt x="291" y="723"/>
                </a:cubicBezTo>
                <a:lnTo>
                  <a:pt x="291" y="503"/>
                </a:lnTo>
                <a:cubicBezTo>
                  <a:pt x="295" y="504"/>
                  <a:pt x="298" y="504"/>
                  <a:pt x="302" y="504"/>
                </a:cubicBezTo>
                <a:cubicBezTo>
                  <a:pt x="305" y="504"/>
                  <a:pt x="308" y="504"/>
                  <a:pt x="312" y="503"/>
                </a:cubicBezTo>
                <a:lnTo>
                  <a:pt x="312" y="641"/>
                </a:lnTo>
                <a:cubicBezTo>
                  <a:pt x="312" y="654"/>
                  <a:pt x="323" y="665"/>
                  <a:pt x="336" y="665"/>
                </a:cubicBezTo>
                <a:cubicBezTo>
                  <a:pt x="349" y="665"/>
                  <a:pt x="360" y="654"/>
                  <a:pt x="360" y="641"/>
                </a:cubicBezTo>
                <a:lnTo>
                  <a:pt x="360" y="460"/>
                </a:lnTo>
                <a:cubicBezTo>
                  <a:pt x="360" y="458"/>
                  <a:pt x="359" y="456"/>
                  <a:pt x="359" y="455"/>
                </a:cubicBezTo>
                <a:cubicBezTo>
                  <a:pt x="359" y="452"/>
                  <a:pt x="360" y="449"/>
                  <a:pt x="360" y="446"/>
                </a:cubicBezTo>
                <a:lnTo>
                  <a:pt x="360" y="426"/>
                </a:lnTo>
                <a:cubicBezTo>
                  <a:pt x="349" y="430"/>
                  <a:pt x="339" y="435"/>
                  <a:pt x="327" y="440"/>
                </a:cubicBezTo>
                <a:lnTo>
                  <a:pt x="327" y="440"/>
                </a:lnTo>
                <a:close/>
                <a:moveTo>
                  <a:pt x="237" y="306"/>
                </a:moveTo>
                <a:cubicBezTo>
                  <a:pt x="239" y="308"/>
                  <a:pt x="241" y="309"/>
                  <a:pt x="244" y="310"/>
                </a:cubicBezTo>
                <a:lnTo>
                  <a:pt x="244" y="380"/>
                </a:lnTo>
                <a:cubicBezTo>
                  <a:pt x="261" y="377"/>
                  <a:pt x="278" y="372"/>
                  <a:pt x="294" y="365"/>
                </a:cubicBezTo>
                <a:cubicBezTo>
                  <a:pt x="317" y="355"/>
                  <a:pt x="338" y="346"/>
                  <a:pt x="360" y="339"/>
                </a:cubicBezTo>
                <a:lnTo>
                  <a:pt x="360" y="309"/>
                </a:lnTo>
                <a:cubicBezTo>
                  <a:pt x="360" y="307"/>
                  <a:pt x="359" y="305"/>
                  <a:pt x="359" y="302"/>
                </a:cubicBezTo>
                <a:lnTo>
                  <a:pt x="482" y="180"/>
                </a:lnTo>
                <a:cubicBezTo>
                  <a:pt x="491" y="171"/>
                  <a:pt x="491" y="156"/>
                  <a:pt x="482" y="146"/>
                </a:cubicBezTo>
                <a:cubicBezTo>
                  <a:pt x="472" y="137"/>
                  <a:pt x="457" y="137"/>
                  <a:pt x="448" y="146"/>
                </a:cubicBezTo>
                <a:lnTo>
                  <a:pt x="333" y="261"/>
                </a:lnTo>
                <a:cubicBezTo>
                  <a:pt x="324" y="255"/>
                  <a:pt x="313" y="251"/>
                  <a:pt x="302" y="251"/>
                </a:cubicBezTo>
                <a:cubicBezTo>
                  <a:pt x="287" y="251"/>
                  <a:pt x="274" y="257"/>
                  <a:pt x="264" y="265"/>
                </a:cubicBezTo>
                <a:lnTo>
                  <a:pt x="145" y="146"/>
                </a:lnTo>
                <a:cubicBezTo>
                  <a:pt x="136" y="137"/>
                  <a:pt x="120" y="137"/>
                  <a:pt x="111" y="146"/>
                </a:cubicBezTo>
                <a:cubicBezTo>
                  <a:pt x="102" y="156"/>
                  <a:pt x="102" y="171"/>
                  <a:pt x="111" y="180"/>
                </a:cubicBezTo>
                <a:lnTo>
                  <a:pt x="237" y="306"/>
                </a:lnTo>
                <a:close/>
                <a:moveTo>
                  <a:pt x="509" y="311"/>
                </a:moveTo>
                <a:cubicBezTo>
                  <a:pt x="443" y="315"/>
                  <a:pt x="386" y="332"/>
                  <a:pt x="319" y="368"/>
                </a:cubicBezTo>
                <a:cubicBezTo>
                  <a:pt x="274" y="390"/>
                  <a:pt x="219" y="400"/>
                  <a:pt x="175" y="393"/>
                </a:cubicBezTo>
                <a:cubicBezTo>
                  <a:pt x="149" y="389"/>
                  <a:pt x="124" y="370"/>
                  <a:pt x="98" y="351"/>
                </a:cubicBezTo>
                <a:cubicBezTo>
                  <a:pt x="88" y="343"/>
                  <a:pt x="77" y="334"/>
                  <a:pt x="66" y="327"/>
                </a:cubicBezTo>
                <a:lnTo>
                  <a:pt x="36" y="372"/>
                </a:lnTo>
                <a:cubicBezTo>
                  <a:pt x="45" y="379"/>
                  <a:pt x="55" y="386"/>
                  <a:pt x="65" y="394"/>
                </a:cubicBezTo>
                <a:cubicBezTo>
                  <a:pt x="94" y="416"/>
                  <a:pt x="127" y="441"/>
                  <a:pt x="167" y="447"/>
                </a:cubicBezTo>
                <a:cubicBezTo>
                  <a:pt x="185" y="450"/>
                  <a:pt x="203" y="450"/>
                  <a:pt x="222" y="449"/>
                </a:cubicBezTo>
                <a:cubicBezTo>
                  <a:pt x="263" y="447"/>
                  <a:pt x="306" y="435"/>
                  <a:pt x="344" y="416"/>
                </a:cubicBezTo>
                <a:lnTo>
                  <a:pt x="344" y="416"/>
                </a:lnTo>
                <a:cubicBezTo>
                  <a:pt x="405" y="384"/>
                  <a:pt x="454" y="369"/>
                  <a:pt x="512" y="365"/>
                </a:cubicBezTo>
                <a:cubicBezTo>
                  <a:pt x="554" y="363"/>
                  <a:pt x="568" y="371"/>
                  <a:pt x="604" y="394"/>
                </a:cubicBezTo>
                <a:lnTo>
                  <a:pt x="615" y="400"/>
                </a:lnTo>
                <a:lnTo>
                  <a:pt x="643" y="353"/>
                </a:lnTo>
                <a:lnTo>
                  <a:pt x="633" y="347"/>
                </a:lnTo>
                <a:cubicBezTo>
                  <a:pt x="593" y="323"/>
                  <a:pt x="568" y="307"/>
                  <a:pt x="509" y="311"/>
                </a:cubicBezTo>
                <a:close/>
                <a:moveTo>
                  <a:pt x="609" y="128"/>
                </a:moveTo>
                <a:lnTo>
                  <a:pt x="594" y="113"/>
                </a:lnTo>
                <a:lnTo>
                  <a:pt x="579" y="129"/>
                </a:lnTo>
                <a:lnTo>
                  <a:pt x="594" y="144"/>
                </a:lnTo>
                <a:lnTo>
                  <a:pt x="609" y="128"/>
                </a:lnTo>
                <a:close/>
                <a:moveTo>
                  <a:pt x="594" y="197"/>
                </a:moveTo>
                <a:lnTo>
                  <a:pt x="594" y="186"/>
                </a:lnTo>
                <a:lnTo>
                  <a:pt x="583" y="186"/>
                </a:lnTo>
                <a:lnTo>
                  <a:pt x="583" y="197"/>
                </a:lnTo>
                <a:lnTo>
                  <a:pt x="594" y="197"/>
                </a:lnTo>
                <a:close/>
                <a:moveTo>
                  <a:pt x="502" y="242"/>
                </a:moveTo>
                <a:lnTo>
                  <a:pt x="515" y="229"/>
                </a:lnTo>
                <a:lnTo>
                  <a:pt x="502" y="216"/>
                </a:lnTo>
                <a:lnTo>
                  <a:pt x="488" y="229"/>
                </a:lnTo>
                <a:lnTo>
                  <a:pt x="502" y="242"/>
                </a:lnTo>
                <a:close/>
                <a:moveTo>
                  <a:pt x="0" y="99"/>
                </a:moveTo>
                <a:lnTo>
                  <a:pt x="20" y="105"/>
                </a:lnTo>
                <a:lnTo>
                  <a:pt x="26" y="86"/>
                </a:lnTo>
                <a:lnTo>
                  <a:pt x="7" y="79"/>
                </a:lnTo>
                <a:lnTo>
                  <a:pt x="0" y="99"/>
                </a:lnTo>
                <a:close/>
                <a:moveTo>
                  <a:pt x="66" y="147"/>
                </a:moveTo>
                <a:lnTo>
                  <a:pt x="53" y="125"/>
                </a:lnTo>
                <a:lnTo>
                  <a:pt x="31" y="138"/>
                </a:lnTo>
                <a:lnTo>
                  <a:pt x="44" y="160"/>
                </a:lnTo>
                <a:lnTo>
                  <a:pt x="66" y="147"/>
                </a:lnTo>
                <a:close/>
                <a:moveTo>
                  <a:pt x="106" y="239"/>
                </a:moveTo>
                <a:lnTo>
                  <a:pt x="99" y="219"/>
                </a:lnTo>
                <a:lnTo>
                  <a:pt x="79" y="226"/>
                </a:lnTo>
                <a:lnTo>
                  <a:pt x="86" y="246"/>
                </a:lnTo>
                <a:lnTo>
                  <a:pt x="106" y="239"/>
                </a:lnTo>
                <a:close/>
                <a:moveTo>
                  <a:pt x="194" y="99"/>
                </a:moveTo>
                <a:lnTo>
                  <a:pt x="202" y="105"/>
                </a:lnTo>
                <a:lnTo>
                  <a:pt x="208" y="96"/>
                </a:lnTo>
                <a:lnTo>
                  <a:pt x="200" y="90"/>
                </a:lnTo>
                <a:lnTo>
                  <a:pt x="194" y="99"/>
                </a:lnTo>
                <a:close/>
                <a:moveTo>
                  <a:pt x="331" y="67"/>
                </a:moveTo>
                <a:lnTo>
                  <a:pt x="321" y="63"/>
                </a:lnTo>
                <a:lnTo>
                  <a:pt x="317" y="73"/>
                </a:lnTo>
                <a:lnTo>
                  <a:pt x="327" y="77"/>
                </a:lnTo>
                <a:lnTo>
                  <a:pt x="331" y="67"/>
                </a:lnTo>
                <a:close/>
                <a:moveTo>
                  <a:pt x="378" y="98"/>
                </a:moveTo>
                <a:lnTo>
                  <a:pt x="379" y="104"/>
                </a:lnTo>
                <a:cubicBezTo>
                  <a:pt x="409" y="97"/>
                  <a:pt x="425" y="87"/>
                  <a:pt x="430" y="74"/>
                </a:cubicBezTo>
                <a:cubicBezTo>
                  <a:pt x="432" y="63"/>
                  <a:pt x="427" y="57"/>
                  <a:pt x="423" y="52"/>
                </a:cubicBezTo>
                <a:cubicBezTo>
                  <a:pt x="421" y="49"/>
                  <a:pt x="419" y="47"/>
                  <a:pt x="418" y="43"/>
                </a:cubicBezTo>
                <a:lnTo>
                  <a:pt x="417" y="43"/>
                </a:lnTo>
                <a:cubicBezTo>
                  <a:pt x="412" y="31"/>
                  <a:pt x="406" y="17"/>
                  <a:pt x="415" y="4"/>
                </a:cubicBezTo>
                <a:lnTo>
                  <a:pt x="410" y="0"/>
                </a:lnTo>
                <a:cubicBezTo>
                  <a:pt x="399" y="17"/>
                  <a:pt x="406" y="33"/>
                  <a:pt x="411" y="46"/>
                </a:cubicBezTo>
                <a:cubicBezTo>
                  <a:pt x="413" y="50"/>
                  <a:pt x="415" y="53"/>
                  <a:pt x="418" y="56"/>
                </a:cubicBezTo>
                <a:cubicBezTo>
                  <a:pt x="422" y="61"/>
                  <a:pt x="425" y="65"/>
                  <a:pt x="423" y="72"/>
                </a:cubicBezTo>
                <a:cubicBezTo>
                  <a:pt x="420" y="82"/>
                  <a:pt x="404" y="91"/>
                  <a:pt x="378" y="98"/>
                </a:cubicBezTo>
                <a:close/>
                <a:moveTo>
                  <a:pt x="196" y="34"/>
                </a:moveTo>
                <a:cubicBezTo>
                  <a:pt x="210" y="47"/>
                  <a:pt x="224" y="60"/>
                  <a:pt x="218" y="72"/>
                </a:cubicBezTo>
                <a:lnTo>
                  <a:pt x="225" y="75"/>
                </a:lnTo>
                <a:cubicBezTo>
                  <a:pt x="232" y="58"/>
                  <a:pt x="215" y="43"/>
                  <a:pt x="200" y="29"/>
                </a:cubicBezTo>
                <a:cubicBezTo>
                  <a:pt x="193" y="23"/>
                  <a:pt x="186" y="16"/>
                  <a:pt x="182" y="10"/>
                </a:cubicBezTo>
                <a:lnTo>
                  <a:pt x="176" y="14"/>
                </a:lnTo>
                <a:cubicBezTo>
                  <a:pt x="180" y="21"/>
                  <a:pt x="188" y="27"/>
                  <a:pt x="196" y="34"/>
                </a:cubicBezTo>
                <a:close/>
                <a:moveTo>
                  <a:pt x="660" y="197"/>
                </a:moveTo>
                <a:lnTo>
                  <a:pt x="660" y="198"/>
                </a:lnTo>
                <a:lnTo>
                  <a:pt x="667" y="198"/>
                </a:lnTo>
                <a:lnTo>
                  <a:pt x="667" y="197"/>
                </a:lnTo>
                <a:cubicBezTo>
                  <a:pt x="669" y="174"/>
                  <a:pt x="672" y="157"/>
                  <a:pt x="692" y="157"/>
                </a:cubicBezTo>
                <a:lnTo>
                  <a:pt x="692" y="150"/>
                </a:lnTo>
                <a:cubicBezTo>
                  <a:pt x="664" y="150"/>
                  <a:pt x="662" y="178"/>
                  <a:pt x="660" y="197"/>
                </a:cubicBezTo>
                <a:close/>
              </a:path>
            </a:pathLst>
          </a:custGeom>
          <a:solidFill>
            <a:schemeClr val="accent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9073" name="lightbulb-interface-symbol_45011"/>
          <p:cNvSpPr>
            <a:spLocks noChangeAspect="1"/>
          </p:cNvSpPr>
          <p:nvPr/>
        </p:nvSpPr>
        <p:spPr bwMode="auto">
          <a:xfrm>
            <a:off x="2948779" y="2354734"/>
            <a:ext cx="255140" cy="316726"/>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2 w 490994"/>
              <a:gd name="connsiteY15" fmla="*/ 330831 h 607497"/>
              <a:gd name="connsiteX16" fmla="*/ 87445 w 490994"/>
              <a:gd name="connsiteY16" fmla="*/ 348457 h 607497"/>
              <a:gd name="connsiteX17" fmla="*/ 79137 w 490994"/>
              <a:gd name="connsiteY17" fmla="*/ 374857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6 h 607497"/>
              <a:gd name="connsiteX22" fmla="*/ 26043 w 490994"/>
              <a:gd name="connsiteY22" fmla="*/ 344426 h 607497"/>
              <a:gd name="connsiteX23" fmla="*/ 35222 w 490994"/>
              <a:gd name="connsiteY23" fmla="*/ 332491 h 607497"/>
              <a:gd name="connsiteX24" fmla="*/ 53500 w 490994"/>
              <a:gd name="connsiteY24" fmla="*/ 321979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2 h 607497"/>
              <a:gd name="connsiteX30" fmla="*/ 462971 w 490994"/>
              <a:gd name="connsiteY30" fmla="*/ 359289 h 607497"/>
              <a:gd name="connsiteX31" fmla="*/ 453233 w 490994"/>
              <a:gd name="connsiteY31" fmla="*/ 376123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60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20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8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4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9 h 607497"/>
              <a:gd name="connsiteX66" fmla="*/ 211460 w 490994"/>
              <a:gd name="connsiteY66" fmla="*/ 428388 h 607497"/>
              <a:gd name="connsiteX67" fmla="*/ 279305 w 490994"/>
              <a:gd name="connsiteY67" fmla="*/ 428388 h 607497"/>
              <a:gd name="connsiteX68" fmla="*/ 282314 w 490994"/>
              <a:gd name="connsiteY68" fmla="*/ 425859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60 h 607497"/>
              <a:gd name="connsiteX78" fmla="*/ 428289 w 490994"/>
              <a:gd name="connsiteY78" fmla="*/ 170768 h 607497"/>
              <a:gd name="connsiteX79" fmla="*/ 411349 w 490994"/>
              <a:gd name="connsiteY79" fmla="*/ 160255 h 607497"/>
              <a:gd name="connsiteX80" fmla="*/ 402009 w 490994"/>
              <a:gd name="connsiteY80" fmla="*/ 144366 h 607497"/>
              <a:gd name="connsiteX81" fmla="*/ 399317 w 490994"/>
              <a:gd name="connsiteY81" fmla="*/ 129346 h 607497"/>
              <a:gd name="connsiteX82" fmla="*/ 408262 w 490994"/>
              <a:gd name="connsiteY82" fmla="*/ 117489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9 h 607497"/>
              <a:gd name="connsiteX88" fmla="*/ 91596 w 490994"/>
              <a:gd name="connsiteY88" fmla="*/ 129346 h 607497"/>
              <a:gd name="connsiteX89" fmla="*/ 88903 w 490994"/>
              <a:gd name="connsiteY89" fmla="*/ 144366 h 607497"/>
              <a:gd name="connsiteX90" fmla="*/ 79633 w 490994"/>
              <a:gd name="connsiteY90" fmla="*/ 160255 h 607497"/>
              <a:gd name="connsiteX91" fmla="*/ 62678 w 490994"/>
              <a:gd name="connsiteY91" fmla="*/ 170768 h 607497"/>
              <a:gd name="connsiteX92" fmla="*/ 53171 w 490994"/>
              <a:gd name="connsiteY92" fmla="*/ 168160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7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6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1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1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4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3 w 490994"/>
              <a:gd name="connsiteY140" fmla="*/ 59416 h 607497"/>
              <a:gd name="connsiteX141" fmla="*/ 216142 w 490994"/>
              <a:gd name="connsiteY141" fmla="*/ 40927 h 607497"/>
              <a:gd name="connsiteX142" fmla="*/ 216142 w 490994"/>
              <a:gd name="connsiteY142" fmla="*/ 19594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5"/>
                  <a:pt x="79612" y="330831"/>
                </a:cubicBezTo>
                <a:cubicBezTo>
                  <a:pt x="82064" y="336601"/>
                  <a:pt x="84676" y="342529"/>
                  <a:pt x="87445" y="348457"/>
                </a:cubicBezTo>
                <a:cubicBezTo>
                  <a:pt x="91876" y="358021"/>
                  <a:pt x="88236" y="369640"/>
                  <a:pt x="79137" y="374857"/>
                </a:cubicBezTo>
                <a:lnTo>
                  <a:pt x="64498" y="383314"/>
                </a:lnTo>
                <a:cubicBezTo>
                  <a:pt x="61571" y="384974"/>
                  <a:pt x="58168" y="385922"/>
                  <a:pt x="54687" y="385922"/>
                </a:cubicBezTo>
                <a:cubicBezTo>
                  <a:pt x="47724" y="385922"/>
                  <a:pt x="41156" y="382128"/>
                  <a:pt x="37675" y="376121"/>
                </a:cubicBezTo>
                <a:lnTo>
                  <a:pt x="28021" y="359286"/>
                </a:lnTo>
                <a:cubicBezTo>
                  <a:pt x="25410" y="354780"/>
                  <a:pt x="24698" y="349485"/>
                  <a:pt x="26043" y="344426"/>
                </a:cubicBezTo>
                <a:cubicBezTo>
                  <a:pt x="27388" y="339367"/>
                  <a:pt x="30633" y="335099"/>
                  <a:pt x="35222" y="332491"/>
                </a:cubicBezTo>
                <a:lnTo>
                  <a:pt x="53500" y="321979"/>
                </a:lnTo>
                <a:cubicBezTo>
                  <a:pt x="56348" y="320319"/>
                  <a:pt x="59593" y="319449"/>
                  <a:pt x="62837" y="319449"/>
                </a:cubicBezTo>
                <a:close/>
                <a:moveTo>
                  <a:pt x="427899" y="319379"/>
                </a:moveTo>
                <a:cubicBezTo>
                  <a:pt x="431145" y="319379"/>
                  <a:pt x="434391" y="320249"/>
                  <a:pt x="437320" y="321908"/>
                </a:cubicBezTo>
                <a:lnTo>
                  <a:pt x="455767" y="332498"/>
                </a:lnTo>
                <a:cubicBezTo>
                  <a:pt x="460279" y="335106"/>
                  <a:pt x="463525" y="339374"/>
                  <a:pt x="464871" y="344432"/>
                </a:cubicBezTo>
                <a:cubicBezTo>
                  <a:pt x="466296" y="349490"/>
                  <a:pt x="465584" y="354785"/>
                  <a:pt x="462971" y="359289"/>
                </a:cubicBezTo>
                <a:lnTo>
                  <a:pt x="453233" y="376123"/>
                </a:lnTo>
                <a:cubicBezTo>
                  <a:pt x="449750" y="382129"/>
                  <a:pt x="443258" y="385922"/>
                  <a:pt x="436212" y="385922"/>
                </a:cubicBezTo>
                <a:cubicBezTo>
                  <a:pt x="432808" y="385922"/>
                  <a:pt x="429403" y="384974"/>
                  <a:pt x="426395" y="383235"/>
                </a:cubicBezTo>
                <a:lnTo>
                  <a:pt x="411511" y="374700"/>
                </a:lnTo>
                <a:cubicBezTo>
                  <a:pt x="402407" y="369405"/>
                  <a:pt x="398765" y="357788"/>
                  <a:pt x="403198" y="348225"/>
                </a:cubicBezTo>
                <a:cubicBezTo>
                  <a:pt x="405969" y="342456"/>
                  <a:pt x="408582" y="336529"/>
                  <a:pt x="411115" y="330760"/>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20"/>
                </a:cubicBezTo>
                <a:cubicBezTo>
                  <a:pt x="59981" y="259094"/>
                  <a:pt x="58398" y="264390"/>
                  <a:pt x="54996" y="268263"/>
                </a:cubicBezTo>
                <a:cubicBezTo>
                  <a:pt x="51514" y="272136"/>
                  <a:pt x="46450" y="274428"/>
                  <a:pt x="41069" y="274428"/>
                </a:cubicBezTo>
                <a:lnTo>
                  <a:pt x="19624" y="274428"/>
                </a:lnTo>
                <a:cubicBezTo>
                  <a:pt x="8784" y="274428"/>
                  <a:pt x="0" y="265576"/>
                  <a:pt x="0" y="254826"/>
                </a:cubicBezTo>
                <a:lnTo>
                  <a:pt x="0" y="235461"/>
                </a:lnTo>
                <a:cubicBezTo>
                  <a:pt x="0" y="224633"/>
                  <a:pt x="8784" y="215859"/>
                  <a:pt x="19624" y="215859"/>
                </a:cubicBezTo>
                <a:close/>
                <a:moveTo>
                  <a:pt x="450011" y="215789"/>
                </a:moveTo>
                <a:lnTo>
                  <a:pt x="471373" y="215789"/>
                </a:lnTo>
                <a:cubicBezTo>
                  <a:pt x="482133" y="215789"/>
                  <a:pt x="490994" y="224641"/>
                  <a:pt x="490994" y="235468"/>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3"/>
                  <a:pt x="432367" y="248191"/>
                  <a:pt x="432367" y="245109"/>
                </a:cubicBezTo>
                <a:cubicBezTo>
                  <a:pt x="432367" y="242106"/>
                  <a:pt x="431972" y="239024"/>
                  <a:pt x="431655" y="236495"/>
                </a:cubicBezTo>
                <a:cubicBezTo>
                  <a:pt x="431022" y="231200"/>
                  <a:pt x="432605" y="225905"/>
                  <a:pt x="436007" y="221954"/>
                </a:cubicBezTo>
                <a:cubicBezTo>
                  <a:pt x="439488" y="218081"/>
                  <a:pt x="444551" y="215789"/>
                  <a:pt x="450011" y="215789"/>
                </a:cubicBezTo>
                <a:close/>
                <a:moveTo>
                  <a:pt x="245501" y="133735"/>
                </a:moveTo>
                <a:cubicBezTo>
                  <a:pt x="185810" y="133735"/>
                  <a:pt x="137281" y="182198"/>
                  <a:pt x="137281" y="241809"/>
                </a:cubicBezTo>
                <a:cubicBezTo>
                  <a:pt x="137281" y="269717"/>
                  <a:pt x="153906" y="303159"/>
                  <a:pt x="171639" y="338656"/>
                </a:cubicBezTo>
                <a:cubicBezTo>
                  <a:pt x="185572" y="366564"/>
                  <a:pt x="199901" y="395342"/>
                  <a:pt x="208372" y="425859"/>
                </a:cubicBezTo>
                <a:cubicBezTo>
                  <a:pt x="208768" y="427123"/>
                  <a:pt x="210430" y="428388"/>
                  <a:pt x="211460" y="428388"/>
                </a:cubicBezTo>
                <a:lnTo>
                  <a:pt x="279305" y="428388"/>
                </a:lnTo>
                <a:cubicBezTo>
                  <a:pt x="280255" y="428388"/>
                  <a:pt x="281997" y="427123"/>
                  <a:pt x="282314" y="425859"/>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1"/>
                  <a:pt x="453224" y="114168"/>
                </a:cubicBezTo>
                <a:lnTo>
                  <a:pt x="462960" y="131006"/>
                </a:lnTo>
                <a:cubicBezTo>
                  <a:pt x="468343" y="140334"/>
                  <a:pt x="465098" y="152429"/>
                  <a:pt x="455757" y="157804"/>
                </a:cubicBezTo>
                <a:lnTo>
                  <a:pt x="437788" y="168160"/>
                </a:lnTo>
                <a:cubicBezTo>
                  <a:pt x="434859" y="169820"/>
                  <a:pt x="431535" y="170768"/>
                  <a:pt x="428289" y="170768"/>
                </a:cubicBezTo>
                <a:cubicBezTo>
                  <a:pt x="421165" y="170768"/>
                  <a:pt x="414674" y="166737"/>
                  <a:pt x="411349" y="160255"/>
                </a:cubicBezTo>
                <a:cubicBezTo>
                  <a:pt x="408579" y="154879"/>
                  <a:pt x="405413" y="149504"/>
                  <a:pt x="402009" y="144366"/>
                </a:cubicBezTo>
                <a:cubicBezTo>
                  <a:pt x="399080" y="139781"/>
                  <a:pt x="398130" y="134484"/>
                  <a:pt x="399317" y="129346"/>
                </a:cubicBezTo>
                <a:cubicBezTo>
                  <a:pt x="400505" y="124366"/>
                  <a:pt x="403671" y="120097"/>
                  <a:pt x="408262" y="117489"/>
                </a:cubicBezTo>
                <a:lnTo>
                  <a:pt x="426389" y="107054"/>
                </a:lnTo>
                <a:cubicBezTo>
                  <a:pt x="429397" y="105315"/>
                  <a:pt x="432801" y="104366"/>
                  <a:pt x="436205" y="104366"/>
                </a:cubicBezTo>
                <a:close/>
                <a:moveTo>
                  <a:pt x="54676" y="104366"/>
                </a:moveTo>
                <a:cubicBezTo>
                  <a:pt x="58162" y="104366"/>
                  <a:pt x="61569" y="105315"/>
                  <a:pt x="64501" y="107054"/>
                </a:cubicBezTo>
                <a:lnTo>
                  <a:pt x="82644" y="117489"/>
                </a:lnTo>
                <a:cubicBezTo>
                  <a:pt x="87239" y="120097"/>
                  <a:pt x="90408" y="124366"/>
                  <a:pt x="91596" y="129346"/>
                </a:cubicBezTo>
                <a:cubicBezTo>
                  <a:pt x="92864" y="134484"/>
                  <a:pt x="91913" y="139781"/>
                  <a:pt x="88903" y="144366"/>
                </a:cubicBezTo>
                <a:cubicBezTo>
                  <a:pt x="85575" y="149504"/>
                  <a:pt x="82406" y="154879"/>
                  <a:pt x="79633" y="160255"/>
                </a:cubicBezTo>
                <a:cubicBezTo>
                  <a:pt x="76305" y="166737"/>
                  <a:pt x="69809" y="170768"/>
                  <a:pt x="62678" y="170768"/>
                </a:cubicBezTo>
                <a:cubicBezTo>
                  <a:pt x="59430" y="170768"/>
                  <a:pt x="56102" y="169820"/>
                  <a:pt x="53171" y="168160"/>
                </a:cubicBezTo>
                <a:lnTo>
                  <a:pt x="35186" y="157804"/>
                </a:lnTo>
                <a:cubicBezTo>
                  <a:pt x="25758" y="152429"/>
                  <a:pt x="22510" y="140334"/>
                  <a:pt x="27977" y="131006"/>
                </a:cubicBezTo>
                <a:lnTo>
                  <a:pt x="37642" y="114168"/>
                </a:lnTo>
                <a:cubicBezTo>
                  <a:pt x="41128" y="108161"/>
                  <a:pt x="47704" y="104366"/>
                  <a:pt x="54676" y="104366"/>
                </a:cubicBezTo>
                <a:close/>
                <a:moveTo>
                  <a:pt x="245501" y="75152"/>
                </a:moveTo>
                <a:cubicBezTo>
                  <a:pt x="337493" y="75152"/>
                  <a:pt x="412384" y="149942"/>
                  <a:pt x="412384" y="241809"/>
                </a:cubicBezTo>
                <a:cubicBezTo>
                  <a:pt x="412384" y="283236"/>
                  <a:pt x="391959" y="323793"/>
                  <a:pt x="372247" y="363007"/>
                </a:cubicBezTo>
                <a:cubicBezTo>
                  <a:pt x="354909" y="397634"/>
                  <a:pt x="336859" y="433448"/>
                  <a:pt x="334168" y="468155"/>
                </a:cubicBezTo>
                <a:cubicBezTo>
                  <a:pt x="333297" y="478749"/>
                  <a:pt x="324509" y="486971"/>
                  <a:pt x="314138" y="486971"/>
                </a:cubicBezTo>
                <a:lnTo>
                  <a:pt x="176864" y="486971"/>
                </a:lnTo>
                <a:cubicBezTo>
                  <a:pt x="166493" y="486971"/>
                  <a:pt x="157706" y="478749"/>
                  <a:pt x="156756" y="468155"/>
                </a:cubicBezTo>
                <a:cubicBezTo>
                  <a:pt x="153985" y="434792"/>
                  <a:pt x="137043" y="400797"/>
                  <a:pt x="119151" y="364825"/>
                </a:cubicBezTo>
                <a:cubicBezTo>
                  <a:pt x="99202" y="324821"/>
                  <a:pt x="78539" y="283473"/>
                  <a:pt x="78618" y="241809"/>
                </a:cubicBezTo>
                <a:cubicBezTo>
                  <a:pt x="78618" y="149942"/>
                  <a:pt x="153431" y="75152"/>
                  <a:pt x="245501" y="75152"/>
                </a:cubicBezTo>
                <a:close/>
                <a:moveTo>
                  <a:pt x="350001" y="25404"/>
                </a:moveTo>
                <a:cubicBezTo>
                  <a:pt x="353482" y="25404"/>
                  <a:pt x="356885" y="26273"/>
                  <a:pt x="359812" y="28011"/>
                </a:cubicBezTo>
                <a:lnTo>
                  <a:pt x="376587" y="37731"/>
                </a:lnTo>
                <a:cubicBezTo>
                  <a:pt x="386003" y="43104"/>
                  <a:pt x="389168" y="55115"/>
                  <a:pt x="383787" y="64519"/>
                </a:cubicBezTo>
                <a:lnTo>
                  <a:pt x="373343" y="82536"/>
                </a:lnTo>
                <a:cubicBezTo>
                  <a:pt x="369940" y="88462"/>
                  <a:pt x="363848" y="92018"/>
                  <a:pt x="357043" y="92018"/>
                </a:cubicBezTo>
                <a:cubicBezTo>
                  <a:pt x="353324" y="92018"/>
                  <a:pt x="349684" y="90912"/>
                  <a:pt x="346440" y="88857"/>
                </a:cubicBezTo>
                <a:cubicBezTo>
                  <a:pt x="341297" y="85460"/>
                  <a:pt x="335916" y="82378"/>
                  <a:pt x="330536" y="79533"/>
                </a:cubicBezTo>
                <a:cubicBezTo>
                  <a:pt x="325788" y="77083"/>
                  <a:pt x="322307" y="72974"/>
                  <a:pt x="320803" y="67917"/>
                </a:cubicBezTo>
                <a:cubicBezTo>
                  <a:pt x="319379" y="62938"/>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8"/>
                  <a:pt x="170189" y="67917"/>
                </a:cubicBezTo>
                <a:cubicBezTo>
                  <a:pt x="168684" y="72974"/>
                  <a:pt x="165199" y="77083"/>
                  <a:pt x="160367" y="79533"/>
                </a:cubicBezTo>
                <a:cubicBezTo>
                  <a:pt x="154981" y="82378"/>
                  <a:pt x="149674" y="85460"/>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1"/>
                </a:lnTo>
                <a:cubicBezTo>
                  <a:pt x="134069" y="26273"/>
                  <a:pt x="137475" y="25404"/>
                  <a:pt x="140881" y="25404"/>
                </a:cubicBezTo>
                <a:close/>
                <a:moveTo>
                  <a:pt x="235768" y="0"/>
                </a:moveTo>
                <a:lnTo>
                  <a:pt x="255156" y="0"/>
                </a:lnTo>
                <a:cubicBezTo>
                  <a:pt x="265998" y="0"/>
                  <a:pt x="274782" y="8770"/>
                  <a:pt x="274782" y="19594"/>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3" y="59416"/>
                </a:cubicBezTo>
                <a:cubicBezTo>
                  <a:pt x="224135" y="59416"/>
                  <a:pt x="216142" y="51278"/>
                  <a:pt x="216142" y="40927"/>
                </a:cubicBezTo>
                <a:lnTo>
                  <a:pt x="216142" y="19594"/>
                </a:lnTo>
                <a:cubicBezTo>
                  <a:pt x="216142" y="8770"/>
                  <a:pt x="224926" y="0"/>
                  <a:pt x="235768" y="0"/>
                </a:cubicBezTo>
                <a:close/>
              </a:path>
            </a:pathLst>
          </a:custGeom>
          <a:solidFill>
            <a:schemeClr val="accent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9074" name="lightbulb-interface-symbol_45011"/>
          <p:cNvSpPr>
            <a:spLocks noChangeAspect="1"/>
          </p:cNvSpPr>
          <p:nvPr/>
        </p:nvSpPr>
        <p:spPr bwMode="auto">
          <a:xfrm>
            <a:off x="2948779" y="3065901"/>
            <a:ext cx="295464" cy="295464"/>
          </a:xfrm>
          <a:custGeom>
            <a:avLst/>
            <a:gdLst>
              <a:gd name="connsiteX0" fmla="*/ 388103 w 607614"/>
              <a:gd name="connsiteY0" fmla="*/ 296599 h 606761"/>
              <a:gd name="connsiteX1" fmla="*/ 401775 w 607614"/>
              <a:gd name="connsiteY1" fmla="*/ 296599 h 606761"/>
              <a:gd name="connsiteX2" fmla="*/ 432157 w 607614"/>
              <a:gd name="connsiteY2" fmla="*/ 326931 h 606761"/>
              <a:gd name="connsiteX3" fmla="*/ 418486 w 607614"/>
              <a:gd name="connsiteY3" fmla="*/ 340580 h 606761"/>
              <a:gd name="connsiteX4" fmla="*/ 404814 w 607614"/>
              <a:gd name="connsiteY4" fmla="*/ 327689 h 606761"/>
              <a:gd name="connsiteX5" fmla="*/ 404814 w 607614"/>
              <a:gd name="connsiteY5" fmla="*/ 546080 h 606761"/>
              <a:gd name="connsiteX6" fmla="*/ 607614 w 607614"/>
              <a:gd name="connsiteY6" fmla="*/ 546080 h 606761"/>
              <a:gd name="connsiteX7" fmla="*/ 607614 w 607614"/>
              <a:gd name="connsiteY7" fmla="*/ 566554 h 606761"/>
              <a:gd name="connsiteX8" fmla="*/ 394939 w 607614"/>
              <a:gd name="connsiteY8" fmla="*/ 566554 h 606761"/>
              <a:gd name="connsiteX9" fmla="*/ 385065 w 607614"/>
              <a:gd name="connsiteY9" fmla="*/ 555938 h 606761"/>
              <a:gd name="connsiteX10" fmla="*/ 385065 w 607614"/>
              <a:gd name="connsiteY10" fmla="*/ 327689 h 606761"/>
              <a:gd name="connsiteX11" fmla="*/ 371393 w 607614"/>
              <a:gd name="connsiteY11" fmla="*/ 340580 h 606761"/>
              <a:gd name="connsiteX12" fmla="*/ 357721 w 607614"/>
              <a:gd name="connsiteY12" fmla="*/ 326931 h 606761"/>
              <a:gd name="connsiteX13" fmla="*/ 205839 w 607614"/>
              <a:gd name="connsiteY13" fmla="*/ 296599 h 606761"/>
              <a:gd name="connsiteX14" fmla="*/ 219511 w 607614"/>
              <a:gd name="connsiteY14" fmla="*/ 296599 h 606761"/>
              <a:gd name="connsiteX15" fmla="*/ 249893 w 607614"/>
              <a:gd name="connsiteY15" fmla="*/ 326931 h 606761"/>
              <a:gd name="connsiteX16" fmla="*/ 236221 w 607614"/>
              <a:gd name="connsiteY16" fmla="*/ 340580 h 606761"/>
              <a:gd name="connsiteX17" fmla="*/ 222549 w 607614"/>
              <a:gd name="connsiteY17" fmla="*/ 327689 h 606761"/>
              <a:gd name="connsiteX18" fmla="*/ 222549 w 607614"/>
              <a:gd name="connsiteY18" fmla="*/ 555938 h 606761"/>
              <a:gd name="connsiteX19" fmla="*/ 212675 w 607614"/>
              <a:gd name="connsiteY19" fmla="*/ 566554 h 606761"/>
              <a:gd name="connsiteX20" fmla="*/ 0 w 607614"/>
              <a:gd name="connsiteY20" fmla="*/ 566554 h 606761"/>
              <a:gd name="connsiteX21" fmla="*/ 0 w 607614"/>
              <a:gd name="connsiteY21" fmla="*/ 546080 h 606761"/>
              <a:gd name="connsiteX22" fmla="*/ 202801 w 607614"/>
              <a:gd name="connsiteY22" fmla="*/ 546080 h 606761"/>
              <a:gd name="connsiteX23" fmla="*/ 202801 w 607614"/>
              <a:gd name="connsiteY23" fmla="*/ 327689 h 606761"/>
              <a:gd name="connsiteX24" fmla="*/ 189129 w 607614"/>
              <a:gd name="connsiteY24" fmla="*/ 340580 h 606761"/>
              <a:gd name="connsiteX25" fmla="*/ 175457 w 607614"/>
              <a:gd name="connsiteY25" fmla="*/ 326931 h 606761"/>
              <a:gd name="connsiteX26" fmla="*/ 296971 w 607614"/>
              <a:gd name="connsiteY26" fmla="*/ 215427 h 606761"/>
              <a:gd name="connsiteX27" fmla="*/ 310644 w 607614"/>
              <a:gd name="connsiteY27" fmla="*/ 215427 h 606761"/>
              <a:gd name="connsiteX28" fmla="*/ 341029 w 607614"/>
              <a:gd name="connsiteY28" fmla="*/ 245763 h 606761"/>
              <a:gd name="connsiteX29" fmla="*/ 327356 w 607614"/>
              <a:gd name="connsiteY29" fmla="*/ 260173 h 606761"/>
              <a:gd name="connsiteX30" fmla="*/ 313682 w 607614"/>
              <a:gd name="connsiteY30" fmla="*/ 246521 h 606761"/>
              <a:gd name="connsiteX31" fmla="*/ 313682 w 607614"/>
              <a:gd name="connsiteY31" fmla="*/ 606761 h 606761"/>
              <a:gd name="connsiteX32" fmla="*/ 293932 w 607614"/>
              <a:gd name="connsiteY32" fmla="*/ 606761 h 606761"/>
              <a:gd name="connsiteX33" fmla="*/ 293932 w 607614"/>
              <a:gd name="connsiteY33" fmla="*/ 246521 h 606761"/>
              <a:gd name="connsiteX34" fmla="*/ 280259 w 607614"/>
              <a:gd name="connsiteY34" fmla="*/ 260173 h 606761"/>
              <a:gd name="connsiteX35" fmla="*/ 266585 w 607614"/>
              <a:gd name="connsiteY35" fmla="*/ 245763 h 606761"/>
              <a:gd name="connsiteX36" fmla="*/ 309124 w 607614"/>
              <a:gd name="connsiteY36" fmla="*/ 0 h 606761"/>
              <a:gd name="connsiteX37" fmla="*/ 445837 w 607614"/>
              <a:gd name="connsiteY37" fmla="*/ 136521 h 606761"/>
              <a:gd name="connsiteX38" fmla="*/ 444318 w 607614"/>
              <a:gd name="connsiteY38" fmla="*/ 153966 h 606761"/>
              <a:gd name="connsiteX39" fmla="*/ 470901 w 607614"/>
              <a:gd name="connsiteY39" fmla="*/ 151690 h 606761"/>
              <a:gd name="connsiteX40" fmla="*/ 607614 w 607614"/>
              <a:gd name="connsiteY40" fmla="*/ 288212 h 606761"/>
              <a:gd name="connsiteX41" fmla="*/ 470901 w 607614"/>
              <a:gd name="connsiteY41" fmla="*/ 424733 h 606761"/>
              <a:gd name="connsiteX42" fmla="*/ 470901 w 607614"/>
              <a:gd name="connsiteY42" fmla="*/ 404255 h 606761"/>
              <a:gd name="connsiteX43" fmla="*/ 587107 w 607614"/>
              <a:gd name="connsiteY43" fmla="*/ 288212 h 606761"/>
              <a:gd name="connsiteX44" fmla="*/ 470901 w 607614"/>
              <a:gd name="connsiteY44" fmla="*/ 172169 h 606761"/>
              <a:gd name="connsiteX45" fmla="*/ 434444 w 607614"/>
              <a:gd name="connsiteY45" fmla="*/ 176719 h 606761"/>
              <a:gd name="connsiteX46" fmla="*/ 424571 w 607614"/>
              <a:gd name="connsiteY46" fmla="*/ 175202 h 606761"/>
              <a:gd name="connsiteX47" fmla="*/ 421532 w 607614"/>
              <a:gd name="connsiteY47" fmla="*/ 164584 h 606761"/>
              <a:gd name="connsiteX48" fmla="*/ 425330 w 607614"/>
              <a:gd name="connsiteY48" fmla="*/ 136521 h 606761"/>
              <a:gd name="connsiteX49" fmla="*/ 309124 w 607614"/>
              <a:gd name="connsiteY49" fmla="*/ 20478 h 606761"/>
              <a:gd name="connsiteX50" fmla="*/ 192158 w 607614"/>
              <a:gd name="connsiteY50" fmla="*/ 136521 h 606761"/>
              <a:gd name="connsiteX51" fmla="*/ 197475 w 607614"/>
              <a:gd name="connsiteY51" fmla="*/ 170652 h 606761"/>
              <a:gd name="connsiteX52" fmla="*/ 194437 w 607614"/>
              <a:gd name="connsiteY52" fmla="*/ 181270 h 606761"/>
              <a:gd name="connsiteX53" fmla="*/ 183044 w 607614"/>
              <a:gd name="connsiteY53" fmla="*/ 182028 h 606761"/>
              <a:gd name="connsiteX54" fmla="*/ 136713 w 607614"/>
              <a:gd name="connsiteY54" fmla="*/ 172169 h 606761"/>
              <a:gd name="connsiteX55" fmla="*/ 20507 w 607614"/>
              <a:gd name="connsiteY55" fmla="*/ 288212 h 606761"/>
              <a:gd name="connsiteX56" fmla="*/ 136713 w 607614"/>
              <a:gd name="connsiteY56" fmla="*/ 404255 h 606761"/>
              <a:gd name="connsiteX57" fmla="*/ 136713 w 607614"/>
              <a:gd name="connsiteY57" fmla="*/ 424733 h 606761"/>
              <a:gd name="connsiteX58" fmla="*/ 0 w 607614"/>
              <a:gd name="connsiteY58" fmla="*/ 288212 h 606761"/>
              <a:gd name="connsiteX59" fmla="*/ 136713 w 607614"/>
              <a:gd name="connsiteY59" fmla="*/ 151690 h 606761"/>
              <a:gd name="connsiteX60" fmla="*/ 173930 w 607614"/>
              <a:gd name="connsiteY60" fmla="*/ 157000 h 606761"/>
              <a:gd name="connsiteX61" fmla="*/ 172411 w 607614"/>
              <a:gd name="connsiteY61" fmla="*/ 136521 h 606761"/>
              <a:gd name="connsiteX62" fmla="*/ 309124 w 607614"/>
              <a:gd name="connsiteY6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14" h="606761">
                <a:moveTo>
                  <a:pt x="388103" y="296599"/>
                </a:moveTo>
                <a:cubicBezTo>
                  <a:pt x="391901" y="292049"/>
                  <a:pt x="397978" y="292049"/>
                  <a:pt x="401775" y="296599"/>
                </a:cubicBezTo>
                <a:lnTo>
                  <a:pt x="432157" y="326931"/>
                </a:lnTo>
                <a:lnTo>
                  <a:pt x="418486" y="340580"/>
                </a:lnTo>
                <a:lnTo>
                  <a:pt x="404814" y="327689"/>
                </a:lnTo>
                <a:lnTo>
                  <a:pt x="404814" y="546080"/>
                </a:lnTo>
                <a:lnTo>
                  <a:pt x="607614" y="546080"/>
                </a:lnTo>
                <a:lnTo>
                  <a:pt x="607614" y="566554"/>
                </a:lnTo>
                <a:lnTo>
                  <a:pt x="394939" y="566554"/>
                </a:lnTo>
                <a:cubicBezTo>
                  <a:pt x="388863" y="566554"/>
                  <a:pt x="385065" y="562004"/>
                  <a:pt x="385065" y="555938"/>
                </a:cubicBezTo>
                <a:lnTo>
                  <a:pt x="385065" y="327689"/>
                </a:lnTo>
                <a:lnTo>
                  <a:pt x="371393" y="340580"/>
                </a:lnTo>
                <a:lnTo>
                  <a:pt x="357721" y="326931"/>
                </a:lnTo>
                <a:close/>
                <a:moveTo>
                  <a:pt x="205839" y="296599"/>
                </a:moveTo>
                <a:cubicBezTo>
                  <a:pt x="209637" y="292049"/>
                  <a:pt x="215713" y="292049"/>
                  <a:pt x="219511" y="296599"/>
                </a:cubicBezTo>
                <a:lnTo>
                  <a:pt x="249893" y="326931"/>
                </a:lnTo>
                <a:lnTo>
                  <a:pt x="236221" y="340580"/>
                </a:lnTo>
                <a:lnTo>
                  <a:pt x="222549" y="327689"/>
                </a:lnTo>
                <a:lnTo>
                  <a:pt x="222549" y="555938"/>
                </a:lnTo>
                <a:cubicBezTo>
                  <a:pt x="222549" y="562004"/>
                  <a:pt x="218752" y="566554"/>
                  <a:pt x="212675" y="566554"/>
                </a:cubicBezTo>
                <a:lnTo>
                  <a:pt x="0" y="566554"/>
                </a:lnTo>
                <a:lnTo>
                  <a:pt x="0" y="546080"/>
                </a:lnTo>
                <a:lnTo>
                  <a:pt x="202801" y="546080"/>
                </a:lnTo>
                <a:lnTo>
                  <a:pt x="202801" y="327689"/>
                </a:lnTo>
                <a:lnTo>
                  <a:pt x="189129" y="340580"/>
                </a:lnTo>
                <a:lnTo>
                  <a:pt x="175457" y="326931"/>
                </a:lnTo>
                <a:close/>
                <a:moveTo>
                  <a:pt x="296971" y="215427"/>
                </a:moveTo>
                <a:cubicBezTo>
                  <a:pt x="300769" y="211635"/>
                  <a:pt x="306846" y="211635"/>
                  <a:pt x="310644" y="215427"/>
                </a:cubicBezTo>
                <a:lnTo>
                  <a:pt x="341029" y="245763"/>
                </a:lnTo>
                <a:lnTo>
                  <a:pt x="327356" y="260173"/>
                </a:lnTo>
                <a:lnTo>
                  <a:pt x="313682" y="246521"/>
                </a:lnTo>
                <a:lnTo>
                  <a:pt x="313682" y="606761"/>
                </a:lnTo>
                <a:lnTo>
                  <a:pt x="293932" y="606761"/>
                </a:lnTo>
                <a:lnTo>
                  <a:pt x="293932" y="246521"/>
                </a:lnTo>
                <a:lnTo>
                  <a:pt x="280259" y="260173"/>
                </a:lnTo>
                <a:lnTo>
                  <a:pt x="266585" y="245763"/>
                </a:lnTo>
                <a:close/>
                <a:moveTo>
                  <a:pt x="309124" y="0"/>
                </a:moveTo>
                <a:cubicBezTo>
                  <a:pt x="383557" y="0"/>
                  <a:pt x="445837" y="61435"/>
                  <a:pt x="445837" y="136521"/>
                </a:cubicBezTo>
                <a:cubicBezTo>
                  <a:pt x="445837" y="142589"/>
                  <a:pt x="445837" y="148657"/>
                  <a:pt x="444318" y="153966"/>
                </a:cubicBezTo>
                <a:cubicBezTo>
                  <a:pt x="452673" y="151690"/>
                  <a:pt x="461787" y="151690"/>
                  <a:pt x="470901" y="151690"/>
                </a:cubicBezTo>
                <a:cubicBezTo>
                  <a:pt x="546093" y="151690"/>
                  <a:pt x="607614" y="213125"/>
                  <a:pt x="607614" y="288212"/>
                </a:cubicBezTo>
                <a:cubicBezTo>
                  <a:pt x="607614" y="363298"/>
                  <a:pt x="546093" y="424733"/>
                  <a:pt x="470901" y="424733"/>
                </a:cubicBezTo>
                <a:lnTo>
                  <a:pt x="470901" y="404255"/>
                </a:lnTo>
                <a:cubicBezTo>
                  <a:pt x="534701" y="404255"/>
                  <a:pt x="587107" y="351922"/>
                  <a:pt x="587107" y="288212"/>
                </a:cubicBezTo>
                <a:cubicBezTo>
                  <a:pt x="587107" y="224502"/>
                  <a:pt x="534701" y="172169"/>
                  <a:pt x="470901" y="172169"/>
                </a:cubicBezTo>
                <a:cubicBezTo>
                  <a:pt x="457989" y="172169"/>
                  <a:pt x="445837" y="173685"/>
                  <a:pt x="434444" y="176719"/>
                </a:cubicBezTo>
                <a:cubicBezTo>
                  <a:pt x="430647" y="178236"/>
                  <a:pt x="427609" y="176719"/>
                  <a:pt x="424571" y="175202"/>
                </a:cubicBezTo>
                <a:cubicBezTo>
                  <a:pt x="421532" y="172169"/>
                  <a:pt x="420013" y="169135"/>
                  <a:pt x="421532" y="164584"/>
                </a:cubicBezTo>
                <a:cubicBezTo>
                  <a:pt x="423051" y="157000"/>
                  <a:pt x="425330" y="147898"/>
                  <a:pt x="425330" y="136521"/>
                </a:cubicBezTo>
                <a:cubicBezTo>
                  <a:pt x="425330" y="72811"/>
                  <a:pt x="372923" y="20478"/>
                  <a:pt x="309124" y="20478"/>
                </a:cubicBezTo>
                <a:cubicBezTo>
                  <a:pt x="245324" y="20478"/>
                  <a:pt x="192158" y="72811"/>
                  <a:pt x="192158" y="136521"/>
                </a:cubicBezTo>
                <a:cubicBezTo>
                  <a:pt x="192158" y="146381"/>
                  <a:pt x="194437" y="157758"/>
                  <a:pt x="197475" y="170652"/>
                </a:cubicBezTo>
                <a:cubicBezTo>
                  <a:pt x="198234" y="175202"/>
                  <a:pt x="197475" y="178995"/>
                  <a:pt x="194437" y="181270"/>
                </a:cubicBezTo>
                <a:cubicBezTo>
                  <a:pt x="191399" y="182787"/>
                  <a:pt x="187601" y="184304"/>
                  <a:pt x="183044" y="182028"/>
                </a:cubicBezTo>
                <a:cubicBezTo>
                  <a:pt x="169373" y="175202"/>
                  <a:pt x="152663" y="172169"/>
                  <a:pt x="136713" y="172169"/>
                </a:cubicBezTo>
                <a:cubicBezTo>
                  <a:pt x="72914" y="172169"/>
                  <a:pt x="20507" y="224502"/>
                  <a:pt x="20507" y="288212"/>
                </a:cubicBezTo>
                <a:cubicBezTo>
                  <a:pt x="20507" y="351922"/>
                  <a:pt x="72914" y="404255"/>
                  <a:pt x="136713" y="404255"/>
                </a:cubicBezTo>
                <a:lnTo>
                  <a:pt x="136713" y="424733"/>
                </a:lnTo>
                <a:cubicBezTo>
                  <a:pt x="61521" y="424733"/>
                  <a:pt x="0" y="363298"/>
                  <a:pt x="0" y="288212"/>
                </a:cubicBezTo>
                <a:cubicBezTo>
                  <a:pt x="0" y="213125"/>
                  <a:pt x="61521" y="151690"/>
                  <a:pt x="136713" y="151690"/>
                </a:cubicBezTo>
                <a:cubicBezTo>
                  <a:pt x="148866" y="151690"/>
                  <a:pt x="161777" y="153966"/>
                  <a:pt x="173930" y="157000"/>
                </a:cubicBezTo>
                <a:cubicBezTo>
                  <a:pt x="173170" y="149415"/>
                  <a:pt x="172411" y="142589"/>
                  <a:pt x="172411" y="136521"/>
                </a:cubicBezTo>
                <a:cubicBezTo>
                  <a:pt x="172411" y="61435"/>
                  <a:pt x="233932" y="0"/>
                  <a:pt x="309124"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5" name="lightbulb-interface-symbol_45011"/>
          <p:cNvSpPr>
            <a:spLocks noChangeAspect="1"/>
          </p:cNvSpPr>
          <p:nvPr/>
        </p:nvSpPr>
        <p:spPr bwMode="auto">
          <a:xfrm>
            <a:off x="4403373" y="3796131"/>
            <a:ext cx="225081" cy="271270"/>
          </a:xfrm>
          <a:custGeom>
            <a:avLst/>
            <a:gdLst>
              <a:gd name="T0" fmla="*/ 4643 w 4692"/>
              <a:gd name="T1" fmla="*/ 1902 h 5631"/>
              <a:gd name="T2" fmla="*/ 4148 w 4692"/>
              <a:gd name="T3" fmla="*/ 111 h 5631"/>
              <a:gd name="T4" fmla="*/ 3925 w 4692"/>
              <a:gd name="T5" fmla="*/ 83 h 5631"/>
              <a:gd name="T6" fmla="*/ 3855 w 4692"/>
              <a:gd name="T7" fmla="*/ 120 h 5631"/>
              <a:gd name="T8" fmla="*/ 2357 w 4692"/>
              <a:gd name="T9" fmla="*/ 152 h 5631"/>
              <a:gd name="T10" fmla="*/ 1484 w 4692"/>
              <a:gd name="T11" fmla="*/ 310 h 5631"/>
              <a:gd name="T12" fmla="*/ 593 w 4692"/>
              <a:gd name="T13" fmla="*/ 1058 h 5631"/>
              <a:gd name="T14" fmla="*/ 450 w 4692"/>
              <a:gd name="T15" fmla="*/ 693 h 5631"/>
              <a:gd name="T16" fmla="*/ 33 w 4692"/>
              <a:gd name="T17" fmla="*/ 869 h 5631"/>
              <a:gd name="T18" fmla="*/ 672 w 4692"/>
              <a:gd name="T19" fmla="*/ 3296 h 5631"/>
              <a:gd name="T20" fmla="*/ 1329 w 4692"/>
              <a:gd name="T21" fmla="*/ 5431 h 5631"/>
              <a:gd name="T22" fmla="*/ 1752 w 4692"/>
              <a:gd name="T23" fmla="*/ 5316 h 5631"/>
              <a:gd name="T24" fmla="*/ 1232 w 4692"/>
              <a:gd name="T25" fmla="*/ 3221 h 5631"/>
              <a:gd name="T26" fmla="*/ 2324 w 4692"/>
              <a:gd name="T27" fmla="*/ 2452 h 5631"/>
              <a:gd name="T28" fmla="*/ 3595 w 4692"/>
              <a:gd name="T29" fmla="*/ 2496 h 5631"/>
              <a:gd name="T30" fmla="*/ 4630 w 4692"/>
              <a:gd name="T31" fmla="*/ 2062 h 5631"/>
              <a:gd name="T32" fmla="*/ 4643 w 4692"/>
              <a:gd name="T33" fmla="*/ 1902 h 5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2" h="5631">
                <a:moveTo>
                  <a:pt x="4643" y="1902"/>
                </a:moveTo>
                <a:cubicBezTo>
                  <a:pt x="4692" y="1287"/>
                  <a:pt x="4371" y="664"/>
                  <a:pt x="4148" y="111"/>
                </a:cubicBezTo>
                <a:cubicBezTo>
                  <a:pt x="4109" y="15"/>
                  <a:pt x="3967" y="0"/>
                  <a:pt x="3925" y="83"/>
                </a:cubicBezTo>
                <a:cubicBezTo>
                  <a:pt x="3900" y="87"/>
                  <a:pt x="3876" y="99"/>
                  <a:pt x="3855" y="120"/>
                </a:cubicBezTo>
                <a:cubicBezTo>
                  <a:pt x="3434" y="537"/>
                  <a:pt x="2826" y="168"/>
                  <a:pt x="2357" y="152"/>
                </a:cubicBezTo>
                <a:cubicBezTo>
                  <a:pt x="2058" y="141"/>
                  <a:pt x="1762" y="197"/>
                  <a:pt x="1484" y="310"/>
                </a:cubicBezTo>
                <a:cubicBezTo>
                  <a:pt x="1102" y="465"/>
                  <a:pt x="793" y="716"/>
                  <a:pt x="593" y="1058"/>
                </a:cubicBezTo>
                <a:cubicBezTo>
                  <a:pt x="547" y="936"/>
                  <a:pt x="503" y="812"/>
                  <a:pt x="450" y="693"/>
                </a:cubicBezTo>
                <a:cubicBezTo>
                  <a:pt x="335" y="435"/>
                  <a:pt x="0" y="638"/>
                  <a:pt x="33" y="869"/>
                </a:cubicBezTo>
                <a:cubicBezTo>
                  <a:pt x="149" y="1690"/>
                  <a:pt x="447" y="2498"/>
                  <a:pt x="672" y="3296"/>
                </a:cubicBezTo>
                <a:cubicBezTo>
                  <a:pt x="873" y="4010"/>
                  <a:pt x="1024" y="4753"/>
                  <a:pt x="1329" y="5431"/>
                </a:cubicBezTo>
                <a:cubicBezTo>
                  <a:pt x="1419" y="5631"/>
                  <a:pt x="1778" y="5537"/>
                  <a:pt x="1752" y="5316"/>
                </a:cubicBezTo>
                <a:cubicBezTo>
                  <a:pt x="1668" y="4605"/>
                  <a:pt x="1436" y="3910"/>
                  <a:pt x="1232" y="3221"/>
                </a:cubicBezTo>
                <a:cubicBezTo>
                  <a:pt x="1511" y="2867"/>
                  <a:pt x="1886" y="2574"/>
                  <a:pt x="2324" y="2452"/>
                </a:cubicBezTo>
                <a:cubicBezTo>
                  <a:pt x="2767" y="2329"/>
                  <a:pt x="3157" y="2451"/>
                  <a:pt x="3595" y="2496"/>
                </a:cubicBezTo>
                <a:cubicBezTo>
                  <a:pt x="4021" y="2540"/>
                  <a:pt x="4409" y="2452"/>
                  <a:pt x="4630" y="2062"/>
                </a:cubicBezTo>
                <a:cubicBezTo>
                  <a:pt x="4663" y="2003"/>
                  <a:pt x="4663" y="1947"/>
                  <a:pt x="4643" y="1902"/>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6" name="lightbulb-interface-symbol_45011"/>
          <p:cNvSpPr>
            <a:spLocks noChangeAspect="1"/>
          </p:cNvSpPr>
          <p:nvPr/>
        </p:nvSpPr>
        <p:spPr bwMode="auto">
          <a:xfrm>
            <a:off x="5383611" y="3082764"/>
            <a:ext cx="299863" cy="299863"/>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5 w 578320"/>
              <a:gd name="connsiteY15" fmla="*/ 396938 h 577432"/>
              <a:gd name="connsiteX16" fmla="*/ 578320 w 578320"/>
              <a:gd name="connsiteY16" fmla="*/ 422738 h 577432"/>
              <a:gd name="connsiteX17" fmla="*/ 551575 w 578320"/>
              <a:gd name="connsiteY17" fmla="*/ 449459 h 577432"/>
              <a:gd name="connsiteX18" fmla="*/ 424308 w 578320"/>
              <a:gd name="connsiteY18" fmla="*/ 449459 h 577432"/>
              <a:gd name="connsiteX19" fmla="*/ 468575 w 578320"/>
              <a:gd name="connsiteY19" fmla="*/ 396938 h 577432"/>
              <a:gd name="connsiteX20" fmla="*/ 25827 w 578320"/>
              <a:gd name="connsiteY20" fmla="*/ 392352 h 577432"/>
              <a:gd name="connsiteX21" fmla="*/ 106996 w 578320"/>
              <a:gd name="connsiteY21" fmla="*/ 392352 h 577432"/>
              <a:gd name="connsiteX22" fmla="*/ 149425 w 578320"/>
              <a:gd name="connsiteY22" fmla="*/ 444725 h 577432"/>
              <a:gd name="connsiteX23" fmla="*/ 25827 w 578320"/>
              <a:gd name="connsiteY23" fmla="*/ 444725 h 577432"/>
              <a:gd name="connsiteX24" fmla="*/ 0 w 578320"/>
              <a:gd name="connsiteY24" fmla="*/ 418998 h 577432"/>
              <a:gd name="connsiteX25" fmla="*/ 25827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2 w 578320"/>
              <a:gd name="connsiteY43" fmla="*/ 264231 h 577432"/>
              <a:gd name="connsiteX44" fmla="*/ 578320 w 578320"/>
              <a:gd name="connsiteY44" fmla="*/ 290952 h 577432"/>
              <a:gd name="connsiteX45" fmla="*/ 551602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3 h 577432"/>
              <a:gd name="connsiteX73" fmla="*/ 297074 w 578320"/>
              <a:gd name="connsiteY73" fmla="*/ 200757 h 577432"/>
              <a:gd name="connsiteX74" fmla="*/ 353338 w 578320"/>
              <a:gd name="connsiteY74" fmla="*/ 236678 h 577432"/>
              <a:gd name="connsiteX75" fmla="*/ 338580 w 578320"/>
              <a:gd name="connsiteY75" fmla="*/ 251414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8 h 577432"/>
              <a:gd name="connsiteX88" fmla="*/ 225129 w 578320"/>
              <a:gd name="connsiteY88" fmla="*/ 251414 h 577432"/>
              <a:gd name="connsiteX89" fmla="*/ 282316 w 578320"/>
              <a:gd name="connsiteY89" fmla="*/ 200757 h 577432"/>
              <a:gd name="connsiteX90" fmla="*/ 282316 w 578320"/>
              <a:gd name="connsiteY90" fmla="*/ 188783 h 577432"/>
              <a:gd name="connsiteX91" fmla="*/ 289695 w 578320"/>
              <a:gd name="connsiteY91" fmla="*/ 180494 h 577432"/>
              <a:gd name="connsiteX92" fmla="*/ 288698 w 578320"/>
              <a:gd name="connsiteY92" fmla="*/ 157519 h 577432"/>
              <a:gd name="connsiteX93" fmla="*/ 157752 w 578320"/>
              <a:gd name="connsiteY93" fmla="*/ 288255 h 577432"/>
              <a:gd name="connsiteX94" fmla="*/ 288698 w 578320"/>
              <a:gd name="connsiteY94" fmla="*/ 419912 h 577432"/>
              <a:gd name="connsiteX95" fmla="*/ 420567 w 578320"/>
              <a:gd name="connsiteY95" fmla="*/ 288255 h 577432"/>
              <a:gd name="connsiteX96" fmla="*/ 288698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8 w 578320"/>
              <a:gd name="connsiteY109" fmla="*/ 105041 h 577432"/>
              <a:gd name="connsiteX110" fmla="*/ 473130 w 578320"/>
              <a:gd name="connsiteY110" fmla="*/ 288255 h 577432"/>
              <a:gd name="connsiteX111" fmla="*/ 288698 w 578320"/>
              <a:gd name="connsiteY111" fmla="*/ 472390 h 577432"/>
              <a:gd name="connsiteX112" fmla="*/ 105189 w 578320"/>
              <a:gd name="connsiteY112" fmla="*/ 288255 h 577432"/>
              <a:gd name="connsiteX113" fmla="*/ 288698 w 578320"/>
              <a:gd name="connsiteY113" fmla="*/ 105041 h 577432"/>
              <a:gd name="connsiteX114" fmla="*/ 357002 w 578320"/>
              <a:gd name="connsiteY114" fmla="*/ 66280 h 577432"/>
              <a:gd name="connsiteX115" fmla="*/ 551577 w 578320"/>
              <a:gd name="connsiteY115" fmla="*/ 66280 h 577432"/>
              <a:gd name="connsiteX116" fmla="*/ 578320 w 578320"/>
              <a:gd name="connsiteY116" fmla="*/ 92080 h 577432"/>
              <a:gd name="connsiteX117" fmla="*/ 551577 w 578320"/>
              <a:gd name="connsiteY117" fmla="*/ 118801 h 577432"/>
              <a:gd name="connsiteX118" fmla="*/ 411409 w 578320"/>
              <a:gd name="connsiteY118" fmla="*/ 118801 h 577432"/>
              <a:gd name="connsiteX119" fmla="*/ 333026 w 578320"/>
              <a:gd name="connsiteY119" fmla="*/ 82866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7"/>
                  <a:pt x="245294" y="493646"/>
                </a:cubicBezTo>
                <a:cubicBezTo>
                  <a:pt x="241605" y="503782"/>
                  <a:pt x="232384" y="511153"/>
                  <a:pt x="220396" y="511153"/>
                </a:cubicBezTo>
                <a:lnTo>
                  <a:pt x="25820" y="511153"/>
                </a:lnTo>
                <a:cubicBezTo>
                  <a:pt x="11988" y="511153"/>
                  <a:pt x="0" y="499175"/>
                  <a:pt x="0" y="484432"/>
                </a:cubicBezTo>
                <a:cubicBezTo>
                  <a:pt x="0" y="470610"/>
                  <a:pt x="11988" y="458632"/>
                  <a:pt x="25820" y="458632"/>
                </a:cubicBezTo>
                <a:close/>
                <a:moveTo>
                  <a:pt x="468575" y="396938"/>
                </a:moveTo>
                <a:lnTo>
                  <a:pt x="551575" y="396938"/>
                </a:lnTo>
                <a:cubicBezTo>
                  <a:pt x="566331" y="396938"/>
                  <a:pt x="578320" y="408916"/>
                  <a:pt x="578320" y="422738"/>
                </a:cubicBezTo>
                <a:cubicBezTo>
                  <a:pt x="578320" y="437481"/>
                  <a:pt x="566331" y="449459"/>
                  <a:pt x="551575" y="449459"/>
                </a:cubicBezTo>
                <a:lnTo>
                  <a:pt x="424308" y="449459"/>
                </a:lnTo>
                <a:cubicBezTo>
                  <a:pt x="441830" y="434716"/>
                  <a:pt x="456586" y="416288"/>
                  <a:pt x="468575" y="396938"/>
                </a:cubicBezTo>
                <a:close/>
                <a:moveTo>
                  <a:pt x="25827" y="392352"/>
                </a:moveTo>
                <a:lnTo>
                  <a:pt x="106996" y="392352"/>
                </a:lnTo>
                <a:cubicBezTo>
                  <a:pt x="118064" y="412566"/>
                  <a:pt x="131900" y="430024"/>
                  <a:pt x="149425" y="444725"/>
                </a:cubicBezTo>
                <a:lnTo>
                  <a:pt x="25827" y="444725"/>
                </a:lnTo>
                <a:cubicBezTo>
                  <a:pt x="11991" y="444725"/>
                  <a:pt x="0" y="432780"/>
                  <a:pt x="0" y="418998"/>
                </a:cubicBezTo>
                <a:cubicBezTo>
                  <a:pt x="0" y="404297"/>
                  <a:pt x="11991" y="392352"/>
                  <a:pt x="25827" y="392352"/>
                </a:cubicBezTo>
                <a:close/>
                <a:moveTo>
                  <a:pt x="495311" y="330659"/>
                </a:moveTo>
                <a:lnTo>
                  <a:pt x="551573" y="330659"/>
                </a:lnTo>
                <a:cubicBezTo>
                  <a:pt x="566330" y="330659"/>
                  <a:pt x="578320" y="342604"/>
                  <a:pt x="578320" y="357305"/>
                </a:cubicBezTo>
                <a:cubicBezTo>
                  <a:pt x="578320" y="371087"/>
                  <a:pt x="566330" y="383032"/>
                  <a:pt x="551573" y="383032"/>
                </a:cubicBezTo>
                <a:lnTo>
                  <a:pt x="475942" y="383032"/>
                </a:lnTo>
                <a:cubicBezTo>
                  <a:pt x="485165" y="366493"/>
                  <a:pt x="490699" y="349035"/>
                  <a:pt x="495311" y="330659"/>
                </a:cubicBezTo>
                <a:close/>
                <a:moveTo>
                  <a:pt x="25814" y="325924"/>
                </a:moveTo>
                <a:lnTo>
                  <a:pt x="82051" y="325924"/>
                </a:lnTo>
                <a:cubicBezTo>
                  <a:pt x="85739" y="344352"/>
                  <a:pt x="91271" y="361859"/>
                  <a:pt x="99568" y="378445"/>
                </a:cubicBezTo>
                <a:lnTo>
                  <a:pt x="25814" y="378445"/>
                </a:lnTo>
                <a:cubicBezTo>
                  <a:pt x="11985" y="378445"/>
                  <a:pt x="0" y="367388"/>
                  <a:pt x="0" y="352645"/>
                </a:cubicBezTo>
                <a:cubicBezTo>
                  <a:pt x="0" y="337902"/>
                  <a:pt x="11985" y="325924"/>
                  <a:pt x="25814" y="325924"/>
                </a:cubicBezTo>
                <a:close/>
                <a:moveTo>
                  <a:pt x="297074" y="302072"/>
                </a:moveTo>
                <a:lnTo>
                  <a:pt x="297074" y="349966"/>
                </a:lnTo>
                <a:cubicBezTo>
                  <a:pt x="310909" y="349045"/>
                  <a:pt x="326589" y="341676"/>
                  <a:pt x="326589" y="326019"/>
                </a:cubicBezTo>
                <a:cubicBezTo>
                  <a:pt x="326589" y="310361"/>
                  <a:pt x="309987" y="304835"/>
                  <a:pt x="297074" y="302072"/>
                </a:cubicBezTo>
                <a:close/>
                <a:moveTo>
                  <a:pt x="498167" y="264231"/>
                </a:moveTo>
                <a:lnTo>
                  <a:pt x="551602" y="264231"/>
                </a:lnTo>
                <a:cubicBezTo>
                  <a:pt x="566343" y="264231"/>
                  <a:pt x="578320" y="276209"/>
                  <a:pt x="578320" y="290952"/>
                </a:cubicBezTo>
                <a:cubicBezTo>
                  <a:pt x="578320" y="304774"/>
                  <a:pt x="566343" y="316752"/>
                  <a:pt x="551602"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3"/>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29"/>
                  <a:pt x="578320" y="224672"/>
                </a:cubicBezTo>
                <a:cubicBezTo>
                  <a:pt x="578320" y="239415"/>
                  <a:pt x="566335" y="250472"/>
                  <a:pt x="551584" y="250472"/>
                </a:cubicBezTo>
                <a:lnTo>
                  <a:pt x="495347" y="250472"/>
                </a:lnTo>
                <a:cubicBezTo>
                  <a:pt x="492581" y="232044"/>
                  <a:pt x="486127"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3"/>
                </a:cubicBezTo>
                <a:lnTo>
                  <a:pt x="297074" y="200757"/>
                </a:lnTo>
                <a:cubicBezTo>
                  <a:pt x="315521" y="201678"/>
                  <a:pt x="353338" y="213652"/>
                  <a:pt x="353338" y="236678"/>
                </a:cubicBezTo>
                <a:cubicBezTo>
                  <a:pt x="353338" y="245888"/>
                  <a:pt x="346881" y="251414"/>
                  <a:pt x="338580" y="251414"/>
                </a:cubicBezTo>
                <a:cubicBezTo>
                  <a:pt x="322900" y="251414"/>
                  <a:pt x="322900" y="225625"/>
                  <a:pt x="297074" y="225625"/>
                </a:cubicBezTo>
                <a:lnTo>
                  <a:pt x="297074" y="270756"/>
                </a:lnTo>
                <a:cubicBezTo>
                  <a:pt x="328434" y="277203"/>
                  <a:pt x="356105" y="286414"/>
                  <a:pt x="356105" y="323256"/>
                </a:cubicBezTo>
                <a:cubicBezTo>
                  <a:pt x="356105" y="355492"/>
                  <a:pt x="332123"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2"/>
                  <a:pt x="227896" y="314966"/>
                  <a:pt x="237120" y="314966"/>
                </a:cubicBezTo>
                <a:cubicBezTo>
                  <a:pt x="263868" y="314966"/>
                  <a:pt x="242654" y="348124"/>
                  <a:pt x="282316" y="349966"/>
                </a:cubicBezTo>
                <a:lnTo>
                  <a:pt x="282316" y="299308"/>
                </a:lnTo>
                <a:cubicBezTo>
                  <a:pt x="247266" y="292861"/>
                  <a:pt x="225129" y="278125"/>
                  <a:pt x="225129" y="251414"/>
                </a:cubicBezTo>
                <a:cubicBezTo>
                  <a:pt x="225129" y="219178"/>
                  <a:pt x="252800" y="201678"/>
                  <a:pt x="282316" y="200757"/>
                </a:cubicBezTo>
                <a:lnTo>
                  <a:pt x="282316" y="188783"/>
                </a:lnTo>
                <a:cubicBezTo>
                  <a:pt x="282316" y="184178"/>
                  <a:pt x="285083" y="180494"/>
                  <a:pt x="289695" y="180494"/>
                </a:cubicBezTo>
                <a:close/>
                <a:moveTo>
                  <a:pt x="288698" y="157519"/>
                </a:moveTo>
                <a:cubicBezTo>
                  <a:pt x="216770" y="157519"/>
                  <a:pt x="157752" y="216443"/>
                  <a:pt x="157752" y="288255"/>
                </a:cubicBezTo>
                <a:cubicBezTo>
                  <a:pt x="157752" y="360988"/>
                  <a:pt x="216770" y="419912"/>
                  <a:pt x="288698" y="419912"/>
                </a:cubicBezTo>
                <a:cubicBezTo>
                  <a:pt x="361549" y="419912"/>
                  <a:pt x="420567" y="360988"/>
                  <a:pt x="420567" y="288255"/>
                </a:cubicBezTo>
                <a:cubicBezTo>
                  <a:pt x="420567" y="216443"/>
                  <a:pt x="361549" y="157519"/>
                  <a:pt x="288698" y="157519"/>
                </a:cubicBezTo>
                <a:close/>
                <a:moveTo>
                  <a:pt x="428895" y="132559"/>
                </a:moveTo>
                <a:lnTo>
                  <a:pt x="551571" y="132559"/>
                </a:lnTo>
                <a:cubicBezTo>
                  <a:pt x="566329" y="132559"/>
                  <a:pt x="578320" y="143616"/>
                  <a:pt x="578320" y="158359"/>
                </a:cubicBezTo>
                <a:cubicBezTo>
                  <a:pt x="578320" y="173102"/>
                  <a:pt x="566329" y="185080"/>
                  <a:pt x="551571" y="185080"/>
                </a:cubicBezTo>
                <a:lnTo>
                  <a:pt x="471324" y="185080"/>
                </a:lnTo>
                <a:cubicBezTo>
                  <a:pt x="460256" y="164809"/>
                  <a:pt x="445498" y="147302"/>
                  <a:pt x="428895" y="132559"/>
                </a:cubicBezTo>
                <a:close/>
                <a:moveTo>
                  <a:pt x="25822" y="127973"/>
                </a:moveTo>
                <a:lnTo>
                  <a:pt x="154012" y="127973"/>
                </a:lnTo>
                <a:cubicBezTo>
                  <a:pt x="136490" y="142716"/>
                  <a:pt x="121734" y="160223"/>
                  <a:pt x="108823" y="180494"/>
                </a:cubicBezTo>
                <a:lnTo>
                  <a:pt x="25822" y="180494"/>
                </a:lnTo>
                <a:cubicBezTo>
                  <a:pt x="11989" y="180494"/>
                  <a:pt x="0" y="168516"/>
                  <a:pt x="0" y="153773"/>
                </a:cubicBezTo>
                <a:cubicBezTo>
                  <a:pt x="0" y="139951"/>
                  <a:pt x="11989" y="127973"/>
                  <a:pt x="25822" y="127973"/>
                </a:cubicBezTo>
                <a:close/>
                <a:moveTo>
                  <a:pt x="288698" y="105041"/>
                </a:moveTo>
                <a:cubicBezTo>
                  <a:pt x="390136" y="105041"/>
                  <a:pt x="473130" y="186981"/>
                  <a:pt x="473130" y="288255"/>
                </a:cubicBezTo>
                <a:cubicBezTo>
                  <a:pt x="473130" y="389529"/>
                  <a:pt x="390136" y="472390"/>
                  <a:pt x="288698" y="472390"/>
                </a:cubicBezTo>
                <a:cubicBezTo>
                  <a:pt x="187261" y="472390"/>
                  <a:pt x="105189" y="389529"/>
                  <a:pt x="105189" y="288255"/>
                </a:cubicBezTo>
                <a:cubicBezTo>
                  <a:pt x="105189" y="186981"/>
                  <a:pt x="187261" y="105041"/>
                  <a:pt x="288698" y="105041"/>
                </a:cubicBezTo>
                <a:close/>
                <a:moveTo>
                  <a:pt x="357002" y="66280"/>
                </a:moveTo>
                <a:lnTo>
                  <a:pt x="551577" y="66280"/>
                </a:lnTo>
                <a:cubicBezTo>
                  <a:pt x="566332" y="66280"/>
                  <a:pt x="578320" y="78258"/>
                  <a:pt x="578320" y="92080"/>
                </a:cubicBezTo>
                <a:cubicBezTo>
                  <a:pt x="578320" y="106823"/>
                  <a:pt x="566332" y="118801"/>
                  <a:pt x="551577" y="118801"/>
                </a:cubicBezTo>
                <a:lnTo>
                  <a:pt x="411409" y="118801"/>
                </a:lnTo>
                <a:cubicBezTo>
                  <a:pt x="388355" y="102215"/>
                  <a:pt x="361613" y="89316"/>
                  <a:pt x="333026" y="82866"/>
                </a:cubicBezTo>
                <a:cubicBezTo>
                  <a:pt x="336715" y="73651"/>
                  <a:pt x="345936" y="66280"/>
                  <a:pt x="357002" y="66280"/>
                </a:cubicBezTo>
                <a:close/>
                <a:moveTo>
                  <a:pt x="356932" y="0"/>
                </a:moveTo>
                <a:lnTo>
                  <a:pt x="551569" y="0"/>
                </a:lnTo>
                <a:cubicBezTo>
                  <a:pt x="566328" y="0"/>
                  <a:pt x="578320" y="11978"/>
                  <a:pt x="578320" y="25800"/>
                </a:cubicBezTo>
                <a:cubicBezTo>
                  <a:pt x="578320" y="40543"/>
                  <a:pt x="566328" y="52521"/>
                  <a:pt x="551569" y="52521"/>
                </a:cubicBezTo>
                <a:lnTo>
                  <a:pt x="356932" y="52521"/>
                </a:lnTo>
                <a:cubicBezTo>
                  <a:pt x="343095" y="52521"/>
                  <a:pt x="331103" y="40543"/>
                  <a:pt x="331103" y="25800"/>
                </a:cubicBezTo>
                <a:cubicBezTo>
                  <a:pt x="331103" y="11978"/>
                  <a:pt x="343095" y="0"/>
                  <a:pt x="35693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7" name="lightbulb-interface-symbol_45011"/>
          <p:cNvSpPr>
            <a:spLocks noChangeAspect="1"/>
          </p:cNvSpPr>
          <p:nvPr/>
        </p:nvSpPr>
        <p:spPr bwMode="auto">
          <a:xfrm>
            <a:off x="5381411" y="2403123"/>
            <a:ext cx="270537" cy="292532"/>
          </a:xfrm>
          <a:custGeom>
            <a:avLst/>
            <a:gdLst>
              <a:gd name="T0" fmla="*/ 3675 w 4485"/>
              <a:gd name="T1" fmla="*/ 1620 h 4835"/>
              <a:gd name="T2" fmla="*/ 4485 w 4485"/>
              <a:gd name="T3" fmla="*/ 810 h 4835"/>
              <a:gd name="T4" fmla="*/ 3675 w 4485"/>
              <a:gd name="T5" fmla="*/ 0 h 4835"/>
              <a:gd name="T6" fmla="*/ 2865 w 4485"/>
              <a:gd name="T7" fmla="*/ 810 h 4835"/>
              <a:gd name="T8" fmla="*/ 2902 w 4485"/>
              <a:gd name="T9" fmla="*/ 1052 h 4835"/>
              <a:gd name="T10" fmla="*/ 1221 w 4485"/>
              <a:gd name="T11" fmla="*/ 2077 h 4835"/>
              <a:gd name="T12" fmla="*/ 740 w 4485"/>
              <a:gd name="T13" fmla="*/ 1899 h 4835"/>
              <a:gd name="T14" fmla="*/ 0 w 4485"/>
              <a:gd name="T15" fmla="*/ 2639 h 4835"/>
              <a:gd name="T16" fmla="*/ 740 w 4485"/>
              <a:gd name="T17" fmla="*/ 3379 h 4835"/>
              <a:gd name="T18" fmla="*/ 1135 w 4485"/>
              <a:gd name="T19" fmla="*/ 3264 h 4835"/>
              <a:gd name="T20" fmla="*/ 2491 w 4485"/>
              <a:gd name="T21" fmla="*/ 4040 h 4835"/>
              <a:gd name="T22" fmla="*/ 2479 w 4485"/>
              <a:gd name="T23" fmla="*/ 4166 h 4835"/>
              <a:gd name="T24" fmla="*/ 3148 w 4485"/>
              <a:gd name="T25" fmla="*/ 4835 h 4835"/>
              <a:gd name="T26" fmla="*/ 3818 w 4485"/>
              <a:gd name="T27" fmla="*/ 4166 h 4835"/>
              <a:gd name="T28" fmla="*/ 3148 w 4485"/>
              <a:gd name="T29" fmla="*/ 3497 h 4835"/>
              <a:gd name="T30" fmla="*/ 2681 w 4485"/>
              <a:gd name="T31" fmla="*/ 3688 h 4835"/>
              <a:gd name="T32" fmla="*/ 1407 w 4485"/>
              <a:gd name="T33" fmla="*/ 2959 h 4835"/>
              <a:gd name="T34" fmla="*/ 1480 w 4485"/>
              <a:gd name="T35" fmla="*/ 2639 h 4835"/>
              <a:gd name="T36" fmla="*/ 1443 w 4485"/>
              <a:gd name="T37" fmla="*/ 2410 h 4835"/>
              <a:gd name="T38" fmla="*/ 3112 w 4485"/>
              <a:gd name="T39" fmla="*/ 1392 h 4835"/>
              <a:gd name="T40" fmla="*/ 3675 w 4485"/>
              <a:gd name="T41" fmla="*/ 1620 h 4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85" h="4835">
                <a:moveTo>
                  <a:pt x="3675" y="1620"/>
                </a:moveTo>
                <a:cubicBezTo>
                  <a:pt x="4122" y="1620"/>
                  <a:pt x="4485" y="1257"/>
                  <a:pt x="4485" y="810"/>
                </a:cubicBezTo>
                <a:cubicBezTo>
                  <a:pt x="4485" y="363"/>
                  <a:pt x="4122" y="0"/>
                  <a:pt x="3675" y="0"/>
                </a:cubicBezTo>
                <a:cubicBezTo>
                  <a:pt x="3228" y="0"/>
                  <a:pt x="2865" y="363"/>
                  <a:pt x="2865" y="810"/>
                </a:cubicBezTo>
                <a:cubicBezTo>
                  <a:pt x="2865" y="894"/>
                  <a:pt x="2878" y="975"/>
                  <a:pt x="2902" y="1052"/>
                </a:cubicBezTo>
                <a:lnTo>
                  <a:pt x="1221" y="2077"/>
                </a:lnTo>
                <a:cubicBezTo>
                  <a:pt x="1091" y="1966"/>
                  <a:pt x="923" y="1899"/>
                  <a:pt x="740" y="1899"/>
                </a:cubicBezTo>
                <a:cubicBezTo>
                  <a:pt x="332" y="1899"/>
                  <a:pt x="0" y="2231"/>
                  <a:pt x="0" y="2639"/>
                </a:cubicBezTo>
                <a:cubicBezTo>
                  <a:pt x="0" y="3047"/>
                  <a:pt x="332" y="3379"/>
                  <a:pt x="740" y="3379"/>
                </a:cubicBezTo>
                <a:cubicBezTo>
                  <a:pt x="885" y="3379"/>
                  <a:pt x="1020" y="3337"/>
                  <a:pt x="1135" y="3264"/>
                </a:cubicBezTo>
                <a:lnTo>
                  <a:pt x="2491" y="4040"/>
                </a:lnTo>
                <a:cubicBezTo>
                  <a:pt x="2483" y="4081"/>
                  <a:pt x="2479" y="4123"/>
                  <a:pt x="2479" y="4166"/>
                </a:cubicBezTo>
                <a:cubicBezTo>
                  <a:pt x="2479" y="4535"/>
                  <a:pt x="2779" y="4835"/>
                  <a:pt x="3148" y="4835"/>
                </a:cubicBezTo>
                <a:cubicBezTo>
                  <a:pt x="3517" y="4835"/>
                  <a:pt x="3818" y="4535"/>
                  <a:pt x="3818" y="4166"/>
                </a:cubicBezTo>
                <a:cubicBezTo>
                  <a:pt x="3818" y="3797"/>
                  <a:pt x="3517" y="3497"/>
                  <a:pt x="3148" y="3497"/>
                </a:cubicBezTo>
                <a:cubicBezTo>
                  <a:pt x="2966" y="3497"/>
                  <a:pt x="2801" y="3570"/>
                  <a:pt x="2681" y="3688"/>
                </a:cubicBezTo>
                <a:lnTo>
                  <a:pt x="1407" y="2959"/>
                </a:lnTo>
                <a:cubicBezTo>
                  <a:pt x="1453" y="2862"/>
                  <a:pt x="1480" y="2753"/>
                  <a:pt x="1480" y="2639"/>
                </a:cubicBezTo>
                <a:cubicBezTo>
                  <a:pt x="1480" y="2559"/>
                  <a:pt x="1467" y="2482"/>
                  <a:pt x="1443" y="2410"/>
                </a:cubicBezTo>
                <a:lnTo>
                  <a:pt x="3112" y="1392"/>
                </a:lnTo>
                <a:cubicBezTo>
                  <a:pt x="3258" y="1533"/>
                  <a:pt x="3457" y="1620"/>
                  <a:pt x="3675" y="162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8" name="标题 1"/>
          <p:cNvSpPr txBox="1"/>
          <p:nvPr/>
        </p:nvSpPr>
        <p:spPr>
          <a:xfrm>
            <a:off x="620147" y="700554"/>
            <a:ext cx="5191771" cy="441812"/>
          </a:xfrm>
          <a:prstGeom prst="rect">
            <a:avLst/>
          </a:prstGeom>
        </p:spPr>
        <p:txBody>
          <a:bodyPr vert="horz" lIns="30477" tIns="15238" rIns="30477" bIns="152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r>
              <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rPr>
              <a:t>区块链发展六大趋势</a:t>
            </a:r>
            <a:endParaRPr lang="zh-CN" altLang="en-US"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Tree>
    <p:custDataLst>
      <p:tags r:id="rId49"/>
    </p:custData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9" name="矩形 3"/>
          <p:cNvSpPr/>
          <p:nvPr/>
        </p:nvSpPr>
        <p:spPr>
          <a:xfrm>
            <a:off x="117738" y="695872"/>
            <a:ext cx="2448330" cy="483840"/>
          </a:xfrm>
          <a:prstGeom prst="rect">
            <a:avLst/>
          </a:prstGeom>
          <a:noFill/>
          <a:ln w="9525">
            <a:noFill/>
            <a:miter/>
          </a:ln>
        </p:spPr>
        <p:txBody>
          <a:bodyPr lIns="24939" rIns="24939" anchor="ctr"/>
          <a:lstStyle/>
          <a:p>
            <a:pPr algn="ctr" defTabSz="518160"/>
            <a:endParaRPr lang="zh-CN" altLang="en-US" sz="1530" b="1"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82" name="组合 129"/>
          <p:cNvGrpSpPr/>
          <p:nvPr>
            <p:custDataLst>
              <p:tags r:id="rId1"/>
            </p:custDataLst>
          </p:nvPr>
        </p:nvGrpSpPr>
        <p:grpSpPr>
          <a:xfrm>
            <a:off x="3855862" y="1641229"/>
            <a:ext cx="457784" cy="381667"/>
            <a:chOff x="5236217" y="1714283"/>
            <a:chExt cx="775230" cy="646331"/>
          </a:xfrm>
        </p:grpSpPr>
        <p:sp>
          <p:nvSpPr>
            <p:cNvPr id="1049030" name="文本框 57"/>
            <p:cNvSpPr txBox="1"/>
            <p:nvPr>
              <p:custDataLst>
                <p:tags r:id="rId2"/>
              </p:custDataLst>
            </p:nvPr>
          </p:nvSpPr>
          <p:spPr>
            <a:xfrm>
              <a:off x="5236217" y="1714283"/>
              <a:ext cx="518091" cy="646331"/>
            </a:xfrm>
            <a:prstGeom prst="rect">
              <a:avLst/>
            </a:prstGeom>
            <a:noFill/>
          </p:spPr>
          <p:txBody>
            <a:bodyPr wrap="none" rtlCol="0">
              <a:normAutofit fontScale="97322"/>
            </a:bodyPr>
            <a:lstStyle/>
            <a:p>
              <a:r>
                <a:rPr lang="en-US" altLang="zh-CN" sz="1965" b="1" smtClean="0">
                  <a:solidFill>
                    <a:schemeClr val="accen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a:t>
              </a:r>
              <a:endParaRPr lang="en-US" altLang="zh-CN" sz="1965" b="1" smtClean="0">
                <a:solidFill>
                  <a:schemeClr val="accen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83" name="组合 59"/>
            <p:cNvGrpSpPr/>
            <p:nvPr/>
          </p:nvGrpSpPr>
          <p:grpSpPr>
            <a:xfrm rot="10800000" flipH="1">
              <a:off x="5751149" y="1844703"/>
              <a:ext cx="260298" cy="385491"/>
              <a:chOff x="3099646" y="1492209"/>
              <a:chExt cx="1496171" cy="2215770"/>
            </a:xfrm>
            <a:solidFill>
              <a:srgbClr val="E7E6E6">
                <a:lumMod val="50000"/>
              </a:srgbClr>
            </a:solidFill>
          </p:grpSpPr>
          <p:grpSp>
            <p:nvGrpSpPr>
              <p:cNvPr id="84" name="组合 60"/>
              <p:cNvGrpSpPr/>
              <p:nvPr/>
            </p:nvGrpSpPr>
            <p:grpSpPr>
              <a:xfrm>
                <a:off x="3099646" y="1492209"/>
                <a:ext cx="1481447" cy="1418552"/>
                <a:chOff x="3099646" y="1492209"/>
                <a:chExt cx="1481447" cy="1418552"/>
              </a:xfrm>
              <a:grpFill/>
            </p:grpSpPr>
            <p:sp>
              <p:nvSpPr>
                <p:cNvPr id="1049031" name="椭圆 61"/>
                <p:cNvSpPr/>
                <p:nvPr>
                  <p:custDataLst>
                    <p:tags r:id="rId3"/>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2" name="椭圆 62"/>
                <p:cNvSpPr/>
                <p:nvPr>
                  <p:custDataLst>
                    <p:tags r:id="rId4"/>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3" name="椭圆 63"/>
                <p:cNvSpPr/>
                <p:nvPr>
                  <p:custDataLst>
                    <p:tags r:id="rId5"/>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85" name="组合 64"/>
              <p:cNvGrpSpPr/>
              <p:nvPr/>
            </p:nvGrpSpPr>
            <p:grpSpPr>
              <a:xfrm flipV="1">
                <a:off x="3705997" y="2928381"/>
                <a:ext cx="889820" cy="779598"/>
                <a:chOff x="3691279" y="1544086"/>
                <a:chExt cx="889820" cy="779598"/>
              </a:xfrm>
              <a:grpFill/>
            </p:grpSpPr>
            <p:sp>
              <p:nvSpPr>
                <p:cNvPr id="1049034" name="椭圆 65"/>
                <p:cNvSpPr/>
                <p:nvPr>
                  <p:custDataLst>
                    <p:tags r:id="rId6"/>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5" name="椭圆 66"/>
                <p:cNvSpPr/>
                <p:nvPr>
                  <p:custDataLst>
                    <p:tags r:id="rId7"/>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87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grpSp>
        <p:nvGrpSpPr>
          <p:cNvPr id="86" name="组合 114"/>
          <p:cNvGrpSpPr/>
          <p:nvPr>
            <p:custDataLst>
              <p:tags r:id="rId8"/>
            </p:custDataLst>
          </p:nvPr>
        </p:nvGrpSpPr>
        <p:grpSpPr>
          <a:xfrm>
            <a:off x="3931632" y="3758954"/>
            <a:ext cx="408563" cy="345318"/>
            <a:chOff x="5364527" y="5300523"/>
            <a:chExt cx="691876" cy="584775"/>
          </a:xfrm>
        </p:grpSpPr>
        <p:sp>
          <p:nvSpPr>
            <p:cNvPr id="1049036" name="文本框 73"/>
            <p:cNvSpPr txBox="1"/>
            <p:nvPr>
              <p:custDataLst>
                <p:tags r:id="rId9"/>
              </p:custDataLst>
            </p:nvPr>
          </p:nvSpPr>
          <p:spPr>
            <a:xfrm>
              <a:off x="5364527" y="5300523"/>
              <a:ext cx="434734" cy="584775"/>
            </a:xfrm>
            <a:prstGeom prst="rect">
              <a:avLst/>
            </a:prstGeom>
            <a:noFill/>
          </p:spPr>
          <p:txBody>
            <a:bodyPr wrap="none" rtlCol="0">
              <a:normAutofit fontScale="99577" lnSpcReduction="10000"/>
            </a:bodyPr>
            <a:lstStyle/>
            <a:p>
              <a:r>
                <a:rPr lang="en-US" altLang="zh-CN" sz="1745" b="1"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F</a:t>
              </a:r>
              <a:endParaRPr lang="en-US" altLang="zh-CN" sz="1745" b="1" smtClean="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87" name="组合 74"/>
            <p:cNvGrpSpPr/>
            <p:nvPr/>
          </p:nvGrpSpPr>
          <p:grpSpPr>
            <a:xfrm rot="10800000">
              <a:off x="5796105" y="5400164"/>
              <a:ext cx="260298" cy="385491"/>
              <a:chOff x="3099646" y="1492209"/>
              <a:chExt cx="1496171" cy="2215770"/>
            </a:xfrm>
            <a:solidFill>
              <a:srgbClr val="E7E6E6">
                <a:lumMod val="50000"/>
              </a:srgbClr>
            </a:solidFill>
          </p:grpSpPr>
          <p:grpSp>
            <p:nvGrpSpPr>
              <p:cNvPr id="88" name="组合 75"/>
              <p:cNvGrpSpPr/>
              <p:nvPr/>
            </p:nvGrpSpPr>
            <p:grpSpPr>
              <a:xfrm>
                <a:off x="3099646" y="1492209"/>
                <a:ext cx="1481447" cy="1418552"/>
                <a:chOff x="3099646" y="1492209"/>
                <a:chExt cx="1481447" cy="1418552"/>
              </a:xfrm>
              <a:grpFill/>
            </p:grpSpPr>
            <p:sp>
              <p:nvSpPr>
                <p:cNvPr id="1049037" name="椭圆 79"/>
                <p:cNvSpPr/>
                <p:nvPr>
                  <p:custDataLst>
                    <p:tags r:id="rId10"/>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8" name="椭圆 80"/>
                <p:cNvSpPr/>
                <p:nvPr>
                  <p:custDataLst>
                    <p:tags r:id="rId11"/>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39" name="椭圆 81"/>
                <p:cNvSpPr/>
                <p:nvPr>
                  <p:custDataLst>
                    <p:tags r:id="rId12"/>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89" name="组合 76"/>
              <p:cNvGrpSpPr/>
              <p:nvPr/>
            </p:nvGrpSpPr>
            <p:grpSpPr>
              <a:xfrm flipV="1">
                <a:off x="3705997" y="2928381"/>
                <a:ext cx="889820" cy="779598"/>
                <a:chOff x="3691279" y="1544086"/>
                <a:chExt cx="889820" cy="779598"/>
              </a:xfrm>
              <a:grpFill/>
            </p:grpSpPr>
            <p:sp>
              <p:nvSpPr>
                <p:cNvPr id="1049040" name="椭圆 77"/>
                <p:cNvSpPr/>
                <p:nvPr>
                  <p:custDataLst>
                    <p:tags r:id="rId13"/>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1" name="椭圆 78"/>
                <p:cNvSpPr/>
                <p:nvPr>
                  <p:custDataLst>
                    <p:tags r:id="rId14"/>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42" name="文本框 69"/>
          <p:cNvSpPr txBox="1"/>
          <p:nvPr>
            <p:custDataLst>
              <p:tags r:id="rId15"/>
            </p:custDataLst>
          </p:nvPr>
        </p:nvSpPr>
        <p:spPr>
          <a:xfrm>
            <a:off x="2433828" y="1403770"/>
            <a:ext cx="1236160" cy="946595"/>
          </a:xfrm>
          <a:prstGeom prst="rect">
            <a:avLst/>
          </a:prstGeom>
          <a:noFill/>
        </p:spPr>
        <p:txBody>
          <a:bodyPr wrap="square" rtlCol="0">
            <a:normAutofit fontScale="85000" lnSpcReduction="10000"/>
          </a:bodyPr>
          <a:lstStyle/>
          <a:p>
            <a:pPr>
              <a:lnSpc>
                <a:spcPct val="120000"/>
              </a:lnSpc>
            </a:pPr>
            <a:r>
              <a:rPr lang="en-US" altLang="zh-CN" sz="980" dirty="0" err="1">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has become the forefront of global technology development, opening up new international competition tracks</a:t>
            </a:r>
            <a:endParaRPr lang="zh-CN" altLang="en-US" sz="98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0" name="组合 112"/>
          <p:cNvGrpSpPr/>
          <p:nvPr>
            <p:custDataLst>
              <p:tags r:id="rId16"/>
            </p:custDataLst>
          </p:nvPr>
        </p:nvGrpSpPr>
        <p:grpSpPr>
          <a:xfrm>
            <a:off x="3264926" y="2339699"/>
            <a:ext cx="452398" cy="381667"/>
            <a:chOff x="4235502" y="2897100"/>
            <a:chExt cx="766109" cy="646331"/>
          </a:xfrm>
        </p:grpSpPr>
        <p:sp>
          <p:nvSpPr>
            <p:cNvPr id="1049043" name="文本框 72"/>
            <p:cNvSpPr txBox="1"/>
            <p:nvPr>
              <p:custDataLst>
                <p:tags r:id="rId17"/>
              </p:custDataLst>
            </p:nvPr>
          </p:nvSpPr>
          <p:spPr>
            <a:xfrm>
              <a:off x="4483520" y="2897100"/>
              <a:ext cx="518091" cy="646331"/>
            </a:xfrm>
            <a:prstGeom prst="rect">
              <a:avLst/>
            </a:prstGeom>
            <a:noFill/>
          </p:spPr>
          <p:txBody>
            <a:bodyPr wrap="none" rtlCol="0">
              <a:normAutofit fontScale="94911"/>
            </a:bodyPr>
            <a:lstStyle/>
            <a:p>
              <a:r>
                <a:rPr lang="en-US" altLang="zh-CN" sz="1965" b="1" smtClean="0">
                  <a:solidFill>
                    <a:schemeClr val="accent2"/>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a:t>
              </a:r>
              <a:endParaRPr lang="en-US" altLang="zh-CN" sz="1965" b="1" smtClean="0">
                <a:solidFill>
                  <a:schemeClr val="accent2"/>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1" name="组合 111"/>
            <p:cNvGrpSpPr/>
            <p:nvPr/>
          </p:nvGrpSpPr>
          <p:grpSpPr>
            <a:xfrm>
              <a:off x="4235502" y="3027520"/>
              <a:ext cx="260298" cy="385491"/>
              <a:chOff x="4235502" y="3027519"/>
              <a:chExt cx="260298" cy="385491"/>
            </a:xfrm>
          </p:grpSpPr>
          <p:grpSp>
            <p:nvGrpSpPr>
              <p:cNvPr id="92" name="组合 82"/>
              <p:cNvGrpSpPr/>
              <p:nvPr/>
            </p:nvGrpSpPr>
            <p:grpSpPr>
              <a:xfrm rot="10800000" flipH="1">
                <a:off x="4235502" y="3166216"/>
                <a:ext cx="257736" cy="246794"/>
                <a:chOff x="3099646" y="1492209"/>
                <a:chExt cx="1481447" cy="1418552"/>
              </a:xfrm>
              <a:solidFill>
                <a:srgbClr val="E7E6E6">
                  <a:lumMod val="50000"/>
                </a:srgbClr>
              </a:solidFill>
            </p:grpSpPr>
            <p:sp>
              <p:nvSpPr>
                <p:cNvPr id="1049044" name="椭圆 83"/>
                <p:cNvSpPr/>
                <p:nvPr>
                  <p:custDataLst>
                    <p:tags r:id="rId18"/>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5" name="椭圆 84"/>
                <p:cNvSpPr/>
                <p:nvPr>
                  <p:custDataLst>
                    <p:tags r:id="rId19"/>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6" name="椭圆 85"/>
                <p:cNvSpPr/>
                <p:nvPr>
                  <p:custDataLst>
                    <p:tags r:id="rId20"/>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93" name="组合 86"/>
              <p:cNvGrpSpPr/>
              <p:nvPr/>
            </p:nvGrpSpPr>
            <p:grpSpPr>
              <a:xfrm rot="10800000" flipH="1" flipV="1">
                <a:off x="4340993" y="3027519"/>
                <a:ext cx="154807" cy="135631"/>
                <a:chOff x="3691279" y="1544086"/>
                <a:chExt cx="889820" cy="779598"/>
              </a:xfrm>
              <a:solidFill>
                <a:srgbClr val="E7E6E6">
                  <a:lumMod val="50000"/>
                </a:srgbClr>
              </a:solidFill>
            </p:grpSpPr>
            <p:sp>
              <p:nvSpPr>
                <p:cNvPr id="1049047" name="椭圆 87"/>
                <p:cNvSpPr/>
                <p:nvPr>
                  <p:custDataLst>
                    <p:tags r:id="rId21"/>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48" name="椭圆 89"/>
                <p:cNvSpPr/>
                <p:nvPr>
                  <p:custDataLst>
                    <p:tags r:id="rId22"/>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49" name="文本框 91"/>
          <p:cNvSpPr txBox="1"/>
          <p:nvPr>
            <p:custDataLst>
              <p:tags r:id="rId23"/>
            </p:custDataLst>
          </p:nvPr>
        </p:nvSpPr>
        <p:spPr>
          <a:xfrm>
            <a:off x="1150794" y="1872401"/>
            <a:ext cx="1283034" cy="603393"/>
          </a:xfrm>
          <a:prstGeom prst="rect">
            <a:avLst/>
          </a:prstGeom>
          <a:noFill/>
        </p:spPr>
        <p:txBody>
          <a:bodyPr wrap="square" rtlCol="0"/>
          <a:lstStyle/>
          <a:p>
            <a:pPr>
              <a:lnSpc>
                <a:spcPct val="120000"/>
              </a:lnSpc>
            </a:pP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The </a:t>
            </a:r>
            <a:r>
              <a:rPr lang="en-US" altLang="zh-CN" sz="810" dirty="0" err="1">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field has become a new hot spot for innovation and entrepreneurship, and technology convergence will expand the application of new space.</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4" name="组合 113"/>
          <p:cNvGrpSpPr/>
          <p:nvPr>
            <p:custDataLst>
              <p:tags r:id="rId24"/>
            </p:custDataLst>
          </p:nvPr>
        </p:nvGrpSpPr>
        <p:grpSpPr>
          <a:xfrm>
            <a:off x="3268151" y="3035969"/>
            <a:ext cx="464714" cy="381668"/>
            <a:chOff x="4248413" y="4087365"/>
            <a:chExt cx="786965" cy="646331"/>
          </a:xfrm>
        </p:grpSpPr>
        <p:sp>
          <p:nvSpPr>
            <p:cNvPr id="1049050" name="文本框 94"/>
            <p:cNvSpPr txBox="1"/>
            <p:nvPr>
              <p:custDataLst>
                <p:tags r:id="rId25"/>
              </p:custDataLst>
            </p:nvPr>
          </p:nvSpPr>
          <p:spPr>
            <a:xfrm>
              <a:off x="4517287" y="4087365"/>
              <a:ext cx="518091" cy="646331"/>
            </a:xfrm>
            <a:prstGeom prst="rect">
              <a:avLst/>
            </a:prstGeom>
            <a:noFill/>
          </p:spPr>
          <p:txBody>
            <a:bodyPr wrap="none" rtlCol="0">
              <a:normAutofit fontScale="97322"/>
            </a:bodyPr>
            <a:lstStyle/>
            <a:p>
              <a:r>
                <a:rPr lang="en-US" altLang="zh-CN" sz="1965" b="1" smtClean="0">
                  <a:solidFill>
                    <a:schemeClr val="accent3"/>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a:t>
              </a:r>
              <a:endParaRPr lang="en-US" altLang="zh-CN" sz="1965" b="1" smtClean="0">
                <a:solidFill>
                  <a:schemeClr val="accent3"/>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5" name="组合 95"/>
            <p:cNvGrpSpPr/>
            <p:nvPr/>
          </p:nvGrpSpPr>
          <p:grpSpPr>
            <a:xfrm rot="10800000" flipH="1">
              <a:off x="4248413" y="4217785"/>
              <a:ext cx="260298" cy="385491"/>
              <a:chOff x="3099646" y="1492209"/>
              <a:chExt cx="1496171" cy="2215770"/>
            </a:xfrm>
            <a:solidFill>
              <a:srgbClr val="E7E6E6">
                <a:lumMod val="50000"/>
              </a:srgbClr>
            </a:solidFill>
          </p:grpSpPr>
          <p:grpSp>
            <p:nvGrpSpPr>
              <p:cNvPr id="96" name="组合 96"/>
              <p:cNvGrpSpPr/>
              <p:nvPr/>
            </p:nvGrpSpPr>
            <p:grpSpPr>
              <a:xfrm>
                <a:off x="3099646" y="1492209"/>
                <a:ext cx="1481447" cy="1418552"/>
                <a:chOff x="3099646" y="1492209"/>
                <a:chExt cx="1481447" cy="1418552"/>
              </a:xfrm>
              <a:grpFill/>
            </p:grpSpPr>
            <p:sp>
              <p:nvSpPr>
                <p:cNvPr id="1049051" name="椭圆 97"/>
                <p:cNvSpPr/>
                <p:nvPr>
                  <p:custDataLst>
                    <p:tags r:id="rId26"/>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2" name="椭圆 98"/>
                <p:cNvSpPr/>
                <p:nvPr>
                  <p:custDataLst>
                    <p:tags r:id="rId27"/>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3" name="椭圆 99"/>
                <p:cNvSpPr/>
                <p:nvPr>
                  <p:custDataLst>
                    <p:tags r:id="rId28"/>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97" name="组合 100"/>
              <p:cNvGrpSpPr/>
              <p:nvPr/>
            </p:nvGrpSpPr>
            <p:grpSpPr>
              <a:xfrm flipV="1">
                <a:off x="3705997" y="2928381"/>
                <a:ext cx="889820" cy="779598"/>
                <a:chOff x="3691279" y="1544086"/>
                <a:chExt cx="889820" cy="779598"/>
              </a:xfrm>
              <a:grpFill/>
            </p:grpSpPr>
            <p:sp>
              <p:nvSpPr>
                <p:cNvPr id="1049054" name="椭圆 101"/>
                <p:cNvSpPr/>
                <p:nvPr>
                  <p:custDataLst>
                    <p:tags r:id="rId29"/>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5" name="椭圆 102"/>
                <p:cNvSpPr/>
                <p:nvPr>
                  <p:custDataLst>
                    <p:tags r:id="rId30"/>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56" name="文本框 104"/>
          <p:cNvSpPr txBox="1"/>
          <p:nvPr>
            <p:custDataLst>
              <p:tags r:id="rId31"/>
            </p:custDataLst>
          </p:nvPr>
        </p:nvSpPr>
        <p:spPr>
          <a:xfrm>
            <a:off x="1545122" y="3185297"/>
            <a:ext cx="1479528" cy="1386703"/>
          </a:xfrm>
          <a:prstGeom prst="rect">
            <a:avLst/>
          </a:prstGeom>
          <a:noFill/>
        </p:spPr>
        <p:txBody>
          <a:bodyPr wrap="square" rtlCol="0"/>
          <a:lstStyle/>
          <a:p>
            <a:pPr>
              <a:lnSpc>
                <a:spcPct val="120000"/>
              </a:lnSpc>
            </a:pP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The </a:t>
            </a:r>
            <a:r>
              <a:rPr lang="en-US" altLang="zh-CN" sz="810" dirty="0" err="1">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will be widely used in the real economy in the next three years and become an important support for the construction of digital China.</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8" name="组合 116"/>
          <p:cNvGrpSpPr/>
          <p:nvPr>
            <p:custDataLst>
              <p:tags r:id="rId32"/>
            </p:custDataLst>
          </p:nvPr>
        </p:nvGrpSpPr>
        <p:grpSpPr>
          <a:xfrm>
            <a:off x="4865041" y="2354950"/>
            <a:ext cx="472721" cy="381668"/>
            <a:chOff x="6945198" y="2929033"/>
            <a:chExt cx="800524" cy="646331"/>
          </a:xfrm>
        </p:grpSpPr>
        <p:sp>
          <p:nvSpPr>
            <p:cNvPr id="1049057" name="文本框 107"/>
            <p:cNvSpPr txBox="1"/>
            <p:nvPr>
              <p:custDataLst>
                <p:tags r:id="rId33"/>
              </p:custDataLst>
            </p:nvPr>
          </p:nvSpPr>
          <p:spPr>
            <a:xfrm>
              <a:off x="6945198" y="2929033"/>
              <a:ext cx="518091" cy="646331"/>
            </a:xfrm>
            <a:prstGeom prst="rect">
              <a:avLst/>
            </a:prstGeom>
            <a:noFill/>
          </p:spPr>
          <p:txBody>
            <a:bodyPr wrap="none" rtlCol="0">
              <a:normAutofit fontScale="97322"/>
            </a:bodyPr>
            <a:lstStyle/>
            <a:p>
              <a:r>
                <a:rPr lang="en-US" altLang="zh-CN" sz="1965" b="1">
                  <a:solidFill>
                    <a:schemeClr val="accent4"/>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D</a:t>
              </a:r>
              <a:endParaRPr lang="en-US" altLang="zh-CN" sz="1965" b="1">
                <a:solidFill>
                  <a:schemeClr val="accent4"/>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99" name="组合 108"/>
            <p:cNvGrpSpPr/>
            <p:nvPr/>
          </p:nvGrpSpPr>
          <p:grpSpPr>
            <a:xfrm rot="10800000">
              <a:off x="7485424" y="3059453"/>
              <a:ext cx="260298" cy="385491"/>
              <a:chOff x="3099646" y="1492209"/>
              <a:chExt cx="1496171" cy="2215770"/>
            </a:xfrm>
            <a:solidFill>
              <a:srgbClr val="E7E6E6">
                <a:lumMod val="50000"/>
              </a:srgbClr>
            </a:solidFill>
          </p:grpSpPr>
          <p:grpSp>
            <p:nvGrpSpPr>
              <p:cNvPr id="100" name="组合 109"/>
              <p:cNvGrpSpPr/>
              <p:nvPr/>
            </p:nvGrpSpPr>
            <p:grpSpPr>
              <a:xfrm>
                <a:off x="3099646" y="1492209"/>
                <a:ext cx="1481447" cy="1418552"/>
                <a:chOff x="3099646" y="1492209"/>
                <a:chExt cx="1481447" cy="1418552"/>
              </a:xfrm>
              <a:grpFill/>
            </p:grpSpPr>
            <p:sp>
              <p:nvSpPr>
                <p:cNvPr id="1049058" name="椭圆 110"/>
                <p:cNvSpPr/>
                <p:nvPr>
                  <p:custDataLst>
                    <p:tags r:id="rId34"/>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59" name="椭圆 115"/>
                <p:cNvSpPr/>
                <p:nvPr>
                  <p:custDataLst>
                    <p:tags r:id="rId35"/>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0" name="椭圆 117"/>
                <p:cNvSpPr/>
                <p:nvPr>
                  <p:custDataLst>
                    <p:tags r:id="rId36"/>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101" name="组合 118"/>
              <p:cNvGrpSpPr/>
              <p:nvPr/>
            </p:nvGrpSpPr>
            <p:grpSpPr>
              <a:xfrm flipV="1">
                <a:off x="3705997" y="2928381"/>
                <a:ext cx="889820" cy="779598"/>
                <a:chOff x="3691279" y="1544086"/>
                <a:chExt cx="889820" cy="779598"/>
              </a:xfrm>
              <a:grpFill/>
            </p:grpSpPr>
            <p:sp>
              <p:nvSpPr>
                <p:cNvPr id="1049061" name="椭圆 119"/>
                <p:cNvSpPr/>
                <p:nvPr>
                  <p:custDataLst>
                    <p:tags r:id="rId37"/>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2" name="椭圆 120"/>
                <p:cNvSpPr/>
                <p:nvPr>
                  <p:custDataLst>
                    <p:tags r:id="rId38"/>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63" name="文本框 122"/>
          <p:cNvSpPr txBox="1"/>
          <p:nvPr>
            <p:custDataLst>
              <p:tags r:id="rId39"/>
            </p:custDataLst>
          </p:nvPr>
        </p:nvSpPr>
        <p:spPr>
          <a:xfrm>
            <a:off x="6030260" y="2174582"/>
            <a:ext cx="1173060" cy="644450"/>
          </a:xfrm>
          <a:prstGeom prst="rect">
            <a:avLst/>
          </a:prstGeom>
          <a:noFill/>
        </p:spPr>
        <p:txBody>
          <a:bodyPr wrap="square" rtlCol="0">
            <a:noAutofit/>
          </a:bodyPr>
          <a:lstStyle/>
          <a:p>
            <a:pPr>
              <a:lnSpc>
                <a:spcPct val="120000"/>
              </a:lnSpc>
            </a:pPr>
            <a:r>
              <a:rPr lang="en-US" altLang="zh-CN" sz="81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creates a new platform economy and opens a new era of sharing economy</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102" name="组合 123"/>
          <p:cNvGrpSpPr/>
          <p:nvPr>
            <p:custDataLst>
              <p:tags r:id="rId40"/>
            </p:custDataLst>
          </p:nvPr>
        </p:nvGrpSpPr>
        <p:grpSpPr>
          <a:xfrm>
            <a:off x="4869195" y="3072298"/>
            <a:ext cx="440428" cy="345318"/>
            <a:chOff x="6952235" y="4125346"/>
            <a:chExt cx="745838" cy="584775"/>
          </a:xfrm>
        </p:grpSpPr>
        <p:sp>
          <p:nvSpPr>
            <p:cNvPr id="1049064" name="文本框 126"/>
            <p:cNvSpPr txBox="1"/>
            <p:nvPr>
              <p:custDataLst>
                <p:tags r:id="rId41"/>
              </p:custDataLst>
            </p:nvPr>
          </p:nvSpPr>
          <p:spPr>
            <a:xfrm>
              <a:off x="6952235" y="4125346"/>
              <a:ext cx="458780" cy="584775"/>
            </a:xfrm>
            <a:prstGeom prst="rect">
              <a:avLst/>
            </a:prstGeom>
            <a:noFill/>
          </p:spPr>
          <p:txBody>
            <a:bodyPr wrap="none" rtlCol="0">
              <a:normAutofit fontScale="97808" lnSpcReduction="10000"/>
            </a:bodyPr>
            <a:lstStyle/>
            <a:p>
              <a:r>
                <a:rPr lang="en-US" altLang="zh-CN" sz="1745" b="1" smtClean="0">
                  <a:solidFill>
                    <a:schemeClr val="accent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E</a:t>
              </a:r>
              <a:endParaRPr lang="en-US" altLang="zh-CN" sz="1745" b="1" smtClean="0">
                <a:solidFill>
                  <a:schemeClr val="accent5"/>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103" name="组合 127"/>
            <p:cNvGrpSpPr/>
            <p:nvPr/>
          </p:nvGrpSpPr>
          <p:grpSpPr>
            <a:xfrm rot="10800000">
              <a:off x="7437775" y="4224987"/>
              <a:ext cx="260298" cy="385491"/>
              <a:chOff x="3099646" y="1492209"/>
              <a:chExt cx="1496171" cy="2215770"/>
            </a:xfrm>
            <a:solidFill>
              <a:srgbClr val="E7E6E6">
                <a:lumMod val="50000"/>
              </a:srgbClr>
            </a:solidFill>
          </p:grpSpPr>
          <p:grpSp>
            <p:nvGrpSpPr>
              <p:cNvPr id="104" name="组合 128"/>
              <p:cNvGrpSpPr/>
              <p:nvPr/>
            </p:nvGrpSpPr>
            <p:grpSpPr>
              <a:xfrm>
                <a:off x="3099646" y="1492209"/>
                <a:ext cx="1481447" cy="1418552"/>
                <a:chOff x="3099646" y="1492209"/>
                <a:chExt cx="1481447" cy="1418552"/>
              </a:xfrm>
              <a:grpFill/>
            </p:grpSpPr>
            <p:sp>
              <p:nvSpPr>
                <p:cNvPr id="1049065" name="椭圆 130"/>
                <p:cNvSpPr/>
                <p:nvPr>
                  <p:custDataLst>
                    <p:tags r:id="rId42"/>
                  </p:custDataLst>
                </p:nvPr>
              </p:nvSpPr>
              <p:spPr>
                <a:xfrm>
                  <a:off x="3099646" y="2346397"/>
                  <a:ext cx="564364" cy="564364"/>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6" name="椭圆 131"/>
                <p:cNvSpPr/>
                <p:nvPr>
                  <p:custDataLst>
                    <p:tags r:id="rId43"/>
                  </p:custDataLst>
                </p:nvPr>
              </p:nvSpPr>
              <p:spPr>
                <a:xfrm>
                  <a:off x="4240947" y="1492209"/>
                  <a:ext cx="340146" cy="340146"/>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7" name="椭圆 132"/>
                <p:cNvSpPr/>
                <p:nvPr>
                  <p:custDataLst>
                    <p:tags r:id="rId44"/>
                  </p:custDataLst>
                </p:nvPr>
              </p:nvSpPr>
              <p:spPr>
                <a:xfrm>
                  <a:off x="3691276" y="1859871"/>
                  <a:ext cx="461347" cy="461351"/>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nvGrpSpPr>
              <p:cNvPr id="105" name="组合 133"/>
              <p:cNvGrpSpPr/>
              <p:nvPr/>
            </p:nvGrpSpPr>
            <p:grpSpPr>
              <a:xfrm flipV="1">
                <a:off x="3705997" y="2928381"/>
                <a:ext cx="889820" cy="779598"/>
                <a:chOff x="3691279" y="1544086"/>
                <a:chExt cx="889820" cy="779598"/>
              </a:xfrm>
              <a:grpFill/>
            </p:grpSpPr>
            <p:sp>
              <p:nvSpPr>
                <p:cNvPr id="1049068" name="椭圆 134"/>
                <p:cNvSpPr/>
                <p:nvPr>
                  <p:custDataLst>
                    <p:tags r:id="rId45"/>
                  </p:custDataLst>
                </p:nvPr>
              </p:nvSpPr>
              <p:spPr>
                <a:xfrm>
                  <a:off x="4240940" y="1544086"/>
                  <a:ext cx="340159" cy="340159"/>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69" name="椭圆 135"/>
                <p:cNvSpPr/>
                <p:nvPr>
                  <p:custDataLst>
                    <p:tags r:id="rId46"/>
                  </p:custDataLst>
                </p:nvPr>
              </p:nvSpPr>
              <p:spPr>
                <a:xfrm>
                  <a:off x="3691279" y="1862339"/>
                  <a:ext cx="461346" cy="461345"/>
                </a:xfrm>
                <a:prstGeom prst="ellipse">
                  <a:avLst/>
                </a:prstGeom>
                <a:solidFill>
                  <a:schemeClr val="bg2"/>
                </a:solidFill>
                <a:ln>
                  <a:noFill/>
                </a:ln>
              </p:spPr>
              <p:style>
                <a:lnRef idx="2">
                  <a:srgbClr val="2E82CB">
                    <a:shade val="50000"/>
                  </a:srgbClr>
                </a:lnRef>
                <a:fillRef idx="1">
                  <a:srgbClr val="2E82CB"/>
                </a:fillRef>
                <a:effectRef idx="0">
                  <a:srgbClr val="2E82CB"/>
                </a:effectRef>
                <a:fontRef idx="minor">
                  <a:sysClr val="window" lastClr="FFFFFF"/>
                </a:fontRef>
              </p:style>
              <p:txBody>
                <a:bodyPr rtlCol="0" anchor="ctr">
                  <a:normAutofit fontScale="25000" lnSpcReduction="20000"/>
                </a:bodyPr>
                <a:lstStyle/>
                <a:p>
                  <a:pPr algn="ctr"/>
                  <a:endParaRPr lang="zh-CN" altLang="en-US" sz="980">
                    <a:solidFill>
                      <a:schemeClr val="lt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grpSp>
      <p:sp>
        <p:nvSpPr>
          <p:cNvPr id="1049070" name="文本框 137"/>
          <p:cNvSpPr txBox="1"/>
          <p:nvPr>
            <p:custDataLst>
              <p:tags r:id="rId47"/>
            </p:custDataLst>
          </p:nvPr>
        </p:nvSpPr>
        <p:spPr>
          <a:xfrm>
            <a:off x="6030260" y="3054171"/>
            <a:ext cx="1696922" cy="868776"/>
          </a:xfrm>
          <a:prstGeom prst="rect">
            <a:avLst/>
          </a:prstGeom>
          <a:noFill/>
        </p:spPr>
        <p:txBody>
          <a:bodyPr wrap="square" rtlCol="0">
            <a:noAutofit/>
          </a:bodyPr>
          <a:lstStyle/>
          <a:p>
            <a:pPr>
              <a:lnSpc>
                <a:spcPct val="120000"/>
              </a:lnSpc>
            </a:pPr>
            <a:r>
              <a:rPr lang="en-US" altLang="zh-CN" sz="810" dirty="0" err="1">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accelerates the process of “trusted digitization” and drives financial “de-virtualization” to serve the real economy</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71" name="文本框 138"/>
          <p:cNvSpPr txBox="1"/>
          <p:nvPr>
            <p:custDataLst>
              <p:tags r:id="rId48"/>
            </p:custDataLst>
          </p:nvPr>
        </p:nvSpPr>
        <p:spPr>
          <a:xfrm>
            <a:off x="4686981" y="3859798"/>
            <a:ext cx="1487794" cy="1114752"/>
          </a:xfrm>
          <a:prstGeom prst="rect">
            <a:avLst/>
          </a:prstGeom>
          <a:noFill/>
        </p:spPr>
        <p:txBody>
          <a:bodyPr wrap="square" rtlCol="0"/>
          <a:lstStyle/>
          <a:p>
            <a:pPr>
              <a:lnSpc>
                <a:spcPct val="120000"/>
              </a:lnSpc>
            </a:pP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The </a:t>
            </a:r>
            <a:r>
              <a:rPr lang="en-US" altLang="zh-CN" sz="810" dirty="0" err="1">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blockchain</a:t>
            </a:r>
            <a:r>
              <a:rPr lang="en-US" altLang="zh-CN"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 supervision and standards system will be further improved, and the foundation of industrial development will continue to be solidified.</a:t>
            </a:r>
            <a:endParaRPr lang="zh-CN" altLang="en-US" sz="810" dirty="0">
              <a:solidFill>
                <a:schemeClr val="bg1"/>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49072" name="winner-runner-arriving-to-end-line_10525"/>
          <p:cNvSpPr>
            <a:spLocks noChangeAspect="1"/>
          </p:cNvSpPr>
          <p:nvPr/>
        </p:nvSpPr>
        <p:spPr bwMode="auto">
          <a:xfrm>
            <a:off x="4313927" y="1611307"/>
            <a:ext cx="404706" cy="436232"/>
          </a:xfrm>
          <a:custGeom>
            <a:avLst/>
            <a:gdLst>
              <a:gd name="T0" fmla="*/ 300 w 692"/>
              <a:gd name="T1" fmla="*/ 130 h 747"/>
              <a:gd name="T2" fmla="*/ 300 w 692"/>
              <a:gd name="T3" fmla="*/ 242 h 747"/>
              <a:gd name="T4" fmla="*/ 327 w 692"/>
              <a:gd name="T5" fmla="*/ 440 h 747"/>
              <a:gd name="T6" fmla="*/ 244 w 692"/>
              <a:gd name="T7" fmla="*/ 723 h 747"/>
              <a:gd name="T8" fmla="*/ 291 w 692"/>
              <a:gd name="T9" fmla="*/ 723 h 747"/>
              <a:gd name="T10" fmla="*/ 302 w 692"/>
              <a:gd name="T11" fmla="*/ 504 h 747"/>
              <a:gd name="T12" fmla="*/ 312 w 692"/>
              <a:gd name="T13" fmla="*/ 641 h 747"/>
              <a:gd name="T14" fmla="*/ 360 w 692"/>
              <a:gd name="T15" fmla="*/ 641 h 747"/>
              <a:gd name="T16" fmla="*/ 359 w 692"/>
              <a:gd name="T17" fmla="*/ 455 h 747"/>
              <a:gd name="T18" fmla="*/ 360 w 692"/>
              <a:gd name="T19" fmla="*/ 426 h 747"/>
              <a:gd name="T20" fmla="*/ 327 w 692"/>
              <a:gd name="T21" fmla="*/ 440 h 747"/>
              <a:gd name="T22" fmla="*/ 244 w 692"/>
              <a:gd name="T23" fmla="*/ 310 h 747"/>
              <a:gd name="T24" fmla="*/ 294 w 692"/>
              <a:gd name="T25" fmla="*/ 365 h 747"/>
              <a:gd name="T26" fmla="*/ 360 w 692"/>
              <a:gd name="T27" fmla="*/ 309 h 747"/>
              <a:gd name="T28" fmla="*/ 482 w 692"/>
              <a:gd name="T29" fmla="*/ 180 h 747"/>
              <a:gd name="T30" fmla="*/ 448 w 692"/>
              <a:gd name="T31" fmla="*/ 146 h 747"/>
              <a:gd name="T32" fmla="*/ 302 w 692"/>
              <a:gd name="T33" fmla="*/ 251 h 747"/>
              <a:gd name="T34" fmla="*/ 145 w 692"/>
              <a:gd name="T35" fmla="*/ 146 h 747"/>
              <a:gd name="T36" fmla="*/ 111 w 692"/>
              <a:gd name="T37" fmla="*/ 180 h 747"/>
              <a:gd name="T38" fmla="*/ 509 w 692"/>
              <a:gd name="T39" fmla="*/ 311 h 747"/>
              <a:gd name="T40" fmla="*/ 175 w 692"/>
              <a:gd name="T41" fmla="*/ 393 h 747"/>
              <a:gd name="T42" fmla="*/ 66 w 692"/>
              <a:gd name="T43" fmla="*/ 327 h 747"/>
              <a:gd name="T44" fmla="*/ 65 w 692"/>
              <a:gd name="T45" fmla="*/ 394 h 747"/>
              <a:gd name="T46" fmla="*/ 222 w 692"/>
              <a:gd name="T47" fmla="*/ 449 h 747"/>
              <a:gd name="T48" fmla="*/ 344 w 692"/>
              <a:gd name="T49" fmla="*/ 416 h 747"/>
              <a:gd name="T50" fmla="*/ 604 w 692"/>
              <a:gd name="T51" fmla="*/ 394 h 747"/>
              <a:gd name="T52" fmla="*/ 643 w 692"/>
              <a:gd name="T53" fmla="*/ 353 h 747"/>
              <a:gd name="T54" fmla="*/ 509 w 692"/>
              <a:gd name="T55" fmla="*/ 311 h 747"/>
              <a:gd name="T56" fmla="*/ 594 w 692"/>
              <a:gd name="T57" fmla="*/ 113 h 747"/>
              <a:gd name="T58" fmla="*/ 594 w 692"/>
              <a:gd name="T59" fmla="*/ 144 h 747"/>
              <a:gd name="T60" fmla="*/ 594 w 692"/>
              <a:gd name="T61" fmla="*/ 197 h 747"/>
              <a:gd name="T62" fmla="*/ 583 w 692"/>
              <a:gd name="T63" fmla="*/ 186 h 747"/>
              <a:gd name="T64" fmla="*/ 594 w 692"/>
              <a:gd name="T65" fmla="*/ 197 h 747"/>
              <a:gd name="T66" fmla="*/ 515 w 692"/>
              <a:gd name="T67" fmla="*/ 229 h 747"/>
              <a:gd name="T68" fmla="*/ 488 w 692"/>
              <a:gd name="T69" fmla="*/ 229 h 747"/>
              <a:gd name="T70" fmla="*/ 0 w 692"/>
              <a:gd name="T71" fmla="*/ 99 h 747"/>
              <a:gd name="T72" fmla="*/ 26 w 692"/>
              <a:gd name="T73" fmla="*/ 86 h 747"/>
              <a:gd name="T74" fmla="*/ 0 w 692"/>
              <a:gd name="T75" fmla="*/ 99 h 747"/>
              <a:gd name="T76" fmla="*/ 53 w 692"/>
              <a:gd name="T77" fmla="*/ 125 h 747"/>
              <a:gd name="T78" fmla="*/ 44 w 692"/>
              <a:gd name="T79" fmla="*/ 160 h 747"/>
              <a:gd name="T80" fmla="*/ 106 w 692"/>
              <a:gd name="T81" fmla="*/ 239 h 747"/>
              <a:gd name="T82" fmla="*/ 79 w 692"/>
              <a:gd name="T83" fmla="*/ 226 h 747"/>
              <a:gd name="T84" fmla="*/ 106 w 692"/>
              <a:gd name="T85" fmla="*/ 239 h 747"/>
              <a:gd name="T86" fmla="*/ 202 w 692"/>
              <a:gd name="T87" fmla="*/ 105 h 747"/>
              <a:gd name="T88" fmla="*/ 200 w 692"/>
              <a:gd name="T89" fmla="*/ 90 h 747"/>
              <a:gd name="T90" fmla="*/ 331 w 692"/>
              <a:gd name="T91" fmla="*/ 67 h 747"/>
              <a:gd name="T92" fmla="*/ 317 w 692"/>
              <a:gd name="T93" fmla="*/ 73 h 747"/>
              <a:gd name="T94" fmla="*/ 331 w 692"/>
              <a:gd name="T95" fmla="*/ 67 h 747"/>
              <a:gd name="T96" fmla="*/ 379 w 692"/>
              <a:gd name="T97" fmla="*/ 104 h 747"/>
              <a:gd name="T98" fmla="*/ 423 w 692"/>
              <a:gd name="T99" fmla="*/ 52 h 747"/>
              <a:gd name="T100" fmla="*/ 417 w 692"/>
              <a:gd name="T101" fmla="*/ 43 h 747"/>
              <a:gd name="T102" fmla="*/ 410 w 692"/>
              <a:gd name="T103" fmla="*/ 0 h 747"/>
              <a:gd name="T104" fmla="*/ 418 w 692"/>
              <a:gd name="T105" fmla="*/ 56 h 747"/>
              <a:gd name="T106" fmla="*/ 378 w 692"/>
              <a:gd name="T107" fmla="*/ 98 h 747"/>
              <a:gd name="T108" fmla="*/ 218 w 692"/>
              <a:gd name="T109" fmla="*/ 72 h 747"/>
              <a:gd name="T110" fmla="*/ 200 w 692"/>
              <a:gd name="T111" fmla="*/ 29 h 747"/>
              <a:gd name="T112" fmla="*/ 176 w 692"/>
              <a:gd name="T113" fmla="*/ 14 h 747"/>
              <a:gd name="T114" fmla="*/ 660 w 692"/>
              <a:gd name="T115" fmla="*/ 197 h 747"/>
              <a:gd name="T116" fmla="*/ 667 w 692"/>
              <a:gd name="T117" fmla="*/ 198 h 747"/>
              <a:gd name="T118" fmla="*/ 692 w 692"/>
              <a:gd name="T119" fmla="*/ 157 h 747"/>
              <a:gd name="T120" fmla="*/ 660 w 692"/>
              <a:gd name="T121" fmla="*/ 19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2" h="747">
                <a:moveTo>
                  <a:pt x="244" y="186"/>
                </a:moveTo>
                <a:cubicBezTo>
                  <a:pt x="244" y="155"/>
                  <a:pt x="269" y="130"/>
                  <a:pt x="300" y="130"/>
                </a:cubicBezTo>
                <a:cubicBezTo>
                  <a:pt x="331" y="130"/>
                  <a:pt x="356" y="155"/>
                  <a:pt x="356" y="186"/>
                </a:cubicBezTo>
                <a:cubicBezTo>
                  <a:pt x="356" y="217"/>
                  <a:pt x="331" y="242"/>
                  <a:pt x="300" y="242"/>
                </a:cubicBezTo>
                <a:cubicBezTo>
                  <a:pt x="269" y="242"/>
                  <a:pt x="244" y="217"/>
                  <a:pt x="244" y="186"/>
                </a:cubicBezTo>
                <a:close/>
                <a:moveTo>
                  <a:pt x="327" y="440"/>
                </a:moveTo>
                <a:cubicBezTo>
                  <a:pt x="301" y="452"/>
                  <a:pt x="272" y="459"/>
                  <a:pt x="244" y="464"/>
                </a:cubicBezTo>
                <a:lnTo>
                  <a:pt x="244" y="723"/>
                </a:lnTo>
                <a:cubicBezTo>
                  <a:pt x="244" y="736"/>
                  <a:pt x="254" y="747"/>
                  <a:pt x="267" y="747"/>
                </a:cubicBezTo>
                <a:cubicBezTo>
                  <a:pt x="281" y="747"/>
                  <a:pt x="291" y="736"/>
                  <a:pt x="291" y="723"/>
                </a:cubicBezTo>
                <a:lnTo>
                  <a:pt x="291" y="503"/>
                </a:lnTo>
                <a:cubicBezTo>
                  <a:pt x="295" y="504"/>
                  <a:pt x="298" y="504"/>
                  <a:pt x="302" y="504"/>
                </a:cubicBezTo>
                <a:cubicBezTo>
                  <a:pt x="305" y="504"/>
                  <a:pt x="308" y="504"/>
                  <a:pt x="312" y="503"/>
                </a:cubicBezTo>
                <a:lnTo>
                  <a:pt x="312" y="641"/>
                </a:lnTo>
                <a:cubicBezTo>
                  <a:pt x="312" y="654"/>
                  <a:pt x="323" y="665"/>
                  <a:pt x="336" y="665"/>
                </a:cubicBezTo>
                <a:cubicBezTo>
                  <a:pt x="349" y="665"/>
                  <a:pt x="360" y="654"/>
                  <a:pt x="360" y="641"/>
                </a:cubicBezTo>
                <a:lnTo>
                  <a:pt x="360" y="460"/>
                </a:lnTo>
                <a:cubicBezTo>
                  <a:pt x="360" y="458"/>
                  <a:pt x="359" y="456"/>
                  <a:pt x="359" y="455"/>
                </a:cubicBezTo>
                <a:cubicBezTo>
                  <a:pt x="359" y="452"/>
                  <a:pt x="360" y="449"/>
                  <a:pt x="360" y="446"/>
                </a:cubicBezTo>
                <a:lnTo>
                  <a:pt x="360" y="426"/>
                </a:lnTo>
                <a:cubicBezTo>
                  <a:pt x="349" y="430"/>
                  <a:pt x="339" y="435"/>
                  <a:pt x="327" y="440"/>
                </a:cubicBezTo>
                <a:lnTo>
                  <a:pt x="327" y="440"/>
                </a:lnTo>
                <a:close/>
                <a:moveTo>
                  <a:pt x="237" y="306"/>
                </a:moveTo>
                <a:cubicBezTo>
                  <a:pt x="239" y="308"/>
                  <a:pt x="241" y="309"/>
                  <a:pt x="244" y="310"/>
                </a:cubicBezTo>
                <a:lnTo>
                  <a:pt x="244" y="380"/>
                </a:lnTo>
                <a:cubicBezTo>
                  <a:pt x="261" y="377"/>
                  <a:pt x="278" y="372"/>
                  <a:pt x="294" y="365"/>
                </a:cubicBezTo>
                <a:cubicBezTo>
                  <a:pt x="317" y="355"/>
                  <a:pt x="338" y="346"/>
                  <a:pt x="360" y="339"/>
                </a:cubicBezTo>
                <a:lnTo>
                  <a:pt x="360" y="309"/>
                </a:lnTo>
                <a:cubicBezTo>
                  <a:pt x="360" y="307"/>
                  <a:pt x="359" y="305"/>
                  <a:pt x="359" y="302"/>
                </a:cubicBezTo>
                <a:lnTo>
                  <a:pt x="482" y="180"/>
                </a:lnTo>
                <a:cubicBezTo>
                  <a:pt x="491" y="171"/>
                  <a:pt x="491" y="156"/>
                  <a:pt x="482" y="146"/>
                </a:cubicBezTo>
                <a:cubicBezTo>
                  <a:pt x="472" y="137"/>
                  <a:pt x="457" y="137"/>
                  <a:pt x="448" y="146"/>
                </a:cubicBezTo>
                <a:lnTo>
                  <a:pt x="333" y="261"/>
                </a:lnTo>
                <a:cubicBezTo>
                  <a:pt x="324" y="255"/>
                  <a:pt x="313" y="251"/>
                  <a:pt x="302" y="251"/>
                </a:cubicBezTo>
                <a:cubicBezTo>
                  <a:pt x="287" y="251"/>
                  <a:pt x="274" y="257"/>
                  <a:pt x="264" y="265"/>
                </a:cubicBezTo>
                <a:lnTo>
                  <a:pt x="145" y="146"/>
                </a:lnTo>
                <a:cubicBezTo>
                  <a:pt x="136" y="137"/>
                  <a:pt x="120" y="137"/>
                  <a:pt x="111" y="146"/>
                </a:cubicBezTo>
                <a:cubicBezTo>
                  <a:pt x="102" y="156"/>
                  <a:pt x="102" y="171"/>
                  <a:pt x="111" y="180"/>
                </a:cubicBezTo>
                <a:lnTo>
                  <a:pt x="237" y="306"/>
                </a:lnTo>
                <a:close/>
                <a:moveTo>
                  <a:pt x="509" y="311"/>
                </a:moveTo>
                <a:cubicBezTo>
                  <a:pt x="443" y="315"/>
                  <a:pt x="386" y="332"/>
                  <a:pt x="319" y="368"/>
                </a:cubicBezTo>
                <a:cubicBezTo>
                  <a:pt x="274" y="390"/>
                  <a:pt x="219" y="400"/>
                  <a:pt x="175" y="393"/>
                </a:cubicBezTo>
                <a:cubicBezTo>
                  <a:pt x="149" y="389"/>
                  <a:pt x="124" y="370"/>
                  <a:pt x="98" y="351"/>
                </a:cubicBezTo>
                <a:cubicBezTo>
                  <a:pt x="88" y="343"/>
                  <a:pt x="77" y="334"/>
                  <a:pt x="66" y="327"/>
                </a:cubicBezTo>
                <a:lnTo>
                  <a:pt x="36" y="372"/>
                </a:lnTo>
                <a:cubicBezTo>
                  <a:pt x="45" y="379"/>
                  <a:pt x="55" y="386"/>
                  <a:pt x="65" y="394"/>
                </a:cubicBezTo>
                <a:cubicBezTo>
                  <a:pt x="94" y="416"/>
                  <a:pt x="127" y="441"/>
                  <a:pt x="167" y="447"/>
                </a:cubicBezTo>
                <a:cubicBezTo>
                  <a:pt x="185" y="450"/>
                  <a:pt x="203" y="450"/>
                  <a:pt x="222" y="449"/>
                </a:cubicBezTo>
                <a:cubicBezTo>
                  <a:pt x="263" y="447"/>
                  <a:pt x="306" y="435"/>
                  <a:pt x="344" y="416"/>
                </a:cubicBezTo>
                <a:lnTo>
                  <a:pt x="344" y="416"/>
                </a:lnTo>
                <a:cubicBezTo>
                  <a:pt x="405" y="384"/>
                  <a:pt x="454" y="369"/>
                  <a:pt x="512" y="365"/>
                </a:cubicBezTo>
                <a:cubicBezTo>
                  <a:pt x="554" y="363"/>
                  <a:pt x="568" y="371"/>
                  <a:pt x="604" y="394"/>
                </a:cubicBezTo>
                <a:lnTo>
                  <a:pt x="615" y="400"/>
                </a:lnTo>
                <a:lnTo>
                  <a:pt x="643" y="353"/>
                </a:lnTo>
                <a:lnTo>
                  <a:pt x="633" y="347"/>
                </a:lnTo>
                <a:cubicBezTo>
                  <a:pt x="593" y="323"/>
                  <a:pt x="568" y="307"/>
                  <a:pt x="509" y="311"/>
                </a:cubicBezTo>
                <a:close/>
                <a:moveTo>
                  <a:pt x="609" y="128"/>
                </a:moveTo>
                <a:lnTo>
                  <a:pt x="594" y="113"/>
                </a:lnTo>
                <a:lnTo>
                  <a:pt x="579" y="129"/>
                </a:lnTo>
                <a:lnTo>
                  <a:pt x="594" y="144"/>
                </a:lnTo>
                <a:lnTo>
                  <a:pt x="609" y="128"/>
                </a:lnTo>
                <a:close/>
                <a:moveTo>
                  <a:pt x="594" y="197"/>
                </a:moveTo>
                <a:lnTo>
                  <a:pt x="594" y="186"/>
                </a:lnTo>
                <a:lnTo>
                  <a:pt x="583" y="186"/>
                </a:lnTo>
                <a:lnTo>
                  <a:pt x="583" y="197"/>
                </a:lnTo>
                <a:lnTo>
                  <a:pt x="594" y="197"/>
                </a:lnTo>
                <a:close/>
                <a:moveTo>
                  <a:pt x="502" y="242"/>
                </a:moveTo>
                <a:lnTo>
                  <a:pt x="515" y="229"/>
                </a:lnTo>
                <a:lnTo>
                  <a:pt x="502" y="216"/>
                </a:lnTo>
                <a:lnTo>
                  <a:pt x="488" y="229"/>
                </a:lnTo>
                <a:lnTo>
                  <a:pt x="502" y="242"/>
                </a:lnTo>
                <a:close/>
                <a:moveTo>
                  <a:pt x="0" y="99"/>
                </a:moveTo>
                <a:lnTo>
                  <a:pt x="20" y="105"/>
                </a:lnTo>
                <a:lnTo>
                  <a:pt x="26" y="86"/>
                </a:lnTo>
                <a:lnTo>
                  <a:pt x="7" y="79"/>
                </a:lnTo>
                <a:lnTo>
                  <a:pt x="0" y="99"/>
                </a:lnTo>
                <a:close/>
                <a:moveTo>
                  <a:pt x="66" y="147"/>
                </a:moveTo>
                <a:lnTo>
                  <a:pt x="53" y="125"/>
                </a:lnTo>
                <a:lnTo>
                  <a:pt x="31" y="138"/>
                </a:lnTo>
                <a:lnTo>
                  <a:pt x="44" y="160"/>
                </a:lnTo>
                <a:lnTo>
                  <a:pt x="66" y="147"/>
                </a:lnTo>
                <a:close/>
                <a:moveTo>
                  <a:pt x="106" y="239"/>
                </a:moveTo>
                <a:lnTo>
                  <a:pt x="99" y="219"/>
                </a:lnTo>
                <a:lnTo>
                  <a:pt x="79" y="226"/>
                </a:lnTo>
                <a:lnTo>
                  <a:pt x="86" y="246"/>
                </a:lnTo>
                <a:lnTo>
                  <a:pt x="106" y="239"/>
                </a:lnTo>
                <a:close/>
                <a:moveTo>
                  <a:pt x="194" y="99"/>
                </a:moveTo>
                <a:lnTo>
                  <a:pt x="202" y="105"/>
                </a:lnTo>
                <a:lnTo>
                  <a:pt x="208" y="96"/>
                </a:lnTo>
                <a:lnTo>
                  <a:pt x="200" y="90"/>
                </a:lnTo>
                <a:lnTo>
                  <a:pt x="194" y="99"/>
                </a:lnTo>
                <a:close/>
                <a:moveTo>
                  <a:pt x="331" y="67"/>
                </a:moveTo>
                <a:lnTo>
                  <a:pt x="321" y="63"/>
                </a:lnTo>
                <a:lnTo>
                  <a:pt x="317" y="73"/>
                </a:lnTo>
                <a:lnTo>
                  <a:pt x="327" y="77"/>
                </a:lnTo>
                <a:lnTo>
                  <a:pt x="331" y="67"/>
                </a:lnTo>
                <a:close/>
                <a:moveTo>
                  <a:pt x="378" y="98"/>
                </a:moveTo>
                <a:lnTo>
                  <a:pt x="379" y="104"/>
                </a:lnTo>
                <a:cubicBezTo>
                  <a:pt x="409" y="97"/>
                  <a:pt x="425" y="87"/>
                  <a:pt x="430" y="74"/>
                </a:cubicBezTo>
                <a:cubicBezTo>
                  <a:pt x="432" y="63"/>
                  <a:pt x="427" y="57"/>
                  <a:pt x="423" y="52"/>
                </a:cubicBezTo>
                <a:cubicBezTo>
                  <a:pt x="421" y="49"/>
                  <a:pt x="419" y="47"/>
                  <a:pt x="418" y="43"/>
                </a:cubicBezTo>
                <a:lnTo>
                  <a:pt x="417" y="43"/>
                </a:lnTo>
                <a:cubicBezTo>
                  <a:pt x="412" y="31"/>
                  <a:pt x="406" y="17"/>
                  <a:pt x="415" y="4"/>
                </a:cubicBezTo>
                <a:lnTo>
                  <a:pt x="410" y="0"/>
                </a:lnTo>
                <a:cubicBezTo>
                  <a:pt x="399" y="17"/>
                  <a:pt x="406" y="33"/>
                  <a:pt x="411" y="46"/>
                </a:cubicBezTo>
                <a:cubicBezTo>
                  <a:pt x="413" y="50"/>
                  <a:pt x="415" y="53"/>
                  <a:pt x="418" y="56"/>
                </a:cubicBezTo>
                <a:cubicBezTo>
                  <a:pt x="422" y="61"/>
                  <a:pt x="425" y="65"/>
                  <a:pt x="423" y="72"/>
                </a:cubicBezTo>
                <a:cubicBezTo>
                  <a:pt x="420" y="82"/>
                  <a:pt x="404" y="91"/>
                  <a:pt x="378" y="98"/>
                </a:cubicBezTo>
                <a:close/>
                <a:moveTo>
                  <a:pt x="196" y="34"/>
                </a:moveTo>
                <a:cubicBezTo>
                  <a:pt x="210" y="47"/>
                  <a:pt x="224" y="60"/>
                  <a:pt x="218" y="72"/>
                </a:cubicBezTo>
                <a:lnTo>
                  <a:pt x="225" y="75"/>
                </a:lnTo>
                <a:cubicBezTo>
                  <a:pt x="232" y="58"/>
                  <a:pt x="215" y="43"/>
                  <a:pt x="200" y="29"/>
                </a:cubicBezTo>
                <a:cubicBezTo>
                  <a:pt x="193" y="23"/>
                  <a:pt x="186" y="16"/>
                  <a:pt x="182" y="10"/>
                </a:cubicBezTo>
                <a:lnTo>
                  <a:pt x="176" y="14"/>
                </a:lnTo>
                <a:cubicBezTo>
                  <a:pt x="180" y="21"/>
                  <a:pt x="188" y="27"/>
                  <a:pt x="196" y="34"/>
                </a:cubicBezTo>
                <a:close/>
                <a:moveTo>
                  <a:pt x="660" y="197"/>
                </a:moveTo>
                <a:lnTo>
                  <a:pt x="660" y="198"/>
                </a:lnTo>
                <a:lnTo>
                  <a:pt x="667" y="198"/>
                </a:lnTo>
                <a:lnTo>
                  <a:pt x="667" y="197"/>
                </a:lnTo>
                <a:cubicBezTo>
                  <a:pt x="669" y="174"/>
                  <a:pt x="672" y="157"/>
                  <a:pt x="692" y="157"/>
                </a:cubicBezTo>
                <a:lnTo>
                  <a:pt x="692" y="150"/>
                </a:lnTo>
                <a:cubicBezTo>
                  <a:pt x="664" y="150"/>
                  <a:pt x="662" y="178"/>
                  <a:pt x="660" y="197"/>
                </a:cubicBezTo>
                <a:close/>
              </a:path>
            </a:pathLst>
          </a:custGeom>
          <a:solidFill>
            <a:schemeClr val="accent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9073" name="lightbulb-interface-symbol_45011"/>
          <p:cNvSpPr>
            <a:spLocks noChangeAspect="1"/>
          </p:cNvSpPr>
          <p:nvPr/>
        </p:nvSpPr>
        <p:spPr bwMode="auto">
          <a:xfrm>
            <a:off x="2948779" y="2354734"/>
            <a:ext cx="255140" cy="316726"/>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2 w 490994"/>
              <a:gd name="connsiteY15" fmla="*/ 330831 h 607497"/>
              <a:gd name="connsiteX16" fmla="*/ 87445 w 490994"/>
              <a:gd name="connsiteY16" fmla="*/ 348457 h 607497"/>
              <a:gd name="connsiteX17" fmla="*/ 79137 w 490994"/>
              <a:gd name="connsiteY17" fmla="*/ 374857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6 h 607497"/>
              <a:gd name="connsiteX22" fmla="*/ 26043 w 490994"/>
              <a:gd name="connsiteY22" fmla="*/ 344426 h 607497"/>
              <a:gd name="connsiteX23" fmla="*/ 35222 w 490994"/>
              <a:gd name="connsiteY23" fmla="*/ 332491 h 607497"/>
              <a:gd name="connsiteX24" fmla="*/ 53500 w 490994"/>
              <a:gd name="connsiteY24" fmla="*/ 321979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2 h 607497"/>
              <a:gd name="connsiteX30" fmla="*/ 462971 w 490994"/>
              <a:gd name="connsiteY30" fmla="*/ 359289 h 607497"/>
              <a:gd name="connsiteX31" fmla="*/ 453233 w 490994"/>
              <a:gd name="connsiteY31" fmla="*/ 376123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60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20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8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4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9 h 607497"/>
              <a:gd name="connsiteX66" fmla="*/ 211460 w 490994"/>
              <a:gd name="connsiteY66" fmla="*/ 428388 h 607497"/>
              <a:gd name="connsiteX67" fmla="*/ 279305 w 490994"/>
              <a:gd name="connsiteY67" fmla="*/ 428388 h 607497"/>
              <a:gd name="connsiteX68" fmla="*/ 282314 w 490994"/>
              <a:gd name="connsiteY68" fmla="*/ 425859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60 h 607497"/>
              <a:gd name="connsiteX78" fmla="*/ 428289 w 490994"/>
              <a:gd name="connsiteY78" fmla="*/ 170768 h 607497"/>
              <a:gd name="connsiteX79" fmla="*/ 411349 w 490994"/>
              <a:gd name="connsiteY79" fmla="*/ 160255 h 607497"/>
              <a:gd name="connsiteX80" fmla="*/ 402009 w 490994"/>
              <a:gd name="connsiteY80" fmla="*/ 144366 h 607497"/>
              <a:gd name="connsiteX81" fmla="*/ 399317 w 490994"/>
              <a:gd name="connsiteY81" fmla="*/ 129346 h 607497"/>
              <a:gd name="connsiteX82" fmla="*/ 408262 w 490994"/>
              <a:gd name="connsiteY82" fmla="*/ 117489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9 h 607497"/>
              <a:gd name="connsiteX88" fmla="*/ 91596 w 490994"/>
              <a:gd name="connsiteY88" fmla="*/ 129346 h 607497"/>
              <a:gd name="connsiteX89" fmla="*/ 88903 w 490994"/>
              <a:gd name="connsiteY89" fmla="*/ 144366 h 607497"/>
              <a:gd name="connsiteX90" fmla="*/ 79633 w 490994"/>
              <a:gd name="connsiteY90" fmla="*/ 160255 h 607497"/>
              <a:gd name="connsiteX91" fmla="*/ 62678 w 490994"/>
              <a:gd name="connsiteY91" fmla="*/ 170768 h 607497"/>
              <a:gd name="connsiteX92" fmla="*/ 53171 w 490994"/>
              <a:gd name="connsiteY92" fmla="*/ 168160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7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6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1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1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4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3 w 490994"/>
              <a:gd name="connsiteY140" fmla="*/ 59416 h 607497"/>
              <a:gd name="connsiteX141" fmla="*/ 216142 w 490994"/>
              <a:gd name="connsiteY141" fmla="*/ 40927 h 607497"/>
              <a:gd name="connsiteX142" fmla="*/ 216142 w 490994"/>
              <a:gd name="connsiteY142" fmla="*/ 19594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5"/>
                  <a:pt x="79612" y="330831"/>
                </a:cubicBezTo>
                <a:cubicBezTo>
                  <a:pt x="82064" y="336601"/>
                  <a:pt x="84676" y="342529"/>
                  <a:pt x="87445" y="348457"/>
                </a:cubicBezTo>
                <a:cubicBezTo>
                  <a:pt x="91876" y="358021"/>
                  <a:pt x="88236" y="369640"/>
                  <a:pt x="79137" y="374857"/>
                </a:cubicBezTo>
                <a:lnTo>
                  <a:pt x="64498" y="383314"/>
                </a:lnTo>
                <a:cubicBezTo>
                  <a:pt x="61571" y="384974"/>
                  <a:pt x="58168" y="385922"/>
                  <a:pt x="54687" y="385922"/>
                </a:cubicBezTo>
                <a:cubicBezTo>
                  <a:pt x="47724" y="385922"/>
                  <a:pt x="41156" y="382128"/>
                  <a:pt x="37675" y="376121"/>
                </a:cubicBezTo>
                <a:lnTo>
                  <a:pt x="28021" y="359286"/>
                </a:lnTo>
                <a:cubicBezTo>
                  <a:pt x="25410" y="354780"/>
                  <a:pt x="24698" y="349485"/>
                  <a:pt x="26043" y="344426"/>
                </a:cubicBezTo>
                <a:cubicBezTo>
                  <a:pt x="27388" y="339367"/>
                  <a:pt x="30633" y="335099"/>
                  <a:pt x="35222" y="332491"/>
                </a:cubicBezTo>
                <a:lnTo>
                  <a:pt x="53500" y="321979"/>
                </a:lnTo>
                <a:cubicBezTo>
                  <a:pt x="56348" y="320319"/>
                  <a:pt x="59593" y="319449"/>
                  <a:pt x="62837" y="319449"/>
                </a:cubicBezTo>
                <a:close/>
                <a:moveTo>
                  <a:pt x="427899" y="319379"/>
                </a:moveTo>
                <a:cubicBezTo>
                  <a:pt x="431145" y="319379"/>
                  <a:pt x="434391" y="320249"/>
                  <a:pt x="437320" y="321908"/>
                </a:cubicBezTo>
                <a:lnTo>
                  <a:pt x="455767" y="332498"/>
                </a:lnTo>
                <a:cubicBezTo>
                  <a:pt x="460279" y="335106"/>
                  <a:pt x="463525" y="339374"/>
                  <a:pt x="464871" y="344432"/>
                </a:cubicBezTo>
                <a:cubicBezTo>
                  <a:pt x="466296" y="349490"/>
                  <a:pt x="465584" y="354785"/>
                  <a:pt x="462971" y="359289"/>
                </a:cubicBezTo>
                <a:lnTo>
                  <a:pt x="453233" y="376123"/>
                </a:lnTo>
                <a:cubicBezTo>
                  <a:pt x="449750" y="382129"/>
                  <a:pt x="443258" y="385922"/>
                  <a:pt x="436212" y="385922"/>
                </a:cubicBezTo>
                <a:cubicBezTo>
                  <a:pt x="432808" y="385922"/>
                  <a:pt x="429403" y="384974"/>
                  <a:pt x="426395" y="383235"/>
                </a:cubicBezTo>
                <a:lnTo>
                  <a:pt x="411511" y="374700"/>
                </a:lnTo>
                <a:cubicBezTo>
                  <a:pt x="402407" y="369405"/>
                  <a:pt x="398765" y="357788"/>
                  <a:pt x="403198" y="348225"/>
                </a:cubicBezTo>
                <a:cubicBezTo>
                  <a:pt x="405969" y="342456"/>
                  <a:pt x="408582" y="336529"/>
                  <a:pt x="411115" y="330760"/>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20"/>
                </a:cubicBezTo>
                <a:cubicBezTo>
                  <a:pt x="59981" y="259094"/>
                  <a:pt x="58398" y="264390"/>
                  <a:pt x="54996" y="268263"/>
                </a:cubicBezTo>
                <a:cubicBezTo>
                  <a:pt x="51514" y="272136"/>
                  <a:pt x="46450" y="274428"/>
                  <a:pt x="41069" y="274428"/>
                </a:cubicBezTo>
                <a:lnTo>
                  <a:pt x="19624" y="274428"/>
                </a:lnTo>
                <a:cubicBezTo>
                  <a:pt x="8784" y="274428"/>
                  <a:pt x="0" y="265576"/>
                  <a:pt x="0" y="254826"/>
                </a:cubicBezTo>
                <a:lnTo>
                  <a:pt x="0" y="235461"/>
                </a:lnTo>
                <a:cubicBezTo>
                  <a:pt x="0" y="224633"/>
                  <a:pt x="8784" y="215859"/>
                  <a:pt x="19624" y="215859"/>
                </a:cubicBezTo>
                <a:close/>
                <a:moveTo>
                  <a:pt x="450011" y="215789"/>
                </a:moveTo>
                <a:lnTo>
                  <a:pt x="471373" y="215789"/>
                </a:lnTo>
                <a:cubicBezTo>
                  <a:pt x="482133" y="215789"/>
                  <a:pt x="490994" y="224641"/>
                  <a:pt x="490994" y="235468"/>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3"/>
                  <a:pt x="432367" y="248191"/>
                  <a:pt x="432367" y="245109"/>
                </a:cubicBezTo>
                <a:cubicBezTo>
                  <a:pt x="432367" y="242106"/>
                  <a:pt x="431972" y="239024"/>
                  <a:pt x="431655" y="236495"/>
                </a:cubicBezTo>
                <a:cubicBezTo>
                  <a:pt x="431022" y="231200"/>
                  <a:pt x="432605" y="225905"/>
                  <a:pt x="436007" y="221954"/>
                </a:cubicBezTo>
                <a:cubicBezTo>
                  <a:pt x="439488" y="218081"/>
                  <a:pt x="444551" y="215789"/>
                  <a:pt x="450011" y="215789"/>
                </a:cubicBezTo>
                <a:close/>
                <a:moveTo>
                  <a:pt x="245501" y="133735"/>
                </a:moveTo>
                <a:cubicBezTo>
                  <a:pt x="185810" y="133735"/>
                  <a:pt x="137281" y="182198"/>
                  <a:pt x="137281" y="241809"/>
                </a:cubicBezTo>
                <a:cubicBezTo>
                  <a:pt x="137281" y="269717"/>
                  <a:pt x="153906" y="303159"/>
                  <a:pt x="171639" y="338656"/>
                </a:cubicBezTo>
                <a:cubicBezTo>
                  <a:pt x="185572" y="366564"/>
                  <a:pt x="199901" y="395342"/>
                  <a:pt x="208372" y="425859"/>
                </a:cubicBezTo>
                <a:cubicBezTo>
                  <a:pt x="208768" y="427123"/>
                  <a:pt x="210430" y="428388"/>
                  <a:pt x="211460" y="428388"/>
                </a:cubicBezTo>
                <a:lnTo>
                  <a:pt x="279305" y="428388"/>
                </a:lnTo>
                <a:cubicBezTo>
                  <a:pt x="280255" y="428388"/>
                  <a:pt x="281997" y="427123"/>
                  <a:pt x="282314" y="425859"/>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1"/>
                  <a:pt x="453224" y="114168"/>
                </a:cubicBezTo>
                <a:lnTo>
                  <a:pt x="462960" y="131006"/>
                </a:lnTo>
                <a:cubicBezTo>
                  <a:pt x="468343" y="140334"/>
                  <a:pt x="465098" y="152429"/>
                  <a:pt x="455757" y="157804"/>
                </a:cubicBezTo>
                <a:lnTo>
                  <a:pt x="437788" y="168160"/>
                </a:lnTo>
                <a:cubicBezTo>
                  <a:pt x="434859" y="169820"/>
                  <a:pt x="431535" y="170768"/>
                  <a:pt x="428289" y="170768"/>
                </a:cubicBezTo>
                <a:cubicBezTo>
                  <a:pt x="421165" y="170768"/>
                  <a:pt x="414674" y="166737"/>
                  <a:pt x="411349" y="160255"/>
                </a:cubicBezTo>
                <a:cubicBezTo>
                  <a:pt x="408579" y="154879"/>
                  <a:pt x="405413" y="149504"/>
                  <a:pt x="402009" y="144366"/>
                </a:cubicBezTo>
                <a:cubicBezTo>
                  <a:pt x="399080" y="139781"/>
                  <a:pt x="398130" y="134484"/>
                  <a:pt x="399317" y="129346"/>
                </a:cubicBezTo>
                <a:cubicBezTo>
                  <a:pt x="400505" y="124366"/>
                  <a:pt x="403671" y="120097"/>
                  <a:pt x="408262" y="117489"/>
                </a:cubicBezTo>
                <a:lnTo>
                  <a:pt x="426389" y="107054"/>
                </a:lnTo>
                <a:cubicBezTo>
                  <a:pt x="429397" y="105315"/>
                  <a:pt x="432801" y="104366"/>
                  <a:pt x="436205" y="104366"/>
                </a:cubicBezTo>
                <a:close/>
                <a:moveTo>
                  <a:pt x="54676" y="104366"/>
                </a:moveTo>
                <a:cubicBezTo>
                  <a:pt x="58162" y="104366"/>
                  <a:pt x="61569" y="105315"/>
                  <a:pt x="64501" y="107054"/>
                </a:cubicBezTo>
                <a:lnTo>
                  <a:pt x="82644" y="117489"/>
                </a:lnTo>
                <a:cubicBezTo>
                  <a:pt x="87239" y="120097"/>
                  <a:pt x="90408" y="124366"/>
                  <a:pt x="91596" y="129346"/>
                </a:cubicBezTo>
                <a:cubicBezTo>
                  <a:pt x="92864" y="134484"/>
                  <a:pt x="91913" y="139781"/>
                  <a:pt x="88903" y="144366"/>
                </a:cubicBezTo>
                <a:cubicBezTo>
                  <a:pt x="85575" y="149504"/>
                  <a:pt x="82406" y="154879"/>
                  <a:pt x="79633" y="160255"/>
                </a:cubicBezTo>
                <a:cubicBezTo>
                  <a:pt x="76305" y="166737"/>
                  <a:pt x="69809" y="170768"/>
                  <a:pt x="62678" y="170768"/>
                </a:cubicBezTo>
                <a:cubicBezTo>
                  <a:pt x="59430" y="170768"/>
                  <a:pt x="56102" y="169820"/>
                  <a:pt x="53171" y="168160"/>
                </a:cubicBezTo>
                <a:lnTo>
                  <a:pt x="35186" y="157804"/>
                </a:lnTo>
                <a:cubicBezTo>
                  <a:pt x="25758" y="152429"/>
                  <a:pt x="22510" y="140334"/>
                  <a:pt x="27977" y="131006"/>
                </a:cubicBezTo>
                <a:lnTo>
                  <a:pt x="37642" y="114168"/>
                </a:lnTo>
                <a:cubicBezTo>
                  <a:pt x="41128" y="108161"/>
                  <a:pt x="47704" y="104366"/>
                  <a:pt x="54676" y="104366"/>
                </a:cubicBezTo>
                <a:close/>
                <a:moveTo>
                  <a:pt x="245501" y="75152"/>
                </a:moveTo>
                <a:cubicBezTo>
                  <a:pt x="337493" y="75152"/>
                  <a:pt x="412384" y="149942"/>
                  <a:pt x="412384" y="241809"/>
                </a:cubicBezTo>
                <a:cubicBezTo>
                  <a:pt x="412384" y="283236"/>
                  <a:pt x="391959" y="323793"/>
                  <a:pt x="372247" y="363007"/>
                </a:cubicBezTo>
                <a:cubicBezTo>
                  <a:pt x="354909" y="397634"/>
                  <a:pt x="336859" y="433448"/>
                  <a:pt x="334168" y="468155"/>
                </a:cubicBezTo>
                <a:cubicBezTo>
                  <a:pt x="333297" y="478749"/>
                  <a:pt x="324509" y="486971"/>
                  <a:pt x="314138" y="486971"/>
                </a:cubicBezTo>
                <a:lnTo>
                  <a:pt x="176864" y="486971"/>
                </a:lnTo>
                <a:cubicBezTo>
                  <a:pt x="166493" y="486971"/>
                  <a:pt x="157706" y="478749"/>
                  <a:pt x="156756" y="468155"/>
                </a:cubicBezTo>
                <a:cubicBezTo>
                  <a:pt x="153985" y="434792"/>
                  <a:pt x="137043" y="400797"/>
                  <a:pt x="119151" y="364825"/>
                </a:cubicBezTo>
                <a:cubicBezTo>
                  <a:pt x="99202" y="324821"/>
                  <a:pt x="78539" y="283473"/>
                  <a:pt x="78618" y="241809"/>
                </a:cubicBezTo>
                <a:cubicBezTo>
                  <a:pt x="78618" y="149942"/>
                  <a:pt x="153431" y="75152"/>
                  <a:pt x="245501" y="75152"/>
                </a:cubicBezTo>
                <a:close/>
                <a:moveTo>
                  <a:pt x="350001" y="25404"/>
                </a:moveTo>
                <a:cubicBezTo>
                  <a:pt x="353482" y="25404"/>
                  <a:pt x="356885" y="26273"/>
                  <a:pt x="359812" y="28011"/>
                </a:cubicBezTo>
                <a:lnTo>
                  <a:pt x="376587" y="37731"/>
                </a:lnTo>
                <a:cubicBezTo>
                  <a:pt x="386003" y="43104"/>
                  <a:pt x="389168" y="55115"/>
                  <a:pt x="383787" y="64519"/>
                </a:cubicBezTo>
                <a:lnTo>
                  <a:pt x="373343" y="82536"/>
                </a:lnTo>
                <a:cubicBezTo>
                  <a:pt x="369940" y="88462"/>
                  <a:pt x="363848" y="92018"/>
                  <a:pt x="357043" y="92018"/>
                </a:cubicBezTo>
                <a:cubicBezTo>
                  <a:pt x="353324" y="92018"/>
                  <a:pt x="349684" y="90912"/>
                  <a:pt x="346440" y="88857"/>
                </a:cubicBezTo>
                <a:cubicBezTo>
                  <a:pt x="341297" y="85460"/>
                  <a:pt x="335916" y="82378"/>
                  <a:pt x="330536" y="79533"/>
                </a:cubicBezTo>
                <a:cubicBezTo>
                  <a:pt x="325788" y="77083"/>
                  <a:pt x="322307" y="72974"/>
                  <a:pt x="320803" y="67917"/>
                </a:cubicBezTo>
                <a:cubicBezTo>
                  <a:pt x="319379" y="62938"/>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8"/>
                  <a:pt x="170189" y="67917"/>
                </a:cubicBezTo>
                <a:cubicBezTo>
                  <a:pt x="168684" y="72974"/>
                  <a:pt x="165199" y="77083"/>
                  <a:pt x="160367" y="79533"/>
                </a:cubicBezTo>
                <a:cubicBezTo>
                  <a:pt x="154981" y="82378"/>
                  <a:pt x="149674" y="85460"/>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1"/>
                </a:lnTo>
                <a:cubicBezTo>
                  <a:pt x="134069" y="26273"/>
                  <a:pt x="137475" y="25404"/>
                  <a:pt x="140881" y="25404"/>
                </a:cubicBezTo>
                <a:close/>
                <a:moveTo>
                  <a:pt x="235768" y="0"/>
                </a:moveTo>
                <a:lnTo>
                  <a:pt x="255156" y="0"/>
                </a:lnTo>
                <a:cubicBezTo>
                  <a:pt x="265998" y="0"/>
                  <a:pt x="274782" y="8770"/>
                  <a:pt x="274782" y="19594"/>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3" y="59416"/>
                </a:cubicBezTo>
                <a:cubicBezTo>
                  <a:pt x="224135" y="59416"/>
                  <a:pt x="216142" y="51278"/>
                  <a:pt x="216142" y="40927"/>
                </a:cubicBezTo>
                <a:lnTo>
                  <a:pt x="216142" y="19594"/>
                </a:lnTo>
                <a:cubicBezTo>
                  <a:pt x="216142" y="8770"/>
                  <a:pt x="224926" y="0"/>
                  <a:pt x="235768" y="0"/>
                </a:cubicBezTo>
                <a:close/>
              </a:path>
            </a:pathLst>
          </a:custGeom>
          <a:solidFill>
            <a:schemeClr val="accent1"/>
          </a:solidFill>
          <a:ln>
            <a:noFill/>
          </a:ln>
        </p:spPr>
        <p:txBody>
          <a:bodyPr/>
          <a:lstStyle/>
          <a:p>
            <a:endParaRPr lang="zh-CN" altLang="en-US" sz="1115">
              <a:latin typeface="Arial" panose="020B0604020202020204" pitchFamily="34" charset="0"/>
              <a:ea typeface="微软雅黑" panose="020B0503020204020204" charset="-122"/>
              <a:cs typeface="微软雅黑" panose="020B0503020204020204" charset="-122"/>
            </a:endParaRPr>
          </a:p>
        </p:txBody>
      </p:sp>
      <p:sp>
        <p:nvSpPr>
          <p:cNvPr id="1049074" name="lightbulb-interface-symbol_45011"/>
          <p:cNvSpPr>
            <a:spLocks noChangeAspect="1"/>
          </p:cNvSpPr>
          <p:nvPr/>
        </p:nvSpPr>
        <p:spPr bwMode="auto">
          <a:xfrm>
            <a:off x="2948779" y="3065901"/>
            <a:ext cx="295464" cy="295464"/>
          </a:xfrm>
          <a:custGeom>
            <a:avLst/>
            <a:gdLst>
              <a:gd name="connsiteX0" fmla="*/ 388103 w 607614"/>
              <a:gd name="connsiteY0" fmla="*/ 296599 h 606761"/>
              <a:gd name="connsiteX1" fmla="*/ 401775 w 607614"/>
              <a:gd name="connsiteY1" fmla="*/ 296599 h 606761"/>
              <a:gd name="connsiteX2" fmla="*/ 432157 w 607614"/>
              <a:gd name="connsiteY2" fmla="*/ 326931 h 606761"/>
              <a:gd name="connsiteX3" fmla="*/ 418486 w 607614"/>
              <a:gd name="connsiteY3" fmla="*/ 340580 h 606761"/>
              <a:gd name="connsiteX4" fmla="*/ 404814 w 607614"/>
              <a:gd name="connsiteY4" fmla="*/ 327689 h 606761"/>
              <a:gd name="connsiteX5" fmla="*/ 404814 w 607614"/>
              <a:gd name="connsiteY5" fmla="*/ 546080 h 606761"/>
              <a:gd name="connsiteX6" fmla="*/ 607614 w 607614"/>
              <a:gd name="connsiteY6" fmla="*/ 546080 h 606761"/>
              <a:gd name="connsiteX7" fmla="*/ 607614 w 607614"/>
              <a:gd name="connsiteY7" fmla="*/ 566554 h 606761"/>
              <a:gd name="connsiteX8" fmla="*/ 394939 w 607614"/>
              <a:gd name="connsiteY8" fmla="*/ 566554 h 606761"/>
              <a:gd name="connsiteX9" fmla="*/ 385065 w 607614"/>
              <a:gd name="connsiteY9" fmla="*/ 555938 h 606761"/>
              <a:gd name="connsiteX10" fmla="*/ 385065 w 607614"/>
              <a:gd name="connsiteY10" fmla="*/ 327689 h 606761"/>
              <a:gd name="connsiteX11" fmla="*/ 371393 w 607614"/>
              <a:gd name="connsiteY11" fmla="*/ 340580 h 606761"/>
              <a:gd name="connsiteX12" fmla="*/ 357721 w 607614"/>
              <a:gd name="connsiteY12" fmla="*/ 326931 h 606761"/>
              <a:gd name="connsiteX13" fmla="*/ 205839 w 607614"/>
              <a:gd name="connsiteY13" fmla="*/ 296599 h 606761"/>
              <a:gd name="connsiteX14" fmla="*/ 219511 w 607614"/>
              <a:gd name="connsiteY14" fmla="*/ 296599 h 606761"/>
              <a:gd name="connsiteX15" fmla="*/ 249893 w 607614"/>
              <a:gd name="connsiteY15" fmla="*/ 326931 h 606761"/>
              <a:gd name="connsiteX16" fmla="*/ 236221 w 607614"/>
              <a:gd name="connsiteY16" fmla="*/ 340580 h 606761"/>
              <a:gd name="connsiteX17" fmla="*/ 222549 w 607614"/>
              <a:gd name="connsiteY17" fmla="*/ 327689 h 606761"/>
              <a:gd name="connsiteX18" fmla="*/ 222549 w 607614"/>
              <a:gd name="connsiteY18" fmla="*/ 555938 h 606761"/>
              <a:gd name="connsiteX19" fmla="*/ 212675 w 607614"/>
              <a:gd name="connsiteY19" fmla="*/ 566554 h 606761"/>
              <a:gd name="connsiteX20" fmla="*/ 0 w 607614"/>
              <a:gd name="connsiteY20" fmla="*/ 566554 h 606761"/>
              <a:gd name="connsiteX21" fmla="*/ 0 w 607614"/>
              <a:gd name="connsiteY21" fmla="*/ 546080 h 606761"/>
              <a:gd name="connsiteX22" fmla="*/ 202801 w 607614"/>
              <a:gd name="connsiteY22" fmla="*/ 546080 h 606761"/>
              <a:gd name="connsiteX23" fmla="*/ 202801 w 607614"/>
              <a:gd name="connsiteY23" fmla="*/ 327689 h 606761"/>
              <a:gd name="connsiteX24" fmla="*/ 189129 w 607614"/>
              <a:gd name="connsiteY24" fmla="*/ 340580 h 606761"/>
              <a:gd name="connsiteX25" fmla="*/ 175457 w 607614"/>
              <a:gd name="connsiteY25" fmla="*/ 326931 h 606761"/>
              <a:gd name="connsiteX26" fmla="*/ 296971 w 607614"/>
              <a:gd name="connsiteY26" fmla="*/ 215427 h 606761"/>
              <a:gd name="connsiteX27" fmla="*/ 310644 w 607614"/>
              <a:gd name="connsiteY27" fmla="*/ 215427 h 606761"/>
              <a:gd name="connsiteX28" fmla="*/ 341029 w 607614"/>
              <a:gd name="connsiteY28" fmla="*/ 245763 h 606761"/>
              <a:gd name="connsiteX29" fmla="*/ 327356 w 607614"/>
              <a:gd name="connsiteY29" fmla="*/ 260173 h 606761"/>
              <a:gd name="connsiteX30" fmla="*/ 313682 w 607614"/>
              <a:gd name="connsiteY30" fmla="*/ 246521 h 606761"/>
              <a:gd name="connsiteX31" fmla="*/ 313682 w 607614"/>
              <a:gd name="connsiteY31" fmla="*/ 606761 h 606761"/>
              <a:gd name="connsiteX32" fmla="*/ 293932 w 607614"/>
              <a:gd name="connsiteY32" fmla="*/ 606761 h 606761"/>
              <a:gd name="connsiteX33" fmla="*/ 293932 w 607614"/>
              <a:gd name="connsiteY33" fmla="*/ 246521 h 606761"/>
              <a:gd name="connsiteX34" fmla="*/ 280259 w 607614"/>
              <a:gd name="connsiteY34" fmla="*/ 260173 h 606761"/>
              <a:gd name="connsiteX35" fmla="*/ 266585 w 607614"/>
              <a:gd name="connsiteY35" fmla="*/ 245763 h 606761"/>
              <a:gd name="connsiteX36" fmla="*/ 309124 w 607614"/>
              <a:gd name="connsiteY36" fmla="*/ 0 h 606761"/>
              <a:gd name="connsiteX37" fmla="*/ 445837 w 607614"/>
              <a:gd name="connsiteY37" fmla="*/ 136521 h 606761"/>
              <a:gd name="connsiteX38" fmla="*/ 444318 w 607614"/>
              <a:gd name="connsiteY38" fmla="*/ 153966 h 606761"/>
              <a:gd name="connsiteX39" fmla="*/ 470901 w 607614"/>
              <a:gd name="connsiteY39" fmla="*/ 151690 h 606761"/>
              <a:gd name="connsiteX40" fmla="*/ 607614 w 607614"/>
              <a:gd name="connsiteY40" fmla="*/ 288212 h 606761"/>
              <a:gd name="connsiteX41" fmla="*/ 470901 w 607614"/>
              <a:gd name="connsiteY41" fmla="*/ 424733 h 606761"/>
              <a:gd name="connsiteX42" fmla="*/ 470901 w 607614"/>
              <a:gd name="connsiteY42" fmla="*/ 404255 h 606761"/>
              <a:gd name="connsiteX43" fmla="*/ 587107 w 607614"/>
              <a:gd name="connsiteY43" fmla="*/ 288212 h 606761"/>
              <a:gd name="connsiteX44" fmla="*/ 470901 w 607614"/>
              <a:gd name="connsiteY44" fmla="*/ 172169 h 606761"/>
              <a:gd name="connsiteX45" fmla="*/ 434444 w 607614"/>
              <a:gd name="connsiteY45" fmla="*/ 176719 h 606761"/>
              <a:gd name="connsiteX46" fmla="*/ 424571 w 607614"/>
              <a:gd name="connsiteY46" fmla="*/ 175202 h 606761"/>
              <a:gd name="connsiteX47" fmla="*/ 421532 w 607614"/>
              <a:gd name="connsiteY47" fmla="*/ 164584 h 606761"/>
              <a:gd name="connsiteX48" fmla="*/ 425330 w 607614"/>
              <a:gd name="connsiteY48" fmla="*/ 136521 h 606761"/>
              <a:gd name="connsiteX49" fmla="*/ 309124 w 607614"/>
              <a:gd name="connsiteY49" fmla="*/ 20478 h 606761"/>
              <a:gd name="connsiteX50" fmla="*/ 192158 w 607614"/>
              <a:gd name="connsiteY50" fmla="*/ 136521 h 606761"/>
              <a:gd name="connsiteX51" fmla="*/ 197475 w 607614"/>
              <a:gd name="connsiteY51" fmla="*/ 170652 h 606761"/>
              <a:gd name="connsiteX52" fmla="*/ 194437 w 607614"/>
              <a:gd name="connsiteY52" fmla="*/ 181270 h 606761"/>
              <a:gd name="connsiteX53" fmla="*/ 183044 w 607614"/>
              <a:gd name="connsiteY53" fmla="*/ 182028 h 606761"/>
              <a:gd name="connsiteX54" fmla="*/ 136713 w 607614"/>
              <a:gd name="connsiteY54" fmla="*/ 172169 h 606761"/>
              <a:gd name="connsiteX55" fmla="*/ 20507 w 607614"/>
              <a:gd name="connsiteY55" fmla="*/ 288212 h 606761"/>
              <a:gd name="connsiteX56" fmla="*/ 136713 w 607614"/>
              <a:gd name="connsiteY56" fmla="*/ 404255 h 606761"/>
              <a:gd name="connsiteX57" fmla="*/ 136713 w 607614"/>
              <a:gd name="connsiteY57" fmla="*/ 424733 h 606761"/>
              <a:gd name="connsiteX58" fmla="*/ 0 w 607614"/>
              <a:gd name="connsiteY58" fmla="*/ 288212 h 606761"/>
              <a:gd name="connsiteX59" fmla="*/ 136713 w 607614"/>
              <a:gd name="connsiteY59" fmla="*/ 151690 h 606761"/>
              <a:gd name="connsiteX60" fmla="*/ 173930 w 607614"/>
              <a:gd name="connsiteY60" fmla="*/ 157000 h 606761"/>
              <a:gd name="connsiteX61" fmla="*/ 172411 w 607614"/>
              <a:gd name="connsiteY61" fmla="*/ 136521 h 606761"/>
              <a:gd name="connsiteX62" fmla="*/ 309124 w 607614"/>
              <a:gd name="connsiteY6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14" h="606761">
                <a:moveTo>
                  <a:pt x="388103" y="296599"/>
                </a:moveTo>
                <a:cubicBezTo>
                  <a:pt x="391901" y="292049"/>
                  <a:pt x="397978" y="292049"/>
                  <a:pt x="401775" y="296599"/>
                </a:cubicBezTo>
                <a:lnTo>
                  <a:pt x="432157" y="326931"/>
                </a:lnTo>
                <a:lnTo>
                  <a:pt x="418486" y="340580"/>
                </a:lnTo>
                <a:lnTo>
                  <a:pt x="404814" y="327689"/>
                </a:lnTo>
                <a:lnTo>
                  <a:pt x="404814" y="546080"/>
                </a:lnTo>
                <a:lnTo>
                  <a:pt x="607614" y="546080"/>
                </a:lnTo>
                <a:lnTo>
                  <a:pt x="607614" y="566554"/>
                </a:lnTo>
                <a:lnTo>
                  <a:pt x="394939" y="566554"/>
                </a:lnTo>
                <a:cubicBezTo>
                  <a:pt x="388863" y="566554"/>
                  <a:pt x="385065" y="562004"/>
                  <a:pt x="385065" y="555938"/>
                </a:cubicBezTo>
                <a:lnTo>
                  <a:pt x="385065" y="327689"/>
                </a:lnTo>
                <a:lnTo>
                  <a:pt x="371393" y="340580"/>
                </a:lnTo>
                <a:lnTo>
                  <a:pt x="357721" y="326931"/>
                </a:lnTo>
                <a:close/>
                <a:moveTo>
                  <a:pt x="205839" y="296599"/>
                </a:moveTo>
                <a:cubicBezTo>
                  <a:pt x="209637" y="292049"/>
                  <a:pt x="215713" y="292049"/>
                  <a:pt x="219511" y="296599"/>
                </a:cubicBezTo>
                <a:lnTo>
                  <a:pt x="249893" y="326931"/>
                </a:lnTo>
                <a:lnTo>
                  <a:pt x="236221" y="340580"/>
                </a:lnTo>
                <a:lnTo>
                  <a:pt x="222549" y="327689"/>
                </a:lnTo>
                <a:lnTo>
                  <a:pt x="222549" y="555938"/>
                </a:lnTo>
                <a:cubicBezTo>
                  <a:pt x="222549" y="562004"/>
                  <a:pt x="218752" y="566554"/>
                  <a:pt x="212675" y="566554"/>
                </a:cubicBezTo>
                <a:lnTo>
                  <a:pt x="0" y="566554"/>
                </a:lnTo>
                <a:lnTo>
                  <a:pt x="0" y="546080"/>
                </a:lnTo>
                <a:lnTo>
                  <a:pt x="202801" y="546080"/>
                </a:lnTo>
                <a:lnTo>
                  <a:pt x="202801" y="327689"/>
                </a:lnTo>
                <a:lnTo>
                  <a:pt x="189129" y="340580"/>
                </a:lnTo>
                <a:lnTo>
                  <a:pt x="175457" y="326931"/>
                </a:lnTo>
                <a:close/>
                <a:moveTo>
                  <a:pt x="296971" y="215427"/>
                </a:moveTo>
                <a:cubicBezTo>
                  <a:pt x="300769" y="211635"/>
                  <a:pt x="306846" y="211635"/>
                  <a:pt x="310644" y="215427"/>
                </a:cubicBezTo>
                <a:lnTo>
                  <a:pt x="341029" y="245763"/>
                </a:lnTo>
                <a:lnTo>
                  <a:pt x="327356" y="260173"/>
                </a:lnTo>
                <a:lnTo>
                  <a:pt x="313682" y="246521"/>
                </a:lnTo>
                <a:lnTo>
                  <a:pt x="313682" y="606761"/>
                </a:lnTo>
                <a:lnTo>
                  <a:pt x="293932" y="606761"/>
                </a:lnTo>
                <a:lnTo>
                  <a:pt x="293932" y="246521"/>
                </a:lnTo>
                <a:lnTo>
                  <a:pt x="280259" y="260173"/>
                </a:lnTo>
                <a:lnTo>
                  <a:pt x="266585" y="245763"/>
                </a:lnTo>
                <a:close/>
                <a:moveTo>
                  <a:pt x="309124" y="0"/>
                </a:moveTo>
                <a:cubicBezTo>
                  <a:pt x="383557" y="0"/>
                  <a:pt x="445837" y="61435"/>
                  <a:pt x="445837" y="136521"/>
                </a:cubicBezTo>
                <a:cubicBezTo>
                  <a:pt x="445837" y="142589"/>
                  <a:pt x="445837" y="148657"/>
                  <a:pt x="444318" y="153966"/>
                </a:cubicBezTo>
                <a:cubicBezTo>
                  <a:pt x="452673" y="151690"/>
                  <a:pt x="461787" y="151690"/>
                  <a:pt x="470901" y="151690"/>
                </a:cubicBezTo>
                <a:cubicBezTo>
                  <a:pt x="546093" y="151690"/>
                  <a:pt x="607614" y="213125"/>
                  <a:pt x="607614" y="288212"/>
                </a:cubicBezTo>
                <a:cubicBezTo>
                  <a:pt x="607614" y="363298"/>
                  <a:pt x="546093" y="424733"/>
                  <a:pt x="470901" y="424733"/>
                </a:cubicBezTo>
                <a:lnTo>
                  <a:pt x="470901" y="404255"/>
                </a:lnTo>
                <a:cubicBezTo>
                  <a:pt x="534701" y="404255"/>
                  <a:pt x="587107" y="351922"/>
                  <a:pt x="587107" y="288212"/>
                </a:cubicBezTo>
                <a:cubicBezTo>
                  <a:pt x="587107" y="224502"/>
                  <a:pt x="534701" y="172169"/>
                  <a:pt x="470901" y="172169"/>
                </a:cubicBezTo>
                <a:cubicBezTo>
                  <a:pt x="457989" y="172169"/>
                  <a:pt x="445837" y="173685"/>
                  <a:pt x="434444" y="176719"/>
                </a:cubicBezTo>
                <a:cubicBezTo>
                  <a:pt x="430647" y="178236"/>
                  <a:pt x="427609" y="176719"/>
                  <a:pt x="424571" y="175202"/>
                </a:cubicBezTo>
                <a:cubicBezTo>
                  <a:pt x="421532" y="172169"/>
                  <a:pt x="420013" y="169135"/>
                  <a:pt x="421532" y="164584"/>
                </a:cubicBezTo>
                <a:cubicBezTo>
                  <a:pt x="423051" y="157000"/>
                  <a:pt x="425330" y="147898"/>
                  <a:pt x="425330" y="136521"/>
                </a:cubicBezTo>
                <a:cubicBezTo>
                  <a:pt x="425330" y="72811"/>
                  <a:pt x="372923" y="20478"/>
                  <a:pt x="309124" y="20478"/>
                </a:cubicBezTo>
                <a:cubicBezTo>
                  <a:pt x="245324" y="20478"/>
                  <a:pt x="192158" y="72811"/>
                  <a:pt x="192158" y="136521"/>
                </a:cubicBezTo>
                <a:cubicBezTo>
                  <a:pt x="192158" y="146381"/>
                  <a:pt x="194437" y="157758"/>
                  <a:pt x="197475" y="170652"/>
                </a:cubicBezTo>
                <a:cubicBezTo>
                  <a:pt x="198234" y="175202"/>
                  <a:pt x="197475" y="178995"/>
                  <a:pt x="194437" y="181270"/>
                </a:cubicBezTo>
                <a:cubicBezTo>
                  <a:pt x="191399" y="182787"/>
                  <a:pt x="187601" y="184304"/>
                  <a:pt x="183044" y="182028"/>
                </a:cubicBezTo>
                <a:cubicBezTo>
                  <a:pt x="169373" y="175202"/>
                  <a:pt x="152663" y="172169"/>
                  <a:pt x="136713" y="172169"/>
                </a:cubicBezTo>
                <a:cubicBezTo>
                  <a:pt x="72914" y="172169"/>
                  <a:pt x="20507" y="224502"/>
                  <a:pt x="20507" y="288212"/>
                </a:cubicBezTo>
                <a:cubicBezTo>
                  <a:pt x="20507" y="351922"/>
                  <a:pt x="72914" y="404255"/>
                  <a:pt x="136713" y="404255"/>
                </a:cubicBezTo>
                <a:lnTo>
                  <a:pt x="136713" y="424733"/>
                </a:lnTo>
                <a:cubicBezTo>
                  <a:pt x="61521" y="424733"/>
                  <a:pt x="0" y="363298"/>
                  <a:pt x="0" y="288212"/>
                </a:cubicBezTo>
                <a:cubicBezTo>
                  <a:pt x="0" y="213125"/>
                  <a:pt x="61521" y="151690"/>
                  <a:pt x="136713" y="151690"/>
                </a:cubicBezTo>
                <a:cubicBezTo>
                  <a:pt x="148866" y="151690"/>
                  <a:pt x="161777" y="153966"/>
                  <a:pt x="173930" y="157000"/>
                </a:cubicBezTo>
                <a:cubicBezTo>
                  <a:pt x="173170" y="149415"/>
                  <a:pt x="172411" y="142589"/>
                  <a:pt x="172411" y="136521"/>
                </a:cubicBezTo>
                <a:cubicBezTo>
                  <a:pt x="172411" y="61435"/>
                  <a:pt x="233932" y="0"/>
                  <a:pt x="309124"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5" name="lightbulb-interface-symbol_45011"/>
          <p:cNvSpPr>
            <a:spLocks noChangeAspect="1"/>
          </p:cNvSpPr>
          <p:nvPr/>
        </p:nvSpPr>
        <p:spPr bwMode="auto">
          <a:xfrm>
            <a:off x="4403373" y="3796131"/>
            <a:ext cx="225081" cy="271270"/>
          </a:xfrm>
          <a:custGeom>
            <a:avLst/>
            <a:gdLst>
              <a:gd name="T0" fmla="*/ 4643 w 4692"/>
              <a:gd name="T1" fmla="*/ 1902 h 5631"/>
              <a:gd name="T2" fmla="*/ 4148 w 4692"/>
              <a:gd name="T3" fmla="*/ 111 h 5631"/>
              <a:gd name="T4" fmla="*/ 3925 w 4692"/>
              <a:gd name="T5" fmla="*/ 83 h 5631"/>
              <a:gd name="T6" fmla="*/ 3855 w 4692"/>
              <a:gd name="T7" fmla="*/ 120 h 5631"/>
              <a:gd name="T8" fmla="*/ 2357 w 4692"/>
              <a:gd name="T9" fmla="*/ 152 h 5631"/>
              <a:gd name="T10" fmla="*/ 1484 w 4692"/>
              <a:gd name="T11" fmla="*/ 310 h 5631"/>
              <a:gd name="T12" fmla="*/ 593 w 4692"/>
              <a:gd name="T13" fmla="*/ 1058 h 5631"/>
              <a:gd name="T14" fmla="*/ 450 w 4692"/>
              <a:gd name="T15" fmla="*/ 693 h 5631"/>
              <a:gd name="T16" fmla="*/ 33 w 4692"/>
              <a:gd name="T17" fmla="*/ 869 h 5631"/>
              <a:gd name="T18" fmla="*/ 672 w 4692"/>
              <a:gd name="T19" fmla="*/ 3296 h 5631"/>
              <a:gd name="T20" fmla="*/ 1329 w 4692"/>
              <a:gd name="T21" fmla="*/ 5431 h 5631"/>
              <a:gd name="T22" fmla="*/ 1752 w 4692"/>
              <a:gd name="T23" fmla="*/ 5316 h 5631"/>
              <a:gd name="T24" fmla="*/ 1232 w 4692"/>
              <a:gd name="T25" fmla="*/ 3221 h 5631"/>
              <a:gd name="T26" fmla="*/ 2324 w 4692"/>
              <a:gd name="T27" fmla="*/ 2452 h 5631"/>
              <a:gd name="T28" fmla="*/ 3595 w 4692"/>
              <a:gd name="T29" fmla="*/ 2496 h 5631"/>
              <a:gd name="T30" fmla="*/ 4630 w 4692"/>
              <a:gd name="T31" fmla="*/ 2062 h 5631"/>
              <a:gd name="T32" fmla="*/ 4643 w 4692"/>
              <a:gd name="T33" fmla="*/ 1902 h 5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2" h="5631">
                <a:moveTo>
                  <a:pt x="4643" y="1902"/>
                </a:moveTo>
                <a:cubicBezTo>
                  <a:pt x="4692" y="1287"/>
                  <a:pt x="4371" y="664"/>
                  <a:pt x="4148" y="111"/>
                </a:cubicBezTo>
                <a:cubicBezTo>
                  <a:pt x="4109" y="15"/>
                  <a:pt x="3967" y="0"/>
                  <a:pt x="3925" y="83"/>
                </a:cubicBezTo>
                <a:cubicBezTo>
                  <a:pt x="3900" y="87"/>
                  <a:pt x="3876" y="99"/>
                  <a:pt x="3855" y="120"/>
                </a:cubicBezTo>
                <a:cubicBezTo>
                  <a:pt x="3434" y="537"/>
                  <a:pt x="2826" y="168"/>
                  <a:pt x="2357" y="152"/>
                </a:cubicBezTo>
                <a:cubicBezTo>
                  <a:pt x="2058" y="141"/>
                  <a:pt x="1762" y="197"/>
                  <a:pt x="1484" y="310"/>
                </a:cubicBezTo>
                <a:cubicBezTo>
                  <a:pt x="1102" y="465"/>
                  <a:pt x="793" y="716"/>
                  <a:pt x="593" y="1058"/>
                </a:cubicBezTo>
                <a:cubicBezTo>
                  <a:pt x="547" y="936"/>
                  <a:pt x="503" y="812"/>
                  <a:pt x="450" y="693"/>
                </a:cubicBezTo>
                <a:cubicBezTo>
                  <a:pt x="335" y="435"/>
                  <a:pt x="0" y="638"/>
                  <a:pt x="33" y="869"/>
                </a:cubicBezTo>
                <a:cubicBezTo>
                  <a:pt x="149" y="1690"/>
                  <a:pt x="447" y="2498"/>
                  <a:pt x="672" y="3296"/>
                </a:cubicBezTo>
                <a:cubicBezTo>
                  <a:pt x="873" y="4010"/>
                  <a:pt x="1024" y="4753"/>
                  <a:pt x="1329" y="5431"/>
                </a:cubicBezTo>
                <a:cubicBezTo>
                  <a:pt x="1419" y="5631"/>
                  <a:pt x="1778" y="5537"/>
                  <a:pt x="1752" y="5316"/>
                </a:cubicBezTo>
                <a:cubicBezTo>
                  <a:pt x="1668" y="4605"/>
                  <a:pt x="1436" y="3910"/>
                  <a:pt x="1232" y="3221"/>
                </a:cubicBezTo>
                <a:cubicBezTo>
                  <a:pt x="1511" y="2867"/>
                  <a:pt x="1886" y="2574"/>
                  <a:pt x="2324" y="2452"/>
                </a:cubicBezTo>
                <a:cubicBezTo>
                  <a:pt x="2767" y="2329"/>
                  <a:pt x="3157" y="2451"/>
                  <a:pt x="3595" y="2496"/>
                </a:cubicBezTo>
                <a:cubicBezTo>
                  <a:pt x="4021" y="2540"/>
                  <a:pt x="4409" y="2452"/>
                  <a:pt x="4630" y="2062"/>
                </a:cubicBezTo>
                <a:cubicBezTo>
                  <a:pt x="4663" y="2003"/>
                  <a:pt x="4663" y="1947"/>
                  <a:pt x="4643" y="1902"/>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6" name="lightbulb-interface-symbol_45011"/>
          <p:cNvSpPr>
            <a:spLocks noChangeAspect="1"/>
          </p:cNvSpPr>
          <p:nvPr/>
        </p:nvSpPr>
        <p:spPr bwMode="auto">
          <a:xfrm>
            <a:off x="5383611" y="3082764"/>
            <a:ext cx="299863" cy="299863"/>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5 w 578320"/>
              <a:gd name="connsiteY15" fmla="*/ 396938 h 577432"/>
              <a:gd name="connsiteX16" fmla="*/ 578320 w 578320"/>
              <a:gd name="connsiteY16" fmla="*/ 422738 h 577432"/>
              <a:gd name="connsiteX17" fmla="*/ 551575 w 578320"/>
              <a:gd name="connsiteY17" fmla="*/ 449459 h 577432"/>
              <a:gd name="connsiteX18" fmla="*/ 424308 w 578320"/>
              <a:gd name="connsiteY18" fmla="*/ 449459 h 577432"/>
              <a:gd name="connsiteX19" fmla="*/ 468575 w 578320"/>
              <a:gd name="connsiteY19" fmla="*/ 396938 h 577432"/>
              <a:gd name="connsiteX20" fmla="*/ 25827 w 578320"/>
              <a:gd name="connsiteY20" fmla="*/ 392352 h 577432"/>
              <a:gd name="connsiteX21" fmla="*/ 106996 w 578320"/>
              <a:gd name="connsiteY21" fmla="*/ 392352 h 577432"/>
              <a:gd name="connsiteX22" fmla="*/ 149425 w 578320"/>
              <a:gd name="connsiteY22" fmla="*/ 444725 h 577432"/>
              <a:gd name="connsiteX23" fmla="*/ 25827 w 578320"/>
              <a:gd name="connsiteY23" fmla="*/ 444725 h 577432"/>
              <a:gd name="connsiteX24" fmla="*/ 0 w 578320"/>
              <a:gd name="connsiteY24" fmla="*/ 418998 h 577432"/>
              <a:gd name="connsiteX25" fmla="*/ 25827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2 w 578320"/>
              <a:gd name="connsiteY43" fmla="*/ 264231 h 577432"/>
              <a:gd name="connsiteX44" fmla="*/ 578320 w 578320"/>
              <a:gd name="connsiteY44" fmla="*/ 290952 h 577432"/>
              <a:gd name="connsiteX45" fmla="*/ 551602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3 h 577432"/>
              <a:gd name="connsiteX73" fmla="*/ 297074 w 578320"/>
              <a:gd name="connsiteY73" fmla="*/ 200757 h 577432"/>
              <a:gd name="connsiteX74" fmla="*/ 353338 w 578320"/>
              <a:gd name="connsiteY74" fmla="*/ 236678 h 577432"/>
              <a:gd name="connsiteX75" fmla="*/ 338580 w 578320"/>
              <a:gd name="connsiteY75" fmla="*/ 251414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8 h 577432"/>
              <a:gd name="connsiteX88" fmla="*/ 225129 w 578320"/>
              <a:gd name="connsiteY88" fmla="*/ 251414 h 577432"/>
              <a:gd name="connsiteX89" fmla="*/ 282316 w 578320"/>
              <a:gd name="connsiteY89" fmla="*/ 200757 h 577432"/>
              <a:gd name="connsiteX90" fmla="*/ 282316 w 578320"/>
              <a:gd name="connsiteY90" fmla="*/ 188783 h 577432"/>
              <a:gd name="connsiteX91" fmla="*/ 289695 w 578320"/>
              <a:gd name="connsiteY91" fmla="*/ 180494 h 577432"/>
              <a:gd name="connsiteX92" fmla="*/ 288698 w 578320"/>
              <a:gd name="connsiteY92" fmla="*/ 157519 h 577432"/>
              <a:gd name="connsiteX93" fmla="*/ 157752 w 578320"/>
              <a:gd name="connsiteY93" fmla="*/ 288255 h 577432"/>
              <a:gd name="connsiteX94" fmla="*/ 288698 w 578320"/>
              <a:gd name="connsiteY94" fmla="*/ 419912 h 577432"/>
              <a:gd name="connsiteX95" fmla="*/ 420567 w 578320"/>
              <a:gd name="connsiteY95" fmla="*/ 288255 h 577432"/>
              <a:gd name="connsiteX96" fmla="*/ 288698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8 w 578320"/>
              <a:gd name="connsiteY109" fmla="*/ 105041 h 577432"/>
              <a:gd name="connsiteX110" fmla="*/ 473130 w 578320"/>
              <a:gd name="connsiteY110" fmla="*/ 288255 h 577432"/>
              <a:gd name="connsiteX111" fmla="*/ 288698 w 578320"/>
              <a:gd name="connsiteY111" fmla="*/ 472390 h 577432"/>
              <a:gd name="connsiteX112" fmla="*/ 105189 w 578320"/>
              <a:gd name="connsiteY112" fmla="*/ 288255 h 577432"/>
              <a:gd name="connsiteX113" fmla="*/ 288698 w 578320"/>
              <a:gd name="connsiteY113" fmla="*/ 105041 h 577432"/>
              <a:gd name="connsiteX114" fmla="*/ 357002 w 578320"/>
              <a:gd name="connsiteY114" fmla="*/ 66280 h 577432"/>
              <a:gd name="connsiteX115" fmla="*/ 551577 w 578320"/>
              <a:gd name="connsiteY115" fmla="*/ 66280 h 577432"/>
              <a:gd name="connsiteX116" fmla="*/ 578320 w 578320"/>
              <a:gd name="connsiteY116" fmla="*/ 92080 h 577432"/>
              <a:gd name="connsiteX117" fmla="*/ 551577 w 578320"/>
              <a:gd name="connsiteY117" fmla="*/ 118801 h 577432"/>
              <a:gd name="connsiteX118" fmla="*/ 411409 w 578320"/>
              <a:gd name="connsiteY118" fmla="*/ 118801 h 577432"/>
              <a:gd name="connsiteX119" fmla="*/ 333026 w 578320"/>
              <a:gd name="connsiteY119" fmla="*/ 82866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7"/>
                  <a:pt x="245294" y="493646"/>
                </a:cubicBezTo>
                <a:cubicBezTo>
                  <a:pt x="241605" y="503782"/>
                  <a:pt x="232384" y="511153"/>
                  <a:pt x="220396" y="511153"/>
                </a:cubicBezTo>
                <a:lnTo>
                  <a:pt x="25820" y="511153"/>
                </a:lnTo>
                <a:cubicBezTo>
                  <a:pt x="11988" y="511153"/>
                  <a:pt x="0" y="499175"/>
                  <a:pt x="0" y="484432"/>
                </a:cubicBezTo>
                <a:cubicBezTo>
                  <a:pt x="0" y="470610"/>
                  <a:pt x="11988" y="458632"/>
                  <a:pt x="25820" y="458632"/>
                </a:cubicBezTo>
                <a:close/>
                <a:moveTo>
                  <a:pt x="468575" y="396938"/>
                </a:moveTo>
                <a:lnTo>
                  <a:pt x="551575" y="396938"/>
                </a:lnTo>
                <a:cubicBezTo>
                  <a:pt x="566331" y="396938"/>
                  <a:pt x="578320" y="408916"/>
                  <a:pt x="578320" y="422738"/>
                </a:cubicBezTo>
                <a:cubicBezTo>
                  <a:pt x="578320" y="437481"/>
                  <a:pt x="566331" y="449459"/>
                  <a:pt x="551575" y="449459"/>
                </a:cubicBezTo>
                <a:lnTo>
                  <a:pt x="424308" y="449459"/>
                </a:lnTo>
                <a:cubicBezTo>
                  <a:pt x="441830" y="434716"/>
                  <a:pt x="456586" y="416288"/>
                  <a:pt x="468575" y="396938"/>
                </a:cubicBezTo>
                <a:close/>
                <a:moveTo>
                  <a:pt x="25827" y="392352"/>
                </a:moveTo>
                <a:lnTo>
                  <a:pt x="106996" y="392352"/>
                </a:lnTo>
                <a:cubicBezTo>
                  <a:pt x="118064" y="412566"/>
                  <a:pt x="131900" y="430024"/>
                  <a:pt x="149425" y="444725"/>
                </a:cubicBezTo>
                <a:lnTo>
                  <a:pt x="25827" y="444725"/>
                </a:lnTo>
                <a:cubicBezTo>
                  <a:pt x="11991" y="444725"/>
                  <a:pt x="0" y="432780"/>
                  <a:pt x="0" y="418998"/>
                </a:cubicBezTo>
                <a:cubicBezTo>
                  <a:pt x="0" y="404297"/>
                  <a:pt x="11991" y="392352"/>
                  <a:pt x="25827" y="392352"/>
                </a:cubicBezTo>
                <a:close/>
                <a:moveTo>
                  <a:pt x="495311" y="330659"/>
                </a:moveTo>
                <a:lnTo>
                  <a:pt x="551573" y="330659"/>
                </a:lnTo>
                <a:cubicBezTo>
                  <a:pt x="566330" y="330659"/>
                  <a:pt x="578320" y="342604"/>
                  <a:pt x="578320" y="357305"/>
                </a:cubicBezTo>
                <a:cubicBezTo>
                  <a:pt x="578320" y="371087"/>
                  <a:pt x="566330" y="383032"/>
                  <a:pt x="551573" y="383032"/>
                </a:cubicBezTo>
                <a:lnTo>
                  <a:pt x="475942" y="383032"/>
                </a:lnTo>
                <a:cubicBezTo>
                  <a:pt x="485165" y="366493"/>
                  <a:pt x="490699" y="349035"/>
                  <a:pt x="495311" y="330659"/>
                </a:cubicBezTo>
                <a:close/>
                <a:moveTo>
                  <a:pt x="25814" y="325924"/>
                </a:moveTo>
                <a:lnTo>
                  <a:pt x="82051" y="325924"/>
                </a:lnTo>
                <a:cubicBezTo>
                  <a:pt x="85739" y="344352"/>
                  <a:pt x="91271" y="361859"/>
                  <a:pt x="99568" y="378445"/>
                </a:cubicBezTo>
                <a:lnTo>
                  <a:pt x="25814" y="378445"/>
                </a:lnTo>
                <a:cubicBezTo>
                  <a:pt x="11985" y="378445"/>
                  <a:pt x="0" y="367388"/>
                  <a:pt x="0" y="352645"/>
                </a:cubicBezTo>
                <a:cubicBezTo>
                  <a:pt x="0" y="337902"/>
                  <a:pt x="11985" y="325924"/>
                  <a:pt x="25814" y="325924"/>
                </a:cubicBezTo>
                <a:close/>
                <a:moveTo>
                  <a:pt x="297074" y="302072"/>
                </a:moveTo>
                <a:lnTo>
                  <a:pt x="297074" y="349966"/>
                </a:lnTo>
                <a:cubicBezTo>
                  <a:pt x="310909" y="349045"/>
                  <a:pt x="326589" y="341676"/>
                  <a:pt x="326589" y="326019"/>
                </a:cubicBezTo>
                <a:cubicBezTo>
                  <a:pt x="326589" y="310361"/>
                  <a:pt x="309987" y="304835"/>
                  <a:pt x="297074" y="302072"/>
                </a:cubicBezTo>
                <a:close/>
                <a:moveTo>
                  <a:pt x="498167" y="264231"/>
                </a:moveTo>
                <a:lnTo>
                  <a:pt x="551602" y="264231"/>
                </a:lnTo>
                <a:cubicBezTo>
                  <a:pt x="566343" y="264231"/>
                  <a:pt x="578320" y="276209"/>
                  <a:pt x="578320" y="290952"/>
                </a:cubicBezTo>
                <a:cubicBezTo>
                  <a:pt x="578320" y="304774"/>
                  <a:pt x="566343" y="316752"/>
                  <a:pt x="551602"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3"/>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29"/>
                  <a:pt x="578320" y="224672"/>
                </a:cubicBezTo>
                <a:cubicBezTo>
                  <a:pt x="578320" y="239415"/>
                  <a:pt x="566335" y="250472"/>
                  <a:pt x="551584" y="250472"/>
                </a:cubicBezTo>
                <a:lnTo>
                  <a:pt x="495347" y="250472"/>
                </a:lnTo>
                <a:cubicBezTo>
                  <a:pt x="492581" y="232044"/>
                  <a:pt x="486127"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3"/>
                </a:cubicBezTo>
                <a:lnTo>
                  <a:pt x="297074" y="200757"/>
                </a:lnTo>
                <a:cubicBezTo>
                  <a:pt x="315521" y="201678"/>
                  <a:pt x="353338" y="213652"/>
                  <a:pt x="353338" y="236678"/>
                </a:cubicBezTo>
                <a:cubicBezTo>
                  <a:pt x="353338" y="245888"/>
                  <a:pt x="346881" y="251414"/>
                  <a:pt x="338580" y="251414"/>
                </a:cubicBezTo>
                <a:cubicBezTo>
                  <a:pt x="322900" y="251414"/>
                  <a:pt x="322900" y="225625"/>
                  <a:pt x="297074" y="225625"/>
                </a:cubicBezTo>
                <a:lnTo>
                  <a:pt x="297074" y="270756"/>
                </a:lnTo>
                <a:cubicBezTo>
                  <a:pt x="328434" y="277203"/>
                  <a:pt x="356105" y="286414"/>
                  <a:pt x="356105" y="323256"/>
                </a:cubicBezTo>
                <a:cubicBezTo>
                  <a:pt x="356105" y="355492"/>
                  <a:pt x="332123"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2"/>
                  <a:pt x="227896" y="314966"/>
                  <a:pt x="237120" y="314966"/>
                </a:cubicBezTo>
                <a:cubicBezTo>
                  <a:pt x="263868" y="314966"/>
                  <a:pt x="242654" y="348124"/>
                  <a:pt x="282316" y="349966"/>
                </a:cubicBezTo>
                <a:lnTo>
                  <a:pt x="282316" y="299308"/>
                </a:lnTo>
                <a:cubicBezTo>
                  <a:pt x="247266" y="292861"/>
                  <a:pt x="225129" y="278125"/>
                  <a:pt x="225129" y="251414"/>
                </a:cubicBezTo>
                <a:cubicBezTo>
                  <a:pt x="225129" y="219178"/>
                  <a:pt x="252800" y="201678"/>
                  <a:pt x="282316" y="200757"/>
                </a:cubicBezTo>
                <a:lnTo>
                  <a:pt x="282316" y="188783"/>
                </a:lnTo>
                <a:cubicBezTo>
                  <a:pt x="282316" y="184178"/>
                  <a:pt x="285083" y="180494"/>
                  <a:pt x="289695" y="180494"/>
                </a:cubicBezTo>
                <a:close/>
                <a:moveTo>
                  <a:pt x="288698" y="157519"/>
                </a:moveTo>
                <a:cubicBezTo>
                  <a:pt x="216770" y="157519"/>
                  <a:pt x="157752" y="216443"/>
                  <a:pt x="157752" y="288255"/>
                </a:cubicBezTo>
                <a:cubicBezTo>
                  <a:pt x="157752" y="360988"/>
                  <a:pt x="216770" y="419912"/>
                  <a:pt x="288698" y="419912"/>
                </a:cubicBezTo>
                <a:cubicBezTo>
                  <a:pt x="361549" y="419912"/>
                  <a:pt x="420567" y="360988"/>
                  <a:pt x="420567" y="288255"/>
                </a:cubicBezTo>
                <a:cubicBezTo>
                  <a:pt x="420567" y="216443"/>
                  <a:pt x="361549" y="157519"/>
                  <a:pt x="288698" y="157519"/>
                </a:cubicBezTo>
                <a:close/>
                <a:moveTo>
                  <a:pt x="428895" y="132559"/>
                </a:moveTo>
                <a:lnTo>
                  <a:pt x="551571" y="132559"/>
                </a:lnTo>
                <a:cubicBezTo>
                  <a:pt x="566329" y="132559"/>
                  <a:pt x="578320" y="143616"/>
                  <a:pt x="578320" y="158359"/>
                </a:cubicBezTo>
                <a:cubicBezTo>
                  <a:pt x="578320" y="173102"/>
                  <a:pt x="566329" y="185080"/>
                  <a:pt x="551571" y="185080"/>
                </a:cubicBezTo>
                <a:lnTo>
                  <a:pt x="471324" y="185080"/>
                </a:lnTo>
                <a:cubicBezTo>
                  <a:pt x="460256" y="164809"/>
                  <a:pt x="445498" y="147302"/>
                  <a:pt x="428895" y="132559"/>
                </a:cubicBezTo>
                <a:close/>
                <a:moveTo>
                  <a:pt x="25822" y="127973"/>
                </a:moveTo>
                <a:lnTo>
                  <a:pt x="154012" y="127973"/>
                </a:lnTo>
                <a:cubicBezTo>
                  <a:pt x="136490" y="142716"/>
                  <a:pt x="121734" y="160223"/>
                  <a:pt x="108823" y="180494"/>
                </a:cubicBezTo>
                <a:lnTo>
                  <a:pt x="25822" y="180494"/>
                </a:lnTo>
                <a:cubicBezTo>
                  <a:pt x="11989" y="180494"/>
                  <a:pt x="0" y="168516"/>
                  <a:pt x="0" y="153773"/>
                </a:cubicBezTo>
                <a:cubicBezTo>
                  <a:pt x="0" y="139951"/>
                  <a:pt x="11989" y="127973"/>
                  <a:pt x="25822" y="127973"/>
                </a:cubicBezTo>
                <a:close/>
                <a:moveTo>
                  <a:pt x="288698" y="105041"/>
                </a:moveTo>
                <a:cubicBezTo>
                  <a:pt x="390136" y="105041"/>
                  <a:pt x="473130" y="186981"/>
                  <a:pt x="473130" y="288255"/>
                </a:cubicBezTo>
                <a:cubicBezTo>
                  <a:pt x="473130" y="389529"/>
                  <a:pt x="390136" y="472390"/>
                  <a:pt x="288698" y="472390"/>
                </a:cubicBezTo>
                <a:cubicBezTo>
                  <a:pt x="187261" y="472390"/>
                  <a:pt x="105189" y="389529"/>
                  <a:pt x="105189" y="288255"/>
                </a:cubicBezTo>
                <a:cubicBezTo>
                  <a:pt x="105189" y="186981"/>
                  <a:pt x="187261" y="105041"/>
                  <a:pt x="288698" y="105041"/>
                </a:cubicBezTo>
                <a:close/>
                <a:moveTo>
                  <a:pt x="357002" y="66280"/>
                </a:moveTo>
                <a:lnTo>
                  <a:pt x="551577" y="66280"/>
                </a:lnTo>
                <a:cubicBezTo>
                  <a:pt x="566332" y="66280"/>
                  <a:pt x="578320" y="78258"/>
                  <a:pt x="578320" y="92080"/>
                </a:cubicBezTo>
                <a:cubicBezTo>
                  <a:pt x="578320" y="106823"/>
                  <a:pt x="566332" y="118801"/>
                  <a:pt x="551577" y="118801"/>
                </a:cubicBezTo>
                <a:lnTo>
                  <a:pt x="411409" y="118801"/>
                </a:lnTo>
                <a:cubicBezTo>
                  <a:pt x="388355" y="102215"/>
                  <a:pt x="361613" y="89316"/>
                  <a:pt x="333026" y="82866"/>
                </a:cubicBezTo>
                <a:cubicBezTo>
                  <a:pt x="336715" y="73651"/>
                  <a:pt x="345936" y="66280"/>
                  <a:pt x="357002" y="66280"/>
                </a:cubicBezTo>
                <a:close/>
                <a:moveTo>
                  <a:pt x="356932" y="0"/>
                </a:moveTo>
                <a:lnTo>
                  <a:pt x="551569" y="0"/>
                </a:lnTo>
                <a:cubicBezTo>
                  <a:pt x="566328" y="0"/>
                  <a:pt x="578320" y="11978"/>
                  <a:pt x="578320" y="25800"/>
                </a:cubicBezTo>
                <a:cubicBezTo>
                  <a:pt x="578320" y="40543"/>
                  <a:pt x="566328" y="52521"/>
                  <a:pt x="551569" y="52521"/>
                </a:cubicBezTo>
                <a:lnTo>
                  <a:pt x="356932" y="52521"/>
                </a:lnTo>
                <a:cubicBezTo>
                  <a:pt x="343095" y="52521"/>
                  <a:pt x="331103" y="40543"/>
                  <a:pt x="331103" y="25800"/>
                </a:cubicBezTo>
                <a:cubicBezTo>
                  <a:pt x="331103" y="11978"/>
                  <a:pt x="343095" y="0"/>
                  <a:pt x="35693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7" name="lightbulb-interface-symbol_45011"/>
          <p:cNvSpPr>
            <a:spLocks noChangeAspect="1"/>
          </p:cNvSpPr>
          <p:nvPr/>
        </p:nvSpPr>
        <p:spPr bwMode="auto">
          <a:xfrm>
            <a:off x="5381411" y="2403123"/>
            <a:ext cx="270537" cy="292532"/>
          </a:xfrm>
          <a:custGeom>
            <a:avLst/>
            <a:gdLst>
              <a:gd name="T0" fmla="*/ 3675 w 4485"/>
              <a:gd name="T1" fmla="*/ 1620 h 4835"/>
              <a:gd name="T2" fmla="*/ 4485 w 4485"/>
              <a:gd name="T3" fmla="*/ 810 h 4835"/>
              <a:gd name="T4" fmla="*/ 3675 w 4485"/>
              <a:gd name="T5" fmla="*/ 0 h 4835"/>
              <a:gd name="T6" fmla="*/ 2865 w 4485"/>
              <a:gd name="T7" fmla="*/ 810 h 4835"/>
              <a:gd name="T8" fmla="*/ 2902 w 4485"/>
              <a:gd name="T9" fmla="*/ 1052 h 4835"/>
              <a:gd name="T10" fmla="*/ 1221 w 4485"/>
              <a:gd name="T11" fmla="*/ 2077 h 4835"/>
              <a:gd name="T12" fmla="*/ 740 w 4485"/>
              <a:gd name="T13" fmla="*/ 1899 h 4835"/>
              <a:gd name="T14" fmla="*/ 0 w 4485"/>
              <a:gd name="T15" fmla="*/ 2639 h 4835"/>
              <a:gd name="T16" fmla="*/ 740 w 4485"/>
              <a:gd name="T17" fmla="*/ 3379 h 4835"/>
              <a:gd name="T18" fmla="*/ 1135 w 4485"/>
              <a:gd name="T19" fmla="*/ 3264 h 4835"/>
              <a:gd name="T20" fmla="*/ 2491 w 4485"/>
              <a:gd name="T21" fmla="*/ 4040 h 4835"/>
              <a:gd name="T22" fmla="*/ 2479 w 4485"/>
              <a:gd name="T23" fmla="*/ 4166 h 4835"/>
              <a:gd name="T24" fmla="*/ 3148 w 4485"/>
              <a:gd name="T25" fmla="*/ 4835 h 4835"/>
              <a:gd name="T26" fmla="*/ 3818 w 4485"/>
              <a:gd name="T27" fmla="*/ 4166 h 4835"/>
              <a:gd name="T28" fmla="*/ 3148 w 4485"/>
              <a:gd name="T29" fmla="*/ 3497 h 4835"/>
              <a:gd name="T30" fmla="*/ 2681 w 4485"/>
              <a:gd name="T31" fmla="*/ 3688 h 4835"/>
              <a:gd name="T32" fmla="*/ 1407 w 4485"/>
              <a:gd name="T33" fmla="*/ 2959 h 4835"/>
              <a:gd name="T34" fmla="*/ 1480 w 4485"/>
              <a:gd name="T35" fmla="*/ 2639 h 4835"/>
              <a:gd name="T36" fmla="*/ 1443 w 4485"/>
              <a:gd name="T37" fmla="*/ 2410 h 4835"/>
              <a:gd name="T38" fmla="*/ 3112 w 4485"/>
              <a:gd name="T39" fmla="*/ 1392 h 4835"/>
              <a:gd name="T40" fmla="*/ 3675 w 4485"/>
              <a:gd name="T41" fmla="*/ 1620 h 4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85" h="4835">
                <a:moveTo>
                  <a:pt x="3675" y="1620"/>
                </a:moveTo>
                <a:cubicBezTo>
                  <a:pt x="4122" y="1620"/>
                  <a:pt x="4485" y="1257"/>
                  <a:pt x="4485" y="810"/>
                </a:cubicBezTo>
                <a:cubicBezTo>
                  <a:pt x="4485" y="363"/>
                  <a:pt x="4122" y="0"/>
                  <a:pt x="3675" y="0"/>
                </a:cubicBezTo>
                <a:cubicBezTo>
                  <a:pt x="3228" y="0"/>
                  <a:pt x="2865" y="363"/>
                  <a:pt x="2865" y="810"/>
                </a:cubicBezTo>
                <a:cubicBezTo>
                  <a:pt x="2865" y="894"/>
                  <a:pt x="2878" y="975"/>
                  <a:pt x="2902" y="1052"/>
                </a:cubicBezTo>
                <a:lnTo>
                  <a:pt x="1221" y="2077"/>
                </a:lnTo>
                <a:cubicBezTo>
                  <a:pt x="1091" y="1966"/>
                  <a:pt x="923" y="1899"/>
                  <a:pt x="740" y="1899"/>
                </a:cubicBezTo>
                <a:cubicBezTo>
                  <a:pt x="332" y="1899"/>
                  <a:pt x="0" y="2231"/>
                  <a:pt x="0" y="2639"/>
                </a:cubicBezTo>
                <a:cubicBezTo>
                  <a:pt x="0" y="3047"/>
                  <a:pt x="332" y="3379"/>
                  <a:pt x="740" y="3379"/>
                </a:cubicBezTo>
                <a:cubicBezTo>
                  <a:pt x="885" y="3379"/>
                  <a:pt x="1020" y="3337"/>
                  <a:pt x="1135" y="3264"/>
                </a:cubicBezTo>
                <a:lnTo>
                  <a:pt x="2491" y="4040"/>
                </a:lnTo>
                <a:cubicBezTo>
                  <a:pt x="2483" y="4081"/>
                  <a:pt x="2479" y="4123"/>
                  <a:pt x="2479" y="4166"/>
                </a:cubicBezTo>
                <a:cubicBezTo>
                  <a:pt x="2479" y="4535"/>
                  <a:pt x="2779" y="4835"/>
                  <a:pt x="3148" y="4835"/>
                </a:cubicBezTo>
                <a:cubicBezTo>
                  <a:pt x="3517" y="4835"/>
                  <a:pt x="3818" y="4535"/>
                  <a:pt x="3818" y="4166"/>
                </a:cubicBezTo>
                <a:cubicBezTo>
                  <a:pt x="3818" y="3797"/>
                  <a:pt x="3517" y="3497"/>
                  <a:pt x="3148" y="3497"/>
                </a:cubicBezTo>
                <a:cubicBezTo>
                  <a:pt x="2966" y="3497"/>
                  <a:pt x="2801" y="3570"/>
                  <a:pt x="2681" y="3688"/>
                </a:cubicBezTo>
                <a:lnTo>
                  <a:pt x="1407" y="2959"/>
                </a:lnTo>
                <a:cubicBezTo>
                  <a:pt x="1453" y="2862"/>
                  <a:pt x="1480" y="2753"/>
                  <a:pt x="1480" y="2639"/>
                </a:cubicBezTo>
                <a:cubicBezTo>
                  <a:pt x="1480" y="2559"/>
                  <a:pt x="1467" y="2482"/>
                  <a:pt x="1443" y="2410"/>
                </a:cubicBezTo>
                <a:lnTo>
                  <a:pt x="3112" y="1392"/>
                </a:lnTo>
                <a:cubicBezTo>
                  <a:pt x="3258" y="1533"/>
                  <a:pt x="3457" y="1620"/>
                  <a:pt x="3675" y="162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80">
              <a:latin typeface="Arial" panose="020B0604020202020204" pitchFamily="34" charset="0"/>
              <a:ea typeface="微软雅黑" panose="020B0503020204020204" charset="-122"/>
              <a:cs typeface="微软雅黑" panose="020B0503020204020204" charset="-122"/>
            </a:endParaRPr>
          </a:p>
        </p:txBody>
      </p:sp>
      <p:sp>
        <p:nvSpPr>
          <p:cNvPr id="1049078" name="标题 1"/>
          <p:cNvSpPr txBox="1"/>
          <p:nvPr/>
        </p:nvSpPr>
        <p:spPr>
          <a:xfrm>
            <a:off x="620147" y="700554"/>
            <a:ext cx="5191771" cy="441812"/>
          </a:xfrm>
          <a:prstGeom prst="rect">
            <a:avLst/>
          </a:prstGeom>
        </p:spPr>
        <p:txBody>
          <a:bodyPr vert="horz" lIns="30477" tIns="15238" rIns="30477" bIns="15238"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518160"/>
            <a:endParaRPr lang="en-US" altLang="zh-CN" sz="2000" b="1" dirty="0" smtClean="0">
              <a:solidFill>
                <a:schemeClr val="bg1"/>
              </a:solidFill>
              <a:latin typeface="Arial" panose="020B0604020202020204" pitchFamily="34" charset="0"/>
              <a:ea typeface="微软雅黑" panose="020B0503020204020204" charset="-122"/>
              <a:cs typeface="微软雅黑" panose="020B0503020204020204" charset="-122"/>
              <a:sym typeface="+mn-ea"/>
            </a:endParaRPr>
          </a:p>
          <a:p>
            <a:pPr defTabSz="518160"/>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Six major trends in </a:t>
            </a:r>
            <a:r>
              <a:rPr lang="en-US" altLang="zh-CN" sz="2000" b="1" dirty="0" err="1">
                <a:solidFill>
                  <a:schemeClr val="bg1"/>
                </a:solidFill>
                <a:latin typeface="Arial" panose="020B0604020202020204" pitchFamily="34" charset="0"/>
                <a:ea typeface="微软雅黑" panose="020B0503020204020204" charset="-122"/>
                <a:cs typeface="微软雅黑" panose="020B0503020204020204" charset="-122"/>
                <a:sym typeface="+mn-lt"/>
              </a:rPr>
              <a:t>blockchain</a:t>
            </a:r>
            <a:r>
              <a:rPr lang="en-US" altLang="zh-CN" sz="2000" b="1" dirty="0">
                <a:solidFill>
                  <a:schemeClr val="bg1"/>
                </a:solidFill>
                <a:latin typeface="Arial" panose="020B0604020202020204" pitchFamily="34" charset="0"/>
                <a:ea typeface="微软雅黑" panose="020B0503020204020204" charset="-122"/>
                <a:cs typeface="微软雅黑" panose="020B0503020204020204" charset="-122"/>
                <a:sym typeface="+mn-lt"/>
              </a:rPr>
              <a:t> development</a:t>
            </a:r>
            <a:endParaRPr lang="zh-CN" altLang="en-US" sz="2000" b="1" dirty="0">
              <a:solidFill>
                <a:schemeClr val="bg1"/>
              </a:solidFill>
              <a:latin typeface="Arial" panose="020B0604020202020204" pitchFamily="34" charset="0"/>
              <a:ea typeface="微软雅黑" panose="020B0503020204020204" charset="-122"/>
              <a:cs typeface="微软雅黑" panose="020B0503020204020204" charset="-122"/>
              <a:sym typeface="+mn-lt"/>
            </a:endParaRPr>
          </a:p>
        </p:txBody>
      </p:sp>
    </p:spTree>
    <p:custDataLst>
      <p:tags r:id="rId49"/>
    </p:custData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p:cNvSpPr/>
          <p:nvPr/>
        </p:nvSpPr>
        <p:spPr>
          <a:xfrm>
            <a:off x="850106" y="1926342"/>
            <a:ext cx="5453063" cy="20919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96" y="6171"/>
                </a:lnTo>
                <a:lnTo>
                  <a:pt x="5853" y="6061"/>
                </a:lnTo>
                <a:lnTo>
                  <a:pt x="5900" y="6147"/>
                </a:lnTo>
                <a:lnTo>
                  <a:pt x="9781" y="16105"/>
                </a:lnTo>
                <a:lnTo>
                  <a:pt x="9626" y="16105"/>
                </a:lnTo>
                <a:lnTo>
                  <a:pt x="12889" y="7450"/>
                </a:lnTo>
                <a:lnTo>
                  <a:pt x="12993" y="7192"/>
                </a:lnTo>
                <a:lnTo>
                  <a:pt x="13092" y="7487"/>
                </a:lnTo>
                <a:lnTo>
                  <a:pt x="15936" y="14826"/>
                </a:lnTo>
                <a:lnTo>
                  <a:pt x="15681" y="14826"/>
                </a:lnTo>
                <a:lnTo>
                  <a:pt x="21256" y="0"/>
                </a:lnTo>
                <a:lnTo>
                  <a:pt x="21600" y="897"/>
                </a:lnTo>
                <a:lnTo>
                  <a:pt x="15936" y="15429"/>
                </a:lnTo>
                <a:lnTo>
                  <a:pt x="15804" y="15785"/>
                </a:lnTo>
                <a:lnTo>
                  <a:pt x="15681" y="15465"/>
                </a:lnTo>
                <a:lnTo>
                  <a:pt x="12889" y="8065"/>
                </a:lnTo>
                <a:lnTo>
                  <a:pt x="13092" y="8065"/>
                </a:lnTo>
                <a:lnTo>
                  <a:pt x="9781" y="16572"/>
                </a:lnTo>
                <a:lnTo>
                  <a:pt x="9701" y="16769"/>
                </a:lnTo>
                <a:lnTo>
                  <a:pt x="9626" y="16572"/>
                </a:lnTo>
                <a:lnTo>
                  <a:pt x="5796" y="6430"/>
                </a:lnTo>
                <a:lnTo>
                  <a:pt x="5900" y="6430"/>
                </a:lnTo>
                <a:lnTo>
                  <a:pt x="0" y="21600"/>
                </a:lnTo>
                <a:close/>
              </a:path>
            </a:pathLst>
          </a:custGeom>
          <a:solidFill>
            <a:srgbClr val="D9D9D9"/>
          </a:solidFill>
          <a:ln w="12700">
            <a:miter lim="400000"/>
          </a:ln>
        </p:spPr>
        <p:txBody>
          <a:bodyPr lIns="22859" tIns="22859" rIns="22859" bIns="22859"/>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32" name="Group"/>
          <p:cNvGrpSpPr/>
          <p:nvPr/>
        </p:nvGrpSpPr>
        <p:grpSpPr>
          <a:xfrm>
            <a:off x="5874291" y="414062"/>
            <a:ext cx="1794717" cy="1920673"/>
            <a:chOff x="0" y="0"/>
            <a:chExt cx="4785911" cy="5121793"/>
          </a:xfrm>
        </p:grpSpPr>
        <p:sp>
          <p:nvSpPr>
            <p:cNvPr id="210" name="Shape"/>
            <p:cNvSpPr/>
            <p:nvPr/>
          </p:nvSpPr>
          <p:spPr>
            <a:xfrm rot="21463301">
              <a:off x="29589" y="3573725"/>
              <a:ext cx="1509447" cy="1518666"/>
            </a:xfrm>
            <a:custGeom>
              <a:avLst/>
              <a:gdLst/>
              <a:ahLst/>
              <a:cxnLst>
                <a:cxn ang="0">
                  <a:pos x="wd2" y="hd2"/>
                </a:cxn>
                <a:cxn ang="5400000">
                  <a:pos x="wd2" y="hd2"/>
                </a:cxn>
                <a:cxn ang="10800000">
                  <a:pos x="wd2" y="hd2"/>
                </a:cxn>
                <a:cxn ang="16200000">
                  <a:pos x="wd2" y="hd2"/>
                </a:cxn>
              </a:cxnLst>
              <a:rect l="0" t="0" r="r" b="b"/>
              <a:pathLst>
                <a:path w="20848" h="20931" extrusionOk="0">
                  <a:moveTo>
                    <a:pt x="20848" y="9504"/>
                  </a:moveTo>
                  <a:cubicBezTo>
                    <a:pt x="18364" y="2592"/>
                    <a:pt x="18364" y="2592"/>
                    <a:pt x="18364" y="2592"/>
                  </a:cubicBezTo>
                  <a:cubicBezTo>
                    <a:pt x="11236" y="0"/>
                    <a:pt x="11236" y="0"/>
                    <a:pt x="11236" y="0"/>
                  </a:cubicBezTo>
                  <a:cubicBezTo>
                    <a:pt x="11236" y="0"/>
                    <a:pt x="3352" y="432"/>
                    <a:pt x="112" y="11124"/>
                  </a:cubicBezTo>
                  <a:cubicBezTo>
                    <a:pt x="112" y="11124"/>
                    <a:pt x="2164" y="9396"/>
                    <a:pt x="3676" y="8748"/>
                  </a:cubicBezTo>
                  <a:cubicBezTo>
                    <a:pt x="3676" y="8748"/>
                    <a:pt x="-752" y="15768"/>
                    <a:pt x="112" y="20844"/>
                  </a:cubicBezTo>
                  <a:cubicBezTo>
                    <a:pt x="5080" y="21600"/>
                    <a:pt x="12100" y="17172"/>
                    <a:pt x="12100" y="17172"/>
                  </a:cubicBezTo>
                  <a:cubicBezTo>
                    <a:pt x="11452" y="18684"/>
                    <a:pt x="9616" y="20736"/>
                    <a:pt x="9616" y="20736"/>
                  </a:cubicBezTo>
                  <a:cubicBezTo>
                    <a:pt x="20308" y="17496"/>
                    <a:pt x="20848" y="9504"/>
                    <a:pt x="20848" y="9504"/>
                  </a:cubicBezTo>
                  <a:moveTo>
                    <a:pt x="12424" y="14580"/>
                  </a:moveTo>
                  <a:cubicBezTo>
                    <a:pt x="12424" y="14580"/>
                    <a:pt x="13504" y="13284"/>
                    <a:pt x="14044" y="12312"/>
                  </a:cubicBezTo>
                  <a:cubicBezTo>
                    <a:pt x="14044" y="12312"/>
                    <a:pt x="9400" y="15120"/>
                    <a:pt x="6268" y="14688"/>
                  </a:cubicBezTo>
                  <a:cubicBezTo>
                    <a:pt x="5620" y="11340"/>
                    <a:pt x="8536" y="6912"/>
                    <a:pt x="8536" y="6912"/>
                  </a:cubicBezTo>
                  <a:cubicBezTo>
                    <a:pt x="7564" y="7344"/>
                    <a:pt x="6268" y="8424"/>
                    <a:pt x="6268" y="8424"/>
                  </a:cubicBezTo>
                  <a:cubicBezTo>
                    <a:pt x="8320" y="1512"/>
                    <a:pt x="13504" y="1188"/>
                    <a:pt x="13504" y="1188"/>
                  </a:cubicBezTo>
                  <a:cubicBezTo>
                    <a:pt x="18040" y="2916"/>
                    <a:pt x="18040" y="2916"/>
                    <a:pt x="18040" y="2916"/>
                  </a:cubicBezTo>
                  <a:cubicBezTo>
                    <a:pt x="19660" y="7344"/>
                    <a:pt x="19660" y="7344"/>
                    <a:pt x="19660" y="7344"/>
                  </a:cubicBezTo>
                  <a:cubicBezTo>
                    <a:pt x="19660" y="7344"/>
                    <a:pt x="19336" y="12528"/>
                    <a:pt x="12424" y="1458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1" name="Shape"/>
            <p:cNvSpPr/>
            <p:nvPr/>
          </p:nvSpPr>
          <p:spPr>
            <a:xfrm rot="21463301">
              <a:off x="467540" y="3652692"/>
              <a:ext cx="978173" cy="983657"/>
            </a:xfrm>
            <a:custGeom>
              <a:avLst/>
              <a:gdLst/>
              <a:ahLst/>
              <a:cxnLst>
                <a:cxn ang="0">
                  <a:pos x="wd2" y="hd2"/>
                </a:cxn>
                <a:cxn ang="5400000">
                  <a:pos x="wd2" y="hd2"/>
                </a:cxn>
                <a:cxn ang="10800000">
                  <a:pos x="wd2" y="hd2"/>
                </a:cxn>
                <a:cxn ang="16200000">
                  <a:pos x="wd2" y="hd2"/>
                </a:cxn>
              </a:cxnLst>
              <a:rect l="0" t="0" r="r" b="b"/>
              <a:pathLst>
                <a:path w="20748" h="21000" extrusionOk="0">
                  <a:moveTo>
                    <a:pt x="18256" y="2679"/>
                  </a:moveTo>
                  <a:cubicBezTo>
                    <a:pt x="11277" y="0"/>
                    <a:pt x="11277" y="0"/>
                    <a:pt x="11277" y="0"/>
                  </a:cubicBezTo>
                  <a:cubicBezTo>
                    <a:pt x="11277" y="0"/>
                    <a:pt x="3302" y="502"/>
                    <a:pt x="145" y="11219"/>
                  </a:cubicBezTo>
                  <a:cubicBezTo>
                    <a:pt x="145" y="11219"/>
                    <a:pt x="2139" y="9544"/>
                    <a:pt x="3634" y="8874"/>
                  </a:cubicBezTo>
                  <a:cubicBezTo>
                    <a:pt x="3634" y="8874"/>
                    <a:pt x="-852" y="15740"/>
                    <a:pt x="145" y="20930"/>
                  </a:cubicBezTo>
                  <a:cubicBezTo>
                    <a:pt x="4963" y="21600"/>
                    <a:pt x="12108" y="17247"/>
                    <a:pt x="12108" y="17247"/>
                  </a:cubicBezTo>
                  <a:cubicBezTo>
                    <a:pt x="11277" y="18753"/>
                    <a:pt x="9616" y="20763"/>
                    <a:pt x="9616" y="20763"/>
                  </a:cubicBezTo>
                  <a:cubicBezTo>
                    <a:pt x="20250" y="17581"/>
                    <a:pt x="20748" y="9544"/>
                    <a:pt x="20748" y="9544"/>
                  </a:cubicBezTo>
                  <a:cubicBezTo>
                    <a:pt x="18256" y="2679"/>
                    <a:pt x="18256" y="2679"/>
                    <a:pt x="18256" y="2679"/>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2" name="Shape"/>
            <p:cNvSpPr/>
            <p:nvPr/>
          </p:nvSpPr>
          <p:spPr>
            <a:xfrm rot="21463301">
              <a:off x="1474114" y="2981543"/>
              <a:ext cx="1279564" cy="1712696"/>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cubicBezTo>
                    <a:pt x="17517" y="17753"/>
                    <a:pt x="17517" y="17753"/>
                    <a:pt x="17517" y="17753"/>
                  </a:cubicBezTo>
                  <a:cubicBezTo>
                    <a:pt x="0" y="21600"/>
                    <a:pt x="0" y="21600"/>
                    <a:pt x="0" y="21600"/>
                  </a:cubicBezTo>
                  <a:cubicBezTo>
                    <a:pt x="0" y="21600"/>
                    <a:pt x="12249" y="14499"/>
                    <a:pt x="3556" y="8088"/>
                  </a:cubicBezTo>
                  <a:cubicBezTo>
                    <a:pt x="14356" y="0"/>
                    <a:pt x="14356" y="0"/>
                    <a:pt x="14356" y="0"/>
                  </a:cubicBezTo>
                  <a:cubicBezTo>
                    <a:pt x="21600" y="5425"/>
                    <a:pt x="21600" y="5425"/>
                    <a:pt x="21600" y="5425"/>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3" name="Shape"/>
            <p:cNvSpPr/>
            <p:nvPr/>
          </p:nvSpPr>
          <p:spPr>
            <a:xfrm rot="21463301">
              <a:off x="286844" y="2288711"/>
              <a:ext cx="1712696" cy="1292790"/>
            </a:xfrm>
            <a:custGeom>
              <a:avLst/>
              <a:gdLst/>
              <a:ahLst/>
              <a:cxnLst>
                <a:cxn ang="0">
                  <a:pos x="wd2" y="hd2"/>
                </a:cxn>
                <a:cxn ang="5400000">
                  <a:pos x="wd2" y="hd2"/>
                </a:cxn>
                <a:cxn ang="10800000">
                  <a:pos x="wd2" y="hd2"/>
                </a:cxn>
                <a:cxn ang="16200000">
                  <a:pos x="wd2" y="hd2"/>
                </a:cxn>
              </a:cxnLst>
              <a:rect l="0" t="0" r="r" b="b"/>
              <a:pathLst>
                <a:path w="21600" h="21600" extrusionOk="0">
                  <a:moveTo>
                    <a:pt x="16175" y="0"/>
                  </a:moveTo>
                  <a:cubicBezTo>
                    <a:pt x="3748" y="4189"/>
                    <a:pt x="3748" y="4189"/>
                    <a:pt x="3748" y="4189"/>
                  </a:cubicBezTo>
                  <a:cubicBezTo>
                    <a:pt x="0" y="21600"/>
                    <a:pt x="0" y="21600"/>
                    <a:pt x="0" y="21600"/>
                  </a:cubicBezTo>
                  <a:cubicBezTo>
                    <a:pt x="0" y="21600"/>
                    <a:pt x="7003" y="9425"/>
                    <a:pt x="13512" y="17935"/>
                  </a:cubicBezTo>
                  <a:cubicBezTo>
                    <a:pt x="21600" y="7200"/>
                    <a:pt x="21600" y="7200"/>
                    <a:pt x="21600" y="7200"/>
                  </a:cubicBezTo>
                  <a:lnTo>
                    <a:pt x="16175"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4" name="Shape"/>
            <p:cNvSpPr/>
            <p:nvPr/>
          </p:nvSpPr>
          <p:spPr>
            <a:xfrm rot="21463301">
              <a:off x="1891620" y="839410"/>
              <a:ext cx="2178893" cy="2182199"/>
            </a:xfrm>
            <a:custGeom>
              <a:avLst/>
              <a:gdLst/>
              <a:ahLst/>
              <a:cxnLst>
                <a:cxn ang="0">
                  <a:pos x="wd2" y="hd2"/>
                </a:cxn>
                <a:cxn ang="5400000">
                  <a:pos x="wd2" y="hd2"/>
                </a:cxn>
                <a:cxn ang="10800000">
                  <a:pos x="wd2" y="hd2"/>
                </a:cxn>
                <a:cxn ang="16200000">
                  <a:pos x="wd2" y="hd2"/>
                </a:cxn>
              </a:cxnLst>
              <a:rect l="0" t="0" r="r" b="b"/>
              <a:pathLst>
                <a:path w="21600" h="21600" extrusionOk="0">
                  <a:moveTo>
                    <a:pt x="4723" y="17110"/>
                  </a:moveTo>
                  <a:cubicBezTo>
                    <a:pt x="6426" y="18813"/>
                    <a:pt x="8594" y="20439"/>
                    <a:pt x="11458" y="21600"/>
                  </a:cubicBezTo>
                  <a:cubicBezTo>
                    <a:pt x="16026" y="16413"/>
                    <a:pt x="19277" y="10684"/>
                    <a:pt x="21600" y="6039"/>
                  </a:cubicBezTo>
                  <a:cubicBezTo>
                    <a:pt x="20052" y="5419"/>
                    <a:pt x="18890" y="4645"/>
                    <a:pt x="18039" y="3716"/>
                  </a:cubicBezTo>
                  <a:cubicBezTo>
                    <a:pt x="16877" y="2632"/>
                    <a:pt x="16258" y="1471"/>
                    <a:pt x="15794" y="542"/>
                  </a:cubicBezTo>
                  <a:cubicBezTo>
                    <a:pt x="15716" y="310"/>
                    <a:pt x="15639" y="155"/>
                    <a:pt x="15639" y="0"/>
                  </a:cubicBezTo>
                  <a:cubicBezTo>
                    <a:pt x="10916" y="2245"/>
                    <a:pt x="5187" y="5574"/>
                    <a:pt x="0" y="10142"/>
                  </a:cubicBezTo>
                  <a:cubicBezTo>
                    <a:pt x="155" y="10529"/>
                    <a:pt x="387" y="10916"/>
                    <a:pt x="619" y="11381"/>
                  </a:cubicBezTo>
                  <a:cubicBezTo>
                    <a:pt x="1394" y="13006"/>
                    <a:pt x="2710" y="15174"/>
                    <a:pt x="4723" y="17110"/>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5" name="Shape"/>
            <p:cNvSpPr/>
            <p:nvPr/>
          </p:nvSpPr>
          <p:spPr>
            <a:xfrm rot="21463301">
              <a:off x="3506351" y="399278"/>
              <a:ext cx="922477" cy="922477"/>
            </a:xfrm>
            <a:custGeom>
              <a:avLst/>
              <a:gdLst/>
              <a:ahLst/>
              <a:cxnLst>
                <a:cxn ang="0">
                  <a:pos x="wd2" y="hd2"/>
                </a:cxn>
                <a:cxn ang="5400000">
                  <a:pos x="wd2" y="hd2"/>
                </a:cxn>
                <a:cxn ang="10800000">
                  <a:pos x="wd2" y="hd2"/>
                </a:cxn>
                <a:cxn ang="16200000">
                  <a:pos x="wd2" y="hd2"/>
                </a:cxn>
              </a:cxnLst>
              <a:rect l="0" t="0" r="r" b="b"/>
              <a:pathLst>
                <a:path w="21600" h="21600" extrusionOk="0">
                  <a:moveTo>
                    <a:pt x="5308" y="16658"/>
                  </a:moveTo>
                  <a:cubicBezTo>
                    <a:pt x="7322" y="18671"/>
                    <a:pt x="9885" y="20319"/>
                    <a:pt x="13180" y="21600"/>
                  </a:cubicBezTo>
                  <a:cubicBezTo>
                    <a:pt x="19037" y="9153"/>
                    <a:pt x="21600" y="0"/>
                    <a:pt x="21600" y="0"/>
                  </a:cubicBezTo>
                  <a:cubicBezTo>
                    <a:pt x="21600" y="0"/>
                    <a:pt x="12631" y="2563"/>
                    <a:pt x="0" y="8420"/>
                  </a:cubicBezTo>
                  <a:cubicBezTo>
                    <a:pt x="183" y="8786"/>
                    <a:pt x="366" y="9153"/>
                    <a:pt x="549" y="9702"/>
                  </a:cubicBezTo>
                  <a:cubicBezTo>
                    <a:pt x="1464" y="11715"/>
                    <a:pt x="2929" y="14278"/>
                    <a:pt x="5308" y="16658"/>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6" name="Shape"/>
            <p:cNvSpPr/>
            <p:nvPr/>
          </p:nvSpPr>
          <p:spPr>
            <a:xfrm rot="21463301">
              <a:off x="741102" y="1971843"/>
              <a:ext cx="2281390" cy="2294614"/>
            </a:xfrm>
            <a:custGeom>
              <a:avLst/>
              <a:gdLst/>
              <a:ahLst/>
              <a:cxnLst>
                <a:cxn ang="0">
                  <a:pos x="wd2" y="hd2"/>
                </a:cxn>
                <a:cxn ang="5400000">
                  <a:pos x="wd2" y="hd2"/>
                </a:cxn>
                <a:cxn ang="10800000">
                  <a:pos x="wd2" y="hd2"/>
                </a:cxn>
                <a:cxn ang="16200000">
                  <a:pos x="wd2" y="hd2"/>
                </a:cxn>
              </a:cxnLst>
              <a:rect l="0" t="0" r="r" b="b"/>
              <a:pathLst>
                <a:path w="21600" h="21600" extrusionOk="0">
                  <a:moveTo>
                    <a:pt x="15238" y="6709"/>
                  </a:moveTo>
                  <a:cubicBezTo>
                    <a:pt x="13241" y="4718"/>
                    <a:pt x="11910" y="2580"/>
                    <a:pt x="11096" y="1032"/>
                  </a:cubicBezTo>
                  <a:cubicBezTo>
                    <a:pt x="10948" y="663"/>
                    <a:pt x="10800" y="295"/>
                    <a:pt x="10652" y="0"/>
                  </a:cubicBezTo>
                  <a:cubicBezTo>
                    <a:pt x="6362" y="3907"/>
                    <a:pt x="2515" y="8699"/>
                    <a:pt x="0" y="14523"/>
                  </a:cubicBezTo>
                  <a:cubicBezTo>
                    <a:pt x="0" y="14523"/>
                    <a:pt x="814" y="16808"/>
                    <a:pt x="2737" y="18651"/>
                  </a:cubicBezTo>
                  <a:cubicBezTo>
                    <a:pt x="4660" y="20568"/>
                    <a:pt x="7101" y="21600"/>
                    <a:pt x="7101" y="21600"/>
                  </a:cubicBezTo>
                  <a:cubicBezTo>
                    <a:pt x="12945" y="19167"/>
                    <a:pt x="17753" y="15260"/>
                    <a:pt x="21600" y="10984"/>
                  </a:cubicBezTo>
                  <a:cubicBezTo>
                    <a:pt x="18937" y="9878"/>
                    <a:pt x="16866" y="8330"/>
                    <a:pt x="15238" y="6709"/>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7" name="Shape"/>
            <p:cNvSpPr/>
            <p:nvPr/>
          </p:nvSpPr>
          <p:spPr>
            <a:xfrm rot="21463301">
              <a:off x="3436044" y="768235"/>
              <a:ext cx="641436" cy="648047"/>
            </a:xfrm>
            <a:custGeom>
              <a:avLst/>
              <a:gdLst/>
              <a:ahLst/>
              <a:cxnLst>
                <a:cxn ang="0">
                  <a:pos x="wd2" y="hd2"/>
                </a:cxn>
                <a:cxn ang="5400000">
                  <a:pos x="wd2" y="hd2"/>
                </a:cxn>
                <a:cxn ang="10800000">
                  <a:pos x="wd2" y="hd2"/>
                </a:cxn>
                <a:cxn ang="16200000">
                  <a:pos x="wd2" y="hd2"/>
                </a:cxn>
              </a:cxnLst>
              <a:rect l="0" t="0" r="r" b="b"/>
              <a:pathLst>
                <a:path w="21600" h="21600" extrusionOk="0">
                  <a:moveTo>
                    <a:pt x="8166" y="13793"/>
                  </a:moveTo>
                  <a:cubicBezTo>
                    <a:pt x="11063" y="16916"/>
                    <a:pt x="15015" y="19518"/>
                    <a:pt x="20283" y="21600"/>
                  </a:cubicBezTo>
                  <a:cubicBezTo>
                    <a:pt x="20546" y="20559"/>
                    <a:pt x="21073" y="19778"/>
                    <a:pt x="21600" y="18737"/>
                  </a:cubicBezTo>
                  <a:cubicBezTo>
                    <a:pt x="16859" y="16916"/>
                    <a:pt x="13171" y="14573"/>
                    <a:pt x="10273" y="11711"/>
                  </a:cubicBezTo>
                  <a:cubicBezTo>
                    <a:pt x="6849" y="8328"/>
                    <a:pt x="4741" y="4684"/>
                    <a:pt x="3424" y="1822"/>
                  </a:cubicBezTo>
                  <a:cubicBezTo>
                    <a:pt x="3161" y="1041"/>
                    <a:pt x="2898" y="520"/>
                    <a:pt x="2634" y="0"/>
                  </a:cubicBezTo>
                  <a:cubicBezTo>
                    <a:pt x="1844" y="520"/>
                    <a:pt x="790" y="781"/>
                    <a:pt x="0" y="1301"/>
                  </a:cubicBezTo>
                  <a:cubicBezTo>
                    <a:pt x="0" y="1822"/>
                    <a:pt x="263" y="2342"/>
                    <a:pt x="527" y="3123"/>
                  </a:cubicBezTo>
                  <a:cubicBezTo>
                    <a:pt x="2107" y="6246"/>
                    <a:pt x="4215" y="10149"/>
                    <a:pt x="8166" y="13793"/>
                  </a:cubicBezTo>
                </a:path>
              </a:pathLst>
            </a:custGeom>
            <a:solidFill>
              <a:srgbClr val="DFDFE0"/>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8" name="Shape"/>
            <p:cNvSpPr/>
            <p:nvPr/>
          </p:nvSpPr>
          <p:spPr>
            <a:xfrm rot="21463301">
              <a:off x="1841132" y="1885702"/>
              <a:ext cx="1229967" cy="1229967"/>
            </a:xfrm>
            <a:custGeom>
              <a:avLst/>
              <a:gdLst/>
              <a:ahLst/>
              <a:cxnLst>
                <a:cxn ang="0">
                  <a:pos x="wd2" y="hd2"/>
                </a:cxn>
                <a:cxn ang="5400000">
                  <a:pos x="wd2" y="hd2"/>
                </a:cxn>
                <a:cxn ang="10800000">
                  <a:pos x="wd2" y="hd2"/>
                </a:cxn>
                <a:cxn ang="16200000">
                  <a:pos x="wd2" y="hd2"/>
                </a:cxn>
              </a:cxnLst>
              <a:rect l="0" t="0" r="r" b="b"/>
              <a:pathLst>
                <a:path w="21600" h="21600" extrusionOk="0">
                  <a:moveTo>
                    <a:pt x="8530" y="13620"/>
                  </a:moveTo>
                  <a:cubicBezTo>
                    <a:pt x="11557" y="16647"/>
                    <a:pt x="15409" y="19536"/>
                    <a:pt x="20362" y="21600"/>
                  </a:cubicBezTo>
                  <a:cubicBezTo>
                    <a:pt x="20775" y="21187"/>
                    <a:pt x="21187" y="20775"/>
                    <a:pt x="21600" y="20362"/>
                  </a:cubicBezTo>
                  <a:cubicBezTo>
                    <a:pt x="16510" y="18298"/>
                    <a:pt x="12657" y="15409"/>
                    <a:pt x="9631" y="12382"/>
                  </a:cubicBezTo>
                  <a:cubicBezTo>
                    <a:pt x="6054" y="8943"/>
                    <a:pt x="3715" y="5090"/>
                    <a:pt x="2339" y="2201"/>
                  </a:cubicBezTo>
                  <a:cubicBezTo>
                    <a:pt x="1926" y="1376"/>
                    <a:pt x="1513" y="688"/>
                    <a:pt x="1238" y="0"/>
                  </a:cubicBezTo>
                  <a:cubicBezTo>
                    <a:pt x="825" y="413"/>
                    <a:pt x="413" y="825"/>
                    <a:pt x="0" y="1101"/>
                  </a:cubicBezTo>
                  <a:cubicBezTo>
                    <a:pt x="275" y="1651"/>
                    <a:pt x="550" y="2339"/>
                    <a:pt x="825" y="3027"/>
                  </a:cubicBezTo>
                  <a:cubicBezTo>
                    <a:pt x="2339" y="5916"/>
                    <a:pt x="4815" y="9906"/>
                    <a:pt x="8530" y="1362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9" name="Triangle"/>
            <p:cNvSpPr/>
            <p:nvPr/>
          </p:nvSpPr>
          <p:spPr>
            <a:xfrm rot="21463301">
              <a:off x="879085" y="2734698"/>
              <a:ext cx="1398593" cy="1401897"/>
            </a:xfrm>
            <a:custGeom>
              <a:avLst/>
              <a:gdLst/>
              <a:ahLst/>
              <a:cxnLst>
                <a:cxn ang="0">
                  <a:pos x="wd2" y="hd2"/>
                </a:cxn>
                <a:cxn ang="5400000">
                  <a:pos x="wd2" y="hd2"/>
                </a:cxn>
                <a:cxn ang="10800000">
                  <a:pos x="wd2" y="hd2"/>
                </a:cxn>
                <a:cxn ang="16200000">
                  <a:pos x="wd2" y="hd2"/>
                </a:cxn>
              </a:cxnLst>
              <a:rect l="0" t="0" r="r" b="b"/>
              <a:pathLst>
                <a:path w="21600" h="21600" extrusionOk="0">
                  <a:moveTo>
                    <a:pt x="18077" y="0"/>
                  </a:moveTo>
                  <a:lnTo>
                    <a:pt x="21600" y="3617"/>
                  </a:lnTo>
                  <a:lnTo>
                    <a:pt x="0" y="21600"/>
                  </a:lnTo>
                  <a:lnTo>
                    <a:pt x="18077"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0" name="Shape"/>
            <p:cNvSpPr/>
            <p:nvPr/>
          </p:nvSpPr>
          <p:spPr>
            <a:xfrm rot="21463301">
              <a:off x="4179172" y="11594"/>
              <a:ext cx="595146" cy="5951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40" y="15600"/>
                  </a:lnTo>
                  <a:lnTo>
                    <a:pt x="0" y="21600"/>
                  </a:lnTo>
                  <a:lnTo>
                    <a:pt x="6000" y="20400"/>
                  </a:lnTo>
                  <a:lnTo>
                    <a:pt x="21600"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1" name="Shape"/>
            <p:cNvSpPr/>
            <p:nvPr/>
          </p:nvSpPr>
          <p:spPr>
            <a:xfrm rot="21463301">
              <a:off x="2807088" y="1404749"/>
              <a:ext cx="684092" cy="684092"/>
            </a:xfrm>
            <a:custGeom>
              <a:avLst/>
              <a:gdLst/>
              <a:ahLst/>
              <a:cxnLst>
                <a:cxn ang="0">
                  <a:pos x="wd2" y="hd2"/>
                </a:cxn>
                <a:cxn ang="5400000">
                  <a:pos x="wd2" y="hd2"/>
                </a:cxn>
                <a:cxn ang="10800000">
                  <a:pos x="wd2" y="hd2"/>
                </a:cxn>
                <a:cxn ang="16200000">
                  <a:pos x="wd2" y="hd2"/>
                </a:cxn>
              </a:cxnLst>
              <a:rect l="0" t="0" r="r" b="b"/>
              <a:pathLst>
                <a:path w="19687" h="19687" extrusionOk="0">
                  <a:moveTo>
                    <a:pt x="16819" y="16819"/>
                  </a:moveTo>
                  <a:cubicBezTo>
                    <a:pt x="12994" y="20644"/>
                    <a:pt x="6694" y="20644"/>
                    <a:pt x="2869" y="16819"/>
                  </a:cubicBezTo>
                  <a:cubicBezTo>
                    <a:pt x="-956" y="12994"/>
                    <a:pt x="-956" y="6694"/>
                    <a:pt x="2869" y="2869"/>
                  </a:cubicBezTo>
                  <a:cubicBezTo>
                    <a:pt x="6694" y="-956"/>
                    <a:pt x="12994" y="-956"/>
                    <a:pt x="16819" y="2869"/>
                  </a:cubicBezTo>
                  <a:cubicBezTo>
                    <a:pt x="20644" y="6694"/>
                    <a:pt x="20644" y="12994"/>
                    <a:pt x="16819" y="16819"/>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2" name="Shape"/>
            <p:cNvSpPr/>
            <p:nvPr/>
          </p:nvSpPr>
          <p:spPr>
            <a:xfrm rot="21463301">
              <a:off x="2807910" y="1405571"/>
              <a:ext cx="682448" cy="6824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875" y="21600"/>
                    <a:pt x="5175" y="20475"/>
                    <a:pt x="3150" y="18450"/>
                  </a:cubicBezTo>
                  <a:cubicBezTo>
                    <a:pt x="1125" y="16425"/>
                    <a:pt x="0" y="13725"/>
                    <a:pt x="0" y="10800"/>
                  </a:cubicBezTo>
                  <a:cubicBezTo>
                    <a:pt x="0" y="7875"/>
                    <a:pt x="1125" y="5175"/>
                    <a:pt x="3150" y="3150"/>
                  </a:cubicBezTo>
                  <a:cubicBezTo>
                    <a:pt x="5175" y="1125"/>
                    <a:pt x="7875" y="0"/>
                    <a:pt x="10800" y="0"/>
                  </a:cubicBezTo>
                  <a:cubicBezTo>
                    <a:pt x="13725" y="0"/>
                    <a:pt x="16425" y="1125"/>
                    <a:pt x="18450" y="3150"/>
                  </a:cubicBezTo>
                  <a:cubicBezTo>
                    <a:pt x="20475" y="5175"/>
                    <a:pt x="21600" y="7875"/>
                    <a:pt x="21600" y="10800"/>
                  </a:cubicBezTo>
                  <a:cubicBezTo>
                    <a:pt x="21600" y="13725"/>
                    <a:pt x="20475" y="16425"/>
                    <a:pt x="18450" y="18450"/>
                  </a:cubicBezTo>
                  <a:cubicBezTo>
                    <a:pt x="16425" y="20475"/>
                    <a:pt x="13725" y="21600"/>
                    <a:pt x="10800" y="21600"/>
                  </a:cubicBezTo>
                  <a:moveTo>
                    <a:pt x="10800" y="2250"/>
                  </a:moveTo>
                  <a:cubicBezTo>
                    <a:pt x="8550" y="2250"/>
                    <a:pt x="6300" y="3150"/>
                    <a:pt x="4725" y="4725"/>
                  </a:cubicBezTo>
                  <a:cubicBezTo>
                    <a:pt x="3150" y="6300"/>
                    <a:pt x="2250" y="8550"/>
                    <a:pt x="2250" y="10800"/>
                  </a:cubicBezTo>
                  <a:cubicBezTo>
                    <a:pt x="2250" y="13050"/>
                    <a:pt x="3150" y="15300"/>
                    <a:pt x="4725" y="16875"/>
                  </a:cubicBezTo>
                  <a:cubicBezTo>
                    <a:pt x="6300" y="18450"/>
                    <a:pt x="8550" y="19350"/>
                    <a:pt x="10800" y="19350"/>
                  </a:cubicBezTo>
                  <a:cubicBezTo>
                    <a:pt x="13050" y="19350"/>
                    <a:pt x="15300" y="18450"/>
                    <a:pt x="16875" y="16875"/>
                  </a:cubicBezTo>
                  <a:cubicBezTo>
                    <a:pt x="18450" y="15300"/>
                    <a:pt x="19350" y="13050"/>
                    <a:pt x="19350" y="10800"/>
                  </a:cubicBezTo>
                  <a:cubicBezTo>
                    <a:pt x="19350" y="8550"/>
                    <a:pt x="18450" y="6300"/>
                    <a:pt x="16875" y="4725"/>
                  </a:cubicBezTo>
                  <a:cubicBezTo>
                    <a:pt x="15300" y="3150"/>
                    <a:pt x="13050" y="2250"/>
                    <a:pt x="10800" y="2250"/>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3" name="Oval"/>
            <p:cNvSpPr/>
            <p:nvPr/>
          </p:nvSpPr>
          <p:spPr>
            <a:xfrm rot="21463301">
              <a:off x="4410255" y="376145"/>
              <a:ext cx="1694" cy="16934"/>
            </a:xfrm>
            <a:prstGeom prst="ellipse">
              <a:avLst/>
            </a:prstGeom>
            <a:no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4" name="Shape"/>
            <p:cNvSpPr/>
            <p:nvPr/>
          </p:nvSpPr>
          <p:spPr>
            <a:xfrm rot="21463301">
              <a:off x="1508044" y="3288708"/>
              <a:ext cx="1391980" cy="972071"/>
            </a:xfrm>
            <a:custGeom>
              <a:avLst/>
              <a:gdLst/>
              <a:ahLst/>
              <a:cxnLst>
                <a:cxn ang="0">
                  <a:pos x="wd2" y="hd2"/>
                </a:cxn>
                <a:cxn ang="5400000">
                  <a:pos x="wd2" y="hd2"/>
                </a:cxn>
                <a:cxn ang="10800000">
                  <a:pos x="wd2" y="hd2"/>
                </a:cxn>
                <a:cxn ang="16200000">
                  <a:pos x="wd2" y="hd2"/>
                </a:cxn>
              </a:cxnLst>
              <a:rect l="0" t="0" r="r" b="b"/>
              <a:pathLst>
                <a:path w="21600" h="21600" extrusionOk="0">
                  <a:moveTo>
                    <a:pt x="5461" y="17768"/>
                  </a:moveTo>
                  <a:cubicBezTo>
                    <a:pt x="3762" y="19161"/>
                    <a:pt x="1942" y="20381"/>
                    <a:pt x="121" y="21426"/>
                  </a:cubicBezTo>
                  <a:cubicBezTo>
                    <a:pt x="121" y="21426"/>
                    <a:pt x="121" y="21426"/>
                    <a:pt x="0" y="21426"/>
                  </a:cubicBezTo>
                  <a:cubicBezTo>
                    <a:pt x="0" y="21426"/>
                    <a:pt x="0" y="21426"/>
                    <a:pt x="0" y="21426"/>
                  </a:cubicBezTo>
                  <a:cubicBezTo>
                    <a:pt x="121" y="21600"/>
                    <a:pt x="121" y="21600"/>
                    <a:pt x="121" y="21600"/>
                  </a:cubicBezTo>
                  <a:cubicBezTo>
                    <a:pt x="1942" y="20381"/>
                    <a:pt x="3762" y="19161"/>
                    <a:pt x="5461" y="17768"/>
                  </a:cubicBezTo>
                  <a:cubicBezTo>
                    <a:pt x="5461" y="17768"/>
                    <a:pt x="5461" y="17768"/>
                    <a:pt x="5461" y="17768"/>
                  </a:cubicBezTo>
                  <a:moveTo>
                    <a:pt x="21600" y="0"/>
                  </a:moveTo>
                  <a:cubicBezTo>
                    <a:pt x="20872" y="1219"/>
                    <a:pt x="20022" y="2265"/>
                    <a:pt x="19173" y="3310"/>
                  </a:cubicBezTo>
                  <a:cubicBezTo>
                    <a:pt x="19173" y="3310"/>
                    <a:pt x="19173" y="3310"/>
                    <a:pt x="19173" y="3310"/>
                  </a:cubicBezTo>
                  <a:cubicBezTo>
                    <a:pt x="20022" y="2265"/>
                    <a:pt x="20872" y="1219"/>
                    <a:pt x="21600" y="0"/>
                  </a:cubicBezTo>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5" name="Shape"/>
            <p:cNvSpPr/>
            <p:nvPr/>
          </p:nvSpPr>
          <p:spPr>
            <a:xfrm rot="21463301">
              <a:off x="1490969" y="4265450"/>
              <a:ext cx="36372" cy="16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21600"/>
                    <a:pt x="21600" y="21600"/>
                    <a:pt x="21600" y="21600"/>
                  </a:cubicBezTo>
                  <a:cubicBezTo>
                    <a:pt x="21600" y="21600"/>
                    <a:pt x="21600" y="21600"/>
                    <a:pt x="21600" y="21600"/>
                  </a:cubicBezTo>
                  <a:cubicBezTo>
                    <a:pt x="17280" y="10800"/>
                    <a:pt x="12960" y="10800"/>
                    <a:pt x="0" y="0"/>
                  </a:cubicBezTo>
                </a:path>
              </a:pathLst>
            </a:custGeom>
            <a:solidFill>
              <a:srgbClr val="E5C0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6" name="Shape"/>
            <p:cNvSpPr/>
            <p:nvPr/>
          </p:nvSpPr>
          <p:spPr>
            <a:xfrm rot="21463301">
              <a:off x="1861286" y="3433558"/>
              <a:ext cx="882800" cy="651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92" y="8067"/>
                    <a:pt x="8028" y="15614"/>
                    <a:pt x="0" y="21600"/>
                  </a:cubicBezTo>
                  <a:cubicBezTo>
                    <a:pt x="0" y="21600"/>
                    <a:pt x="0" y="21600"/>
                    <a:pt x="0" y="21600"/>
                  </a:cubicBezTo>
                  <a:cubicBezTo>
                    <a:pt x="8028" y="15614"/>
                    <a:pt x="15292" y="8067"/>
                    <a:pt x="21600" y="0"/>
                  </a:cubicBezTo>
                  <a:cubicBezTo>
                    <a:pt x="21600" y="0"/>
                    <a:pt x="21600" y="0"/>
                    <a:pt x="21600" y="0"/>
                  </a:cubicBezTo>
                </a:path>
              </a:pathLst>
            </a:custGeom>
            <a:solidFill>
              <a:srgbClr val="264D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7" name="Shape"/>
            <p:cNvSpPr/>
            <p:nvPr/>
          </p:nvSpPr>
          <p:spPr>
            <a:xfrm rot="21463301">
              <a:off x="2715050" y="1345573"/>
              <a:ext cx="1358917" cy="1659794"/>
            </a:xfrm>
            <a:custGeom>
              <a:avLst/>
              <a:gdLst/>
              <a:ahLst/>
              <a:cxnLst>
                <a:cxn ang="0">
                  <a:pos x="wd2" y="hd2"/>
                </a:cxn>
                <a:cxn ang="5400000">
                  <a:pos x="wd2" y="hd2"/>
                </a:cxn>
                <a:cxn ang="10800000">
                  <a:pos x="wd2" y="hd2"/>
                </a:cxn>
                <a:cxn ang="16200000">
                  <a:pos x="wd2" y="hd2"/>
                </a:cxn>
              </a:cxnLst>
              <a:rect l="0" t="0" r="r" b="b"/>
              <a:pathLst>
                <a:path w="21600" h="21600" extrusionOk="0">
                  <a:moveTo>
                    <a:pt x="18993" y="0"/>
                  </a:moveTo>
                  <a:cubicBezTo>
                    <a:pt x="17131" y="2242"/>
                    <a:pt x="15021" y="4687"/>
                    <a:pt x="12538" y="7234"/>
                  </a:cubicBezTo>
                  <a:cubicBezTo>
                    <a:pt x="12290" y="7743"/>
                    <a:pt x="11917" y="8151"/>
                    <a:pt x="11421" y="8558"/>
                  </a:cubicBezTo>
                  <a:cubicBezTo>
                    <a:pt x="11297" y="8660"/>
                    <a:pt x="11172" y="8762"/>
                    <a:pt x="11048" y="8864"/>
                  </a:cubicBezTo>
                  <a:cubicBezTo>
                    <a:pt x="7821" y="12226"/>
                    <a:pt x="4097" y="15792"/>
                    <a:pt x="0" y="19257"/>
                  </a:cubicBezTo>
                  <a:cubicBezTo>
                    <a:pt x="1614" y="20174"/>
                    <a:pt x="3476" y="20989"/>
                    <a:pt x="5462" y="21600"/>
                  </a:cubicBezTo>
                  <a:cubicBezTo>
                    <a:pt x="12786" y="14774"/>
                    <a:pt x="18000" y="7234"/>
                    <a:pt x="21600" y="1121"/>
                  </a:cubicBezTo>
                  <a:cubicBezTo>
                    <a:pt x="20607" y="815"/>
                    <a:pt x="19738" y="408"/>
                    <a:pt x="18993"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8" name="Shape"/>
            <p:cNvSpPr/>
            <p:nvPr/>
          </p:nvSpPr>
          <p:spPr>
            <a:xfrm rot="21463301">
              <a:off x="3910166" y="587703"/>
              <a:ext cx="452974" cy="727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32"/>
                    <a:pt x="19366" y="232"/>
                    <a:pt x="19366" y="232"/>
                  </a:cubicBezTo>
                  <a:cubicBezTo>
                    <a:pt x="15269" y="4645"/>
                    <a:pt x="8938" y="11381"/>
                    <a:pt x="0" y="19277"/>
                  </a:cubicBezTo>
                  <a:cubicBezTo>
                    <a:pt x="2234" y="20206"/>
                    <a:pt x="4841" y="20903"/>
                    <a:pt x="7448" y="21600"/>
                  </a:cubicBezTo>
                  <a:cubicBezTo>
                    <a:pt x="14524" y="12310"/>
                    <a:pt x="18993" y="4645"/>
                    <a:pt x="21600" y="0"/>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9" name="Shape"/>
            <p:cNvSpPr/>
            <p:nvPr/>
          </p:nvSpPr>
          <p:spPr>
            <a:xfrm rot="21463301">
              <a:off x="1236614" y="2947286"/>
              <a:ext cx="1805275" cy="1309319"/>
            </a:xfrm>
            <a:custGeom>
              <a:avLst/>
              <a:gdLst/>
              <a:ahLst/>
              <a:cxnLst>
                <a:cxn ang="0">
                  <a:pos x="wd2" y="hd2"/>
                </a:cxn>
                <a:cxn ang="5400000">
                  <a:pos x="wd2" y="hd2"/>
                </a:cxn>
                <a:cxn ang="10800000">
                  <a:pos x="wd2" y="hd2"/>
                </a:cxn>
                <a:cxn ang="16200000">
                  <a:pos x="wd2" y="hd2"/>
                </a:cxn>
              </a:cxnLst>
              <a:rect l="0" t="0" r="r" b="b"/>
              <a:pathLst>
                <a:path w="21600" h="21600" extrusionOk="0">
                  <a:moveTo>
                    <a:pt x="17579" y="0"/>
                  </a:moveTo>
                  <a:cubicBezTo>
                    <a:pt x="12436" y="7114"/>
                    <a:pt x="6545" y="13969"/>
                    <a:pt x="0" y="19013"/>
                  </a:cubicBezTo>
                  <a:cubicBezTo>
                    <a:pt x="2712" y="21341"/>
                    <a:pt x="2712" y="21341"/>
                    <a:pt x="2712" y="21341"/>
                  </a:cubicBezTo>
                  <a:cubicBezTo>
                    <a:pt x="2992" y="21471"/>
                    <a:pt x="3086" y="21471"/>
                    <a:pt x="3179" y="21600"/>
                  </a:cubicBezTo>
                  <a:cubicBezTo>
                    <a:pt x="3273" y="21600"/>
                    <a:pt x="3273" y="21600"/>
                    <a:pt x="3273" y="21600"/>
                  </a:cubicBezTo>
                  <a:cubicBezTo>
                    <a:pt x="4675" y="20824"/>
                    <a:pt x="6078" y="19919"/>
                    <a:pt x="7387" y="18884"/>
                  </a:cubicBezTo>
                  <a:cubicBezTo>
                    <a:pt x="11314" y="15909"/>
                    <a:pt x="14868" y="12158"/>
                    <a:pt x="17953" y="8149"/>
                  </a:cubicBezTo>
                  <a:cubicBezTo>
                    <a:pt x="18608" y="7372"/>
                    <a:pt x="19262" y="6596"/>
                    <a:pt x="19823" y="5691"/>
                  </a:cubicBezTo>
                  <a:cubicBezTo>
                    <a:pt x="20478" y="4786"/>
                    <a:pt x="21039" y="3880"/>
                    <a:pt x="21600" y="2975"/>
                  </a:cubicBezTo>
                  <a:cubicBezTo>
                    <a:pt x="20104" y="2199"/>
                    <a:pt x="18795" y="1164"/>
                    <a:pt x="17579"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0" name="Shape"/>
            <p:cNvSpPr/>
            <p:nvPr/>
          </p:nvSpPr>
          <p:spPr>
            <a:xfrm rot="21463301">
              <a:off x="3875365" y="1245666"/>
              <a:ext cx="204997" cy="162014"/>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cubicBezTo>
                    <a:pt x="3323" y="4114"/>
                    <a:pt x="1662" y="7200"/>
                    <a:pt x="0" y="10286"/>
                  </a:cubicBezTo>
                  <a:cubicBezTo>
                    <a:pt x="4985" y="14400"/>
                    <a:pt x="10800" y="18514"/>
                    <a:pt x="17446" y="21600"/>
                  </a:cubicBezTo>
                  <a:cubicBezTo>
                    <a:pt x="19108" y="17486"/>
                    <a:pt x="20769" y="13371"/>
                    <a:pt x="21600" y="10286"/>
                  </a:cubicBezTo>
                  <a:cubicBezTo>
                    <a:pt x="15785" y="7200"/>
                    <a:pt x="9969" y="4114"/>
                    <a:pt x="4985" y="0"/>
                  </a:cubicBezTo>
                </a:path>
              </a:pathLst>
            </a:custGeom>
            <a:solidFill>
              <a:srgbClr val="CECFD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1" name="Shape"/>
            <p:cNvSpPr/>
            <p:nvPr/>
          </p:nvSpPr>
          <p:spPr>
            <a:xfrm rot="21463301">
              <a:off x="2683545" y="2847632"/>
              <a:ext cx="406685" cy="251285"/>
            </a:xfrm>
            <a:custGeom>
              <a:avLst/>
              <a:gdLst/>
              <a:ahLst/>
              <a:cxnLst>
                <a:cxn ang="0">
                  <a:pos x="wd2" y="hd2"/>
                </a:cxn>
                <a:cxn ang="5400000">
                  <a:pos x="wd2" y="hd2"/>
                </a:cxn>
                <a:cxn ang="10800000">
                  <a:pos x="wd2" y="hd2"/>
                </a:cxn>
                <a:cxn ang="16200000">
                  <a:pos x="wd2" y="hd2"/>
                </a:cxn>
              </a:cxnLst>
              <a:rect l="0" t="0" r="r" b="b"/>
              <a:pathLst>
                <a:path w="21600" h="21600" extrusionOk="0">
                  <a:moveTo>
                    <a:pt x="3323" y="0"/>
                  </a:moveTo>
                  <a:cubicBezTo>
                    <a:pt x="2077" y="2025"/>
                    <a:pt x="831" y="4050"/>
                    <a:pt x="0" y="6075"/>
                  </a:cubicBezTo>
                  <a:cubicBezTo>
                    <a:pt x="5400" y="12150"/>
                    <a:pt x="11215" y="17550"/>
                    <a:pt x="17862" y="21600"/>
                  </a:cubicBezTo>
                  <a:cubicBezTo>
                    <a:pt x="19108" y="19575"/>
                    <a:pt x="20354" y="17550"/>
                    <a:pt x="21600" y="15525"/>
                  </a:cubicBezTo>
                  <a:cubicBezTo>
                    <a:pt x="14954" y="11475"/>
                    <a:pt x="8723" y="6075"/>
                    <a:pt x="3323" y="0"/>
                  </a:cubicBezTo>
                </a:path>
              </a:pathLst>
            </a:custGeom>
            <a:solidFill>
              <a:srgbClr val="818287"/>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nvGrpSpPr>
          <p:cNvPr id="235" name="Group"/>
          <p:cNvGrpSpPr/>
          <p:nvPr/>
        </p:nvGrpSpPr>
        <p:grpSpPr>
          <a:xfrm>
            <a:off x="8344657" y="2256402"/>
            <a:ext cx="604952" cy="604952"/>
            <a:chOff x="0" y="0"/>
            <a:chExt cx="1613202" cy="1613202"/>
          </a:xfrm>
        </p:grpSpPr>
        <p:sp>
          <p:nvSpPr>
            <p:cNvPr id="233" name="Circle"/>
            <p:cNvSpPr/>
            <p:nvPr/>
          </p:nvSpPr>
          <p:spPr>
            <a:xfrm flipH="1">
              <a:off x="0" y="-1"/>
              <a:ext cx="1613203" cy="1613204"/>
            </a:xfrm>
            <a:prstGeom prst="ellipse">
              <a:avLst/>
            </a:prstGeom>
            <a:solidFill>
              <a:srgbClr val="AEAFB2"/>
            </a:solidFill>
            <a:ln w="12700" cap="flat">
              <a:noFill/>
              <a:miter lim="400000"/>
            </a:ln>
            <a:effectLst/>
          </p:spPr>
          <p:txBody>
            <a:bodyPr wrap="square" lIns="22859" tIns="22859" rIns="22859" bIns="22859" numCol="1" anchor="ctr">
              <a:noAutofit/>
            </a:bodyPr>
            <a:lstStyle/>
            <a:p>
              <a:pPr algn="r" defTabSz="1219200">
                <a:defRPr sz="5600">
                  <a:solidFill>
                    <a:srgbClr val="898A8F"/>
                  </a:solidFill>
                </a:defRPr>
              </a:pPr>
              <a:endParaRPr sz="21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4" name="Shape"/>
            <p:cNvSpPr/>
            <p:nvPr/>
          </p:nvSpPr>
          <p:spPr>
            <a:xfrm flipH="1">
              <a:off x="355361" y="356420"/>
              <a:ext cx="825116" cy="933605"/>
            </a:xfrm>
            <a:custGeom>
              <a:avLst/>
              <a:gdLst/>
              <a:ahLst/>
              <a:cxnLst>
                <a:cxn ang="0">
                  <a:pos x="wd2" y="hd2"/>
                </a:cxn>
                <a:cxn ang="5400000">
                  <a:pos x="wd2" y="hd2"/>
                </a:cxn>
                <a:cxn ang="10800000">
                  <a:pos x="wd2" y="hd2"/>
                </a:cxn>
                <a:cxn ang="16200000">
                  <a:pos x="wd2" y="hd2"/>
                </a:cxn>
              </a:cxnLst>
              <a:rect l="0" t="0" r="r" b="b"/>
              <a:pathLst>
                <a:path w="20301" h="20835" extrusionOk="0">
                  <a:moveTo>
                    <a:pt x="18314" y="8890"/>
                  </a:moveTo>
                  <a:cubicBezTo>
                    <a:pt x="19793" y="2249"/>
                    <a:pt x="13703" y="-765"/>
                    <a:pt x="7013" y="164"/>
                  </a:cubicBezTo>
                  <a:cubicBezTo>
                    <a:pt x="297" y="1116"/>
                    <a:pt x="498" y="4720"/>
                    <a:pt x="97" y="6420"/>
                  </a:cubicBezTo>
                  <a:cubicBezTo>
                    <a:pt x="-755" y="10976"/>
                    <a:pt x="4282" y="15894"/>
                    <a:pt x="4282" y="15894"/>
                  </a:cubicBezTo>
                  <a:cubicBezTo>
                    <a:pt x="4081" y="20835"/>
                    <a:pt x="4081" y="20835"/>
                    <a:pt x="4081" y="20835"/>
                  </a:cubicBezTo>
                  <a:cubicBezTo>
                    <a:pt x="12250" y="20835"/>
                    <a:pt x="12250" y="20835"/>
                    <a:pt x="12250" y="20835"/>
                  </a:cubicBezTo>
                  <a:cubicBezTo>
                    <a:pt x="12877" y="18546"/>
                    <a:pt x="12877" y="18546"/>
                    <a:pt x="12877" y="18546"/>
                  </a:cubicBezTo>
                  <a:cubicBezTo>
                    <a:pt x="12877" y="18546"/>
                    <a:pt x="13077" y="19112"/>
                    <a:pt x="15182" y="19316"/>
                  </a:cubicBezTo>
                  <a:cubicBezTo>
                    <a:pt x="17487" y="19498"/>
                    <a:pt x="17061" y="17027"/>
                    <a:pt x="17061" y="17027"/>
                  </a:cubicBezTo>
                  <a:cubicBezTo>
                    <a:pt x="17061" y="17027"/>
                    <a:pt x="18540" y="16461"/>
                    <a:pt x="18540" y="16098"/>
                  </a:cubicBezTo>
                  <a:cubicBezTo>
                    <a:pt x="18540" y="15713"/>
                    <a:pt x="17688" y="15146"/>
                    <a:pt x="17688" y="15146"/>
                  </a:cubicBezTo>
                  <a:cubicBezTo>
                    <a:pt x="17688" y="15146"/>
                    <a:pt x="18540" y="15327"/>
                    <a:pt x="18941" y="14942"/>
                  </a:cubicBezTo>
                  <a:cubicBezTo>
                    <a:pt x="19141" y="14579"/>
                    <a:pt x="18540" y="13423"/>
                    <a:pt x="18540" y="13423"/>
                  </a:cubicBezTo>
                  <a:cubicBezTo>
                    <a:pt x="18540" y="13423"/>
                    <a:pt x="19567" y="13423"/>
                    <a:pt x="20193" y="12676"/>
                  </a:cubicBezTo>
                  <a:cubicBezTo>
                    <a:pt x="20845" y="12109"/>
                    <a:pt x="18314" y="10205"/>
                    <a:pt x="18314" y="8890"/>
                  </a:cubicBezTo>
                  <a:close/>
                  <a:moveTo>
                    <a:pt x="6587" y="9842"/>
                  </a:moveTo>
                  <a:cubicBezTo>
                    <a:pt x="6587" y="9842"/>
                    <a:pt x="6587" y="9457"/>
                    <a:pt x="6587" y="9276"/>
                  </a:cubicBezTo>
                  <a:cubicBezTo>
                    <a:pt x="6361" y="9072"/>
                    <a:pt x="6161" y="9072"/>
                    <a:pt x="5961" y="9072"/>
                  </a:cubicBezTo>
                  <a:cubicBezTo>
                    <a:pt x="5760" y="9276"/>
                    <a:pt x="5334" y="9457"/>
                    <a:pt x="5334" y="9457"/>
                  </a:cubicBezTo>
                  <a:cubicBezTo>
                    <a:pt x="5109" y="9638"/>
                    <a:pt x="5109" y="9638"/>
                    <a:pt x="5109" y="9638"/>
                  </a:cubicBezTo>
                  <a:lnTo>
                    <a:pt x="4482" y="9457"/>
                  </a:lnTo>
                  <a:cubicBezTo>
                    <a:pt x="3229" y="8120"/>
                    <a:pt x="3229" y="8120"/>
                    <a:pt x="3229" y="8120"/>
                  </a:cubicBezTo>
                  <a:cubicBezTo>
                    <a:pt x="3229" y="7372"/>
                    <a:pt x="3229" y="7372"/>
                    <a:pt x="3229" y="7372"/>
                  </a:cubicBezTo>
                  <a:cubicBezTo>
                    <a:pt x="3229" y="7372"/>
                    <a:pt x="3655" y="6987"/>
                    <a:pt x="3856" y="6987"/>
                  </a:cubicBezTo>
                  <a:cubicBezTo>
                    <a:pt x="3856" y="6805"/>
                    <a:pt x="3856" y="6624"/>
                    <a:pt x="3856" y="6420"/>
                  </a:cubicBezTo>
                  <a:cubicBezTo>
                    <a:pt x="3455" y="6239"/>
                    <a:pt x="2803" y="6057"/>
                    <a:pt x="2803" y="6057"/>
                  </a:cubicBezTo>
                  <a:cubicBezTo>
                    <a:pt x="2603" y="5287"/>
                    <a:pt x="2603" y="5287"/>
                    <a:pt x="2603" y="5287"/>
                  </a:cubicBezTo>
                  <a:cubicBezTo>
                    <a:pt x="3455" y="3768"/>
                    <a:pt x="3455" y="3768"/>
                    <a:pt x="3455" y="3768"/>
                  </a:cubicBezTo>
                  <a:cubicBezTo>
                    <a:pt x="4282" y="3587"/>
                    <a:pt x="4282" y="3587"/>
                    <a:pt x="4282" y="3587"/>
                  </a:cubicBezTo>
                  <a:cubicBezTo>
                    <a:pt x="4282" y="3587"/>
                    <a:pt x="4908" y="3768"/>
                    <a:pt x="5109" y="3768"/>
                  </a:cubicBezTo>
                  <a:cubicBezTo>
                    <a:pt x="5334" y="3768"/>
                    <a:pt x="5334" y="3587"/>
                    <a:pt x="5535" y="3587"/>
                  </a:cubicBezTo>
                  <a:cubicBezTo>
                    <a:pt x="5535" y="3201"/>
                    <a:pt x="5535" y="2635"/>
                    <a:pt x="5535" y="2635"/>
                  </a:cubicBezTo>
                  <a:cubicBezTo>
                    <a:pt x="6161" y="2068"/>
                    <a:pt x="6161" y="2068"/>
                    <a:pt x="6161" y="2068"/>
                  </a:cubicBezTo>
                  <a:cubicBezTo>
                    <a:pt x="8040" y="1887"/>
                    <a:pt x="8040" y="1887"/>
                    <a:pt x="8040" y="1887"/>
                  </a:cubicBezTo>
                  <a:cubicBezTo>
                    <a:pt x="8667" y="2453"/>
                    <a:pt x="8667" y="2453"/>
                    <a:pt x="8667" y="2453"/>
                  </a:cubicBezTo>
                  <a:cubicBezTo>
                    <a:pt x="8667" y="2453"/>
                    <a:pt x="8667" y="3020"/>
                    <a:pt x="8667" y="3201"/>
                  </a:cubicBezTo>
                  <a:cubicBezTo>
                    <a:pt x="8892" y="3201"/>
                    <a:pt x="9093" y="3383"/>
                    <a:pt x="9318" y="3383"/>
                  </a:cubicBezTo>
                  <a:cubicBezTo>
                    <a:pt x="9519" y="3201"/>
                    <a:pt x="9945" y="3020"/>
                    <a:pt x="9945" y="3020"/>
                  </a:cubicBezTo>
                  <a:cubicBezTo>
                    <a:pt x="10772" y="3020"/>
                    <a:pt x="10772" y="3020"/>
                    <a:pt x="10772" y="3020"/>
                  </a:cubicBezTo>
                  <a:cubicBezTo>
                    <a:pt x="12025" y="4153"/>
                    <a:pt x="12025" y="4153"/>
                    <a:pt x="12025" y="4153"/>
                  </a:cubicBezTo>
                  <a:cubicBezTo>
                    <a:pt x="12025" y="4901"/>
                    <a:pt x="12025" y="4901"/>
                    <a:pt x="12025" y="4901"/>
                  </a:cubicBezTo>
                  <a:cubicBezTo>
                    <a:pt x="12025" y="4901"/>
                    <a:pt x="11624" y="5287"/>
                    <a:pt x="11198" y="5672"/>
                  </a:cubicBezTo>
                  <a:cubicBezTo>
                    <a:pt x="11398" y="5672"/>
                    <a:pt x="11398" y="5853"/>
                    <a:pt x="11398" y="6057"/>
                  </a:cubicBezTo>
                  <a:cubicBezTo>
                    <a:pt x="11624" y="6239"/>
                    <a:pt x="12250" y="6624"/>
                    <a:pt x="12250" y="6624"/>
                  </a:cubicBezTo>
                  <a:cubicBezTo>
                    <a:pt x="12451" y="7372"/>
                    <a:pt x="12451" y="7372"/>
                    <a:pt x="12451" y="7372"/>
                  </a:cubicBezTo>
                  <a:cubicBezTo>
                    <a:pt x="11624" y="8709"/>
                    <a:pt x="11624" y="8709"/>
                    <a:pt x="11624" y="8709"/>
                  </a:cubicBezTo>
                  <a:cubicBezTo>
                    <a:pt x="10772" y="8890"/>
                    <a:pt x="10772" y="8890"/>
                    <a:pt x="10772" y="8890"/>
                  </a:cubicBezTo>
                  <a:cubicBezTo>
                    <a:pt x="10772" y="8890"/>
                    <a:pt x="10346" y="8709"/>
                    <a:pt x="9945" y="8505"/>
                  </a:cubicBezTo>
                  <a:cubicBezTo>
                    <a:pt x="9945" y="8709"/>
                    <a:pt x="9719" y="8709"/>
                    <a:pt x="9519" y="8890"/>
                  </a:cubicBezTo>
                  <a:cubicBezTo>
                    <a:pt x="9519" y="9072"/>
                    <a:pt x="9719" y="9638"/>
                    <a:pt x="9719" y="9638"/>
                  </a:cubicBezTo>
                  <a:cubicBezTo>
                    <a:pt x="9093" y="10205"/>
                    <a:pt x="9093" y="10205"/>
                    <a:pt x="9093" y="10205"/>
                  </a:cubicBezTo>
                  <a:cubicBezTo>
                    <a:pt x="7213" y="10409"/>
                    <a:pt x="7213" y="10409"/>
                    <a:pt x="7213" y="10409"/>
                  </a:cubicBezTo>
                  <a:lnTo>
                    <a:pt x="6587" y="9842"/>
                  </a:lnTo>
                  <a:close/>
                  <a:moveTo>
                    <a:pt x="14129" y="14194"/>
                  </a:moveTo>
                  <a:cubicBezTo>
                    <a:pt x="13703" y="14398"/>
                    <a:pt x="13703" y="14398"/>
                    <a:pt x="13703" y="14398"/>
                  </a:cubicBezTo>
                  <a:cubicBezTo>
                    <a:pt x="13703" y="14398"/>
                    <a:pt x="13303" y="14194"/>
                    <a:pt x="13303" y="14013"/>
                  </a:cubicBezTo>
                  <a:cubicBezTo>
                    <a:pt x="13077" y="14194"/>
                    <a:pt x="13077" y="14194"/>
                    <a:pt x="12877" y="14194"/>
                  </a:cubicBezTo>
                  <a:cubicBezTo>
                    <a:pt x="12877" y="14398"/>
                    <a:pt x="13077" y="14761"/>
                    <a:pt x="13077" y="14761"/>
                  </a:cubicBezTo>
                  <a:cubicBezTo>
                    <a:pt x="12651" y="15146"/>
                    <a:pt x="12651" y="15146"/>
                    <a:pt x="12651" y="15146"/>
                  </a:cubicBezTo>
                  <a:cubicBezTo>
                    <a:pt x="11398" y="15327"/>
                    <a:pt x="11398" y="15327"/>
                    <a:pt x="11398" y="15327"/>
                  </a:cubicBezTo>
                  <a:cubicBezTo>
                    <a:pt x="10997" y="14942"/>
                    <a:pt x="10997" y="14942"/>
                    <a:pt x="10997" y="14942"/>
                  </a:cubicBezTo>
                  <a:lnTo>
                    <a:pt x="10997" y="14579"/>
                  </a:lnTo>
                  <a:cubicBezTo>
                    <a:pt x="10772" y="14398"/>
                    <a:pt x="10772" y="14398"/>
                    <a:pt x="10571" y="14398"/>
                  </a:cubicBezTo>
                  <a:cubicBezTo>
                    <a:pt x="10145" y="14761"/>
                    <a:pt x="10145" y="14761"/>
                    <a:pt x="10145" y="14761"/>
                  </a:cubicBezTo>
                  <a:lnTo>
                    <a:pt x="9519" y="14761"/>
                  </a:lnTo>
                  <a:cubicBezTo>
                    <a:pt x="8892" y="13809"/>
                    <a:pt x="8892" y="13809"/>
                    <a:pt x="8892" y="13809"/>
                  </a:cubicBezTo>
                  <a:cubicBezTo>
                    <a:pt x="8892" y="13423"/>
                    <a:pt x="8892" y="13423"/>
                    <a:pt x="8892" y="13423"/>
                  </a:cubicBezTo>
                  <a:cubicBezTo>
                    <a:pt x="9318" y="13061"/>
                    <a:pt x="9318" y="13061"/>
                    <a:pt x="9318" y="13061"/>
                  </a:cubicBezTo>
                  <a:cubicBezTo>
                    <a:pt x="9318" y="12879"/>
                    <a:pt x="9318" y="12879"/>
                    <a:pt x="9318" y="12676"/>
                  </a:cubicBezTo>
                  <a:cubicBezTo>
                    <a:pt x="9093" y="12676"/>
                    <a:pt x="8667" y="12494"/>
                    <a:pt x="8667" y="12494"/>
                  </a:cubicBezTo>
                  <a:cubicBezTo>
                    <a:pt x="8466" y="11928"/>
                    <a:pt x="8466" y="11928"/>
                    <a:pt x="8466" y="11928"/>
                  </a:cubicBezTo>
                  <a:cubicBezTo>
                    <a:pt x="9093" y="10976"/>
                    <a:pt x="9093" y="10976"/>
                    <a:pt x="9093" y="10976"/>
                  </a:cubicBezTo>
                  <a:cubicBezTo>
                    <a:pt x="9519" y="10794"/>
                    <a:pt x="9519" y="10794"/>
                    <a:pt x="9519" y="10794"/>
                  </a:cubicBezTo>
                  <a:lnTo>
                    <a:pt x="9945" y="10976"/>
                  </a:lnTo>
                  <a:cubicBezTo>
                    <a:pt x="10145" y="10976"/>
                    <a:pt x="10346" y="10976"/>
                    <a:pt x="10346" y="10794"/>
                  </a:cubicBezTo>
                  <a:cubicBezTo>
                    <a:pt x="10346" y="10590"/>
                    <a:pt x="10346" y="10205"/>
                    <a:pt x="10346" y="10205"/>
                  </a:cubicBezTo>
                  <a:cubicBezTo>
                    <a:pt x="10772" y="9842"/>
                    <a:pt x="10772" y="9842"/>
                    <a:pt x="10772" y="9842"/>
                  </a:cubicBezTo>
                  <a:cubicBezTo>
                    <a:pt x="11824" y="9842"/>
                    <a:pt x="11824" y="9842"/>
                    <a:pt x="11824" y="9842"/>
                  </a:cubicBezTo>
                  <a:cubicBezTo>
                    <a:pt x="12250" y="10205"/>
                    <a:pt x="12250" y="10205"/>
                    <a:pt x="12250" y="10205"/>
                  </a:cubicBezTo>
                  <a:cubicBezTo>
                    <a:pt x="12250" y="10205"/>
                    <a:pt x="12250" y="10409"/>
                    <a:pt x="12250" y="10590"/>
                  </a:cubicBezTo>
                  <a:cubicBezTo>
                    <a:pt x="12451" y="10590"/>
                    <a:pt x="12651" y="10794"/>
                    <a:pt x="12877" y="10794"/>
                  </a:cubicBezTo>
                  <a:cubicBezTo>
                    <a:pt x="13077" y="10409"/>
                    <a:pt x="13077" y="10409"/>
                    <a:pt x="13077" y="10409"/>
                  </a:cubicBezTo>
                  <a:cubicBezTo>
                    <a:pt x="13703" y="10409"/>
                    <a:pt x="13703" y="10409"/>
                    <a:pt x="13703" y="10409"/>
                  </a:cubicBezTo>
                  <a:cubicBezTo>
                    <a:pt x="14555" y="11361"/>
                    <a:pt x="14555" y="11361"/>
                    <a:pt x="14555" y="11361"/>
                  </a:cubicBezTo>
                  <a:cubicBezTo>
                    <a:pt x="14555" y="11724"/>
                    <a:pt x="14555" y="11724"/>
                    <a:pt x="14555" y="11724"/>
                  </a:cubicBezTo>
                  <a:lnTo>
                    <a:pt x="14129" y="12109"/>
                  </a:lnTo>
                  <a:cubicBezTo>
                    <a:pt x="14129" y="12290"/>
                    <a:pt x="14129" y="12290"/>
                    <a:pt x="14129" y="12494"/>
                  </a:cubicBezTo>
                  <a:cubicBezTo>
                    <a:pt x="14330" y="12494"/>
                    <a:pt x="14756" y="12879"/>
                    <a:pt x="14756" y="12879"/>
                  </a:cubicBezTo>
                  <a:cubicBezTo>
                    <a:pt x="14756" y="13242"/>
                    <a:pt x="14756" y="13242"/>
                    <a:pt x="14756" y="13242"/>
                  </a:cubicBezTo>
                  <a:lnTo>
                    <a:pt x="14129" y="14194"/>
                  </a:lnTo>
                  <a:close/>
                </a:path>
              </a:pathLst>
            </a:custGeom>
            <a:solidFill>
              <a:srgbClr val="FFFFFF"/>
            </a:solidFill>
            <a:ln w="12700" cap="flat">
              <a:noFill/>
              <a:miter lim="400000"/>
            </a:ln>
            <a:effectLst/>
          </p:spPr>
          <p:txBody>
            <a:bodyPr wrap="square" lIns="22859" tIns="22859" rIns="22859" bIns="22859" numCol="1" anchor="ctr">
              <a:noAutofit/>
            </a:bodyPr>
            <a:lstStyle/>
            <a:p>
              <a:pPr algn="r" defTabSz="1219200">
                <a:defRPr sz="4800">
                  <a:solidFill>
                    <a:srgbClr val="898A8F"/>
                  </a:solidFill>
                </a:defRPr>
              </a:pPr>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36" name="区块链思维"/>
          <p:cNvSpPr txBox="1"/>
          <p:nvPr/>
        </p:nvSpPr>
        <p:spPr>
          <a:xfrm>
            <a:off x="7268052" y="2239698"/>
            <a:ext cx="996950" cy="321310"/>
          </a:xfrm>
          <a:prstGeom prst="rect">
            <a:avLst/>
          </a:prstGeom>
          <a:solidFill>
            <a:srgbClr val="AEAFB2"/>
          </a:solidFill>
          <a:ln w="12700">
            <a:miter lim="400000"/>
          </a:ln>
        </p:spPr>
        <p:txBody>
          <a:bodyPr wrap="none" lIns="22859" tIns="22859" rIns="22859" bIns="22859">
            <a:spAutoFit/>
          </a:bodyPr>
          <a:lstStyle>
            <a:lvl1pPr algn="r" defTabSz="1219200">
              <a:lnSpc>
                <a:spcPct val="120000"/>
              </a:lnSpc>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区块链思维</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7" name="Line"/>
          <p:cNvSpPr/>
          <p:nvPr/>
        </p:nvSpPr>
        <p:spPr>
          <a:xfrm flipH="1" flipV="1">
            <a:off x="7286054" y="907167"/>
            <a:ext cx="1361079" cy="0"/>
          </a:xfrm>
          <a:prstGeom prst="line">
            <a:avLst/>
          </a:prstGeom>
          <a:ln w="3175">
            <a:solidFill>
              <a:srgbClr val="AEAFB2"/>
            </a:solidFill>
            <a:miter/>
          </a:ln>
        </p:spPr>
        <p:txBody>
          <a:bodyPr lIns="22859" tIns="22859" rIns="22859" bIns="22859"/>
          <a:lstStyle/>
          <a:p>
            <a:pPr algn="l" defTabSz="1219200">
              <a:defRPr sz="2400">
                <a:solidFill>
                  <a:srgbClr val="000000"/>
                </a:solidFill>
              </a:defRPr>
            </a:pPr>
            <a:endParaRPr sz="900">
              <a:latin typeface="Arial" panose="020B0604020202020204" pitchFamily="34" charset="0"/>
              <a:ea typeface="微软雅黑" panose="020B0503020204020204" charset="-122"/>
              <a:cs typeface="微软雅黑" panose="020B0503020204020204" charset="-122"/>
            </a:endParaRPr>
          </a:p>
        </p:txBody>
      </p:sp>
      <p:sp>
        <p:nvSpPr>
          <p:cNvPr id="238" name="Line"/>
          <p:cNvSpPr/>
          <p:nvPr/>
        </p:nvSpPr>
        <p:spPr>
          <a:xfrm flipV="1">
            <a:off x="8647132" y="899474"/>
            <a:ext cx="0" cy="1214054"/>
          </a:xfrm>
          <a:prstGeom prst="line">
            <a:avLst/>
          </a:prstGeom>
          <a:ln w="3175">
            <a:solidFill>
              <a:srgbClr val="AEAFB2"/>
            </a:solidFill>
            <a:miter/>
          </a:ln>
        </p:spPr>
        <p:txBody>
          <a:bodyPr lIns="22859" tIns="22859" rIns="22859" bIns="22859"/>
          <a:lstStyle/>
          <a:p>
            <a:pPr algn="l" defTabSz="1219200">
              <a:defRPr sz="2400">
                <a:solidFill>
                  <a:srgbClr val="000000"/>
                </a:solidFill>
              </a:defRPr>
            </a:pPr>
            <a:endParaRPr sz="900">
              <a:latin typeface="Arial" panose="020B0604020202020204" pitchFamily="34" charset="0"/>
              <a:ea typeface="微软雅黑" panose="020B0503020204020204" charset="-122"/>
              <a:cs typeface="微软雅黑" panose="020B0503020204020204" charset="-122"/>
            </a:endParaRPr>
          </a:p>
        </p:txBody>
      </p:sp>
      <p:grpSp>
        <p:nvGrpSpPr>
          <p:cNvPr id="241" name="Group"/>
          <p:cNvGrpSpPr/>
          <p:nvPr/>
        </p:nvGrpSpPr>
        <p:grpSpPr>
          <a:xfrm>
            <a:off x="612668" y="1699442"/>
            <a:ext cx="502999" cy="502999"/>
            <a:chOff x="-1" y="-2"/>
            <a:chExt cx="1341330" cy="1341329"/>
          </a:xfrm>
        </p:grpSpPr>
        <p:sp>
          <p:nvSpPr>
            <p:cNvPr id="239"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EAFB2"/>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0" name="01"/>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01</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42" name="重构信任基础"/>
          <p:cNvSpPr txBox="1"/>
          <p:nvPr/>
        </p:nvSpPr>
        <p:spPr>
          <a:xfrm>
            <a:off x="1216767" y="1658550"/>
            <a:ext cx="1187450" cy="274955"/>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重构信任基础</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3" name="从品牌信任到技术信任"/>
          <p:cNvSpPr txBox="1"/>
          <p:nvPr/>
        </p:nvSpPr>
        <p:spPr>
          <a:xfrm>
            <a:off x="1214363" y="1973768"/>
            <a:ext cx="1811143" cy="18288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从品牌信任到技术信任</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46" name="Group"/>
          <p:cNvGrpSpPr/>
          <p:nvPr/>
        </p:nvGrpSpPr>
        <p:grpSpPr>
          <a:xfrm>
            <a:off x="612668" y="3947517"/>
            <a:ext cx="502999" cy="502999"/>
            <a:chOff x="-1" y="-2"/>
            <a:chExt cx="1341330" cy="1341329"/>
          </a:xfrm>
        </p:grpSpPr>
        <p:sp>
          <p:nvSpPr>
            <p:cNvPr id="244"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EAFB2"/>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5" name="03"/>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03</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47" name="重构协作体系"/>
          <p:cNvSpPr txBox="1"/>
          <p:nvPr/>
        </p:nvSpPr>
        <p:spPr>
          <a:xfrm>
            <a:off x="1216767" y="3906624"/>
            <a:ext cx="1187450" cy="274955"/>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重构协作体系</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8" name="从企业组织到社群组织"/>
          <p:cNvSpPr txBox="1"/>
          <p:nvPr/>
        </p:nvSpPr>
        <p:spPr>
          <a:xfrm>
            <a:off x="1214363" y="4221843"/>
            <a:ext cx="1811143" cy="18288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从企业组织到社群组织</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51" name="Group"/>
          <p:cNvGrpSpPr/>
          <p:nvPr/>
        </p:nvGrpSpPr>
        <p:grpSpPr>
          <a:xfrm>
            <a:off x="3354628" y="1699442"/>
            <a:ext cx="502999" cy="502999"/>
            <a:chOff x="-1" y="-2"/>
            <a:chExt cx="1341330" cy="1341329"/>
          </a:xfrm>
        </p:grpSpPr>
        <p:sp>
          <p:nvSpPr>
            <p:cNvPr id="249"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5FA593"/>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0" name="02"/>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02</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52" name="重构商业模式"/>
          <p:cNvSpPr txBox="1"/>
          <p:nvPr/>
        </p:nvSpPr>
        <p:spPr>
          <a:xfrm>
            <a:off x="3958726" y="1658550"/>
            <a:ext cx="1187450" cy="274955"/>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重构商业模式</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3" name="从信息共享到价值共享"/>
          <p:cNvSpPr txBox="1"/>
          <p:nvPr/>
        </p:nvSpPr>
        <p:spPr>
          <a:xfrm>
            <a:off x="3956323" y="1973768"/>
            <a:ext cx="1811143" cy="18288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从信息共享到价值共享</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56" name="Group"/>
          <p:cNvGrpSpPr/>
          <p:nvPr/>
        </p:nvGrpSpPr>
        <p:grpSpPr>
          <a:xfrm>
            <a:off x="3354628" y="3947517"/>
            <a:ext cx="502999" cy="502999"/>
            <a:chOff x="-1" y="-2"/>
            <a:chExt cx="1341330" cy="1341329"/>
          </a:xfrm>
        </p:grpSpPr>
        <p:sp>
          <p:nvSpPr>
            <p:cNvPr id="254"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8D3AC"/>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5" name="04"/>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04</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57" name="重构权益形态"/>
          <p:cNvSpPr txBox="1"/>
          <p:nvPr/>
        </p:nvSpPr>
        <p:spPr>
          <a:xfrm>
            <a:off x="3958726" y="3906624"/>
            <a:ext cx="1187450" cy="274955"/>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重构权益形态</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8" name="从会员积分到通证经济"/>
          <p:cNvSpPr txBox="1"/>
          <p:nvPr/>
        </p:nvSpPr>
        <p:spPr>
          <a:xfrm>
            <a:off x="3956323" y="4221843"/>
            <a:ext cx="1811143" cy="18288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sz="900">
                <a:solidFill>
                  <a:schemeClr val="bg1"/>
                </a:solidFill>
                <a:latin typeface="Arial" panose="020B0604020202020204" pitchFamily="34" charset="0"/>
                <a:ea typeface="微软雅黑" panose="020B0503020204020204" charset="-122"/>
                <a:cs typeface="微软雅黑" panose="020B0503020204020204" charset="-122"/>
              </a:rPr>
              <a:t>从会员积分到通证经济 </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9" name="区块链赋能实体经济：站在未来看现在"/>
          <p:cNvSpPr txBox="1"/>
          <p:nvPr/>
        </p:nvSpPr>
        <p:spPr>
          <a:xfrm>
            <a:off x="548687" y="363140"/>
            <a:ext cx="5586934" cy="622300"/>
          </a:xfrm>
          <a:prstGeom prst="rect">
            <a:avLst/>
          </a:prstGeom>
          <a:ln w="12700">
            <a:miter lim="400000"/>
          </a:ln>
        </p:spPr>
        <p:txBody>
          <a:bodyPr lIns="22859" tIns="22859" rIns="22859" bIns="22859">
            <a:spAutoFit/>
          </a:bodyPr>
          <a:lstStyle>
            <a:lvl1pPr algn="just" defTabSz="1219200">
              <a:defRPr sz="5000">
                <a:solidFill>
                  <a:srgbClr val="000000"/>
                </a:solidFill>
              </a:defRPr>
            </a:lvl1pPr>
          </a:lstStyle>
          <a:p>
            <a:r>
              <a:rPr sz="1875">
                <a:solidFill>
                  <a:schemeClr val="bg1"/>
                </a:solidFill>
                <a:latin typeface="Arial" panose="020B0604020202020204" pitchFamily="34" charset="0"/>
                <a:ea typeface="微软雅黑" panose="020B0503020204020204" charset="-122"/>
                <a:cs typeface="微软雅黑" panose="020B0503020204020204" charset="-122"/>
              </a:rPr>
              <a:t>区块链赋能实体经济：站在未来看现在</a:t>
            </a:r>
            <a:endParaRPr sz="1875">
              <a:solidFill>
                <a:schemeClr val="bg1"/>
              </a:solidFill>
              <a:latin typeface="Arial" panose="020B0604020202020204" pitchFamily="34" charset="0"/>
              <a:ea typeface="微软雅黑" panose="020B0503020204020204" charset="-122"/>
              <a:cs typeface="微软雅黑" panose="020B0503020204020204" charset="-122"/>
            </a:endParaRPr>
          </a:p>
          <a:p>
            <a:endParaRPr sz="18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60" name="“区块链+”绝不仅仅是一次技术升级，而是社会组织方式、协作方式、分配方式的全方位变革"/>
          <p:cNvSpPr txBox="1"/>
          <p:nvPr/>
        </p:nvSpPr>
        <p:spPr>
          <a:xfrm>
            <a:off x="518981" y="709047"/>
            <a:ext cx="4653915" cy="177165"/>
          </a:xfrm>
          <a:prstGeom prst="rect">
            <a:avLst/>
          </a:prstGeom>
          <a:ln w="12700">
            <a:miter lim="400000"/>
          </a:ln>
        </p:spPr>
        <p:txBody>
          <a:bodyPr wrap="none" lIns="26788" tIns="26788" rIns="26788" bIns="26788" anchor="ctr">
            <a:spAutoFit/>
          </a:bodyPr>
          <a:lstStyle/>
          <a:p>
            <a:pPr algn="l" defTabSz="914400">
              <a:lnSpc>
                <a:spcPct val="90000"/>
              </a:lnSpc>
              <a:defRPr sz="2400">
                <a:solidFill>
                  <a:srgbClr val="6C6C6C"/>
                </a:solidFill>
              </a:defRPr>
            </a:pPr>
            <a:r>
              <a:rPr sz="900">
                <a:solidFill>
                  <a:schemeClr val="bg1"/>
                </a:solidFill>
                <a:latin typeface="Arial" panose="020B0604020202020204" pitchFamily="34" charset="0"/>
                <a:ea typeface="微软雅黑" panose="020B0503020204020204" charset="-122"/>
                <a:cs typeface="微软雅黑" panose="020B0503020204020204" charset="-122"/>
              </a:rPr>
              <a:t>“区块链+”绝不仅仅是一次技术升级，而是社会组织方式、协作方式、分配方式的全方位变革</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61" name="区块链+的创新模式是爆发式创新、突变式创新"/>
          <p:cNvSpPr txBox="1"/>
          <p:nvPr/>
        </p:nvSpPr>
        <p:spPr>
          <a:xfrm>
            <a:off x="6947535" y="3091815"/>
            <a:ext cx="1839595" cy="468630"/>
          </a:xfrm>
          <a:prstGeom prst="rect">
            <a:avLst/>
          </a:prstGeom>
          <a:ln w="12700">
            <a:miter lim="400000"/>
          </a:ln>
        </p:spPr>
        <p:txBody>
          <a:bodyPr wrap="square" lIns="26788" tIns="26788" rIns="26788" bIns="26788" anchor="ctr">
            <a:spAutoFit/>
          </a:bodyPr>
          <a:lstStyle/>
          <a:p>
            <a:pPr algn="l" defTabSz="914400">
              <a:lnSpc>
                <a:spcPct val="150000"/>
              </a:lnSpc>
              <a:defRPr sz="2400">
                <a:solidFill>
                  <a:srgbClr val="000000"/>
                </a:solidFill>
              </a:defRPr>
            </a:pPr>
            <a:r>
              <a:rPr sz="900">
                <a:solidFill>
                  <a:schemeClr val="bg1"/>
                </a:solidFill>
                <a:latin typeface="Arial" panose="020B0604020202020204" pitchFamily="34" charset="0"/>
                <a:ea typeface="微软雅黑" panose="020B0503020204020204" charset="-122"/>
                <a:cs typeface="微软雅黑" panose="020B0503020204020204" charset="-122"/>
              </a:rPr>
              <a:t>区块链+的创新模式是爆发式创新、突变式创新</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p:cNvSpPr/>
          <p:nvPr/>
        </p:nvSpPr>
        <p:spPr>
          <a:xfrm>
            <a:off x="850106" y="1926342"/>
            <a:ext cx="5453063" cy="20919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96" y="6171"/>
                </a:lnTo>
                <a:lnTo>
                  <a:pt x="5853" y="6061"/>
                </a:lnTo>
                <a:lnTo>
                  <a:pt x="5900" y="6147"/>
                </a:lnTo>
                <a:lnTo>
                  <a:pt x="9781" y="16105"/>
                </a:lnTo>
                <a:lnTo>
                  <a:pt x="9626" y="16105"/>
                </a:lnTo>
                <a:lnTo>
                  <a:pt x="12889" y="7450"/>
                </a:lnTo>
                <a:lnTo>
                  <a:pt x="12993" y="7192"/>
                </a:lnTo>
                <a:lnTo>
                  <a:pt x="13092" y="7487"/>
                </a:lnTo>
                <a:lnTo>
                  <a:pt x="15936" y="14826"/>
                </a:lnTo>
                <a:lnTo>
                  <a:pt x="15681" y="14826"/>
                </a:lnTo>
                <a:lnTo>
                  <a:pt x="21256" y="0"/>
                </a:lnTo>
                <a:lnTo>
                  <a:pt x="21600" y="897"/>
                </a:lnTo>
                <a:lnTo>
                  <a:pt x="15936" y="15429"/>
                </a:lnTo>
                <a:lnTo>
                  <a:pt x="15804" y="15785"/>
                </a:lnTo>
                <a:lnTo>
                  <a:pt x="15681" y="15465"/>
                </a:lnTo>
                <a:lnTo>
                  <a:pt x="12889" y="8065"/>
                </a:lnTo>
                <a:lnTo>
                  <a:pt x="13092" y="8065"/>
                </a:lnTo>
                <a:lnTo>
                  <a:pt x="9781" y="16572"/>
                </a:lnTo>
                <a:lnTo>
                  <a:pt x="9701" y="16769"/>
                </a:lnTo>
                <a:lnTo>
                  <a:pt x="9626" y="16572"/>
                </a:lnTo>
                <a:lnTo>
                  <a:pt x="5796" y="6430"/>
                </a:lnTo>
                <a:lnTo>
                  <a:pt x="5900" y="6430"/>
                </a:lnTo>
                <a:lnTo>
                  <a:pt x="0" y="21600"/>
                </a:lnTo>
                <a:close/>
              </a:path>
            </a:pathLst>
          </a:custGeom>
          <a:solidFill>
            <a:srgbClr val="D9D9D9"/>
          </a:solidFill>
          <a:ln w="12700">
            <a:miter lim="400000"/>
          </a:ln>
        </p:spPr>
        <p:txBody>
          <a:bodyPr lIns="22859" tIns="22859" rIns="22859" bIns="22859"/>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32" name="Group"/>
          <p:cNvGrpSpPr/>
          <p:nvPr/>
        </p:nvGrpSpPr>
        <p:grpSpPr>
          <a:xfrm>
            <a:off x="5874291" y="414062"/>
            <a:ext cx="1794717" cy="1920673"/>
            <a:chOff x="0" y="0"/>
            <a:chExt cx="4785911" cy="5121793"/>
          </a:xfrm>
        </p:grpSpPr>
        <p:sp>
          <p:nvSpPr>
            <p:cNvPr id="210" name="Shape"/>
            <p:cNvSpPr/>
            <p:nvPr/>
          </p:nvSpPr>
          <p:spPr>
            <a:xfrm rot="21463301">
              <a:off x="29589" y="3573725"/>
              <a:ext cx="1509447" cy="1518666"/>
            </a:xfrm>
            <a:custGeom>
              <a:avLst/>
              <a:gdLst/>
              <a:ahLst/>
              <a:cxnLst>
                <a:cxn ang="0">
                  <a:pos x="wd2" y="hd2"/>
                </a:cxn>
                <a:cxn ang="5400000">
                  <a:pos x="wd2" y="hd2"/>
                </a:cxn>
                <a:cxn ang="10800000">
                  <a:pos x="wd2" y="hd2"/>
                </a:cxn>
                <a:cxn ang="16200000">
                  <a:pos x="wd2" y="hd2"/>
                </a:cxn>
              </a:cxnLst>
              <a:rect l="0" t="0" r="r" b="b"/>
              <a:pathLst>
                <a:path w="20848" h="20931" extrusionOk="0">
                  <a:moveTo>
                    <a:pt x="20848" y="9504"/>
                  </a:moveTo>
                  <a:cubicBezTo>
                    <a:pt x="18364" y="2592"/>
                    <a:pt x="18364" y="2592"/>
                    <a:pt x="18364" y="2592"/>
                  </a:cubicBezTo>
                  <a:cubicBezTo>
                    <a:pt x="11236" y="0"/>
                    <a:pt x="11236" y="0"/>
                    <a:pt x="11236" y="0"/>
                  </a:cubicBezTo>
                  <a:cubicBezTo>
                    <a:pt x="11236" y="0"/>
                    <a:pt x="3352" y="432"/>
                    <a:pt x="112" y="11124"/>
                  </a:cubicBezTo>
                  <a:cubicBezTo>
                    <a:pt x="112" y="11124"/>
                    <a:pt x="2164" y="9396"/>
                    <a:pt x="3676" y="8748"/>
                  </a:cubicBezTo>
                  <a:cubicBezTo>
                    <a:pt x="3676" y="8748"/>
                    <a:pt x="-752" y="15768"/>
                    <a:pt x="112" y="20844"/>
                  </a:cubicBezTo>
                  <a:cubicBezTo>
                    <a:pt x="5080" y="21600"/>
                    <a:pt x="12100" y="17172"/>
                    <a:pt x="12100" y="17172"/>
                  </a:cubicBezTo>
                  <a:cubicBezTo>
                    <a:pt x="11452" y="18684"/>
                    <a:pt x="9616" y="20736"/>
                    <a:pt x="9616" y="20736"/>
                  </a:cubicBezTo>
                  <a:cubicBezTo>
                    <a:pt x="20308" y="17496"/>
                    <a:pt x="20848" y="9504"/>
                    <a:pt x="20848" y="9504"/>
                  </a:cubicBezTo>
                  <a:moveTo>
                    <a:pt x="12424" y="14580"/>
                  </a:moveTo>
                  <a:cubicBezTo>
                    <a:pt x="12424" y="14580"/>
                    <a:pt x="13504" y="13284"/>
                    <a:pt x="14044" y="12312"/>
                  </a:cubicBezTo>
                  <a:cubicBezTo>
                    <a:pt x="14044" y="12312"/>
                    <a:pt x="9400" y="15120"/>
                    <a:pt x="6268" y="14688"/>
                  </a:cubicBezTo>
                  <a:cubicBezTo>
                    <a:pt x="5620" y="11340"/>
                    <a:pt x="8536" y="6912"/>
                    <a:pt x="8536" y="6912"/>
                  </a:cubicBezTo>
                  <a:cubicBezTo>
                    <a:pt x="7564" y="7344"/>
                    <a:pt x="6268" y="8424"/>
                    <a:pt x="6268" y="8424"/>
                  </a:cubicBezTo>
                  <a:cubicBezTo>
                    <a:pt x="8320" y="1512"/>
                    <a:pt x="13504" y="1188"/>
                    <a:pt x="13504" y="1188"/>
                  </a:cubicBezTo>
                  <a:cubicBezTo>
                    <a:pt x="18040" y="2916"/>
                    <a:pt x="18040" y="2916"/>
                    <a:pt x="18040" y="2916"/>
                  </a:cubicBezTo>
                  <a:cubicBezTo>
                    <a:pt x="19660" y="7344"/>
                    <a:pt x="19660" y="7344"/>
                    <a:pt x="19660" y="7344"/>
                  </a:cubicBezTo>
                  <a:cubicBezTo>
                    <a:pt x="19660" y="7344"/>
                    <a:pt x="19336" y="12528"/>
                    <a:pt x="12424" y="1458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1" name="Shape"/>
            <p:cNvSpPr/>
            <p:nvPr/>
          </p:nvSpPr>
          <p:spPr>
            <a:xfrm rot="21463301">
              <a:off x="467540" y="3652692"/>
              <a:ext cx="978173" cy="983657"/>
            </a:xfrm>
            <a:custGeom>
              <a:avLst/>
              <a:gdLst/>
              <a:ahLst/>
              <a:cxnLst>
                <a:cxn ang="0">
                  <a:pos x="wd2" y="hd2"/>
                </a:cxn>
                <a:cxn ang="5400000">
                  <a:pos x="wd2" y="hd2"/>
                </a:cxn>
                <a:cxn ang="10800000">
                  <a:pos x="wd2" y="hd2"/>
                </a:cxn>
                <a:cxn ang="16200000">
                  <a:pos x="wd2" y="hd2"/>
                </a:cxn>
              </a:cxnLst>
              <a:rect l="0" t="0" r="r" b="b"/>
              <a:pathLst>
                <a:path w="20748" h="21000" extrusionOk="0">
                  <a:moveTo>
                    <a:pt x="18256" y="2679"/>
                  </a:moveTo>
                  <a:cubicBezTo>
                    <a:pt x="11277" y="0"/>
                    <a:pt x="11277" y="0"/>
                    <a:pt x="11277" y="0"/>
                  </a:cubicBezTo>
                  <a:cubicBezTo>
                    <a:pt x="11277" y="0"/>
                    <a:pt x="3302" y="502"/>
                    <a:pt x="145" y="11219"/>
                  </a:cubicBezTo>
                  <a:cubicBezTo>
                    <a:pt x="145" y="11219"/>
                    <a:pt x="2139" y="9544"/>
                    <a:pt x="3634" y="8874"/>
                  </a:cubicBezTo>
                  <a:cubicBezTo>
                    <a:pt x="3634" y="8874"/>
                    <a:pt x="-852" y="15740"/>
                    <a:pt x="145" y="20930"/>
                  </a:cubicBezTo>
                  <a:cubicBezTo>
                    <a:pt x="4963" y="21600"/>
                    <a:pt x="12108" y="17247"/>
                    <a:pt x="12108" y="17247"/>
                  </a:cubicBezTo>
                  <a:cubicBezTo>
                    <a:pt x="11277" y="18753"/>
                    <a:pt x="9616" y="20763"/>
                    <a:pt x="9616" y="20763"/>
                  </a:cubicBezTo>
                  <a:cubicBezTo>
                    <a:pt x="20250" y="17581"/>
                    <a:pt x="20748" y="9544"/>
                    <a:pt x="20748" y="9544"/>
                  </a:cubicBezTo>
                  <a:cubicBezTo>
                    <a:pt x="18256" y="2679"/>
                    <a:pt x="18256" y="2679"/>
                    <a:pt x="18256" y="2679"/>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2" name="Shape"/>
            <p:cNvSpPr/>
            <p:nvPr/>
          </p:nvSpPr>
          <p:spPr>
            <a:xfrm rot="21463301">
              <a:off x="1474114" y="2981543"/>
              <a:ext cx="1279564" cy="1712696"/>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cubicBezTo>
                    <a:pt x="17517" y="17753"/>
                    <a:pt x="17517" y="17753"/>
                    <a:pt x="17517" y="17753"/>
                  </a:cubicBezTo>
                  <a:cubicBezTo>
                    <a:pt x="0" y="21600"/>
                    <a:pt x="0" y="21600"/>
                    <a:pt x="0" y="21600"/>
                  </a:cubicBezTo>
                  <a:cubicBezTo>
                    <a:pt x="0" y="21600"/>
                    <a:pt x="12249" y="14499"/>
                    <a:pt x="3556" y="8088"/>
                  </a:cubicBezTo>
                  <a:cubicBezTo>
                    <a:pt x="14356" y="0"/>
                    <a:pt x="14356" y="0"/>
                    <a:pt x="14356" y="0"/>
                  </a:cubicBezTo>
                  <a:cubicBezTo>
                    <a:pt x="21600" y="5425"/>
                    <a:pt x="21600" y="5425"/>
                    <a:pt x="21600" y="5425"/>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3" name="Shape"/>
            <p:cNvSpPr/>
            <p:nvPr/>
          </p:nvSpPr>
          <p:spPr>
            <a:xfrm rot="21463301">
              <a:off x="286844" y="2288711"/>
              <a:ext cx="1712696" cy="1292790"/>
            </a:xfrm>
            <a:custGeom>
              <a:avLst/>
              <a:gdLst/>
              <a:ahLst/>
              <a:cxnLst>
                <a:cxn ang="0">
                  <a:pos x="wd2" y="hd2"/>
                </a:cxn>
                <a:cxn ang="5400000">
                  <a:pos x="wd2" y="hd2"/>
                </a:cxn>
                <a:cxn ang="10800000">
                  <a:pos x="wd2" y="hd2"/>
                </a:cxn>
                <a:cxn ang="16200000">
                  <a:pos x="wd2" y="hd2"/>
                </a:cxn>
              </a:cxnLst>
              <a:rect l="0" t="0" r="r" b="b"/>
              <a:pathLst>
                <a:path w="21600" h="21600" extrusionOk="0">
                  <a:moveTo>
                    <a:pt x="16175" y="0"/>
                  </a:moveTo>
                  <a:cubicBezTo>
                    <a:pt x="3748" y="4189"/>
                    <a:pt x="3748" y="4189"/>
                    <a:pt x="3748" y="4189"/>
                  </a:cubicBezTo>
                  <a:cubicBezTo>
                    <a:pt x="0" y="21600"/>
                    <a:pt x="0" y="21600"/>
                    <a:pt x="0" y="21600"/>
                  </a:cubicBezTo>
                  <a:cubicBezTo>
                    <a:pt x="0" y="21600"/>
                    <a:pt x="7003" y="9425"/>
                    <a:pt x="13512" y="17935"/>
                  </a:cubicBezTo>
                  <a:cubicBezTo>
                    <a:pt x="21600" y="7200"/>
                    <a:pt x="21600" y="7200"/>
                    <a:pt x="21600" y="7200"/>
                  </a:cubicBezTo>
                  <a:lnTo>
                    <a:pt x="16175"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4" name="Shape"/>
            <p:cNvSpPr/>
            <p:nvPr/>
          </p:nvSpPr>
          <p:spPr>
            <a:xfrm rot="21463301">
              <a:off x="1891620" y="839410"/>
              <a:ext cx="2178893" cy="2182199"/>
            </a:xfrm>
            <a:custGeom>
              <a:avLst/>
              <a:gdLst/>
              <a:ahLst/>
              <a:cxnLst>
                <a:cxn ang="0">
                  <a:pos x="wd2" y="hd2"/>
                </a:cxn>
                <a:cxn ang="5400000">
                  <a:pos x="wd2" y="hd2"/>
                </a:cxn>
                <a:cxn ang="10800000">
                  <a:pos x="wd2" y="hd2"/>
                </a:cxn>
                <a:cxn ang="16200000">
                  <a:pos x="wd2" y="hd2"/>
                </a:cxn>
              </a:cxnLst>
              <a:rect l="0" t="0" r="r" b="b"/>
              <a:pathLst>
                <a:path w="21600" h="21600" extrusionOk="0">
                  <a:moveTo>
                    <a:pt x="4723" y="17110"/>
                  </a:moveTo>
                  <a:cubicBezTo>
                    <a:pt x="6426" y="18813"/>
                    <a:pt x="8594" y="20439"/>
                    <a:pt x="11458" y="21600"/>
                  </a:cubicBezTo>
                  <a:cubicBezTo>
                    <a:pt x="16026" y="16413"/>
                    <a:pt x="19277" y="10684"/>
                    <a:pt x="21600" y="6039"/>
                  </a:cubicBezTo>
                  <a:cubicBezTo>
                    <a:pt x="20052" y="5419"/>
                    <a:pt x="18890" y="4645"/>
                    <a:pt x="18039" y="3716"/>
                  </a:cubicBezTo>
                  <a:cubicBezTo>
                    <a:pt x="16877" y="2632"/>
                    <a:pt x="16258" y="1471"/>
                    <a:pt x="15794" y="542"/>
                  </a:cubicBezTo>
                  <a:cubicBezTo>
                    <a:pt x="15716" y="310"/>
                    <a:pt x="15639" y="155"/>
                    <a:pt x="15639" y="0"/>
                  </a:cubicBezTo>
                  <a:cubicBezTo>
                    <a:pt x="10916" y="2245"/>
                    <a:pt x="5187" y="5574"/>
                    <a:pt x="0" y="10142"/>
                  </a:cubicBezTo>
                  <a:cubicBezTo>
                    <a:pt x="155" y="10529"/>
                    <a:pt x="387" y="10916"/>
                    <a:pt x="619" y="11381"/>
                  </a:cubicBezTo>
                  <a:cubicBezTo>
                    <a:pt x="1394" y="13006"/>
                    <a:pt x="2710" y="15174"/>
                    <a:pt x="4723" y="17110"/>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5" name="Shape"/>
            <p:cNvSpPr/>
            <p:nvPr/>
          </p:nvSpPr>
          <p:spPr>
            <a:xfrm rot="21463301">
              <a:off x="3506351" y="399278"/>
              <a:ext cx="922477" cy="922477"/>
            </a:xfrm>
            <a:custGeom>
              <a:avLst/>
              <a:gdLst/>
              <a:ahLst/>
              <a:cxnLst>
                <a:cxn ang="0">
                  <a:pos x="wd2" y="hd2"/>
                </a:cxn>
                <a:cxn ang="5400000">
                  <a:pos x="wd2" y="hd2"/>
                </a:cxn>
                <a:cxn ang="10800000">
                  <a:pos x="wd2" y="hd2"/>
                </a:cxn>
                <a:cxn ang="16200000">
                  <a:pos x="wd2" y="hd2"/>
                </a:cxn>
              </a:cxnLst>
              <a:rect l="0" t="0" r="r" b="b"/>
              <a:pathLst>
                <a:path w="21600" h="21600" extrusionOk="0">
                  <a:moveTo>
                    <a:pt x="5308" y="16658"/>
                  </a:moveTo>
                  <a:cubicBezTo>
                    <a:pt x="7322" y="18671"/>
                    <a:pt x="9885" y="20319"/>
                    <a:pt x="13180" y="21600"/>
                  </a:cubicBezTo>
                  <a:cubicBezTo>
                    <a:pt x="19037" y="9153"/>
                    <a:pt x="21600" y="0"/>
                    <a:pt x="21600" y="0"/>
                  </a:cubicBezTo>
                  <a:cubicBezTo>
                    <a:pt x="21600" y="0"/>
                    <a:pt x="12631" y="2563"/>
                    <a:pt x="0" y="8420"/>
                  </a:cubicBezTo>
                  <a:cubicBezTo>
                    <a:pt x="183" y="8786"/>
                    <a:pt x="366" y="9153"/>
                    <a:pt x="549" y="9702"/>
                  </a:cubicBezTo>
                  <a:cubicBezTo>
                    <a:pt x="1464" y="11715"/>
                    <a:pt x="2929" y="14278"/>
                    <a:pt x="5308" y="16658"/>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6" name="Shape"/>
            <p:cNvSpPr/>
            <p:nvPr/>
          </p:nvSpPr>
          <p:spPr>
            <a:xfrm rot="21463301">
              <a:off x="741102" y="1971843"/>
              <a:ext cx="2281390" cy="2294614"/>
            </a:xfrm>
            <a:custGeom>
              <a:avLst/>
              <a:gdLst/>
              <a:ahLst/>
              <a:cxnLst>
                <a:cxn ang="0">
                  <a:pos x="wd2" y="hd2"/>
                </a:cxn>
                <a:cxn ang="5400000">
                  <a:pos x="wd2" y="hd2"/>
                </a:cxn>
                <a:cxn ang="10800000">
                  <a:pos x="wd2" y="hd2"/>
                </a:cxn>
                <a:cxn ang="16200000">
                  <a:pos x="wd2" y="hd2"/>
                </a:cxn>
              </a:cxnLst>
              <a:rect l="0" t="0" r="r" b="b"/>
              <a:pathLst>
                <a:path w="21600" h="21600" extrusionOk="0">
                  <a:moveTo>
                    <a:pt x="15238" y="6709"/>
                  </a:moveTo>
                  <a:cubicBezTo>
                    <a:pt x="13241" y="4718"/>
                    <a:pt x="11910" y="2580"/>
                    <a:pt x="11096" y="1032"/>
                  </a:cubicBezTo>
                  <a:cubicBezTo>
                    <a:pt x="10948" y="663"/>
                    <a:pt x="10800" y="295"/>
                    <a:pt x="10652" y="0"/>
                  </a:cubicBezTo>
                  <a:cubicBezTo>
                    <a:pt x="6362" y="3907"/>
                    <a:pt x="2515" y="8699"/>
                    <a:pt x="0" y="14523"/>
                  </a:cubicBezTo>
                  <a:cubicBezTo>
                    <a:pt x="0" y="14523"/>
                    <a:pt x="814" y="16808"/>
                    <a:pt x="2737" y="18651"/>
                  </a:cubicBezTo>
                  <a:cubicBezTo>
                    <a:pt x="4660" y="20568"/>
                    <a:pt x="7101" y="21600"/>
                    <a:pt x="7101" y="21600"/>
                  </a:cubicBezTo>
                  <a:cubicBezTo>
                    <a:pt x="12945" y="19167"/>
                    <a:pt x="17753" y="15260"/>
                    <a:pt x="21600" y="10984"/>
                  </a:cubicBezTo>
                  <a:cubicBezTo>
                    <a:pt x="18937" y="9878"/>
                    <a:pt x="16866" y="8330"/>
                    <a:pt x="15238" y="6709"/>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7" name="Shape"/>
            <p:cNvSpPr/>
            <p:nvPr/>
          </p:nvSpPr>
          <p:spPr>
            <a:xfrm rot="21463301">
              <a:off x="3436044" y="768235"/>
              <a:ext cx="641436" cy="648047"/>
            </a:xfrm>
            <a:custGeom>
              <a:avLst/>
              <a:gdLst/>
              <a:ahLst/>
              <a:cxnLst>
                <a:cxn ang="0">
                  <a:pos x="wd2" y="hd2"/>
                </a:cxn>
                <a:cxn ang="5400000">
                  <a:pos x="wd2" y="hd2"/>
                </a:cxn>
                <a:cxn ang="10800000">
                  <a:pos x="wd2" y="hd2"/>
                </a:cxn>
                <a:cxn ang="16200000">
                  <a:pos x="wd2" y="hd2"/>
                </a:cxn>
              </a:cxnLst>
              <a:rect l="0" t="0" r="r" b="b"/>
              <a:pathLst>
                <a:path w="21600" h="21600" extrusionOk="0">
                  <a:moveTo>
                    <a:pt x="8166" y="13793"/>
                  </a:moveTo>
                  <a:cubicBezTo>
                    <a:pt x="11063" y="16916"/>
                    <a:pt x="15015" y="19518"/>
                    <a:pt x="20283" y="21600"/>
                  </a:cubicBezTo>
                  <a:cubicBezTo>
                    <a:pt x="20546" y="20559"/>
                    <a:pt x="21073" y="19778"/>
                    <a:pt x="21600" y="18737"/>
                  </a:cubicBezTo>
                  <a:cubicBezTo>
                    <a:pt x="16859" y="16916"/>
                    <a:pt x="13171" y="14573"/>
                    <a:pt x="10273" y="11711"/>
                  </a:cubicBezTo>
                  <a:cubicBezTo>
                    <a:pt x="6849" y="8328"/>
                    <a:pt x="4741" y="4684"/>
                    <a:pt x="3424" y="1822"/>
                  </a:cubicBezTo>
                  <a:cubicBezTo>
                    <a:pt x="3161" y="1041"/>
                    <a:pt x="2898" y="520"/>
                    <a:pt x="2634" y="0"/>
                  </a:cubicBezTo>
                  <a:cubicBezTo>
                    <a:pt x="1844" y="520"/>
                    <a:pt x="790" y="781"/>
                    <a:pt x="0" y="1301"/>
                  </a:cubicBezTo>
                  <a:cubicBezTo>
                    <a:pt x="0" y="1822"/>
                    <a:pt x="263" y="2342"/>
                    <a:pt x="527" y="3123"/>
                  </a:cubicBezTo>
                  <a:cubicBezTo>
                    <a:pt x="2107" y="6246"/>
                    <a:pt x="4215" y="10149"/>
                    <a:pt x="8166" y="13793"/>
                  </a:cubicBezTo>
                </a:path>
              </a:pathLst>
            </a:custGeom>
            <a:solidFill>
              <a:srgbClr val="DFDFE0"/>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8" name="Shape"/>
            <p:cNvSpPr/>
            <p:nvPr/>
          </p:nvSpPr>
          <p:spPr>
            <a:xfrm rot="21463301">
              <a:off x="1841132" y="1885702"/>
              <a:ext cx="1229967" cy="1229967"/>
            </a:xfrm>
            <a:custGeom>
              <a:avLst/>
              <a:gdLst/>
              <a:ahLst/>
              <a:cxnLst>
                <a:cxn ang="0">
                  <a:pos x="wd2" y="hd2"/>
                </a:cxn>
                <a:cxn ang="5400000">
                  <a:pos x="wd2" y="hd2"/>
                </a:cxn>
                <a:cxn ang="10800000">
                  <a:pos x="wd2" y="hd2"/>
                </a:cxn>
                <a:cxn ang="16200000">
                  <a:pos x="wd2" y="hd2"/>
                </a:cxn>
              </a:cxnLst>
              <a:rect l="0" t="0" r="r" b="b"/>
              <a:pathLst>
                <a:path w="21600" h="21600" extrusionOk="0">
                  <a:moveTo>
                    <a:pt x="8530" y="13620"/>
                  </a:moveTo>
                  <a:cubicBezTo>
                    <a:pt x="11557" y="16647"/>
                    <a:pt x="15409" y="19536"/>
                    <a:pt x="20362" y="21600"/>
                  </a:cubicBezTo>
                  <a:cubicBezTo>
                    <a:pt x="20775" y="21187"/>
                    <a:pt x="21187" y="20775"/>
                    <a:pt x="21600" y="20362"/>
                  </a:cubicBezTo>
                  <a:cubicBezTo>
                    <a:pt x="16510" y="18298"/>
                    <a:pt x="12657" y="15409"/>
                    <a:pt x="9631" y="12382"/>
                  </a:cubicBezTo>
                  <a:cubicBezTo>
                    <a:pt x="6054" y="8943"/>
                    <a:pt x="3715" y="5090"/>
                    <a:pt x="2339" y="2201"/>
                  </a:cubicBezTo>
                  <a:cubicBezTo>
                    <a:pt x="1926" y="1376"/>
                    <a:pt x="1513" y="688"/>
                    <a:pt x="1238" y="0"/>
                  </a:cubicBezTo>
                  <a:cubicBezTo>
                    <a:pt x="825" y="413"/>
                    <a:pt x="413" y="825"/>
                    <a:pt x="0" y="1101"/>
                  </a:cubicBezTo>
                  <a:cubicBezTo>
                    <a:pt x="275" y="1651"/>
                    <a:pt x="550" y="2339"/>
                    <a:pt x="825" y="3027"/>
                  </a:cubicBezTo>
                  <a:cubicBezTo>
                    <a:pt x="2339" y="5916"/>
                    <a:pt x="4815" y="9906"/>
                    <a:pt x="8530" y="1362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9" name="Triangle"/>
            <p:cNvSpPr/>
            <p:nvPr/>
          </p:nvSpPr>
          <p:spPr>
            <a:xfrm rot="21463301">
              <a:off x="879085" y="2734698"/>
              <a:ext cx="1398593" cy="1401897"/>
            </a:xfrm>
            <a:custGeom>
              <a:avLst/>
              <a:gdLst/>
              <a:ahLst/>
              <a:cxnLst>
                <a:cxn ang="0">
                  <a:pos x="wd2" y="hd2"/>
                </a:cxn>
                <a:cxn ang="5400000">
                  <a:pos x="wd2" y="hd2"/>
                </a:cxn>
                <a:cxn ang="10800000">
                  <a:pos x="wd2" y="hd2"/>
                </a:cxn>
                <a:cxn ang="16200000">
                  <a:pos x="wd2" y="hd2"/>
                </a:cxn>
              </a:cxnLst>
              <a:rect l="0" t="0" r="r" b="b"/>
              <a:pathLst>
                <a:path w="21600" h="21600" extrusionOk="0">
                  <a:moveTo>
                    <a:pt x="18077" y="0"/>
                  </a:moveTo>
                  <a:lnTo>
                    <a:pt x="21600" y="3617"/>
                  </a:lnTo>
                  <a:lnTo>
                    <a:pt x="0" y="21600"/>
                  </a:lnTo>
                  <a:lnTo>
                    <a:pt x="18077"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0" name="Shape"/>
            <p:cNvSpPr/>
            <p:nvPr/>
          </p:nvSpPr>
          <p:spPr>
            <a:xfrm rot="21463301">
              <a:off x="4179172" y="11594"/>
              <a:ext cx="595146" cy="5951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40" y="15600"/>
                  </a:lnTo>
                  <a:lnTo>
                    <a:pt x="0" y="21600"/>
                  </a:lnTo>
                  <a:lnTo>
                    <a:pt x="6000" y="20400"/>
                  </a:lnTo>
                  <a:lnTo>
                    <a:pt x="21600"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1" name="Shape"/>
            <p:cNvSpPr/>
            <p:nvPr/>
          </p:nvSpPr>
          <p:spPr>
            <a:xfrm rot="21463301">
              <a:off x="2807088" y="1404749"/>
              <a:ext cx="684092" cy="684092"/>
            </a:xfrm>
            <a:custGeom>
              <a:avLst/>
              <a:gdLst/>
              <a:ahLst/>
              <a:cxnLst>
                <a:cxn ang="0">
                  <a:pos x="wd2" y="hd2"/>
                </a:cxn>
                <a:cxn ang="5400000">
                  <a:pos x="wd2" y="hd2"/>
                </a:cxn>
                <a:cxn ang="10800000">
                  <a:pos x="wd2" y="hd2"/>
                </a:cxn>
                <a:cxn ang="16200000">
                  <a:pos x="wd2" y="hd2"/>
                </a:cxn>
              </a:cxnLst>
              <a:rect l="0" t="0" r="r" b="b"/>
              <a:pathLst>
                <a:path w="19687" h="19687" extrusionOk="0">
                  <a:moveTo>
                    <a:pt x="16819" y="16819"/>
                  </a:moveTo>
                  <a:cubicBezTo>
                    <a:pt x="12994" y="20644"/>
                    <a:pt x="6694" y="20644"/>
                    <a:pt x="2869" y="16819"/>
                  </a:cubicBezTo>
                  <a:cubicBezTo>
                    <a:pt x="-956" y="12994"/>
                    <a:pt x="-956" y="6694"/>
                    <a:pt x="2869" y="2869"/>
                  </a:cubicBezTo>
                  <a:cubicBezTo>
                    <a:pt x="6694" y="-956"/>
                    <a:pt x="12994" y="-956"/>
                    <a:pt x="16819" y="2869"/>
                  </a:cubicBezTo>
                  <a:cubicBezTo>
                    <a:pt x="20644" y="6694"/>
                    <a:pt x="20644" y="12994"/>
                    <a:pt x="16819" y="16819"/>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2" name="Shape"/>
            <p:cNvSpPr/>
            <p:nvPr/>
          </p:nvSpPr>
          <p:spPr>
            <a:xfrm rot="21463301">
              <a:off x="2807910" y="1405571"/>
              <a:ext cx="682448" cy="6824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875" y="21600"/>
                    <a:pt x="5175" y="20475"/>
                    <a:pt x="3150" y="18450"/>
                  </a:cubicBezTo>
                  <a:cubicBezTo>
                    <a:pt x="1125" y="16425"/>
                    <a:pt x="0" y="13725"/>
                    <a:pt x="0" y="10800"/>
                  </a:cubicBezTo>
                  <a:cubicBezTo>
                    <a:pt x="0" y="7875"/>
                    <a:pt x="1125" y="5175"/>
                    <a:pt x="3150" y="3150"/>
                  </a:cubicBezTo>
                  <a:cubicBezTo>
                    <a:pt x="5175" y="1125"/>
                    <a:pt x="7875" y="0"/>
                    <a:pt x="10800" y="0"/>
                  </a:cubicBezTo>
                  <a:cubicBezTo>
                    <a:pt x="13725" y="0"/>
                    <a:pt x="16425" y="1125"/>
                    <a:pt x="18450" y="3150"/>
                  </a:cubicBezTo>
                  <a:cubicBezTo>
                    <a:pt x="20475" y="5175"/>
                    <a:pt x="21600" y="7875"/>
                    <a:pt x="21600" y="10800"/>
                  </a:cubicBezTo>
                  <a:cubicBezTo>
                    <a:pt x="21600" y="13725"/>
                    <a:pt x="20475" y="16425"/>
                    <a:pt x="18450" y="18450"/>
                  </a:cubicBezTo>
                  <a:cubicBezTo>
                    <a:pt x="16425" y="20475"/>
                    <a:pt x="13725" y="21600"/>
                    <a:pt x="10800" y="21600"/>
                  </a:cubicBezTo>
                  <a:moveTo>
                    <a:pt x="10800" y="2250"/>
                  </a:moveTo>
                  <a:cubicBezTo>
                    <a:pt x="8550" y="2250"/>
                    <a:pt x="6300" y="3150"/>
                    <a:pt x="4725" y="4725"/>
                  </a:cubicBezTo>
                  <a:cubicBezTo>
                    <a:pt x="3150" y="6300"/>
                    <a:pt x="2250" y="8550"/>
                    <a:pt x="2250" y="10800"/>
                  </a:cubicBezTo>
                  <a:cubicBezTo>
                    <a:pt x="2250" y="13050"/>
                    <a:pt x="3150" y="15300"/>
                    <a:pt x="4725" y="16875"/>
                  </a:cubicBezTo>
                  <a:cubicBezTo>
                    <a:pt x="6300" y="18450"/>
                    <a:pt x="8550" y="19350"/>
                    <a:pt x="10800" y="19350"/>
                  </a:cubicBezTo>
                  <a:cubicBezTo>
                    <a:pt x="13050" y="19350"/>
                    <a:pt x="15300" y="18450"/>
                    <a:pt x="16875" y="16875"/>
                  </a:cubicBezTo>
                  <a:cubicBezTo>
                    <a:pt x="18450" y="15300"/>
                    <a:pt x="19350" y="13050"/>
                    <a:pt x="19350" y="10800"/>
                  </a:cubicBezTo>
                  <a:cubicBezTo>
                    <a:pt x="19350" y="8550"/>
                    <a:pt x="18450" y="6300"/>
                    <a:pt x="16875" y="4725"/>
                  </a:cubicBezTo>
                  <a:cubicBezTo>
                    <a:pt x="15300" y="3150"/>
                    <a:pt x="13050" y="2250"/>
                    <a:pt x="10800" y="2250"/>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3" name="Oval"/>
            <p:cNvSpPr/>
            <p:nvPr/>
          </p:nvSpPr>
          <p:spPr>
            <a:xfrm rot="21463301">
              <a:off x="4410255" y="376145"/>
              <a:ext cx="1694" cy="16934"/>
            </a:xfrm>
            <a:prstGeom prst="ellipse">
              <a:avLst/>
            </a:prstGeom>
            <a:no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4" name="Shape"/>
            <p:cNvSpPr/>
            <p:nvPr/>
          </p:nvSpPr>
          <p:spPr>
            <a:xfrm rot="21463301">
              <a:off x="1508044" y="3288708"/>
              <a:ext cx="1391980" cy="972071"/>
            </a:xfrm>
            <a:custGeom>
              <a:avLst/>
              <a:gdLst/>
              <a:ahLst/>
              <a:cxnLst>
                <a:cxn ang="0">
                  <a:pos x="wd2" y="hd2"/>
                </a:cxn>
                <a:cxn ang="5400000">
                  <a:pos x="wd2" y="hd2"/>
                </a:cxn>
                <a:cxn ang="10800000">
                  <a:pos x="wd2" y="hd2"/>
                </a:cxn>
                <a:cxn ang="16200000">
                  <a:pos x="wd2" y="hd2"/>
                </a:cxn>
              </a:cxnLst>
              <a:rect l="0" t="0" r="r" b="b"/>
              <a:pathLst>
                <a:path w="21600" h="21600" extrusionOk="0">
                  <a:moveTo>
                    <a:pt x="5461" y="17768"/>
                  </a:moveTo>
                  <a:cubicBezTo>
                    <a:pt x="3762" y="19161"/>
                    <a:pt x="1942" y="20381"/>
                    <a:pt x="121" y="21426"/>
                  </a:cubicBezTo>
                  <a:cubicBezTo>
                    <a:pt x="121" y="21426"/>
                    <a:pt x="121" y="21426"/>
                    <a:pt x="0" y="21426"/>
                  </a:cubicBezTo>
                  <a:cubicBezTo>
                    <a:pt x="0" y="21426"/>
                    <a:pt x="0" y="21426"/>
                    <a:pt x="0" y="21426"/>
                  </a:cubicBezTo>
                  <a:cubicBezTo>
                    <a:pt x="121" y="21600"/>
                    <a:pt x="121" y="21600"/>
                    <a:pt x="121" y="21600"/>
                  </a:cubicBezTo>
                  <a:cubicBezTo>
                    <a:pt x="1942" y="20381"/>
                    <a:pt x="3762" y="19161"/>
                    <a:pt x="5461" y="17768"/>
                  </a:cubicBezTo>
                  <a:cubicBezTo>
                    <a:pt x="5461" y="17768"/>
                    <a:pt x="5461" y="17768"/>
                    <a:pt x="5461" y="17768"/>
                  </a:cubicBezTo>
                  <a:moveTo>
                    <a:pt x="21600" y="0"/>
                  </a:moveTo>
                  <a:cubicBezTo>
                    <a:pt x="20872" y="1219"/>
                    <a:pt x="20022" y="2265"/>
                    <a:pt x="19173" y="3310"/>
                  </a:cubicBezTo>
                  <a:cubicBezTo>
                    <a:pt x="19173" y="3310"/>
                    <a:pt x="19173" y="3310"/>
                    <a:pt x="19173" y="3310"/>
                  </a:cubicBezTo>
                  <a:cubicBezTo>
                    <a:pt x="20022" y="2265"/>
                    <a:pt x="20872" y="1219"/>
                    <a:pt x="21600" y="0"/>
                  </a:cubicBezTo>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5" name="Shape"/>
            <p:cNvSpPr/>
            <p:nvPr/>
          </p:nvSpPr>
          <p:spPr>
            <a:xfrm rot="21463301">
              <a:off x="1490969" y="4265450"/>
              <a:ext cx="36372" cy="16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21600"/>
                    <a:pt x="21600" y="21600"/>
                    <a:pt x="21600" y="21600"/>
                  </a:cubicBezTo>
                  <a:cubicBezTo>
                    <a:pt x="21600" y="21600"/>
                    <a:pt x="21600" y="21600"/>
                    <a:pt x="21600" y="21600"/>
                  </a:cubicBezTo>
                  <a:cubicBezTo>
                    <a:pt x="17280" y="10800"/>
                    <a:pt x="12960" y="10800"/>
                    <a:pt x="0" y="0"/>
                  </a:cubicBezTo>
                </a:path>
              </a:pathLst>
            </a:custGeom>
            <a:solidFill>
              <a:srgbClr val="E5C0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6" name="Shape"/>
            <p:cNvSpPr/>
            <p:nvPr/>
          </p:nvSpPr>
          <p:spPr>
            <a:xfrm rot="21463301">
              <a:off x="1861286" y="3433558"/>
              <a:ext cx="882800" cy="651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92" y="8067"/>
                    <a:pt x="8028" y="15614"/>
                    <a:pt x="0" y="21600"/>
                  </a:cubicBezTo>
                  <a:cubicBezTo>
                    <a:pt x="0" y="21600"/>
                    <a:pt x="0" y="21600"/>
                    <a:pt x="0" y="21600"/>
                  </a:cubicBezTo>
                  <a:cubicBezTo>
                    <a:pt x="8028" y="15614"/>
                    <a:pt x="15292" y="8067"/>
                    <a:pt x="21600" y="0"/>
                  </a:cubicBezTo>
                  <a:cubicBezTo>
                    <a:pt x="21600" y="0"/>
                    <a:pt x="21600" y="0"/>
                    <a:pt x="21600" y="0"/>
                  </a:cubicBezTo>
                </a:path>
              </a:pathLst>
            </a:custGeom>
            <a:solidFill>
              <a:srgbClr val="264D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7" name="Shape"/>
            <p:cNvSpPr/>
            <p:nvPr/>
          </p:nvSpPr>
          <p:spPr>
            <a:xfrm rot="21463301">
              <a:off x="2715050" y="1345573"/>
              <a:ext cx="1358917" cy="1659794"/>
            </a:xfrm>
            <a:custGeom>
              <a:avLst/>
              <a:gdLst/>
              <a:ahLst/>
              <a:cxnLst>
                <a:cxn ang="0">
                  <a:pos x="wd2" y="hd2"/>
                </a:cxn>
                <a:cxn ang="5400000">
                  <a:pos x="wd2" y="hd2"/>
                </a:cxn>
                <a:cxn ang="10800000">
                  <a:pos x="wd2" y="hd2"/>
                </a:cxn>
                <a:cxn ang="16200000">
                  <a:pos x="wd2" y="hd2"/>
                </a:cxn>
              </a:cxnLst>
              <a:rect l="0" t="0" r="r" b="b"/>
              <a:pathLst>
                <a:path w="21600" h="21600" extrusionOk="0">
                  <a:moveTo>
                    <a:pt x="18993" y="0"/>
                  </a:moveTo>
                  <a:cubicBezTo>
                    <a:pt x="17131" y="2242"/>
                    <a:pt x="15021" y="4687"/>
                    <a:pt x="12538" y="7234"/>
                  </a:cubicBezTo>
                  <a:cubicBezTo>
                    <a:pt x="12290" y="7743"/>
                    <a:pt x="11917" y="8151"/>
                    <a:pt x="11421" y="8558"/>
                  </a:cubicBezTo>
                  <a:cubicBezTo>
                    <a:pt x="11297" y="8660"/>
                    <a:pt x="11172" y="8762"/>
                    <a:pt x="11048" y="8864"/>
                  </a:cubicBezTo>
                  <a:cubicBezTo>
                    <a:pt x="7821" y="12226"/>
                    <a:pt x="4097" y="15792"/>
                    <a:pt x="0" y="19257"/>
                  </a:cubicBezTo>
                  <a:cubicBezTo>
                    <a:pt x="1614" y="20174"/>
                    <a:pt x="3476" y="20989"/>
                    <a:pt x="5462" y="21600"/>
                  </a:cubicBezTo>
                  <a:cubicBezTo>
                    <a:pt x="12786" y="14774"/>
                    <a:pt x="18000" y="7234"/>
                    <a:pt x="21600" y="1121"/>
                  </a:cubicBezTo>
                  <a:cubicBezTo>
                    <a:pt x="20607" y="815"/>
                    <a:pt x="19738" y="408"/>
                    <a:pt x="18993"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8" name="Shape"/>
            <p:cNvSpPr/>
            <p:nvPr/>
          </p:nvSpPr>
          <p:spPr>
            <a:xfrm rot="21463301">
              <a:off x="3910166" y="587703"/>
              <a:ext cx="452974" cy="727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32"/>
                    <a:pt x="19366" y="232"/>
                    <a:pt x="19366" y="232"/>
                  </a:cubicBezTo>
                  <a:cubicBezTo>
                    <a:pt x="15269" y="4645"/>
                    <a:pt x="8938" y="11381"/>
                    <a:pt x="0" y="19277"/>
                  </a:cubicBezTo>
                  <a:cubicBezTo>
                    <a:pt x="2234" y="20206"/>
                    <a:pt x="4841" y="20903"/>
                    <a:pt x="7448" y="21600"/>
                  </a:cubicBezTo>
                  <a:cubicBezTo>
                    <a:pt x="14524" y="12310"/>
                    <a:pt x="18993" y="4645"/>
                    <a:pt x="21600" y="0"/>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29" name="Shape"/>
            <p:cNvSpPr/>
            <p:nvPr/>
          </p:nvSpPr>
          <p:spPr>
            <a:xfrm rot="21463301">
              <a:off x="1236614" y="2947286"/>
              <a:ext cx="1805275" cy="1309319"/>
            </a:xfrm>
            <a:custGeom>
              <a:avLst/>
              <a:gdLst/>
              <a:ahLst/>
              <a:cxnLst>
                <a:cxn ang="0">
                  <a:pos x="wd2" y="hd2"/>
                </a:cxn>
                <a:cxn ang="5400000">
                  <a:pos x="wd2" y="hd2"/>
                </a:cxn>
                <a:cxn ang="10800000">
                  <a:pos x="wd2" y="hd2"/>
                </a:cxn>
                <a:cxn ang="16200000">
                  <a:pos x="wd2" y="hd2"/>
                </a:cxn>
              </a:cxnLst>
              <a:rect l="0" t="0" r="r" b="b"/>
              <a:pathLst>
                <a:path w="21600" h="21600" extrusionOk="0">
                  <a:moveTo>
                    <a:pt x="17579" y="0"/>
                  </a:moveTo>
                  <a:cubicBezTo>
                    <a:pt x="12436" y="7114"/>
                    <a:pt x="6545" y="13969"/>
                    <a:pt x="0" y="19013"/>
                  </a:cubicBezTo>
                  <a:cubicBezTo>
                    <a:pt x="2712" y="21341"/>
                    <a:pt x="2712" y="21341"/>
                    <a:pt x="2712" y="21341"/>
                  </a:cubicBezTo>
                  <a:cubicBezTo>
                    <a:pt x="2992" y="21471"/>
                    <a:pt x="3086" y="21471"/>
                    <a:pt x="3179" y="21600"/>
                  </a:cubicBezTo>
                  <a:cubicBezTo>
                    <a:pt x="3273" y="21600"/>
                    <a:pt x="3273" y="21600"/>
                    <a:pt x="3273" y="21600"/>
                  </a:cubicBezTo>
                  <a:cubicBezTo>
                    <a:pt x="4675" y="20824"/>
                    <a:pt x="6078" y="19919"/>
                    <a:pt x="7387" y="18884"/>
                  </a:cubicBezTo>
                  <a:cubicBezTo>
                    <a:pt x="11314" y="15909"/>
                    <a:pt x="14868" y="12158"/>
                    <a:pt x="17953" y="8149"/>
                  </a:cubicBezTo>
                  <a:cubicBezTo>
                    <a:pt x="18608" y="7372"/>
                    <a:pt x="19262" y="6596"/>
                    <a:pt x="19823" y="5691"/>
                  </a:cubicBezTo>
                  <a:cubicBezTo>
                    <a:pt x="20478" y="4786"/>
                    <a:pt x="21039" y="3880"/>
                    <a:pt x="21600" y="2975"/>
                  </a:cubicBezTo>
                  <a:cubicBezTo>
                    <a:pt x="20104" y="2199"/>
                    <a:pt x="18795" y="1164"/>
                    <a:pt x="17579"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0" name="Shape"/>
            <p:cNvSpPr/>
            <p:nvPr/>
          </p:nvSpPr>
          <p:spPr>
            <a:xfrm rot="21463301">
              <a:off x="3875365" y="1245666"/>
              <a:ext cx="204997" cy="162014"/>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cubicBezTo>
                    <a:pt x="3323" y="4114"/>
                    <a:pt x="1662" y="7200"/>
                    <a:pt x="0" y="10286"/>
                  </a:cubicBezTo>
                  <a:cubicBezTo>
                    <a:pt x="4985" y="14400"/>
                    <a:pt x="10800" y="18514"/>
                    <a:pt x="17446" y="21600"/>
                  </a:cubicBezTo>
                  <a:cubicBezTo>
                    <a:pt x="19108" y="17486"/>
                    <a:pt x="20769" y="13371"/>
                    <a:pt x="21600" y="10286"/>
                  </a:cubicBezTo>
                  <a:cubicBezTo>
                    <a:pt x="15785" y="7200"/>
                    <a:pt x="9969" y="4114"/>
                    <a:pt x="4985" y="0"/>
                  </a:cubicBezTo>
                </a:path>
              </a:pathLst>
            </a:custGeom>
            <a:solidFill>
              <a:srgbClr val="CECFD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1" name="Shape"/>
            <p:cNvSpPr/>
            <p:nvPr/>
          </p:nvSpPr>
          <p:spPr>
            <a:xfrm rot="21463301">
              <a:off x="2683545" y="2847632"/>
              <a:ext cx="406685" cy="251285"/>
            </a:xfrm>
            <a:custGeom>
              <a:avLst/>
              <a:gdLst/>
              <a:ahLst/>
              <a:cxnLst>
                <a:cxn ang="0">
                  <a:pos x="wd2" y="hd2"/>
                </a:cxn>
                <a:cxn ang="5400000">
                  <a:pos x="wd2" y="hd2"/>
                </a:cxn>
                <a:cxn ang="10800000">
                  <a:pos x="wd2" y="hd2"/>
                </a:cxn>
                <a:cxn ang="16200000">
                  <a:pos x="wd2" y="hd2"/>
                </a:cxn>
              </a:cxnLst>
              <a:rect l="0" t="0" r="r" b="b"/>
              <a:pathLst>
                <a:path w="21600" h="21600" extrusionOk="0">
                  <a:moveTo>
                    <a:pt x="3323" y="0"/>
                  </a:moveTo>
                  <a:cubicBezTo>
                    <a:pt x="2077" y="2025"/>
                    <a:pt x="831" y="4050"/>
                    <a:pt x="0" y="6075"/>
                  </a:cubicBezTo>
                  <a:cubicBezTo>
                    <a:pt x="5400" y="12150"/>
                    <a:pt x="11215" y="17550"/>
                    <a:pt x="17862" y="21600"/>
                  </a:cubicBezTo>
                  <a:cubicBezTo>
                    <a:pt x="19108" y="19575"/>
                    <a:pt x="20354" y="17550"/>
                    <a:pt x="21600" y="15525"/>
                  </a:cubicBezTo>
                  <a:cubicBezTo>
                    <a:pt x="14954" y="11475"/>
                    <a:pt x="8723" y="6075"/>
                    <a:pt x="3323" y="0"/>
                  </a:cubicBezTo>
                </a:path>
              </a:pathLst>
            </a:custGeom>
            <a:solidFill>
              <a:srgbClr val="818287"/>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grpSp>
      <p:grpSp>
        <p:nvGrpSpPr>
          <p:cNvPr id="235" name="Group"/>
          <p:cNvGrpSpPr/>
          <p:nvPr/>
        </p:nvGrpSpPr>
        <p:grpSpPr>
          <a:xfrm>
            <a:off x="8344657" y="2256402"/>
            <a:ext cx="604952" cy="604952"/>
            <a:chOff x="0" y="0"/>
            <a:chExt cx="1613202" cy="1613202"/>
          </a:xfrm>
        </p:grpSpPr>
        <p:sp>
          <p:nvSpPr>
            <p:cNvPr id="233" name="Circle"/>
            <p:cNvSpPr/>
            <p:nvPr/>
          </p:nvSpPr>
          <p:spPr>
            <a:xfrm flipH="1">
              <a:off x="0" y="-1"/>
              <a:ext cx="1613203" cy="1613204"/>
            </a:xfrm>
            <a:prstGeom prst="ellipse">
              <a:avLst/>
            </a:prstGeom>
            <a:solidFill>
              <a:srgbClr val="AEAFB2"/>
            </a:solidFill>
            <a:ln w="12700" cap="flat">
              <a:noFill/>
              <a:miter lim="400000"/>
            </a:ln>
            <a:effectLst/>
          </p:spPr>
          <p:txBody>
            <a:bodyPr wrap="square" lIns="22859" tIns="22859" rIns="22859" bIns="22859" numCol="1" anchor="ctr">
              <a:noAutofit/>
            </a:bodyPr>
            <a:lstStyle/>
            <a:p>
              <a:pPr algn="r" defTabSz="1219200">
                <a:defRPr sz="5600">
                  <a:solidFill>
                    <a:srgbClr val="898A8F"/>
                  </a:solidFill>
                </a:defRPr>
              </a:pPr>
              <a:endParaRPr sz="21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4" name="Shape"/>
            <p:cNvSpPr/>
            <p:nvPr/>
          </p:nvSpPr>
          <p:spPr>
            <a:xfrm flipH="1">
              <a:off x="355361" y="356420"/>
              <a:ext cx="825116" cy="933605"/>
            </a:xfrm>
            <a:custGeom>
              <a:avLst/>
              <a:gdLst/>
              <a:ahLst/>
              <a:cxnLst>
                <a:cxn ang="0">
                  <a:pos x="wd2" y="hd2"/>
                </a:cxn>
                <a:cxn ang="5400000">
                  <a:pos x="wd2" y="hd2"/>
                </a:cxn>
                <a:cxn ang="10800000">
                  <a:pos x="wd2" y="hd2"/>
                </a:cxn>
                <a:cxn ang="16200000">
                  <a:pos x="wd2" y="hd2"/>
                </a:cxn>
              </a:cxnLst>
              <a:rect l="0" t="0" r="r" b="b"/>
              <a:pathLst>
                <a:path w="20301" h="20835" extrusionOk="0">
                  <a:moveTo>
                    <a:pt x="18314" y="8890"/>
                  </a:moveTo>
                  <a:cubicBezTo>
                    <a:pt x="19793" y="2249"/>
                    <a:pt x="13703" y="-765"/>
                    <a:pt x="7013" y="164"/>
                  </a:cubicBezTo>
                  <a:cubicBezTo>
                    <a:pt x="297" y="1116"/>
                    <a:pt x="498" y="4720"/>
                    <a:pt x="97" y="6420"/>
                  </a:cubicBezTo>
                  <a:cubicBezTo>
                    <a:pt x="-755" y="10976"/>
                    <a:pt x="4282" y="15894"/>
                    <a:pt x="4282" y="15894"/>
                  </a:cubicBezTo>
                  <a:cubicBezTo>
                    <a:pt x="4081" y="20835"/>
                    <a:pt x="4081" y="20835"/>
                    <a:pt x="4081" y="20835"/>
                  </a:cubicBezTo>
                  <a:cubicBezTo>
                    <a:pt x="12250" y="20835"/>
                    <a:pt x="12250" y="20835"/>
                    <a:pt x="12250" y="20835"/>
                  </a:cubicBezTo>
                  <a:cubicBezTo>
                    <a:pt x="12877" y="18546"/>
                    <a:pt x="12877" y="18546"/>
                    <a:pt x="12877" y="18546"/>
                  </a:cubicBezTo>
                  <a:cubicBezTo>
                    <a:pt x="12877" y="18546"/>
                    <a:pt x="13077" y="19112"/>
                    <a:pt x="15182" y="19316"/>
                  </a:cubicBezTo>
                  <a:cubicBezTo>
                    <a:pt x="17487" y="19498"/>
                    <a:pt x="17061" y="17027"/>
                    <a:pt x="17061" y="17027"/>
                  </a:cubicBezTo>
                  <a:cubicBezTo>
                    <a:pt x="17061" y="17027"/>
                    <a:pt x="18540" y="16461"/>
                    <a:pt x="18540" y="16098"/>
                  </a:cubicBezTo>
                  <a:cubicBezTo>
                    <a:pt x="18540" y="15713"/>
                    <a:pt x="17688" y="15146"/>
                    <a:pt x="17688" y="15146"/>
                  </a:cubicBezTo>
                  <a:cubicBezTo>
                    <a:pt x="17688" y="15146"/>
                    <a:pt x="18540" y="15327"/>
                    <a:pt x="18941" y="14942"/>
                  </a:cubicBezTo>
                  <a:cubicBezTo>
                    <a:pt x="19141" y="14579"/>
                    <a:pt x="18540" y="13423"/>
                    <a:pt x="18540" y="13423"/>
                  </a:cubicBezTo>
                  <a:cubicBezTo>
                    <a:pt x="18540" y="13423"/>
                    <a:pt x="19567" y="13423"/>
                    <a:pt x="20193" y="12676"/>
                  </a:cubicBezTo>
                  <a:cubicBezTo>
                    <a:pt x="20845" y="12109"/>
                    <a:pt x="18314" y="10205"/>
                    <a:pt x="18314" y="8890"/>
                  </a:cubicBezTo>
                  <a:close/>
                  <a:moveTo>
                    <a:pt x="6587" y="9842"/>
                  </a:moveTo>
                  <a:cubicBezTo>
                    <a:pt x="6587" y="9842"/>
                    <a:pt x="6587" y="9457"/>
                    <a:pt x="6587" y="9276"/>
                  </a:cubicBezTo>
                  <a:cubicBezTo>
                    <a:pt x="6361" y="9072"/>
                    <a:pt x="6161" y="9072"/>
                    <a:pt x="5961" y="9072"/>
                  </a:cubicBezTo>
                  <a:cubicBezTo>
                    <a:pt x="5760" y="9276"/>
                    <a:pt x="5334" y="9457"/>
                    <a:pt x="5334" y="9457"/>
                  </a:cubicBezTo>
                  <a:cubicBezTo>
                    <a:pt x="5109" y="9638"/>
                    <a:pt x="5109" y="9638"/>
                    <a:pt x="5109" y="9638"/>
                  </a:cubicBezTo>
                  <a:lnTo>
                    <a:pt x="4482" y="9457"/>
                  </a:lnTo>
                  <a:cubicBezTo>
                    <a:pt x="3229" y="8120"/>
                    <a:pt x="3229" y="8120"/>
                    <a:pt x="3229" y="8120"/>
                  </a:cubicBezTo>
                  <a:cubicBezTo>
                    <a:pt x="3229" y="7372"/>
                    <a:pt x="3229" y="7372"/>
                    <a:pt x="3229" y="7372"/>
                  </a:cubicBezTo>
                  <a:cubicBezTo>
                    <a:pt x="3229" y="7372"/>
                    <a:pt x="3655" y="6987"/>
                    <a:pt x="3856" y="6987"/>
                  </a:cubicBezTo>
                  <a:cubicBezTo>
                    <a:pt x="3856" y="6805"/>
                    <a:pt x="3856" y="6624"/>
                    <a:pt x="3856" y="6420"/>
                  </a:cubicBezTo>
                  <a:cubicBezTo>
                    <a:pt x="3455" y="6239"/>
                    <a:pt x="2803" y="6057"/>
                    <a:pt x="2803" y="6057"/>
                  </a:cubicBezTo>
                  <a:cubicBezTo>
                    <a:pt x="2603" y="5287"/>
                    <a:pt x="2603" y="5287"/>
                    <a:pt x="2603" y="5287"/>
                  </a:cubicBezTo>
                  <a:cubicBezTo>
                    <a:pt x="3455" y="3768"/>
                    <a:pt x="3455" y="3768"/>
                    <a:pt x="3455" y="3768"/>
                  </a:cubicBezTo>
                  <a:cubicBezTo>
                    <a:pt x="4282" y="3587"/>
                    <a:pt x="4282" y="3587"/>
                    <a:pt x="4282" y="3587"/>
                  </a:cubicBezTo>
                  <a:cubicBezTo>
                    <a:pt x="4282" y="3587"/>
                    <a:pt x="4908" y="3768"/>
                    <a:pt x="5109" y="3768"/>
                  </a:cubicBezTo>
                  <a:cubicBezTo>
                    <a:pt x="5334" y="3768"/>
                    <a:pt x="5334" y="3587"/>
                    <a:pt x="5535" y="3587"/>
                  </a:cubicBezTo>
                  <a:cubicBezTo>
                    <a:pt x="5535" y="3201"/>
                    <a:pt x="5535" y="2635"/>
                    <a:pt x="5535" y="2635"/>
                  </a:cubicBezTo>
                  <a:cubicBezTo>
                    <a:pt x="6161" y="2068"/>
                    <a:pt x="6161" y="2068"/>
                    <a:pt x="6161" y="2068"/>
                  </a:cubicBezTo>
                  <a:cubicBezTo>
                    <a:pt x="8040" y="1887"/>
                    <a:pt x="8040" y="1887"/>
                    <a:pt x="8040" y="1887"/>
                  </a:cubicBezTo>
                  <a:cubicBezTo>
                    <a:pt x="8667" y="2453"/>
                    <a:pt x="8667" y="2453"/>
                    <a:pt x="8667" y="2453"/>
                  </a:cubicBezTo>
                  <a:cubicBezTo>
                    <a:pt x="8667" y="2453"/>
                    <a:pt x="8667" y="3020"/>
                    <a:pt x="8667" y="3201"/>
                  </a:cubicBezTo>
                  <a:cubicBezTo>
                    <a:pt x="8892" y="3201"/>
                    <a:pt x="9093" y="3383"/>
                    <a:pt x="9318" y="3383"/>
                  </a:cubicBezTo>
                  <a:cubicBezTo>
                    <a:pt x="9519" y="3201"/>
                    <a:pt x="9945" y="3020"/>
                    <a:pt x="9945" y="3020"/>
                  </a:cubicBezTo>
                  <a:cubicBezTo>
                    <a:pt x="10772" y="3020"/>
                    <a:pt x="10772" y="3020"/>
                    <a:pt x="10772" y="3020"/>
                  </a:cubicBezTo>
                  <a:cubicBezTo>
                    <a:pt x="12025" y="4153"/>
                    <a:pt x="12025" y="4153"/>
                    <a:pt x="12025" y="4153"/>
                  </a:cubicBezTo>
                  <a:cubicBezTo>
                    <a:pt x="12025" y="4901"/>
                    <a:pt x="12025" y="4901"/>
                    <a:pt x="12025" y="4901"/>
                  </a:cubicBezTo>
                  <a:cubicBezTo>
                    <a:pt x="12025" y="4901"/>
                    <a:pt x="11624" y="5287"/>
                    <a:pt x="11198" y="5672"/>
                  </a:cubicBezTo>
                  <a:cubicBezTo>
                    <a:pt x="11398" y="5672"/>
                    <a:pt x="11398" y="5853"/>
                    <a:pt x="11398" y="6057"/>
                  </a:cubicBezTo>
                  <a:cubicBezTo>
                    <a:pt x="11624" y="6239"/>
                    <a:pt x="12250" y="6624"/>
                    <a:pt x="12250" y="6624"/>
                  </a:cubicBezTo>
                  <a:cubicBezTo>
                    <a:pt x="12451" y="7372"/>
                    <a:pt x="12451" y="7372"/>
                    <a:pt x="12451" y="7372"/>
                  </a:cubicBezTo>
                  <a:cubicBezTo>
                    <a:pt x="11624" y="8709"/>
                    <a:pt x="11624" y="8709"/>
                    <a:pt x="11624" y="8709"/>
                  </a:cubicBezTo>
                  <a:cubicBezTo>
                    <a:pt x="10772" y="8890"/>
                    <a:pt x="10772" y="8890"/>
                    <a:pt x="10772" y="8890"/>
                  </a:cubicBezTo>
                  <a:cubicBezTo>
                    <a:pt x="10772" y="8890"/>
                    <a:pt x="10346" y="8709"/>
                    <a:pt x="9945" y="8505"/>
                  </a:cubicBezTo>
                  <a:cubicBezTo>
                    <a:pt x="9945" y="8709"/>
                    <a:pt x="9719" y="8709"/>
                    <a:pt x="9519" y="8890"/>
                  </a:cubicBezTo>
                  <a:cubicBezTo>
                    <a:pt x="9519" y="9072"/>
                    <a:pt x="9719" y="9638"/>
                    <a:pt x="9719" y="9638"/>
                  </a:cubicBezTo>
                  <a:cubicBezTo>
                    <a:pt x="9093" y="10205"/>
                    <a:pt x="9093" y="10205"/>
                    <a:pt x="9093" y="10205"/>
                  </a:cubicBezTo>
                  <a:cubicBezTo>
                    <a:pt x="7213" y="10409"/>
                    <a:pt x="7213" y="10409"/>
                    <a:pt x="7213" y="10409"/>
                  </a:cubicBezTo>
                  <a:lnTo>
                    <a:pt x="6587" y="9842"/>
                  </a:lnTo>
                  <a:close/>
                  <a:moveTo>
                    <a:pt x="14129" y="14194"/>
                  </a:moveTo>
                  <a:cubicBezTo>
                    <a:pt x="13703" y="14398"/>
                    <a:pt x="13703" y="14398"/>
                    <a:pt x="13703" y="14398"/>
                  </a:cubicBezTo>
                  <a:cubicBezTo>
                    <a:pt x="13703" y="14398"/>
                    <a:pt x="13303" y="14194"/>
                    <a:pt x="13303" y="14013"/>
                  </a:cubicBezTo>
                  <a:cubicBezTo>
                    <a:pt x="13077" y="14194"/>
                    <a:pt x="13077" y="14194"/>
                    <a:pt x="12877" y="14194"/>
                  </a:cubicBezTo>
                  <a:cubicBezTo>
                    <a:pt x="12877" y="14398"/>
                    <a:pt x="13077" y="14761"/>
                    <a:pt x="13077" y="14761"/>
                  </a:cubicBezTo>
                  <a:cubicBezTo>
                    <a:pt x="12651" y="15146"/>
                    <a:pt x="12651" y="15146"/>
                    <a:pt x="12651" y="15146"/>
                  </a:cubicBezTo>
                  <a:cubicBezTo>
                    <a:pt x="11398" y="15327"/>
                    <a:pt x="11398" y="15327"/>
                    <a:pt x="11398" y="15327"/>
                  </a:cubicBezTo>
                  <a:cubicBezTo>
                    <a:pt x="10997" y="14942"/>
                    <a:pt x="10997" y="14942"/>
                    <a:pt x="10997" y="14942"/>
                  </a:cubicBezTo>
                  <a:lnTo>
                    <a:pt x="10997" y="14579"/>
                  </a:lnTo>
                  <a:cubicBezTo>
                    <a:pt x="10772" y="14398"/>
                    <a:pt x="10772" y="14398"/>
                    <a:pt x="10571" y="14398"/>
                  </a:cubicBezTo>
                  <a:cubicBezTo>
                    <a:pt x="10145" y="14761"/>
                    <a:pt x="10145" y="14761"/>
                    <a:pt x="10145" y="14761"/>
                  </a:cubicBezTo>
                  <a:lnTo>
                    <a:pt x="9519" y="14761"/>
                  </a:lnTo>
                  <a:cubicBezTo>
                    <a:pt x="8892" y="13809"/>
                    <a:pt x="8892" y="13809"/>
                    <a:pt x="8892" y="13809"/>
                  </a:cubicBezTo>
                  <a:cubicBezTo>
                    <a:pt x="8892" y="13423"/>
                    <a:pt x="8892" y="13423"/>
                    <a:pt x="8892" y="13423"/>
                  </a:cubicBezTo>
                  <a:cubicBezTo>
                    <a:pt x="9318" y="13061"/>
                    <a:pt x="9318" y="13061"/>
                    <a:pt x="9318" y="13061"/>
                  </a:cubicBezTo>
                  <a:cubicBezTo>
                    <a:pt x="9318" y="12879"/>
                    <a:pt x="9318" y="12879"/>
                    <a:pt x="9318" y="12676"/>
                  </a:cubicBezTo>
                  <a:cubicBezTo>
                    <a:pt x="9093" y="12676"/>
                    <a:pt x="8667" y="12494"/>
                    <a:pt x="8667" y="12494"/>
                  </a:cubicBezTo>
                  <a:cubicBezTo>
                    <a:pt x="8466" y="11928"/>
                    <a:pt x="8466" y="11928"/>
                    <a:pt x="8466" y="11928"/>
                  </a:cubicBezTo>
                  <a:cubicBezTo>
                    <a:pt x="9093" y="10976"/>
                    <a:pt x="9093" y="10976"/>
                    <a:pt x="9093" y="10976"/>
                  </a:cubicBezTo>
                  <a:cubicBezTo>
                    <a:pt x="9519" y="10794"/>
                    <a:pt x="9519" y="10794"/>
                    <a:pt x="9519" y="10794"/>
                  </a:cubicBezTo>
                  <a:lnTo>
                    <a:pt x="9945" y="10976"/>
                  </a:lnTo>
                  <a:cubicBezTo>
                    <a:pt x="10145" y="10976"/>
                    <a:pt x="10346" y="10976"/>
                    <a:pt x="10346" y="10794"/>
                  </a:cubicBezTo>
                  <a:cubicBezTo>
                    <a:pt x="10346" y="10590"/>
                    <a:pt x="10346" y="10205"/>
                    <a:pt x="10346" y="10205"/>
                  </a:cubicBezTo>
                  <a:cubicBezTo>
                    <a:pt x="10772" y="9842"/>
                    <a:pt x="10772" y="9842"/>
                    <a:pt x="10772" y="9842"/>
                  </a:cubicBezTo>
                  <a:cubicBezTo>
                    <a:pt x="11824" y="9842"/>
                    <a:pt x="11824" y="9842"/>
                    <a:pt x="11824" y="9842"/>
                  </a:cubicBezTo>
                  <a:cubicBezTo>
                    <a:pt x="12250" y="10205"/>
                    <a:pt x="12250" y="10205"/>
                    <a:pt x="12250" y="10205"/>
                  </a:cubicBezTo>
                  <a:cubicBezTo>
                    <a:pt x="12250" y="10205"/>
                    <a:pt x="12250" y="10409"/>
                    <a:pt x="12250" y="10590"/>
                  </a:cubicBezTo>
                  <a:cubicBezTo>
                    <a:pt x="12451" y="10590"/>
                    <a:pt x="12651" y="10794"/>
                    <a:pt x="12877" y="10794"/>
                  </a:cubicBezTo>
                  <a:cubicBezTo>
                    <a:pt x="13077" y="10409"/>
                    <a:pt x="13077" y="10409"/>
                    <a:pt x="13077" y="10409"/>
                  </a:cubicBezTo>
                  <a:cubicBezTo>
                    <a:pt x="13703" y="10409"/>
                    <a:pt x="13703" y="10409"/>
                    <a:pt x="13703" y="10409"/>
                  </a:cubicBezTo>
                  <a:cubicBezTo>
                    <a:pt x="14555" y="11361"/>
                    <a:pt x="14555" y="11361"/>
                    <a:pt x="14555" y="11361"/>
                  </a:cubicBezTo>
                  <a:cubicBezTo>
                    <a:pt x="14555" y="11724"/>
                    <a:pt x="14555" y="11724"/>
                    <a:pt x="14555" y="11724"/>
                  </a:cubicBezTo>
                  <a:lnTo>
                    <a:pt x="14129" y="12109"/>
                  </a:lnTo>
                  <a:cubicBezTo>
                    <a:pt x="14129" y="12290"/>
                    <a:pt x="14129" y="12290"/>
                    <a:pt x="14129" y="12494"/>
                  </a:cubicBezTo>
                  <a:cubicBezTo>
                    <a:pt x="14330" y="12494"/>
                    <a:pt x="14756" y="12879"/>
                    <a:pt x="14756" y="12879"/>
                  </a:cubicBezTo>
                  <a:cubicBezTo>
                    <a:pt x="14756" y="13242"/>
                    <a:pt x="14756" y="13242"/>
                    <a:pt x="14756" y="13242"/>
                  </a:cubicBezTo>
                  <a:lnTo>
                    <a:pt x="14129" y="14194"/>
                  </a:lnTo>
                  <a:close/>
                </a:path>
              </a:pathLst>
            </a:custGeom>
            <a:solidFill>
              <a:srgbClr val="FFFFFF"/>
            </a:solidFill>
            <a:ln w="12700" cap="flat">
              <a:noFill/>
              <a:miter lim="400000"/>
            </a:ln>
            <a:effectLst/>
          </p:spPr>
          <p:txBody>
            <a:bodyPr wrap="square" lIns="22859" tIns="22859" rIns="22859" bIns="22859" numCol="1" anchor="ctr">
              <a:noAutofit/>
            </a:bodyPr>
            <a:lstStyle/>
            <a:p>
              <a:pPr algn="r" defTabSz="1219200">
                <a:defRPr sz="4800">
                  <a:solidFill>
                    <a:srgbClr val="898A8F"/>
                  </a:solidFill>
                </a:defRPr>
              </a:pPr>
              <a:endParaRPr sz="18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36" name="区块链思维"/>
          <p:cNvSpPr txBox="1"/>
          <p:nvPr/>
        </p:nvSpPr>
        <p:spPr>
          <a:xfrm>
            <a:off x="6401912" y="2239698"/>
            <a:ext cx="1863090" cy="321310"/>
          </a:xfrm>
          <a:prstGeom prst="rect">
            <a:avLst/>
          </a:prstGeom>
          <a:solidFill>
            <a:srgbClr val="AEAFB2"/>
          </a:solidFill>
          <a:ln w="12700">
            <a:miter lim="400000"/>
          </a:ln>
        </p:spPr>
        <p:txBody>
          <a:bodyPr wrap="none" lIns="22859" tIns="22859" rIns="22859" bIns="22859">
            <a:spAutoFit/>
          </a:bodyPr>
          <a:lstStyle>
            <a:lvl1pPr algn="r" defTabSz="1219200">
              <a:lnSpc>
                <a:spcPct val="120000"/>
              </a:lnSpc>
              <a:defRPr sz="4000"/>
            </a:lvl1pPr>
          </a:lstStyle>
          <a:p>
            <a:r>
              <a:rPr lang="en-US" sz="1500">
                <a:solidFill>
                  <a:schemeClr val="bg1"/>
                </a:solidFill>
                <a:latin typeface="Arial" panose="020B0604020202020204" pitchFamily="34" charset="0"/>
                <a:ea typeface="微软雅黑" panose="020B0503020204020204" charset="-122"/>
                <a:cs typeface="微软雅黑" panose="020B0503020204020204" charset="-122"/>
              </a:rPr>
              <a:t>“Blockchain Thinking”</a:t>
            </a:r>
            <a:endParaRPr lang="en-US"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37" name="Line"/>
          <p:cNvSpPr/>
          <p:nvPr/>
        </p:nvSpPr>
        <p:spPr>
          <a:xfrm flipH="1" flipV="1">
            <a:off x="7286054" y="907167"/>
            <a:ext cx="1361079" cy="0"/>
          </a:xfrm>
          <a:prstGeom prst="line">
            <a:avLst/>
          </a:prstGeom>
          <a:ln w="3175">
            <a:solidFill>
              <a:srgbClr val="AEAFB2"/>
            </a:solidFill>
            <a:miter/>
          </a:ln>
        </p:spPr>
        <p:txBody>
          <a:bodyPr lIns="22859" tIns="22859" rIns="22859" bIns="22859"/>
          <a:lstStyle/>
          <a:p>
            <a:pPr algn="l" defTabSz="1219200">
              <a:defRPr sz="2400">
                <a:solidFill>
                  <a:srgbClr val="000000"/>
                </a:solidFill>
              </a:defRPr>
            </a:pPr>
            <a:endParaRPr sz="900">
              <a:latin typeface="Arial" panose="020B0604020202020204" pitchFamily="34" charset="0"/>
              <a:ea typeface="微软雅黑" panose="020B0503020204020204" charset="-122"/>
              <a:cs typeface="微软雅黑" panose="020B0503020204020204" charset="-122"/>
            </a:endParaRPr>
          </a:p>
        </p:txBody>
      </p:sp>
      <p:sp>
        <p:nvSpPr>
          <p:cNvPr id="238" name="Line"/>
          <p:cNvSpPr/>
          <p:nvPr/>
        </p:nvSpPr>
        <p:spPr>
          <a:xfrm flipV="1">
            <a:off x="8647132" y="899474"/>
            <a:ext cx="0" cy="1214054"/>
          </a:xfrm>
          <a:prstGeom prst="line">
            <a:avLst/>
          </a:prstGeom>
          <a:ln w="3175">
            <a:solidFill>
              <a:srgbClr val="AEAFB2"/>
            </a:solidFill>
            <a:miter/>
          </a:ln>
        </p:spPr>
        <p:txBody>
          <a:bodyPr lIns="22859" tIns="22859" rIns="22859" bIns="22859"/>
          <a:lstStyle/>
          <a:p>
            <a:pPr algn="l" defTabSz="1219200">
              <a:defRPr sz="2400">
                <a:solidFill>
                  <a:srgbClr val="000000"/>
                </a:solidFill>
              </a:defRPr>
            </a:pPr>
            <a:endParaRPr sz="900">
              <a:latin typeface="Arial" panose="020B0604020202020204" pitchFamily="34" charset="0"/>
              <a:ea typeface="微软雅黑" panose="020B0503020204020204" charset="-122"/>
              <a:cs typeface="微软雅黑" panose="020B0503020204020204" charset="-122"/>
            </a:endParaRPr>
          </a:p>
        </p:txBody>
      </p:sp>
      <p:grpSp>
        <p:nvGrpSpPr>
          <p:cNvPr id="241" name="Group"/>
          <p:cNvGrpSpPr/>
          <p:nvPr/>
        </p:nvGrpSpPr>
        <p:grpSpPr>
          <a:xfrm>
            <a:off x="612668" y="1699442"/>
            <a:ext cx="502999" cy="502999"/>
            <a:chOff x="-1" y="-2"/>
            <a:chExt cx="1341330" cy="1341329"/>
          </a:xfrm>
        </p:grpSpPr>
        <p:sp>
          <p:nvSpPr>
            <p:cNvPr id="239"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EAFB2"/>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0" name="01"/>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01</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42" name="重构信任基础"/>
          <p:cNvSpPr txBox="1"/>
          <p:nvPr/>
        </p:nvSpPr>
        <p:spPr>
          <a:xfrm>
            <a:off x="1216767" y="1658550"/>
            <a:ext cx="2117725" cy="228600"/>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lang="en-US" sz="1200">
                <a:solidFill>
                  <a:schemeClr val="bg1"/>
                </a:solidFill>
                <a:latin typeface="Arial" panose="020B0604020202020204" pitchFamily="34" charset="0"/>
                <a:ea typeface="微软雅黑" panose="020B0503020204020204" charset="-122"/>
                <a:cs typeface="微软雅黑" panose="020B0503020204020204" charset="-122"/>
              </a:rPr>
              <a:t>Reconstruct foundation of trust</a:t>
            </a:r>
            <a:endParaRPr lang="en-US" sz="12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3" name="从品牌信任到技术信任"/>
          <p:cNvSpPr txBox="1"/>
          <p:nvPr/>
        </p:nvSpPr>
        <p:spPr>
          <a:xfrm>
            <a:off x="1214120" y="1973580"/>
            <a:ext cx="2029460" cy="182880"/>
          </a:xfrm>
          <a:prstGeom prst="rect">
            <a:avLst/>
          </a:prstGeom>
          <a:ln w="12700">
            <a:miter lim="400000"/>
          </a:ln>
        </p:spPr>
        <p:txBody>
          <a:bodyPr wrap="square" lIns="22859" tIns="22859" rIns="22859" bIns="22859">
            <a:spAutoFit/>
          </a:bodyPr>
          <a:lstStyle>
            <a:lvl1pPr algn="l" defTabSz="1219200">
              <a:defRPr sz="2400">
                <a:solidFill>
                  <a:srgbClr val="000000"/>
                </a:solidFill>
              </a:defRPr>
            </a:lvl1pPr>
          </a:lstStyle>
          <a:p>
            <a:r>
              <a:rPr lang="en-US" sz="900">
                <a:solidFill>
                  <a:schemeClr val="bg1"/>
                </a:solidFill>
                <a:latin typeface="Arial" panose="020B0604020202020204" pitchFamily="34" charset="0"/>
                <a:ea typeface="微软雅黑" panose="020B0503020204020204" charset="-122"/>
                <a:cs typeface="微软雅黑" panose="020B0503020204020204" charset="-122"/>
              </a:rPr>
              <a:t>From ” </a:t>
            </a:r>
            <a:r>
              <a:rPr lang="en-US" sz="900">
                <a:solidFill>
                  <a:schemeClr val="bg1"/>
                </a:solidFill>
                <a:latin typeface="Arial" panose="020B0604020202020204" pitchFamily="34" charset="0"/>
                <a:ea typeface="微软雅黑" panose="020B0503020204020204" charset="-122"/>
                <a:cs typeface="微软雅黑" panose="020B0503020204020204" charset="-122"/>
                <a:sym typeface="+mn-ea"/>
              </a:rPr>
              <a:t>Trust </a:t>
            </a:r>
            <a:r>
              <a:rPr lang="en-US" sz="900">
                <a:solidFill>
                  <a:schemeClr val="bg1"/>
                </a:solidFill>
                <a:latin typeface="Arial" panose="020B0604020202020204" pitchFamily="34" charset="0"/>
                <a:ea typeface="微软雅黑" panose="020B0503020204020204" charset="-122"/>
                <a:cs typeface="微软雅黑" panose="020B0503020204020204" charset="-122"/>
              </a:rPr>
              <a:t>Brand”  to “Trust Tech”</a:t>
            </a:r>
            <a:endParaRPr lang="en-US"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46" name="Group"/>
          <p:cNvGrpSpPr/>
          <p:nvPr/>
        </p:nvGrpSpPr>
        <p:grpSpPr>
          <a:xfrm>
            <a:off x="612668" y="3947517"/>
            <a:ext cx="502999" cy="502999"/>
            <a:chOff x="-1" y="-2"/>
            <a:chExt cx="1341330" cy="1341329"/>
          </a:xfrm>
        </p:grpSpPr>
        <p:sp>
          <p:nvSpPr>
            <p:cNvPr id="244"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EAFB2"/>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5" name="03"/>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03</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47" name="重构协作体系"/>
          <p:cNvSpPr txBox="1"/>
          <p:nvPr/>
        </p:nvSpPr>
        <p:spPr>
          <a:xfrm>
            <a:off x="1216767" y="3906624"/>
            <a:ext cx="2286000" cy="228600"/>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pPr algn="l"/>
            <a:r>
              <a:rPr lang="en-US" sz="1200">
                <a:solidFill>
                  <a:schemeClr val="bg1"/>
                </a:solidFill>
                <a:latin typeface="Arial" panose="020B0604020202020204" pitchFamily="34" charset="0"/>
                <a:ea typeface="微软雅黑" panose="020B0503020204020204" charset="-122"/>
                <a:cs typeface="微软雅黑" panose="020B0503020204020204" charset="-122"/>
              </a:rPr>
              <a:t>Reconstruct collaboration system</a:t>
            </a:r>
            <a:endParaRPr lang="en-US" sz="12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48" name="从企业组织到社群组织"/>
          <p:cNvSpPr txBox="1"/>
          <p:nvPr/>
        </p:nvSpPr>
        <p:spPr>
          <a:xfrm>
            <a:off x="1214363" y="4221843"/>
            <a:ext cx="1811143" cy="18288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lang="en-US" sz="900">
                <a:solidFill>
                  <a:schemeClr val="bg1"/>
                </a:solidFill>
                <a:latin typeface="Arial" panose="020B0604020202020204" pitchFamily="34" charset="0"/>
                <a:ea typeface="微软雅黑" panose="020B0503020204020204" charset="-122"/>
                <a:cs typeface="微软雅黑" panose="020B0503020204020204" charset="-122"/>
              </a:rPr>
              <a:t>From “enterprise” to “community”</a:t>
            </a:r>
            <a:endParaRPr lang="en-US"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51" name="Group"/>
          <p:cNvGrpSpPr/>
          <p:nvPr/>
        </p:nvGrpSpPr>
        <p:grpSpPr>
          <a:xfrm>
            <a:off x="3354628" y="1699442"/>
            <a:ext cx="502999" cy="502999"/>
            <a:chOff x="-1" y="-2"/>
            <a:chExt cx="1341330" cy="1341329"/>
          </a:xfrm>
        </p:grpSpPr>
        <p:sp>
          <p:nvSpPr>
            <p:cNvPr id="249"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5FA593"/>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0" name="02"/>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02</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52" name="重构商业模式"/>
          <p:cNvSpPr txBox="1"/>
          <p:nvPr/>
        </p:nvSpPr>
        <p:spPr>
          <a:xfrm>
            <a:off x="3958726" y="1658550"/>
            <a:ext cx="2032000" cy="228600"/>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lang="en-US" sz="1200">
                <a:solidFill>
                  <a:schemeClr val="bg1"/>
                </a:solidFill>
                <a:latin typeface="Arial" panose="020B0604020202020204" pitchFamily="34" charset="0"/>
                <a:ea typeface="微软雅黑" panose="020B0503020204020204" charset="-122"/>
                <a:cs typeface="微软雅黑" panose="020B0503020204020204" charset="-122"/>
              </a:rPr>
              <a:t>Reconstruct business models</a:t>
            </a:r>
            <a:endParaRPr lang="en-US" sz="12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3" name="从信息共享到价值共享"/>
          <p:cNvSpPr txBox="1"/>
          <p:nvPr/>
        </p:nvSpPr>
        <p:spPr>
          <a:xfrm>
            <a:off x="3956323" y="1973768"/>
            <a:ext cx="1811143" cy="32131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lang="en-US" sz="900">
                <a:solidFill>
                  <a:schemeClr val="bg1"/>
                </a:solidFill>
                <a:latin typeface="Arial" panose="020B0604020202020204" pitchFamily="34" charset="0"/>
                <a:ea typeface="微软雅黑" panose="020B0503020204020204" charset="-122"/>
                <a:cs typeface="微软雅黑" panose="020B0503020204020204" charset="-122"/>
              </a:rPr>
              <a:t>From ” Information Sharing” to “ Value Sharing”</a:t>
            </a:r>
            <a:endParaRPr lang="en-US" sz="90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256" name="Group"/>
          <p:cNvGrpSpPr/>
          <p:nvPr/>
        </p:nvGrpSpPr>
        <p:grpSpPr>
          <a:xfrm>
            <a:off x="3478453" y="3947517"/>
            <a:ext cx="502999" cy="502999"/>
            <a:chOff x="-1" y="-2"/>
            <a:chExt cx="1341330" cy="1341329"/>
          </a:xfrm>
        </p:grpSpPr>
        <p:sp>
          <p:nvSpPr>
            <p:cNvPr id="254" name="Shape"/>
            <p:cNvSpPr/>
            <p:nvPr/>
          </p:nvSpPr>
          <p:spPr>
            <a:xfrm>
              <a:off x="-1" y="-2"/>
              <a:ext cx="1341330" cy="13413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3664"/>
                    <a:pt x="20462" y="16411"/>
                    <a:pt x="18437" y="18437"/>
                  </a:cubicBezTo>
                  <a:lnTo>
                    <a:pt x="21600" y="18437"/>
                  </a:lnTo>
                  <a:lnTo>
                    <a:pt x="21600" y="21600"/>
                  </a:lnTo>
                  <a:close/>
                </a:path>
              </a:pathLst>
            </a:custGeom>
            <a:solidFill>
              <a:srgbClr val="A8D3AC"/>
            </a:solidFill>
            <a:ln w="12700" cap="flat">
              <a:noFill/>
              <a:miter lim="400000"/>
            </a:ln>
            <a:effectLst/>
          </p:spPr>
          <p:txBody>
            <a:bodyPr wrap="square" lIns="22859" tIns="22859" rIns="22859" bIns="22859" numCol="1" anchor="ctr">
              <a:noAutofit/>
            </a:bodyPr>
            <a:lstStyle/>
            <a:p>
              <a:pPr defTabSz="1219200">
                <a:defRPr sz="2400"/>
              </a:pP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5" name="04"/>
            <p:cNvSpPr txBox="1"/>
            <p:nvPr/>
          </p:nvSpPr>
          <p:spPr>
            <a:xfrm>
              <a:off x="196433" y="304057"/>
              <a:ext cx="948461" cy="733212"/>
            </a:xfrm>
            <a:prstGeom prst="rect">
              <a:avLst/>
            </a:prstGeom>
            <a:noFill/>
            <a:ln w="12700" cap="flat">
              <a:noFill/>
              <a:miter lim="400000"/>
            </a:ln>
            <a:effectLst/>
          </p:spPr>
          <p:txBody>
            <a:bodyPr wrap="square" lIns="22859" tIns="22859" rIns="22859" bIns="22859" numCol="1" anchor="ctr">
              <a:spAutoFit/>
            </a:bodyPr>
            <a:lstStyle>
              <a:lvl1pPr defTabSz="1219200">
                <a:defRPr sz="4000"/>
              </a:lvl1pPr>
            </a:lstStyle>
            <a:p>
              <a:r>
                <a:rPr sz="1500">
                  <a:solidFill>
                    <a:schemeClr val="bg1"/>
                  </a:solidFill>
                  <a:latin typeface="Arial" panose="020B0604020202020204" pitchFamily="34" charset="0"/>
                  <a:ea typeface="微软雅黑" panose="020B0503020204020204" charset="-122"/>
                  <a:cs typeface="微软雅黑" panose="020B0503020204020204" charset="-122"/>
                </a:rPr>
                <a:t>04</a:t>
              </a:r>
              <a:endParaRPr sz="1500">
                <a:solidFill>
                  <a:schemeClr val="bg1"/>
                </a:solidFill>
                <a:latin typeface="Arial" panose="020B0604020202020204" pitchFamily="34" charset="0"/>
                <a:ea typeface="微软雅黑" panose="020B0503020204020204" charset="-122"/>
                <a:cs typeface="微软雅黑" panose="020B0503020204020204" charset="-122"/>
              </a:endParaRPr>
            </a:p>
          </p:txBody>
        </p:sp>
      </p:grpSp>
      <p:sp>
        <p:nvSpPr>
          <p:cNvPr id="257" name="重构权益形态"/>
          <p:cNvSpPr txBox="1"/>
          <p:nvPr/>
        </p:nvSpPr>
        <p:spPr>
          <a:xfrm>
            <a:off x="4082551" y="3906624"/>
            <a:ext cx="3368675" cy="274955"/>
          </a:xfrm>
          <a:prstGeom prst="rect">
            <a:avLst/>
          </a:prstGeom>
          <a:ln w="12700">
            <a:miter lim="400000"/>
          </a:ln>
        </p:spPr>
        <p:txBody>
          <a:bodyPr wrap="none" lIns="22859" tIns="22859" rIns="22859" bIns="22859">
            <a:spAutoFit/>
          </a:bodyPr>
          <a:lstStyle>
            <a:lvl1pPr algn="l" defTabSz="1219200">
              <a:defRPr sz="4000">
                <a:solidFill>
                  <a:srgbClr val="000000"/>
                </a:solidFill>
              </a:defRPr>
            </a:lvl1pPr>
          </a:lstStyle>
          <a:p>
            <a:r>
              <a:rPr lang="en-US" sz="1500">
                <a:solidFill>
                  <a:schemeClr val="bg1"/>
                </a:solidFill>
                <a:latin typeface="Arial" panose="020B0604020202020204" pitchFamily="34" charset="0"/>
                <a:ea typeface="微软雅黑" panose="020B0503020204020204" charset="-122"/>
                <a:cs typeface="微软雅黑" panose="020B0503020204020204" charset="-122"/>
              </a:rPr>
              <a:t>Reconstruct form of rights and interests</a:t>
            </a:r>
            <a:endParaRPr lang="en-US" sz="15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8" name="从会员积分到通证经济"/>
          <p:cNvSpPr txBox="1"/>
          <p:nvPr/>
        </p:nvSpPr>
        <p:spPr>
          <a:xfrm>
            <a:off x="4080148" y="4221843"/>
            <a:ext cx="1811143" cy="321310"/>
          </a:xfrm>
          <a:prstGeom prst="rect">
            <a:avLst/>
          </a:prstGeom>
          <a:ln w="12700">
            <a:miter lim="400000"/>
          </a:ln>
        </p:spPr>
        <p:txBody>
          <a:bodyPr lIns="22859" tIns="22859" rIns="22859" bIns="22859">
            <a:spAutoFit/>
          </a:bodyPr>
          <a:lstStyle>
            <a:lvl1pPr algn="l" defTabSz="1219200">
              <a:defRPr sz="2400">
                <a:solidFill>
                  <a:srgbClr val="000000"/>
                </a:solidFill>
              </a:defRPr>
            </a:lvl1pPr>
          </a:lstStyle>
          <a:p>
            <a:r>
              <a:rPr lang="en-US" sz="900">
                <a:solidFill>
                  <a:schemeClr val="bg1"/>
                </a:solidFill>
                <a:latin typeface="Arial" panose="020B0604020202020204" pitchFamily="34" charset="0"/>
                <a:ea typeface="微软雅黑" panose="020B0503020204020204" charset="-122"/>
                <a:cs typeface="微软雅黑" panose="020B0503020204020204" charset="-122"/>
              </a:rPr>
              <a:t>From “Member Points” to “Token Economy”</a:t>
            </a:r>
            <a:r>
              <a:rPr sz="900">
                <a:solidFill>
                  <a:schemeClr val="bg1"/>
                </a:solidFill>
                <a:latin typeface="Arial" panose="020B0604020202020204" pitchFamily="34" charset="0"/>
                <a:ea typeface="微软雅黑" panose="020B0503020204020204" charset="-122"/>
                <a:cs typeface="微软雅黑" panose="020B0503020204020204" charset="-122"/>
              </a:rPr>
              <a:t> </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59" name="区块链赋能实体经济：站在未来看现在"/>
          <p:cNvSpPr txBox="1"/>
          <p:nvPr/>
        </p:nvSpPr>
        <p:spPr>
          <a:xfrm>
            <a:off x="548687" y="363140"/>
            <a:ext cx="5586934" cy="622300"/>
          </a:xfrm>
          <a:prstGeom prst="rect">
            <a:avLst/>
          </a:prstGeom>
          <a:ln w="12700">
            <a:miter lim="400000"/>
          </a:ln>
        </p:spPr>
        <p:txBody>
          <a:bodyPr lIns="22859" tIns="22859" rIns="22859" bIns="22859">
            <a:spAutoFit/>
          </a:bodyPr>
          <a:lstStyle>
            <a:lvl1pPr algn="just" defTabSz="1219200">
              <a:defRPr sz="5000">
                <a:solidFill>
                  <a:srgbClr val="000000"/>
                </a:solidFill>
              </a:defRPr>
            </a:lvl1pPr>
          </a:lstStyle>
          <a:p>
            <a:r>
              <a:rPr lang="en-US" sz="1875">
                <a:solidFill>
                  <a:schemeClr val="bg1"/>
                </a:solidFill>
                <a:latin typeface="Arial" panose="020B0604020202020204" pitchFamily="34" charset="0"/>
                <a:ea typeface="微软雅黑" panose="020B0503020204020204" charset="-122"/>
                <a:cs typeface="微软雅黑" panose="020B0503020204020204" charset="-122"/>
              </a:rPr>
              <a:t>Blockchains empower economy</a:t>
            </a:r>
            <a:r>
              <a:rPr sz="1875">
                <a:solidFill>
                  <a:schemeClr val="bg1"/>
                </a:solidFill>
                <a:latin typeface="Arial" panose="020B0604020202020204" pitchFamily="34" charset="0"/>
                <a:ea typeface="微软雅黑" panose="020B0503020204020204" charset="-122"/>
                <a:cs typeface="微软雅黑" panose="020B0503020204020204" charset="-122"/>
              </a:rPr>
              <a:t>：</a:t>
            </a:r>
            <a:r>
              <a:rPr lang="en-US" sz="1875">
                <a:solidFill>
                  <a:schemeClr val="bg1"/>
                </a:solidFill>
                <a:latin typeface="Arial" panose="020B0604020202020204" pitchFamily="34" charset="0"/>
                <a:ea typeface="微软雅黑" panose="020B0503020204020204" charset="-122"/>
                <a:cs typeface="微软雅黑" panose="020B0503020204020204" charset="-122"/>
              </a:rPr>
              <a:t>the prospect</a:t>
            </a:r>
            <a:endParaRPr sz="1875">
              <a:solidFill>
                <a:schemeClr val="bg1"/>
              </a:solidFill>
              <a:latin typeface="Arial" panose="020B0604020202020204" pitchFamily="34" charset="0"/>
              <a:ea typeface="微软雅黑" panose="020B0503020204020204" charset="-122"/>
              <a:cs typeface="微软雅黑" panose="020B0503020204020204" charset="-122"/>
            </a:endParaRPr>
          </a:p>
          <a:p>
            <a:endParaRPr sz="18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60" name="“区块链+”绝不仅仅是一次技术升级，而是社会组织方式、协作方式、分配方式的全方位变革"/>
          <p:cNvSpPr txBox="1"/>
          <p:nvPr/>
        </p:nvSpPr>
        <p:spPr>
          <a:xfrm>
            <a:off x="518981" y="646817"/>
            <a:ext cx="5564505" cy="301625"/>
          </a:xfrm>
          <a:prstGeom prst="rect">
            <a:avLst/>
          </a:prstGeom>
          <a:ln w="12700">
            <a:miter lim="400000"/>
          </a:ln>
        </p:spPr>
        <p:txBody>
          <a:bodyPr wrap="none" lIns="26788" tIns="26788" rIns="26788" bIns="26788" anchor="ctr">
            <a:spAutoFit/>
          </a:bodyPr>
          <a:lstStyle/>
          <a:p>
            <a:pPr algn="l" defTabSz="914400">
              <a:lnSpc>
                <a:spcPct val="90000"/>
              </a:lnSpc>
              <a:defRPr sz="2400">
                <a:solidFill>
                  <a:srgbClr val="6C6C6C"/>
                </a:solidFill>
              </a:defRPr>
            </a:pPr>
            <a:r>
              <a:rPr sz="900">
                <a:solidFill>
                  <a:schemeClr val="bg1"/>
                </a:solidFill>
                <a:latin typeface="Arial" panose="020B0604020202020204" pitchFamily="34" charset="0"/>
                <a:ea typeface="微软雅黑" panose="020B0503020204020204" charset="-122"/>
                <a:cs typeface="微软雅黑" panose="020B0503020204020204" charset="-122"/>
              </a:rPr>
              <a:t>“</a:t>
            </a:r>
            <a:r>
              <a:rPr lang="en-US" sz="900">
                <a:solidFill>
                  <a:schemeClr val="bg1"/>
                </a:solidFill>
                <a:latin typeface="Arial" panose="020B0604020202020204" pitchFamily="34" charset="0"/>
                <a:ea typeface="微软雅黑" panose="020B0503020204020204" charset="-122"/>
                <a:cs typeface="微软雅黑" panose="020B0503020204020204" charset="-122"/>
              </a:rPr>
              <a:t>”Blockchain +” is not just a technological upgrade, it's an all-around change in the way of social organization,</a:t>
            </a:r>
            <a:endParaRPr lang="en-US" sz="900">
              <a:solidFill>
                <a:schemeClr val="bg1"/>
              </a:solidFill>
              <a:latin typeface="Arial" panose="020B0604020202020204" pitchFamily="34" charset="0"/>
              <a:ea typeface="微软雅黑" panose="020B0503020204020204" charset="-122"/>
              <a:cs typeface="微软雅黑" panose="020B0503020204020204" charset="-122"/>
            </a:endParaRPr>
          </a:p>
          <a:p>
            <a:pPr algn="l" defTabSz="914400">
              <a:lnSpc>
                <a:spcPct val="90000"/>
              </a:lnSpc>
              <a:defRPr sz="2400">
                <a:solidFill>
                  <a:srgbClr val="6C6C6C"/>
                </a:solidFill>
              </a:defRPr>
            </a:pPr>
            <a:r>
              <a:rPr lang="en-US" sz="900">
                <a:solidFill>
                  <a:schemeClr val="bg1"/>
                </a:solidFill>
                <a:latin typeface="Arial" panose="020B0604020202020204" pitchFamily="34" charset="0"/>
                <a:ea typeface="微软雅黑" panose="020B0503020204020204" charset="-122"/>
                <a:cs typeface="微软雅黑" panose="020B0503020204020204" charset="-122"/>
              </a:rPr>
              <a:t> collaboration and distribution.</a:t>
            </a:r>
            <a:endParaRPr lang="en-US" sz="90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61" name="区块链+的创新模式是爆发式创新、突变式创新"/>
          <p:cNvSpPr txBox="1"/>
          <p:nvPr/>
        </p:nvSpPr>
        <p:spPr>
          <a:xfrm>
            <a:off x="6947535" y="3091815"/>
            <a:ext cx="1839595" cy="468630"/>
          </a:xfrm>
          <a:prstGeom prst="rect">
            <a:avLst/>
          </a:prstGeom>
          <a:ln w="12700">
            <a:miter lim="400000"/>
          </a:ln>
        </p:spPr>
        <p:txBody>
          <a:bodyPr wrap="square" lIns="26788" tIns="26788" rIns="26788" bIns="26788" anchor="ctr">
            <a:spAutoFit/>
          </a:bodyPr>
          <a:lstStyle/>
          <a:p>
            <a:pPr algn="l" defTabSz="914400">
              <a:lnSpc>
                <a:spcPct val="150000"/>
              </a:lnSpc>
              <a:defRPr sz="2400">
                <a:solidFill>
                  <a:srgbClr val="000000"/>
                </a:solidFill>
              </a:defRPr>
            </a:pPr>
            <a:r>
              <a:rPr sz="900">
                <a:solidFill>
                  <a:schemeClr val="bg1"/>
                </a:solidFill>
                <a:latin typeface="Arial" panose="020B0604020202020204" pitchFamily="34" charset="0"/>
                <a:ea typeface="微软雅黑" panose="020B0503020204020204" charset="-122"/>
                <a:cs typeface="微软雅黑" panose="020B0503020204020204" charset="-122"/>
              </a:rPr>
              <a:t>The innovation </a:t>
            </a:r>
            <a:r>
              <a:rPr lang="en-US" sz="900">
                <a:solidFill>
                  <a:schemeClr val="bg1"/>
                </a:solidFill>
                <a:latin typeface="Arial" panose="020B0604020202020204" pitchFamily="34" charset="0"/>
                <a:ea typeface="微软雅黑" panose="020B0503020204020204" charset="-122"/>
                <a:cs typeface="微软雅黑" panose="020B0503020204020204" charset="-122"/>
              </a:rPr>
              <a:t>of “ </a:t>
            </a:r>
            <a:r>
              <a:rPr sz="900">
                <a:solidFill>
                  <a:schemeClr val="bg1"/>
                </a:solidFill>
                <a:latin typeface="Arial" panose="020B0604020202020204" pitchFamily="34" charset="0"/>
                <a:ea typeface="微软雅黑" panose="020B0503020204020204" charset="-122"/>
                <a:cs typeface="微软雅黑" panose="020B0503020204020204" charset="-122"/>
              </a:rPr>
              <a:t>blockchain +</a:t>
            </a:r>
            <a:r>
              <a:rPr lang="en-US" sz="900">
                <a:solidFill>
                  <a:schemeClr val="bg1"/>
                </a:solidFill>
                <a:latin typeface="Arial" panose="020B0604020202020204" pitchFamily="34" charset="0"/>
                <a:ea typeface="微软雅黑" panose="020B0503020204020204" charset="-122"/>
                <a:cs typeface="微软雅黑" panose="020B0503020204020204" charset="-122"/>
              </a:rPr>
              <a:t>”</a:t>
            </a:r>
            <a:r>
              <a:rPr sz="900">
                <a:solidFill>
                  <a:schemeClr val="bg1"/>
                </a:solidFill>
                <a:latin typeface="Arial" panose="020B0604020202020204" pitchFamily="34" charset="0"/>
                <a:ea typeface="微软雅黑" panose="020B0503020204020204" charset="-122"/>
                <a:cs typeface="微软雅黑" panose="020B0503020204020204" charset="-122"/>
              </a:rPr>
              <a:t> is explosive and </a:t>
            </a:r>
            <a:r>
              <a:rPr lang="en-US" sz="900">
                <a:solidFill>
                  <a:schemeClr val="bg1"/>
                </a:solidFill>
                <a:latin typeface="Arial" panose="020B0604020202020204" pitchFamily="34" charset="0"/>
                <a:ea typeface="微软雅黑" panose="020B0503020204020204" charset="-122"/>
                <a:cs typeface="微软雅黑" panose="020B0503020204020204" charset="-122"/>
              </a:rPr>
              <a:t>radical</a:t>
            </a:r>
            <a:r>
              <a:rPr sz="900">
                <a:solidFill>
                  <a:schemeClr val="bg1"/>
                </a:solidFill>
                <a:latin typeface="Arial" panose="020B0604020202020204" pitchFamily="34" charset="0"/>
                <a:ea typeface="微软雅黑" panose="020B0503020204020204" charset="-122"/>
                <a:cs typeface="微软雅黑" panose="020B0503020204020204" charset="-122"/>
              </a:rPr>
              <a:t>.</a:t>
            </a:r>
            <a:endParaRPr sz="900">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要想在”区块链+“时代取得大发展、大进步，最关键的支撑是发展理念，因此必须有相应地企业文化相匹配，包括开放共享、协同创新等新理念，以吸引到真正志同道合的伙伴和人才，共成大业。"/>
          <p:cNvSpPr txBox="1"/>
          <p:nvPr/>
        </p:nvSpPr>
        <p:spPr>
          <a:xfrm>
            <a:off x="6576786" y="1472371"/>
            <a:ext cx="1811144" cy="852170"/>
          </a:xfrm>
          <a:prstGeom prst="rect">
            <a:avLst/>
          </a:prstGeom>
          <a:ln w="12700">
            <a:miter lim="400000"/>
          </a:ln>
        </p:spPr>
        <p:txBody>
          <a:bodyPr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要想在”区块链+“时代取得大发展、大进步，最关键的支撑是发展理念，因此必须有相应地企业文化相匹配，包括开放共享、协同创新等新理念，以吸引到真正志同道合的伙伴和人才，共成大业。</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4" name="”区块链+“是一种社会级、产业级的深层次变革。在全新的产业组织体系中，市场形态、运营模式、财务管理、技术架构发生了翻天覆地的变化，因此，必须从企业的顶层战略变革出发，引发全面变革，方有机会成为时代的弄潮儿。"/>
          <p:cNvSpPr txBox="1"/>
          <p:nvPr/>
        </p:nvSpPr>
        <p:spPr>
          <a:xfrm>
            <a:off x="624719" y="1472371"/>
            <a:ext cx="1811144" cy="1013460"/>
          </a:xfrm>
          <a:prstGeom prst="rect">
            <a:avLst/>
          </a:prstGeom>
          <a:ln w="12700">
            <a:miter lim="400000"/>
          </a:ln>
        </p:spPr>
        <p:txBody>
          <a:bodyPr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区块链+“是一种社会级、产业级的深层次变革。在全新的产业组织体系中，市场形态、运营模式、财务管理、技术架构发生了翻天覆地的变化，因此，必须从企业的顶层战略变革出发，引发全面变革，方有机会成为时代的弄潮儿。</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nvGrpSpPr>
          <p:cNvPr id="269" name="Group"/>
          <p:cNvGrpSpPr/>
          <p:nvPr/>
        </p:nvGrpSpPr>
        <p:grpSpPr>
          <a:xfrm>
            <a:off x="2139970" y="3168138"/>
            <a:ext cx="4923235" cy="2928201"/>
            <a:chOff x="0" y="0"/>
            <a:chExt cx="13128625" cy="7808535"/>
          </a:xfrm>
        </p:grpSpPr>
        <p:sp>
          <p:nvSpPr>
            <p:cNvPr id="265" name="Shape"/>
            <p:cNvSpPr/>
            <p:nvPr/>
          </p:nvSpPr>
          <p:spPr>
            <a:xfrm>
              <a:off x="3921122" y="2400669"/>
              <a:ext cx="7845431" cy="4334549"/>
            </a:xfrm>
            <a:custGeom>
              <a:avLst/>
              <a:gdLst/>
              <a:ahLst/>
              <a:cxnLst>
                <a:cxn ang="0">
                  <a:pos x="wd2" y="hd2"/>
                </a:cxn>
                <a:cxn ang="5400000">
                  <a:pos x="wd2" y="hd2"/>
                </a:cxn>
                <a:cxn ang="10800000">
                  <a:pos x="wd2" y="hd2"/>
                </a:cxn>
                <a:cxn ang="16200000">
                  <a:pos x="wd2" y="hd2"/>
                </a:cxn>
              </a:cxnLst>
              <a:rect l="0" t="0" r="r" b="b"/>
              <a:pathLst>
                <a:path w="21600" h="21600" extrusionOk="0">
                  <a:moveTo>
                    <a:pt x="21042" y="14204"/>
                  </a:moveTo>
                  <a:cubicBezTo>
                    <a:pt x="21068" y="14392"/>
                    <a:pt x="21068" y="14580"/>
                    <a:pt x="21068" y="14768"/>
                  </a:cubicBezTo>
                  <a:cubicBezTo>
                    <a:pt x="21068" y="16834"/>
                    <a:pt x="20147" y="18501"/>
                    <a:pt x="19018" y="18501"/>
                  </a:cubicBezTo>
                  <a:cubicBezTo>
                    <a:pt x="18577" y="18501"/>
                    <a:pt x="18175" y="18243"/>
                    <a:pt x="17838" y="17820"/>
                  </a:cubicBezTo>
                  <a:cubicBezTo>
                    <a:pt x="17423" y="18454"/>
                    <a:pt x="16891" y="18830"/>
                    <a:pt x="16307" y="18830"/>
                  </a:cubicBezTo>
                  <a:cubicBezTo>
                    <a:pt x="15049" y="18830"/>
                    <a:pt x="14024" y="17092"/>
                    <a:pt x="13920" y="14862"/>
                  </a:cubicBezTo>
                  <a:cubicBezTo>
                    <a:pt x="13492" y="15942"/>
                    <a:pt x="12791" y="16646"/>
                    <a:pt x="11987" y="16646"/>
                  </a:cubicBezTo>
                  <a:cubicBezTo>
                    <a:pt x="11312" y="16646"/>
                    <a:pt x="10703" y="16153"/>
                    <a:pt x="10275" y="15331"/>
                  </a:cubicBezTo>
                  <a:cubicBezTo>
                    <a:pt x="9937" y="16083"/>
                    <a:pt x="9483" y="16646"/>
                    <a:pt x="8938" y="16857"/>
                  </a:cubicBezTo>
                  <a:cubicBezTo>
                    <a:pt x="8951" y="16998"/>
                    <a:pt x="8951" y="17139"/>
                    <a:pt x="8951" y="17303"/>
                  </a:cubicBezTo>
                  <a:cubicBezTo>
                    <a:pt x="8951" y="19675"/>
                    <a:pt x="7888" y="21600"/>
                    <a:pt x="6564" y="21600"/>
                  </a:cubicBezTo>
                  <a:cubicBezTo>
                    <a:pt x="5617" y="21600"/>
                    <a:pt x="4800" y="20614"/>
                    <a:pt x="4411" y="19158"/>
                  </a:cubicBezTo>
                  <a:cubicBezTo>
                    <a:pt x="4009" y="19510"/>
                    <a:pt x="3555" y="19722"/>
                    <a:pt x="3062" y="19722"/>
                  </a:cubicBezTo>
                  <a:cubicBezTo>
                    <a:pt x="1375" y="19722"/>
                    <a:pt x="0" y="17233"/>
                    <a:pt x="0" y="14181"/>
                  </a:cubicBezTo>
                  <a:cubicBezTo>
                    <a:pt x="0" y="12044"/>
                    <a:pt x="662" y="10190"/>
                    <a:pt x="1635" y="9274"/>
                  </a:cubicBezTo>
                  <a:cubicBezTo>
                    <a:pt x="2063" y="8241"/>
                    <a:pt x="2659" y="7490"/>
                    <a:pt x="3347" y="7137"/>
                  </a:cubicBezTo>
                  <a:cubicBezTo>
                    <a:pt x="3658" y="4555"/>
                    <a:pt x="4930" y="2630"/>
                    <a:pt x="6448" y="2630"/>
                  </a:cubicBezTo>
                  <a:cubicBezTo>
                    <a:pt x="6928" y="2630"/>
                    <a:pt x="7382" y="2817"/>
                    <a:pt x="7797" y="3170"/>
                  </a:cubicBezTo>
                  <a:cubicBezTo>
                    <a:pt x="8316" y="1291"/>
                    <a:pt x="9392" y="0"/>
                    <a:pt x="10625" y="0"/>
                  </a:cubicBezTo>
                  <a:cubicBezTo>
                    <a:pt x="11818" y="0"/>
                    <a:pt x="12843" y="1174"/>
                    <a:pt x="13388" y="2911"/>
                  </a:cubicBezTo>
                  <a:cubicBezTo>
                    <a:pt x="13557" y="2841"/>
                    <a:pt x="13738" y="2817"/>
                    <a:pt x="13920" y="2817"/>
                  </a:cubicBezTo>
                  <a:cubicBezTo>
                    <a:pt x="15036" y="2817"/>
                    <a:pt x="15970" y="4203"/>
                    <a:pt x="16229" y="6081"/>
                  </a:cubicBezTo>
                  <a:cubicBezTo>
                    <a:pt x="16839" y="6457"/>
                    <a:pt x="17332" y="7231"/>
                    <a:pt x="17617" y="8241"/>
                  </a:cubicBezTo>
                  <a:cubicBezTo>
                    <a:pt x="18032" y="7560"/>
                    <a:pt x="18590" y="7137"/>
                    <a:pt x="19213" y="7137"/>
                  </a:cubicBezTo>
                  <a:cubicBezTo>
                    <a:pt x="20523" y="7137"/>
                    <a:pt x="21600" y="9063"/>
                    <a:pt x="21600" y="11457"/>
                  </a:cubicBezTo>
                  <a:cubicBezTo>
                    <a:pt x="21600" y="12490"/>
                    <a:pt x="21392" y="13453"/>
                    <a:pt x="21042" y="14204"/>
                  </a:cubicBezTo>
                  <a:close/>
                </a:path>
              </a:pathLst>
            </a:custGeom>
            <a:solidFill>
              <a:srgbClr val="F1F1F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6" name="Shape"/>
            <p:cNvSpPr/>
            <p:nvPr/>
          </p:nvSpPr>
          <p:spPr>
            <a:xfrm>
              <a:off x="-1" y="2667410"/>
              <a:ext cx="7842254" cy="4337724"/>
            </a:xfrm>
            <a:custGeom>
              <a:avLst/>
              <a:gdLst/>
              <a:ahLst/>
              <a:cxnLst>
                <a:cxn ang="0">
                  <a:pos x="wd2" y="hd2"/>
                </a:cxn>
                <a:cxn ang="5400000">
                  <a:pos x="wd2" y="hd2"/>
                </a:cxn>
                <a:cxn ang="10800000">
                  <a:pos x="wd2" y="hd2"/>
                </a:cxn>
                <a:cxn ang="16200000">
                  <a:pos x="wd2" y="hd2"/>
                </a:cxn>
              </a:cxnLst>
              <a:rect l="0" t="0" r="r" b="b"/>
              <a:pathLst>
                <a:path w="21600" h="21600" extrusionOk="0">
                  <a:moveTo>
                    <a:pt x="545" y="14204"/>
                  </a:moveTo>
                  <a:cubicBezTo>
                    <a:pt x="532" y="14392"/>
                    <a:pt x="519" y="14580"/>
                    <a:pt x="519" y="14768"/>
                  </a:cubicBezTo>
                  <a:cubicBezTo>
                    <a:pt x="519" y="16834"/>
                    <a:pt x="1441" y="18501"/>
                    <a:pt x="2570" y="18501"/>
                  </a:cubicBezTo>
                  <a:cubicBezTo>
                    <a:pt x="3012" y="18501"/>
                    <a:pt x="3427" y="18243"/>
                    <a:pt x="3764" y="17820"/>
                  </a:cubicBezTo>
                  <a:cubicBezTo>
                    <a:pt x="4180" y="18454"/>
                    <a:pt x="4712" y="18830"/>
                    <a:pt x="5296" y="18830"/>
                  </a:cubicBezTo>
                  <a:cubicBezTo>
                    <a:pt x="6542" y="18830"/>
                    <a:pt x="7568" y="17092"/>
                    <a:pt x="7672" y="14862"/>
                  </a:cubicBezTo>
                  <a:cubicBezTo>
                    <a:pt x="8113" y="15942"/>
                    <a:pt x="8814" y="16646"/>
                    <a:pt x="9606" y="16646"/>
                  </a:cubicBezTo>
                  <a:cubicBezTo>
                    <a:pt x="10281" y="16646"/>
                    <a:pt x="10891" y="16130"/>
                    <a:pt x="11332" y="15308"/>
                  </a:cubicBezTo>
                  <a:cubicBezTo>
                    <a:pt x="11657" y="16083"/>
                    <a:pt x="12124" y="16623"/>
                    <a:pt x="12656" y="16857"/>
                  </a:cubicBezTo>
                  <a:cubicBezTo>
                    <a:pt x="12643" y="16998"/>
                    <a:pt x="12643" y="17139"/>
                    <a:pt x="12643" y="17280"/>
                  </a:cubicBezTo>
                  <a:cubicBezTo>
                    <a:pt x="12643" y="19675"/>
                    <a:pt x="13708" y="21600"/>
                    <a:pt x="15032" y="21600"/>
                  </a:cubicBezTo>
                  <a:cubicBezTo>
                    <a:pt x="15979" y="21600"/>
                    <a:pt x="16810" y="20590"/>
                    <a:pt x="17187" y="19135"/>
                  </a:cubicBezTo>
                  <a:cubicBezTo>
                    <a:pt x="17602" y="19510"/>
                    <a:pt x="18056" y="19722"/>
                    <a:pt x="18537" y="19722"/>
                  </a:cubicBezTo>
                  <a:cubicBezTo>
                    <a:pt x="20237" y="19722"/>
                    <a:pt x="21600" y="17233"/>
                    <a:pt x="21600" y="14181"/>
                  </a:cubicBezTo>
                  <a:cubicBezTo>
                    <a:pt x="21600" y="12044"/>
                    <a:pt x="20938" y="10190"/>
                    <a:pt x="19964" y="9274"/>
                  </a:cubicBezTo>
                  <a:cubicBezTo>
                    <a:pt x="19549" y="8241"/>
                    <a:pt x="18952" y="7490"/>
                    <a:pt x="18251" y="7137"/>
                  </a:cubicBezTo>
                  <a:cubicBezTo>
                    <a:pt x="17952" y="4555"/>
                    <a:pt x="16680" y="2630"/>
                    <a:pt x="15162" y="2630"/>
                  </a:cubicBezTo>
                  <a:cubicBezTo>
                    <a:pt x="14668" y="2630"/>
                    <a:pt x="14214" y="2817"/>
                    <a:pt x="13799" y="3170"/>
                  </a:cubicBezTo>
                  <a:cubicBezTo>
                    <a:pt x="13279" y="1291"/>
                    <a:pt x="12215" y="0"/>
                    <a:pt x="10969" y="0"/>
                  </a:cubicBezTo>
                  <a:cubicBezTo>
                    <a:pt x="9787" y="0"/>
                    <a:pt x="8749" y="1174"/>
                    <a:pt x="8204" y="2911"/>
                  </a:cubicBezTo>
                  <a:cubicBezTo>
                    <a:pt x="8035" y="2841"/>
                    <a:pt x="7866" y="2817"/>
                    <a:pt x="7685" y="2817"/>
                  </a:cubicBezTo>
                  <a:cubicBezTo>
                    <a:pt x="6568" y="2817"/>
                    <a:pt x="5621" y="4203"/>
                    <a:pt x="5361" y="6081"/>
                  </a:cubicBezTo>
                  <a:cubicBezTo>
                    <a:pt x="4764" y="6433"/>
                    <a:pt x="4271" y="7231"/>
                    <a:pt x="3985" y="8241"/>
                  </a:cubicBezTo>
                  <a:cubicBezTo>
                    <a:pt x="3557" y="7537"/>
                    <a:pt x="2999" y="7137"/>
                    <a:pt x="2388" y="7137"/>
                  </a:cubicBezTo>
                  <a:cubicBezTo>
                    <a:pt x="1064" y="7137"/>
                    <a:pt x="0" y="9063"/>
                    <a:pt x="0" y="11457"/>
                  </a:cubicBezTo>
                  <a:cubicBezTo>
                    <a:pt x="0" y="12490"/>
                    <a:pt x="208" y="13453"/>
                    <a:pt x="545" y="14204"/>
                  </a:cubicBezTo>
                  <a:close/>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7" name="Shape"/>
            <p:cNvSpPr/>
            <p:nvPr/>
          </p:nvSpPr>
          <p:spPr>
            <a:xfrm>
              <a:off x="5286373" y="2832536"/>
              <a:ext cx="7842253" cy="4340900"/>
            </a:xfrm>
            <a:custGeom>
              <a:avLst/>
              <a:gdLst/>
              <a:ahLst/>
              <a:cxnLst>
                <a:cxn ang="0">
                  <a:pos x="wd2" y="hd2"/>
                </a:cxn>
                <a:cxn ang="5400000">
                  <a:pos x="wd2" y="hd2"/>
                </a:cxn>
                <a:cxn ang="10800000">
                  <a:pos x="wd2" y="hd2"/>
                </a:cxn>
                <a:cxn ang="16200000">
                  <a:pos x="wd2" y="hd2"/>
                </a:cxn>
              </a:cxnLst>
              <a:rect l="0" t="0" r="r" b="b"/>
              <a:pathLst>
                <a:path w="21600" h="21600" extrusionOk="0">
                  <a:moveTo>
                    <a:pt x="545" y="7411"/>
                  </a:moveTo>
                  <a:cubicBezTo>
                    <a:pt x="532" y="7223"/>
                    <a:pt x="519" y="7036"/>
                    <a:pt x="519" y="6848"/>
                  </a:cubicBezTo>
                  <a:cubicBezTo>
                    <a:pt x="519" y="4784"/>
                    <a:pt x="1441" y="3119"/>
                    <a:pt x="2570" y="3119"/>
                  </a:cubicBezTo>
                  <a:cubicBezTo>
                    <a:pt x="3012" y="3119"/>
                    <a:pt x="3427" y="3377"/>
                    <a:pt x="3764" y="3799"/>
                  </a:cubicBezTo>
                  <a:cubicBezTo>
                    <a:pt x="4180" y="3166"/>
                    <a:pt x="4712" y="2791"/>
                    <a:pt x="5296" y="2791"/>
                  </a:cubicBezTo>
                  <a:cubicBezTo>
                    <a:pt x="6542" y="2791"/>
                    <a:pt x="7568" y="4526"/>
                    <a:pt x="7672" y="6731"/>
                  </a:cubicBezTo>
                  <a:cubicBezTo>
                    <a:pt x="8100" y="5676"/>
                    <a:pt x="8814" y="4972"/>
                    <a:pt x="9606" y="4972"/>
                  </a:cubicBezTo>
                  <a:cubicBezTo>
                    <a:pt x="10281" y="4972"/>
                    <a:pt x="10891" y="5464"/>
                    <a:pt x="11332" y="6285"/>
                  </a:cubicBezTo>
                  <a:cubicBezTo>
                    <a:pt x="11657" y="5535"/>
                    <a:pt x="12124" y="4972"/>
                    <a:pt x="12656" y="4737"/>
                  </a:cubicBezTo>
                  <a:cubicBezTo>
                    <a:pt x="12643" y="4620"/>
                    <a:pt x="12643" y="4479"/>
                    <a:pt x="12643" y="4315"/>
                  </a:cubicBezTo>
                  <a:cubicBezTo>
                    <a:pt x="12643" y="1947"/>
                    <a:pt x="13708" y="0"/>
                    <a:pt x="15032" y="0"/>
                  </a:cubicBezTo>
                  <a:cubicBezTo>
                    <a:pt x="15979" y="0"/>
                    <a:pt x="16797" y="1008"/>
                    <a:pt x="17187" y="2463"/>
                  </a:cubicBezTo>
                  <a:cubicBezTo>
                    <a:pt x="17589" y="2111"/>
                    <a:pt x="18056" y="1900"/>
                    <a:pt x="18537" y="1900"/>
                  </a:cubicBezTo>
                  <a:cubicBezTo>
                    <a:pt x="20237" y="1900"/>
                    <a:pt x="21600" y="4386"/>
                    <a:pt x="21600" y="7435"/>
                  </a:cubicBezTo>
                  <a:cubicBezTo>
                    <a:pt x="21600" y="9569"/>
                    <a:pt x="20938" y="11421"/>
                    <a:pt x="19964" y="12336"/>
                  </a:cubicBezTo>
                  <a:cubicBezTo>
                    <a:pt x="19549" y="13368"/>
                    <a:pt x="18952" y="14119"/>
                    <a:pt x="18251" y="14447"/>
                  </a:cubicBezTo>
                  <a:cubicBezTo>
                    <a:pt x="17939" y="17027"/>
                    <a:pt x="16680" y="18973"/>
                    <a:pt x="15162" y="18973"/>
                  </a:cubicBezTo>
                  <a:cubicBezTo>
                    <a:pt x="14668" y="18973"/>
                    <a:pt x="14214" y="18786"/>
                    <a:pt x="13799" y="18434"/>
                  </a:cubicBezTo>
                  <a:cubicBezTo>
                    <a:pt x="13279" y="20310"/>
                    <a:pt x="12215" y="21600"/>
                    <a:pt x="10969" y="21600"/>
                  </a:cubicBezTo>
                  <a:cubicBezTo>
                    <a:pt x="9787" y="21600"/>
                    <a:pt x="8749" y="20427"/>
                    <a:pt x="8204" y="18692"/>
                  </a:cubicBezTo>
                  <a:cubicBezTo>
                    <a:pt x="8035" y="18762"/>
                    <a:pt x="7866" y="18786"/>
                    <a:pt x="7685" y="18786"/>
                  </a:cubicBezTo>
                  <a:cubicBezTo>
                    <a:pt x="6555" y="18786"/>
                    <a:pt x="5621" y="17402"/>
                    <a:pt x="5361" y="15526"/>
                  </a:cubicBezTo>
                  <a:cubicBezTo>
                    <a:pt x="4764" y="15150"/>
                    <a:pt x="4258" y="14377"/>
                    <a:pt x="3985" y="13368"/>
                  </a:cubicBezTo>
                  <a:cubicBezTo>
                    <a:pt x="3557" y="14048"/>
                    <a:pt x="2999" y="14470"/>
                    <a:pt x="2388" y="14470"/>
                  </a:cubicBezTo>
                  <a:cubicBezTo>
                    <a:pt x="1064" y="14470"/>
                    <a:pt x="0" y="12547"/>
                    <a:pt x="0" y="10155"/>
                  </a:cubicBezTo>
                  <a:cubicBezTo>
                    <a:pt x="0" y="9123"/>
                    <a:pt x="195" y="8162"/>
                    <a:pt x="545" y="7411"/>
                  </a:cubicBezTo>
                  <a:close/>
                </a:path>
              </a:pathLst>
            </a:custGeom>
            <a:solidFill>
              <a:srgbClr val="CBCBCB"/>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8" name="Shape"/>
            <p:cNvSpPr/>
            <p:nvPr/>
          </p:nvSpPr>
          <p:spPr>
            <a:xfrm>
              <a:off x="2235198" y="0"/>
              <a:ext cx="7845431" cy="7808536"/>
            </a:xfrm>
            <a:custGeom>
              <a:avLst/>
              <a:gdLst/>
              <a:ahLst/>
              <a:cxnLst>
                <a:cxn ang="0">
                  <a:pos x="wd2" y="hd2"/>
                </a:cxn>
                <a:cxn ang="5400000">
                  <a:pos x="wd2" y="hd2"/>
                </a:cxn>
                <a:cxn ang="10800000">
                  <a:pos x="wd2" y="hd2"/>
                </a:cxn>
                <a:cxn ang="16200000">
                  <a:pos x="wd2" y="hd2"/>
                </a:cxn>
              </a:cxnLst>
              <a:rect l="0" t="0" r="r" b="b"/>
              <a:pathLst>
                <a:path w="21600" h="21600" extrusionOk="0">
                  <a:moveTo>
                    <a:pt x="21055" y="13713"/>
                  </a:moveTo>
                  <a:cubicBezTo>
                    <a:pt x="21068" y="13609"/>
                    <a:pt x="21068" y="13505"/>
                    <a:pt x="21068" y="13401"/>
                  </a:cubicBezTo>
                  <a:cubicBezTo>
                    <a:pt x="21068" y="12253"/>
                    <a:pt x="20147" y="11328"/>
                    <a:pt x="19018" y="11328"/>
                  </a:cubicBezTo>
                  <a:cubicBezTo>
                    <a:pt x="18577" y="11328"/>
                    <a:pt x="18175" y="11471"/>
                    <a:pt x="17838" y="11706"/>
                  </a:cubicBezTo>
                  <a:cubicBezTo>
                    <a:pt x="17423" y="11354"/>
                    <a:pt x="16891" y="11145"/>
                    <a:pt x="16307" y="11145"/>
                  </a:cubicBezTo>
                  <a:cubicBezTo>
                    <a:pt x="15049" y="11145"/>
                    <a:pt x="14024" y="12110"/>
                    <a:pt x="13920" y="13348"/>
                  </a:cubicBezTo>
                  <a:cubicBezTo>
                    <a:pt x="13635" y="12944"/>
                    <a:pt x="13232" y="12645"/>
                    <a:pt x="12752" y="12475"/>
                  </a:cubicBezTo>
                  <a:cubicBezTo>
                    <a:pt x="12752" y="0"/>
                    <a:pt x="12752" y="0"/>
                    <a:pt x="12752" y="0"/>
                  </a:cubicBezTo>
                  <a:cubicBezTo>
                    <a:pt x="10677" y="0"/>
                    <a:pt x="10677" y="0"/>
                    <a:pt x="10677" y="0"/>
                  </a:cubicBezTo>
                  <a:cubicBezTo>
                    <a:pt x="10677" y="12762"/>
                    <a:pt x="10677" y="12762"/>
                    <a:pt x="10677" y="12762"/>
                  </a:cubicBezTo>
                  <a:cubicBezTo>
                    <a:pt x="10521" y="12853"/>
                    <a:pt x="10391" y="12970"/>
                    <a:pt x="10275" y="13101"/>
                  </a:cubicBezTo>
                  <a:cubicBezTo>
                    <a:pt x="9937" y="12671"/>
                    <a:pt x="9483" y="12371"/>
                    <a:pt x="8951" y="12240"/>
                  </a:cubicBezTo>
                  <a:cubicBezTo>
                    <a:pt x="8951" y="12162"/>
                    <a:pt x="8951" y="12084"/>
                    <a:pt x="8951" y="12006"/>
                  </a:cubicBezTo>
                  <a:cubicBezTo>
                    <a:pt x="8951" y="10676"/>
                    <a:pt x="7888" y="9607"/>
                    <a:pt x="6577" y="9607"/>
                  </a:cubicBezTo>
                  <a:cubicBezTo>
                    <a:pt x="5617" y="9607"/>
                    <a:pt x="4800" y="10168"/>
                    <a:pt x="4411" y="10976"/>
                  </a:cubicBezTo>
                  <a:cubicBezTo>
                    <a:pt x="4009" y="10767"/>
                    <a:pt x="3555" y="10650"/>
                    <a:pt x="3062" y="10650"/>
                  </a:cubicBezTo>
                  <a:cubicBezTo>
                    <a:pt x="1375" y="10650"/>
                    <a:pt x="0" y="12032"/>
                    <a:pt x="0" y="13726"/>
                  </a:cubicBezTo>
                  <a:cubicBezTo>
                    <a:pt x="0" y="14913"/>
                    <a:pt x="662" y="15943"/>
                    <a:pt x="1635" y="16451"/>
                  </a:cubicBezTo>
                  <a:cubicBezTo>
                    <a:pt x="2063" y="17025"/>
                    <a:pt x="2659" y="17442"/>
                    <a:pt x="3347" y="17637"/>
                  </a:cubicBezTo>
                  <a:cubicBezTo>
                    <a:pt x="3658" y="19071"/>
                    <a:pt x="4930" y="20140"/>
                    <a:pt x="6448" y="20140"/>
                  </a:cubicBezTo>
                  <a:cubicBezTo>
                    <a:pt x="6928" y="20140"/>
                    <a:pt x="7395" y="20036"/>
                    <a:pt x="7797" y="19840"/>
                  </a:cubicBezTo>
                  <a:cubicBezTo>
                    <a:pt x="8316" y="20883"/>
                    <a:pt x="9392" y="21600"/>
                    <a:pt x="10638" y="21600"/>
                  </a:cubicBezTo>
                  <a:cubicBezTo>
                    <a:pt x="11818" y="21600"/>
                    <a:pt x="12843" y="20948"/>
                    <a:pt x="13388" y="19984"/>
                  </a:cubicBezTo>
                  <a:cubicBezTo>
                    <a:pt x="13557" y="20023"/>
                    <a:pt x="13738" y="20036"/>
                    <a:pt x="13920" y="20036"/>
                  </a:cubicBezTo>
                  <a:cubicBezTo>
                    <a:pt x="15036" y="20036"/>
                    <a:pt x="15970" y="19267"/>
                    <a:pt x="16229" y="18224"/>
                  </a:cubicBezTo>
                  <a:cubicBezTo>
                    <a:pt x="16839" y="18028"/>
                    <a:pt x="17332" y="17585"/>
                    <a:pt x="17617" y="17025"/>
                  </a:cubicBezTo>
                  <a:cubicBezTo>
                    <a:pt x="18032" y="17416"/>
                    <a:pt x="18603" y="17637"/>
                    <a:pt x="19213" y="17637"/>
                  </a:cubicBezTo>
                  <a:cubicBezTo>
                    <a:pt x="20523" y="17637"/>
                    <a:pt x="21600" y="16568"/>
                    <a:pt x="21600" y="15252"/>
                  </a:cubicBezTo>
                  <a:cubicBezTo>
                    <a:pt x="21600" y="14665"/>
                    <a:pt x="21392" y="14131"/>
                    <a:pt x="21055" y="13713"/>
                  </a:cubicBezTo>
                  <a:close/>
                </a:path>
              </a:pathLst>
            </a:custGeom>
            <a:solidFill>
              <a:srgbClr val="B2B2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sp>
        <p:nvSpPr>
          <p:cNvPr id="270" name="Circle"/>
          <p:cNvSpPr/>
          <p:nvPr/>
        </p:nvSpPr>
        <p:spPr>
          <a:xfrm>
            <a:off x="2667905" y="1075525"/>
            <a:ext cx="417405" cy="417579"/>
          </a:xfrm>
          <a:prstGeom prst="ellipse">
            <a:avLst/>
          </a:prstGeom>
          <a:solidFill>
            <a:srgbClr val="AEAFB2"/>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2" name="战略为先"/>
          <p:cNvSpPr txBox="1"/>
          <p:nvPr/>
        </p:nvSpPr>
        <p:spPr>
          <a:xfrm>
            <a:off x="1624928" y="1126200"/>
            <a:ext cx="829310" cy="344170"/>
          </a:xfrm>
          <a:prstGeom prst="rect">
            <a:avLst/>
          </a:prstGeom>
          <a:ln w="12700">
            <a:miter lim="400000"/>
          </a:ln>
        </p:spPr>
        <p:txBody>
          <a:bodyPr wrap="none" lIns="34289" tIns="34289" rIns="34289" bIns="34289">
            <a:spAutoFit/>
          </a:bodyPr>
          <a:lstStyle>
            <a:lvl1pPr algn="r" defTabSz="1219200">
              <a:lnSpc>
                <a:spcPct val="120000"/>
              </a:lnSpc>
              <a:spcBef>
                <a:spcPts val="400"/>
              </a:spcBef>
              <a:defRPr sz="4000">
                <a:solidFill>
                  <a:srgbClr val="000000"/>
                </a:solidFill>
              </a:defRPr>
            </a:lvl1pPr>
          </a:lstStyle>
          <a:p>
            <a:r>
              <a:rPr sz="1500">
                <a:solidFill>
                  <a:schemeClr val="bg1"/>
                </a:solidFill>
                <a:effectLst/>
                <a:latin typeface="Arial" panose="020B0604020202020204" pitchFamily="34" charset="0"/>
                <a:ea typeface="微软雅黑" panose="020B0503020204020204" charset="-122"/>
                <a:cs typeface="微软雅黑" panose="020B0503020204020204" charset="-122"/>
              </a:rPr>
              <a:t>战略为先</a:t>
            </a:r>
            <a:endParaRPr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3" name="Circle"/>
          <p:cNvSpPr/>
          <p:nvPr/>
        </p:nvSpPr>
        <p:spPr>
          <a:xfrm>
            <a:off x="2667905" y="2715093"/>
            <a:ext cx="417405" cy="417578"/>
          </a:xfrm>
          <a:prstGeom prst="ellipse">
            <a:avLst/>
          </a:prstGeom>
          <a:solidFill>
            <a:srgbClr val="AEAFB2"/>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4" name="技术为翼"/>
          <p:cNvSpPr txBox="1"/>
          <p:nvPr/>
        </p:nvSpPr>
        <p:spPr>
          <a:xfrm>
            <a:off x="1624927" y="2765768"/>
            <a:ext cx="829310" cy="344170"/>
          </a:xfrm>
          <a:prstGeom prst="rect">
            <a:avLst/>
          </a:prstGeom>
          <a:ln w="12700">
            <a:miter lim="400000"/>
          </a:ln>
        </p:spPr>
        <p:txBody>
          <a:bodyPr wrap="none" lIns="34289" tIns="34289" rIns="34289" bIns="34289">
            <a:spAutoFit/>
          </a:bodyPr>
          <a:lstStyle>
            <a:lvl1pPr algn="r" defTabSz="1219200">
              <a:lnSpc>
                <a:spcPct val="120000"/>
              </a:lnSpc>
              <a:spcBef>
                <a:spcPts val="400"/>
              </a:spcBef>
              <a:defRPr sz="4000">
                <a:solidFill>
                  <a:srgbClr val="000000"/>
                </a:solidFill>
              </a:defRPr>
            </a:lvl1pPr>
          </a:lstStyle>
          <a:p>
            <a:r>
              <a:rPr sz="1500">
                <a:solidFill>
                  <a:schemeClr val="bg1"/>
                </a:solidFill>
                <a:effectLst/>
                <a:latin typeface="Arial" panose="020B0604020202020204" pitchFamily="34" charset="0"/>
                <a:ea typeface="微软雅黑" panose="020B0503020204020204" charset="-122"/>
                <a:cs typeface="微软雅黑" panose="020B0503020204020204" charset="-122"/>
              </a:rPr>
              <a:t>技术为翼</a:t>
            </a:r>
            <a:endParaRPr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5" name="Circle"/>
          <p:cNvSpPr/>
          <p:nvPr/>
        </p:nvSpPr>
        <p:spPr>
          <a:xfrm flipH="1">
            <a:off x="5995482" y="1075525"/>
            <a:ext cx="417405" cy="417579"/>
          </a:xfrm>
          <a:prstGeom prst="ellipse">
            <a:avLst/>
          </a:prstGeom>
          <a:solidFill>
            <a:srgbClr val="5FA593"/>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6" name="文化为核"/>
          <p:cNvSpPr txBox="1"/>
          <p:nvPr/>
        </p:nvSpPr>
        <p:spPr>
          <a:xfrm>
            <a:off x="6593216" y="1126200"/>
            <a:ext cx="829310" cy="344170"/>
          </a:xfrm>
          <a:prstGeom prst="rect">
            <a:avLst/>
          </a:prstGeom>
          <a:ln w="12700">
            <a:miter lim="400000"/>
          </a:ln>
        </p:spPr>
        <p:txBody>
          <a:bodyPr wrap="none" lIns="34289" tIns="34289" rIns="34289" bIns="34289">
            <a:spAutoFit/>
          </a:bodyPr>
          <a:lstStyle>
            <a:lvl1pPr algn="l" defTabSz="1219200">
              <a:lnSpc>
                <a:spcPct val="120000"/>
              </a:lnSpc>
              <a:spcBef>
                <a:spcPts val="400"/>
              </a:spcBef>
              <a:defRPr sz="4000">
                <a:solidFill>
                  <a:srgbClr val="000000"/>
                </a:solidFill>
              </a:defRPr>
            </a:lvl1pPr>
          </a:lstStyle>
          <a:p>
            <a:r>
              <a:rPr sz="1500">
                <a:solidFill>
                  <a:schemeClr val="bg1"/>
                </a:solidFill>
                <a:effectLst/>
                <a:latin typeface="Arial" panose="020B0604020202020204" pitchFamily="34" charset="0"/>
                <a:ea typeface="微软雅黑" panose="020B0503020204020204" charset="-122"/>
                <a:cs typeface="微软雅黑" panose="020B0503020204020204" charset="-122"/>
              </a:rPr>
              <a:t>文化为核</a:t>
            </a:r>
            <a:endParaRPr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7" name="Circle"/>
          <p:cNvSpPr/>
          <p:nvPr/>
        </p:nvSpPr>
        <p:spPr>
          <a:xfrm flipH="1">
            <a:off x="5995482" y="2715093"/>
            <a:ext cx="417405" cy="417578"/>
          </a:xfrm>
          <a:prstGeom prst="ellipse">
            <a:avLst/>
          </a:prstGeom>
          <a:solidFill>
            <a:srgbClr val="5FA593"/>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8" name="组织为本"/>
          <p:cNvSpPr txBox="1"/>
          <p:nvPr/>
        </p:nvSpPr>
        <p:spPr>
          <a:xfrm>
            <a:off x="6593216" y="2765768"/>
            <a:ext cx="829310" cy="344170"/>
          </a:xfrm>
          <a:prstGeom prst="rect">
            <a:avLst/>
          </a:prstGeom>
          <a:ln w="12700">
            <a:miter lim="400000"/>
          </a:ln>
        </p:spPr>
        <p:txBody>
          <a:bodyPr wrap="none" lIns="34289" tIns="34289" rIns="34289" bIns="34289">
            <a:spAutoFit/>
          </a:bodyPr>
          <a:lstStyle>
            <a:lvl1pPr algn="l" defTabSz="1219200">
              <a:lnSpc>
                <a:spcPct val="120000"/>
              </a:lnSpc>
              <a:spcBef>
                <a:spcPts val="400"/>
              </a:spcBef>
              <a:defRPr sz="4000">
                <a:solidFill>
                  <a:srgbClr val="000000"/>
                </a:solidFill>
              </a:defRPr>
            </a:lvl1pPr>
          </a:lstStyle>
          <a:p>
            <a:r>
              <a:rPr sz="1500">
                <a:solidFill>
                  <a:schemeClr val="bg1"/>
                </a:solidFill>
                <a:effectLst/>
                <a:latin typeface="Arial" panose="020B0604020202020204" pitchFamily="34" charset="0"/>
                <a:ea typeface="微软雅黑" panose="020B0503020204020204" charset="-122"/>
                <a:cs typeface="微软雅黑" panose="020B0503020204020204" charset="-122"/>
              </a:rPr>
              <a:t>组织为本</a:t>
            </a:r>
            <a:endParaRPr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9" name="Shape"/>
          <p:cNvSpPr/>
          <p:nvPr/>
        </p:nvSpPr>
        <p:spPr>
          <a:xfrm>
            <a:off x="2759003" y="1166140"/>
            <a:ext cx="235209" cy="236349"/>
          </a:xfrm>
          <a:custGeom>
            <a:avLst/>
            <a:gdLst/>
            <a:ahLst/>
            <a:cxnLst>
              <a:cxn ang="0">
                <a:pos x="wd2" y="hd2"/>
              </a:cxn>
              <a:cxn ang="5400000">
                <a:pos x="wd2" y="hd2"/>
              </a:cxn>
              <a:cxn ang="10800000">
                <a:pos x="wd2" y="hd2"/>
              </a:cxn>
              <a:cxn ang="16200000">
                <a:pos x="wd2" y="hd2"/>
              </a:cxn>
            </a:cxnLst>
            <a:rect l="0" t="0" r="r" b="b"/>
            <a:pathLst>
              <a:path w="21600" h="21600" extrusionOk="0">
                <a:moveTo>
                  <a:pt x="21051" y="9182"/>
                </a:moveTo>
                <a:cubicBezTo>
                  <a:pt x="21201" y="9182"/>
                  <a:pt x="21330" y="9229"/>
                  <a:pt x="21436" y="9326"/>
                </a:cubicBezTo>
                <a:cubicBezTo>
                  <a:pt x="21545" y="9426"/>
                  <a:pt x="21600" y="9549"/>
                  <a:pt x="21600" y="9699"/>
                </a:cubicBezTo>
                <a:lnTo>
                  <a:pt x="21600" y="11868"/>
                </a:lnTo>
                <a:cubicBezTo>
                  <a:pt x="21600" y="12233"/>
                  <a:pt x="21416" y="12415"/>
                  <a:pt x="21051" y="12415"/>
                </a:cubicBezTo>
                <a:lnTo>
                  <a:pt x="18747" y="12415"/>
                </a:lnTo>
                <a:cubicBezTo>
                  <a:pt x="18576" y="13205"/>
                  <a:pt x="18300" y="13948"/>
                  <a:pt x="17916" y="14647"/>
                </a:cubicBezTo>
                <a:cubicBezTo>
                  <a:pt x="17531" y="15343"/>
                  <a:pt x="17067" y="15966"/>
                  <a:pt x="16518" y="16515"/>
                </a:cubicBezTo>
                <a:cubicBezTo>
                  <a:pt x="15969" y="17062"/>
                  <a:pt x="15347" y="17529"/>
                  <a:pt x="14648" y="17914"/>
                </a:cubicBezTo>
                <a:cubicBezTo>
                  <a:pt x="13949" y="18299"/>
                  <a:pt x="13207" y="18578"/>
                  <a:pt x="12420" y="18742"/>
                </a:cubicBezTo>
                <a:lnTo>
                  <a:pt x="12420" y="21051"/>
                </a:lnTo>
                <a:cubicBezTo>
                  <a:pt x="12420" y="21198"/>
                  <a:pt x="12370" y="21330"/>
                  <a:pt x="12270" y="21436"/>
                </a:cubicBezTo>
                <a:cubicBezTo>
                  <a:pt x="12173" y="21545"/>
                  <a:pt x="12050" y="21600"/>
                  <a:pt x="11897" y="21600"/>
                </a:cubicBezTo>
                <a:lnTo>
                  <a:pt x="9732" y="21600"/>
                </a:lnTo>
                <a:cubicBezTo>
                  <a:pt x="9368" y="21600"/>
                  <a:pt x="9183" y="21418"/>
                  <a:pt x="9183" y="21051"/>
                </a:cubicBezTo>
                <a:lnTo>
                  <a:pt x="9183" y="18742"/>
                </a:lnTo>
                <a:cubicBezTo>
                  <a:pt x="8396" y="18578"/>
                  <a:pt x="7654" y="18299"/>
                  <a:pt x="6955" y="17914"/>
                </a:cubicBezTo>
                <a:cubicBezTo>
                  <a:pt x="6259" y="17529"/>
                  <a:pt x="5634" y="17062"/>
                  <a:pt x="5085" y="16515"/>
                </a:cubicBezTo>
                <a:cubicBezTo>
                  <a:pt x="4536" y="15966"/>
                  <a:pt x="4069" y="15343"/>
                  <a:pt x="3687" y="14647"/>
                </a:cubicBezTo>
                <a:cubicBezTo>
                  <a:pt x="3300" y="13948"/>
                  <a:pt x="3024" y="13205"/>
                  <a:pt x="2856" y="12415"/>
                </a:cubicBezTo>
                <a:lnTo>
                  <a:pt x="551" y="12415"/>
                </a:lnTo>
                <a:cubicBezTo>
                  <a:pt x="187" y="12415"/>
                  <a:pt x="0" y="12232"/>
                  <a:pt x="0" y="11868"/>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7" y="0"/>
                </a:lnTo>
                <a:cubicBezTo>
                  <a:pt x="12050" y="0"/>
                  <a:pt x="12173" y="50"/>
                  <a:pt x="12270" y="158"/>
                </a:cubicBezTo>
                <a:cubicBezTo>
                  <a:pt x="12370" y="267"/>
                  <a:pt x="12420" y="396"/>
                  <a:pt x="12420" y="546"/>
                </a:cubicBezTo>
                <a:lnTo>
                  <a:pt x="12420" y="2852"/>
                </a:lnTo>
                <a:cubicBezTo>
                  <a:pt x="13207" y="3022"/>
                  <a:pt x="13949" y="3298"/>
                  <a:pt x="14648" y="3680"/>
                </a:cubicBezTo>
                <a:cubicBezTo>
                  <a:pt x="15344" y="4065"/>
                  <a:pt x="15969" y="4532"/>
                  <a:pt x="16518" y="5082"/>
                </a:cubicBezTo>
                <a:cubicBezTo>
                  <a:pt x="17067" y="5631"/>
                  <a:pt x="17531" y="6251"/>
                  <a:pt x="17916" y="6953"/>
                </a:cubicBezTo>
                <a:cubicBezTo>
                  <a:pt x="18300" y="7652"/>
                  <a:pt x="18579" y="8392"/>
                  <a:pt x="18747" y="9182"/>
                </a:cubicBezTo>
                <a:lnTo>
                  <a:pt x="21051" y="9182"/>
                </a:lnTo>
                <a:close/>
                <a:moveTo>
                  <a:pt x="12420" y="16466"/>
                </a:moveTo>
                <a:cubicBezTo>
                  <a:pt x="13412" y="16195"/>
                  <a:pt x="14269" y="15699"/>
                  <a:pt x="14992" y="14982"/>
                </a:cubicBezTo>
                <a:cubicBezTo>
                  <a:pt x="15711" y="14265"/>
                  <a:pt x="16204" y="13411"/>
                  <a:pt x="16468" y="12415"/>
                </a:cubicBezTo>
                <a:lnTo>
                  <a:pt x="14049" y="12415"/>
                </a:lnTo>
                <a:cubicBezTo>
                  <a:pt x="13685" y="12415"/>
                  <a:pt x="13506" y="12232"/>
                  <a:pt x="13515" y="11868"/>
                </a:cubicBezTo>
                <a:lnTo>
                  <a:pt x="13515" y="9699"/>
                </a:lnTo>
                <a:cubicBezTo>
                  <a:pt x="13515" y="9549"/>
                  <a:pt x="13568" y="9426"/>
                  <a:pt x="13670" y="9326"/>
                </a:cubicBezTo>
                <a:cubicBezTo>
                  <a:pt x="13773" y="9229"/>
                  <a:pt x="13899" y="9182"/>
                  <a:pt x="14049" y="9182"/>
                </a:cubicBezTo>
                <a:lnTo>
                  <a:pt x="16468" y="9182"/>
                </a:lnTo>
                <a:cubicBezTo>
                  <a:pt x="16195" y="8186"/>
                  <a:pt x="15699" y="7332"/>
                  <a:pt x="14983" y="6609"/>
                </a:cubicBezTo>
                <a:cubicBezTo>
                  <a:pt x="14266" y="5883"/>
                  <a:pt x="13412" y="5390"/>
                  <a:pt x="12420" y="5131"/>
                </a:cubicBezTo>
                <a:lnTo>
                  <a:pt x="12420" y="7549"/>
                </a:lnTo>
                <a:cubicBezTo>
                  <a:pt x="12420" y="7699"/>
                  <a:pt x="12370" y="7828"/>
                  <a:pt x="12270" y="7928"/>
                </a:cubicBezTo>
                <a:cubicBezTo>
                  <a:pt x="12173" y="8031"/>
                  <a:pt x="12050" y="8081"/>
                  <a:pt x="11897"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8"/>
                </a:lnTo>
                <a:cubicBezTo>
                  <a:pt x="8088" y="12018"/>
                  <a:pt x="8038" y="12145"/>
                  <a:pt x="7947" y="12253"/>
                </a:cubicBezTo>
                <a:cubicBezTo>
                  <a:pt x="7853" y="12365"/>
                  <a:pt x="7733" y="12415"/>
                  <a:pt x="7580" y="12415"/>
                </a:cubicBezTo>
                <a:lnTo>
                  <a:pt x="5135" y="12415"/>
                </a:lnTo>
                <a:cubicBezTo>
                  <a:pt x="5408" y="13411"/>
                  <a:pt x="5904" y="14268"/>
                  <a:pt x="6620" y="14991"/>
                </a:cubicBezTo>
                <a:cubicBezTo>
                  <a:pt x="7337" y="15711"/>
                  <a:pt x="8191" y="16204"/>
                  <a:pt x="9183" y="16466"/>
                </a:cubicBezTo>
                <a:lnTo>
                  <a:pt x="9183" y="14019"/>
                </a:lnTo>
                <a:cubicBezTo>
                  <a:pt x="9183" y="13869"/>
                  <a:pt x="9239" y="13745"/>
                  <a:pt x="9348" y="13654"/>
                </a:cubicBezTo>
                <a:cubicBezTo>
                  <a:pt x="9453" y="13560"/>
                  <a:pt x="9583" y="13513"/>
                  <a:pt x="9732" y="13513"/>
                </a:cubicBezTo>
                <a:lnTo>
                  <a:pt x="11897" y="13513"/>
                </a:lnTo>
                <a:cubicBezTo>
                  <a:pt x="12050" y="13513"/>
                  <a:pt x="12173" y="13560"/>
                  <a:pt x="12270" y="13654"/>
                </a:cubicBezTo>
                <a:cubicBezTo>
                  <a:pt x="12370" y="13745"/>
                  <a:pt x="12420" y="13869"/>
                  <a:pt x="12420" y="14019"/>
                </a:cubicBezTo>
                <a:lnTo>
                  <a:pt x="12420" y="16466"/>
                </a:lnTo>
                <a:close/>
              </a:path>
            </a:pathLst>
          </a:custGeom>
          <a:solidFill>
            <a:srgbClr val="FFFFFF"/>
          </a:solidFill>
          <a:ln w="12700">
            <a:miter lim="400000"/>
          </a:ln>
        </p:spPr>
        <p:txBody>
          <a:bodyPr lIns="22859" tIns="22859" rIns="22859" bIns="22859" anchor="ctr"/>
          <a:lstStyle/>
          <a:p>
            <a:pPr algn="l" defTabSz="913765">
              <a:defRPr sz="4800">
                <a:effectLst>
                  <a:outerShdw blurRad="38100" dist="38100" dir="2700000" rotWithShape="0">
                    <a:srgbClr val="000000"/>
                  </a:outerShdw>
                </a:effectLst>
              </a:defRPr>
            </a:pPr>
            <a:endParaRPr sz="18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0" name="Shape"/>
          <p:cNvSpPr/>
          <p:nvPr/>
        </p:nvSpPr>
        <p:spPr>
          <a:xfrm>
            <a:off x="6105123" y="1172203"/>
            <a:ext cx="198123" cy="224223"/>
          </a:xfrm>
          <a:custGeom>
            <a:avLst/>
            <a:gdLst/>
            <a:ahLst/>
            <a:cxnLst>
              <a:cxn ang="0">
                <a:pos x="wd2" y="hd2"/>
              </a:cxn>
              <a:cxn ang="5400000">
                <a:pos x="wd2" y="hd2"/>
              </a:cxn>
              <a:cxn ang="10800000">
                <a:pos x="wd2" y="hd2"/>
              </a:cxn>
              <a:cxn ang="16200000">
                <a:pos x="wd2" y="hd2"/>
              </a:cxn>
            </a:cxnLst>
            <a:rect l="0" t="0" r="r" b="b"/>
            <a:pathLst>
              <a:path w="20300" h="20836" extrusionOk="0">
                <a:moveTo>
                  <a:pt x="18314" y="8891"/>
                </a:moveTo>
                <a:cubicBezTo>
                  <a:pt x="19793" y="2250"/>
                  <a:pt x="13703" y="-764"/>
                  <a:pt x="7013" y="165"/>
                </a:cubicBezTo>
                <a:cubicBezTo>
                  <a:pt x="297" y="1117"/>
                  <a:pt x="498" y="4721"/>
                  <a:pt x="97" y="6421"/>
                </a:cubicBezTo>
                <a:cubicBezTo>
                  <a:pt x="-755" y="10977"/>
                  <a:pt x="4282" y="15895"/>
                  <a:pt x="4282" y="15895"/>
                </a:cubicBezTo>
                <a:cubicBezTo>
                  <a:pt x="4081" y="20836"/>
                  <a:pt x="4081" y="20836"/>
                  <a:pt x="4081" y="20836"/>
                </a:cubicBezTo>
                <a:cubicBezTo>
                  <a:pt x="12250" y="20836"/>
                  <a:pt x="12250" y="20836"/>
                  <a:pt x="12250" y="20836"/>
                </a:cubicBezTo>
                <a:cubicBezTo>
                  <a:pt x="12877" y="18547"/>
                  <a:pt x="12877" y="18547"/>
                  <a:pt x="12877" y="18547"/>
                </a:cubicBezTo>
                <a:cubicBezTo>
                  <a:pt x="12877" y="18547"/>
                  <a:pt x="13077" y="19113"/>
                  <a:pt x="15182" y="19317"/>
                </a:cubicBezTo>
                <a:cubicBezTo>
                  <a:pt x="17487" y="19499"/>
                  <a:pt x="17061" y="17028"/>
                  <a:pt x="17061" y="17028"/>
                </a:cubicBezTo>
                <a:cubicBezTo>
                  <a:pt x="17061" y="17028"/>
                  <a:pt x="18540" y="16462"/>
                  <a:pt x="18540" y="16099"/>
                </a:cubicBezTo>
                <a:cubicBezTo>
                  <a:pt x="18540" y="15714"/>
                  <a:pt x="17688" y="15147"/>
                  <a:pt x="17688" y="15147"/>
                </a:cubicBezTo>
                <a:cubicBezTo>
                  <a:pt x="17688" y="15147"/>
                  <a:pt x="18540" y="15328"/>
                  <a:pt x="18941" y="14943"/>
                </a:cubicBezTo>
                <a:cubicBezTo>
                  <a:pt x="19141" y="14580"/>
                  <a:pt x="18540" y="13424"/>
                  <a:pt x="18540" y="13424"/>
                </a:cubicBezTo>
                <a:cubicBezTo>
                  <a:pt x="18540" y="13424"/>
                  <a:pt x="19567" y="13424"/>
                  <a:pt x="20193" y="12677"/>
                </a:cubicBezTo>
                <a:cubicBezTo>
                  <a:pt x="20845" y="12110"/>
                  <a:pt x="18314" y="10206"/>
                  <a:pt x="18314" y="8891"/>
                </a:cubicBezTo>
                <a:close/>
                <a:moveTo>
                  <a:pt x="6587" y="9843"/>
                </a:moveTo>
                <a:cubicBezTo>
                  <a:pt x="6587" y="9843"/>
                  <a:pt x="6587" y="9458"/>
                  <a:pt x="6587" y="9277"/>
                </a:cubicBezTo>
                <a:cubicBezTo>
                  <a:pt x="6361" y="9073"/>
                  <a:pt x="6161" y="9073"/>
                  <a:pt x="5961" y="9073"/>
                </a:cubicBezTo>
                <a:cubicBezTo>
                  <a:pt x="5760" y="9277"/>
                  <a:pt x="5334" y="9458"/>
                  <a:pt x="5334" y="9458"/>
                </a:cubicBezTo>
                <a:cubicBezTo>
                  <a:pt x="5109" y="9639"/>
                  <a:pt x="5109" y="9639"/>
                  <a:pt x="5109" y="9639"/>
                </a:cubicBezTo>
                <a:lnTo>
                  <a:pt x="4482" y="9458"/>
                </a:lnTo>
                <a:cubicBezTo>
                  <a:pt x="3229" y="8121"/>
                  <a:pt x="3229" y="8121"/>
                  <a:pt x="3229" y="8121"/>
                </a:cubicBezTo>
                <a:cubicBezTo>
                  <a:pt x="3229" y="7373"/>
                  <a:pt x="3229" y="7373"/>
                  <a:pt x="3229" y="7373"/>
                </a:cubicBezTo>
                <a:cubicBezTo>
                  <a:pt x="3229" y="7373"/>
                  <a:pt x="3655" y="6988"/>
                  <a:pt x="3856" y="6988"/>
                </a:cubicBezTo>
                <a:cubicBezTo>
                  <a:pt x="3856" y="6806"/>
                  <a:pt x="3856" y="6625"/>
                  <a:pt x="3856" y="6421"/>
                </a:cubicBezTo>
                <a:cubicBezTo>
                  <a:pt x="3455" y="6240"/>
                  <a:pt x="2803" y="6058"/>
                  <a:pt x="2803" y="6058"/>
                </a:cubicBezTo>
                <a:cubicBezTo>
                  <a:pt x="2603" y="5288"/>
                  <a:pt x="2603" y="5288"/>
                  <a:pt x="2603" y="5288"/>
                </a:cubicBezTo>
                <a:cubicBezTo>
                  <a:pt x="3455" y="3769"/>
                  <a:pt x="3455" y="3769"/>
                  <a:pt x="3455" y="3769"/>
                </a:cubicBezTo>
                <a:cubicBezTo>
                  <a:pt x="4282" y="3588"/>
                  <a:pt x="4282" y="3588"/>
                  <a:pt x="4282" y="3588"/>
                </a:cubicBezTo>
                <a:cubicBezTo>
                  <a:pt x="4282" y="3588"/>
                  <a:pt x="4908" y="3769"/>
                  <a:pt x="5109" y="3769"/>
                </a:cubicBezTo>
                <a:cubicBezTo>
                  <a:pt x="5334" y="3769"/>
                  <a:pt x="5334" y="3588"/>
                  <a:pt x="5535" y="3588"/>
                </a:cubicBezTo>
                <a:cubicBezTo>
                  <a:pt x="5535" y="3202"/>
                  <a:pt x="5535" y="2636"/>
                  <a:pt x="5535" y="2636"/>
                </a:cubicBezTo>
                <a:cubicBezTo>
                  <a:pt x="6161" y="2069"/>
                  <a:pt x="6161" y="2069"/>
                  <a:pt x="6161" y="2069"/>
                </a:cubicBezTo>
                <a:cubicBezTo>
                  <a:pt x="8040" y="1888"/>
                  <a:pt x="8040" y="1888"/>
                  <a:pt x="8040" y="1888"/>
                </a:cubicBezTo>
                <a:cubicBezTo>
                  <a:pt x="8667" y="2454"/>
                  <a:pt x="8667" y="2454"/>
                  <a:pt x="8667" y="2454"/>
                </a:cubicBezTo>
                <a:cubicBezTo>
                  <a:pt x="8667" y="2454"/>
                  <a:pt x="8667" y="3021"/>
                  <a:pt x="8667" y="3202"/>
                </a:cubicBezTo>
                <a:cubicBezTo>
                  <a:pt x="8892" y="3202"/>
                  <a:pt x="9093" y="3384"/>
                  <a:pt x="9318" y="3384"/>
                </a:cubicBezTo>
                <a:cubicBezTo>
                  <a:pt x="9519" y="3202"/>
                  <a:pt x="9945" y="3021"/>
                  <a:pt x="9945" y="3021"/>
                </a:cubicBezTo>
                <a:cubicBezTo>
                  <a:pt x="10772" y="3021"/>
                  <a:pt x="10772" y="3021"/>
                  <a:pt x="10772" y="3021"/>
                </a:cubicBezTo>
                <a:cubicBezTo>
                  <a:pt x="12025" y="4154"/>
                  <a:pt x="12025" y="4154"/>
                  <a:pt x="12025" y="4154"/>
                </a:cubicBezTo>
                <a:cubicBezTo>
                  <a:pt x="12025" y="4902"/>
                  <a:pt x="12025" y="4902"/>
                  <a:pt x="12025" y="4902"/>
                </a:cubicBezTo>
                <a:cubicBezTo>
                  <a:pt x="12025" y="4902"/>
                  <a:pt x="11624" y="5288"/>
                  <a:pt x="11198" y="5673"/>
                </a:cubicBezTo>
                <a:cubicBezTo>
                  <a:pt x="11398" y="5673"/>
                  <a:pt x="11398" y="5854"/>
                  <a:pt x="11398" y="6058"/>
                </a:cubicBezTo>
                <a:cubicBezTo>
                  <a:pt x="11624" y="6240"/>
                  <a:pt x="12250" y="6625"/>
                  <a:pt x="12250" y="6625"/>
                </a:cubicBezTo>
                <a:cubicBezTo>
                  <a:pt x="12451" y="7373"/>
                  <a:pt x="12451" y="7373"/>
                  <a:pt x="12451" y="7373"/>
                </a:cubicBezTo>
                <a:cubicBezTo>
                  <a:pt x="11624" y="8710"/>
                  <a:pt x="11624" y="8710"/>
                  <a:pt x="11624" y="8710"/>
                </a:cubicBezTo>
                <a:cubicBezTo>
                  <a:pt x="10772" y="8891"/>
                  <a:pt x="10772" y="8891"/>
                  <a:pt x="10772" y="8891"/>
                </a:cubicBezTo>
                <a:cubicBezTo>
                  <a:pt x="10772" y="8891"/>
                  <a:pt x="10346" y="8710"/>
                  <a:pt x="9945" y="8506"/>
                </a:cubicBezTo>
                <a:cubicBezTo>
                  <a:pt x="9945" y="8710"/>
                  <a:pt x="9719" y="8710"/>
                  <a:pt x="9519" y="8891"/>
                </a:cubicBezTo>
                <a:cubicBezTo>
                  <a:pt x="9519" y="9073"/>
                  <a:pt x="9719" y="9639"/>
                  <a:pt x="9719" y="9639"/>
                </a:cubicBezTo>
                <a:cubicBezTo>
                  <a:pt x="9093" y="10206"/>
                  <a:pt x="9093" y="10206"/>
                  <a:pt x="9093" y="10206"/>
                </a:cubicBezTo>
                <a:cubicBezTo>
                  <a:pt x="7213" y="10410"/>
                  <a:pt x="7213" y="10410"/>
                  <a:pt x="7213" y="10410"/>
                </a:cubicBezTo>
                <a:lnTo>
                  <a:pt x="6587" y="9843"/>
                </a:lnTo>
                <a:close/>
                <a:moveTo>
                  <a:pt x="14129" y="14195"/>
                </a:moveTo>
                <a:cubicBezTo>
                  <a:pt x="13703" y="14399"/>
                  <a:pt x="13703" y="14399"/>
                  <a:pt x="13703" y="14399"/>
                </a:cubicBezTo>
                <a:cubicBezTo>
                  <a:pt x="13703" y="14399"/>
                  <a:pt x="13303" y="14195"/>
                  <a:pt x="13303" y="14014"/>
                </a:cubicBezTo>
                <a:cubicBezTo>
                  <a:pt x="13077" y="14195"/>
                  <a:pt x="13077" y="14195"/>
                  <a:pt x="12877" y="14195"/>
                </a:cubicBezTo>
                <a:cubicBezTo>
                  <a:pt x="12877" y="14399"/>
                  <a:pt x="13077" y="14762"/>
                  <a:pt x="13077" y="14762"/>
                </a:cubicBezTo>
                <a:cubicBezTo>
                  <a:pt x="12651" y="15147"/>
                  <a:pt x="12651" y="15147"/>
                  <a:pt x="12651" y="15147"/>
                </a:cubicBezTo>
                <a:cubicBezTo>
                  <a:pt x="11398" y="15328"/>
                  <a:pt x="11398" y="15328"/>
                  <a:pt x="11398" y="15328"/>
                </a:cubicBezTo>
                <a:cubicBezTo>
                  <a:pt x="10997" y="14943"/>
                  <a:pt x="10997" y="14943"/>
                  <a:pt x="10997" y="14943"/>
                </a:cubicBezTo>
                <a:lnTo>
                  <a:pt x="10997" y="14580"/>
                </a:lnTo>
                <a:cubicBezTo>
                  <a:pt x="10772" y="14399"/>
                  <a:pt x="10772" y="14399"/>
                  <a:pt x="10571" y="14399"/>
                </a:cubicBezTo>
                <a:cubicBezTo>
                  <a:pt x="10145" y="14762"/>
                  <a:pt x="10145" y="14762"/>
                  <a:pt x="10145" y="14762"/>
                </a:cubicBezTo>
                <a:lnTo>
                  <a:pt x="9519" y="14762"/>
                </a:lnTo>
                <a:cubicBezTo>
                  <a:pt x="8892" y="13810"/>
                  <a:pt x="8892" y="13810"/>
                  <a:pt x="8892" y="13810"/>
                </a:cubicBezTo>
                <a:cubicBezTo>
                  <a:pt x="8892" y="13424"/>
                  <a:pt x="8892" y="13424"/>
                  <a:pt x="8892" y="13424"/>
                </a:cubicBezTo>
                <a:cubicBezTo>
                  <a:pt x="9318" y="13062"/>
                  <a:pt x="9318" y="13062"/>
                  <a:pt x="9318" y="13062"/>
                </a:cubicBezTo>
                <a:cubicBezTo>
                  <a:pt x="9318" y="12880"/>
                  <a:pt x="9318" y="12880"/>
                  <a:pt x="9318" y="12677"/>
                </a:cubicBezTo>
                <a:cubicBezTo>
                  <a:pt x="9093" y="12677"/>
                  <a:pt x="8667" y="12495"/>
                  <a:pt x="8667" y="12495"/>
                </a:cubicBezTo>
                <a:cubicBezTo>
                  <a:pt x="8466" y="11929"/>
                  <a:pt x="8466" y="11929"/>
                  <a:pt x="8466" y="11929"/>
                </a:cubicBezTo>
                <a:cubicBezTo>
                  <a:pt x="9093" y="10977"/>
                  <a:pt x="9093" y="10977"/>
                  <a:pt x="9093" y="10977"/>
                </a:cubicBezTo>
                <a:cubicBezTo>
                  <a:pt x="9519" y="10795"/>
                  <a:pt x="9519" y="10795"/>
                  <a:pt x="9519" y="10795"/>
                </a:cubicBezTo>
                <a:lnTo>
                  <a:pt x="9945" y="10977"/>
                </a:lnTo>
                <a:cubicBezTo>
                  <a:pt x="10145" y="10977"/>
                  <a:pt x="10346" y="10977"/>
                  <a:pt x="10346" y="10795"/>
                </a:cubicBezTo>
                <a:cubicBezTo>
                  <a:pt x="10346" y="10591"/>
                  <a:pt x="10346" y="10206"/>
                  <a:pt x="10346" y="10206"/>
                </a:cubicBezTo>
                <a:cubicBezTo>
                  <a:pt x="10772" y="9843"/>
                  <a:pt x="10772" y="9843"/>
                  <a:pt x="10772" y="9843"/>
                </a:cubicBezTo>
                <a:cubicBezTo>
                  <a:pt x="11824" y="9843"/>
                  <a:pt x="11824" y="9843"/>
                  <a:pt x="11824" y="9843"/>
                </a:cubicBezTo>
                <a:cubicBezTo>
                  <a:pt x="12250" y="10206"/>
                  <a:pt x="12250" y="10206"/>
                  <a:pt x="12250" y="10206"/>
                </a:cubicBezTo>
                <a:cubicBezTo>
                  <a:pt x="12250" y="10206"/>
                  <a:pt x="12250" y="10410"/>
                  <a:pt x="12250" y="10591"/>
                </a:cubicBezTo>
                <a:cubicBezTo>
                  <a:pt x="12451" y="10591"/>
                  <a:pt x="12651" y="10795"/>
                  <a:pt x="12877" y="10795"/>
                </a:cubicBezTo>
                <a:cubicBezTo>
                  <a:pt x="13077" y="10410"/>
                  <a:pt x="13077" y="10410"/>
                  <a:pt x="13077" y="10410"/>
                </a:cubicBezTo>
                <a:cubicBezTo>
                  <a:pt x="13703" y="10410"/>
                  <a:pt x="13703" y="10410"/>
                  <a:pt x="13703" y="10410"/>
                </a:cubicBezTo>
                <a:cubicBezTo>
                  <a:pt x="14555" y="11362"/>
                  <a:pt x="14555" y="11362"/>
                  <a:pt x="14555" y="11362"/>
                </a:cubicBezTo>
                <a:cubicBezTo>
                  <a:pt x="14555" y="11725"/>
                  <a:pt x="14555" y="11725"/>
                  <a:pt x="14555" y="11725"/>
                </a:cubicBezTo>
                <a:lnTo>
                  <a:pt x="14129" y="12110"/>
                </a:lnTo>
                <a:cubicBezTo>
                  <a:pt x="14129" y="12291"/>
                  <a:pt x="14129" y="12291"/>
                  <a:pt x="14129" y="12495"/>
                </a:cubicBezTo>
                <a:cubicBezTo>
                  <a:pt x="14330" y="12495"/>
                  <a:pt x="14756" y="12880"/>
                  <a:pt x="14756" y="12880"/>
                </a:cubicBezTo>
                <a:cubicBezTo>
                  <a:pt x="14756" y="13243"/>
                  <a:pt x="14756" y="13243"/>
                  <a:pt x="14756" y="13243"/>
                </a:cubicBezTo>
                <a:lnTo>
                  <a:pt x="14129" y="14195"/>
                </a:lnTo>
                <a:close/>
              </a:path>
            </a:pathLst>
          </a:custGeom>
          <a:solidFill>
            <a:srgbClr val="FFFFFF"/>
          </a:solidFill>
          <a:ln w="12700">
            <a:miter lim="400000"/>
          </a:ln>
        </p:spPr>
        <p:txBody>
          <a:bodyPr lIns="22859" tIns="22859" rIns="22859" bIns="22859" anchor="ctr"/>
          <a:lstStyle/>
          <a:p>
            <a:pPr algn="l" defTabSz="1219200">
              <a:defRPr>
                <a:solidFill>
                  <a:srgbClr val="000000"/>
                </a:solidFill>
              </a:defRPr>
            </a:pPr>
            <a:endParaRPr sz="36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1" name="Shape"/>
          <p:cNvSpPr/>
          <p:nvPr/>
        </p:nvSpPr>
        <p:spPr>
          <a:xfrm>
            <a:off x="2761480" y="2809170"/>
            <a:ext cx="230255" cy="229425"/>
          </a:xfrm>
          <a:custGeom>
            <a:avLst/>
            <a:gdLst/>
            <a:ahLst/>
            <a:cxnLst>
              <a:cxn ang="0">
                <a:pos x="wd2" y="hd2"/>
              </a:cxn>
              <a:cxn ang="5400000">
                <a:pos x="wd2" y="hd2"/>
              </a:cxn>
              <a:cxn ang="10800000">
                <a:pos x="wd2" y="hd2"/>
              </a:cxn>
              <a:cxn ang="16200000">
                <a:pos x="wd2" y="hd2"/>
              </a:cxn>
            </a:cxnLst>
            <a:rect l="0" t="0" r="r" b="b"/>
            <a:pathLst>
              <a:path w="21542" h="21600" extrusionOk="0">
                <a:moveTo>
                  <a:pt x="11687" y="1798"/>
                </a:moveTo>
                <a:cubicBezTo>
                  <a:pt x="12905" y="1906"/>
                  <a:pt x="14057" y="2202"/>
                  <a:pt x="15145" y="2682"/>
                </a:cubicBezTo>
                <a:cubicBezTo>
                  <a:pt x="16235" y="3165"/>
                  <a:pt x="17215" y="3803"/>
                  <a:pt x="18091" y="4596"/>
                </a:cubicBezTo>
                <a:cubicBezTo>
                  <a:pt x="18966" y="5390"/>
                  <a:pt x="19698" y="6307"/>
                  <a:pt x="20288" y="7355"/>
                </a:cubicBezTo>
                <a:cubicBezTo>
                  <a:pt x="20877" y="8400"/>
                  <a:pt x="21292" y="9537"/>
                  <a:pt x="21530" y="10774"/>
                </a:cubicBezTo>
                <a:cubicBezTo>
                  <a:pt x="21575" y="11035"/>
                  <a:pt x="21499" y="11230"/>
                  <a:pt x="21301" y="11357"/>
                </a:cubicBezTo>
                <a:cubicBezTo>
                  <a:pt x="21225" y="11408"/>
                  <a:pt x="21153" y="11436"/>
                  <a:pt x="21079" y="11436"/>
                </a:cubicBezTo>
                <a:cubicBezTo>
                  <a:pt x="20932" y="11436"/>
                  <a:pt x="20824" y="11382"/>
                  <a:pt x="20762" y="11272"/>
                </a:cubicBezTo>
                <a:cubicBezTo>
                  <a:pt x="20018" y="10353"/>
                  <a:pt x="19188" y="9890"/>
                  <a:pt x="18274" y="9879"/>
                </a:cubicBezTo>
                <a:cubicBezTo>
                  <a:pt x="17618" y="9879"/>
                  <a:pt x="16996" y="10128"/>
                  <a:pt x="16404" y="10619"/>
                </a:cubicBezTo>
                <a:cubicBezTo>
                  <a:pt x="15815" y="11111"/>
                  <a:pt x="15322" y="11797"/>
                  <a:pt x="14914" y="12681"/>
                </a:cubicBezTo>
                <a:cubicBezTo>
                  <a:pt x="14842" y="12887"/>
                  <a:pt x="14706" y="12992"/>
                  <a:pt x="14518" y="12992"/>
                </a:cubicBezTo>
                <a:cubicBezTo>
                  <a:pt x="14325" y="12992"/>
                  <a:pt x="14193" y="12887"/>
                  <a:pt x="14117" y="12681"/>
                </a:cubicBezTo>
                <a:cubicBezTo>
                  <a:pt x="13492" y="11329"/>
                  <a:pt x="12681" y="10452"/>
                  <a:pt x="11684" y="10057"/>
                </a:cubicBezTo>
                <a:lnTo>
                  <a:pt x="11684" y="17165"/>
                </a:lnTo>
                <a:cubicBezTo>
                  <a:pt x="11684" y="17780"/>
                  <a:pt x="11596" y="18351"/>
                  <a:pt x="11417" y="18884"/>
                </a:cubicBezTo>
                <a:cubicBezTo>
                  <a:pt x="11236" y="19415"/>
                  <a:pt x="10995" y="19887"/>
                  <a:pt x="10691" y="20299"/>
                </a:cubicBezTo>
                <a:cubicBezTo>
                  <a:pt x="10386" y="20705"/>
                  <a:pt x="10030" y="21027"/>
                  <a:pt x="9622" y="21259"/>
                </a:cubicBezTo>
                <a:cubicBezTo>
                  <a:pt x="9215" y="21488"/>
                  <a:pt x="8778" y="21600"/>
                  <a:pt x="8315" y="21600"/>
                </a:cubicBezTo>
                <a:cubicBezTo>
                  <a:pt x="7853" y="21600"/>
                  <a:pt x="7411" y="21488"/>
                  <a:pt x="6996" y="21259"/>
                </a:cubicBezTo>
                <a:cubicBezTo>
                  <a:pt x="6581" y="21028"/>
                  <a:pt x="6221" y="20706"/>
                  <a:pt x="5916" y="20299"/>
                </a:cubicBezTo>
                <a:cubicBezTo>
                  <a:pt x="5613" y="19887"/>
                  <a:pt x="5370" y="19418"/>
                  <a:pt x="5191" y="18884"/>
                </a:cubicBezTo>
                <a:cubicBezTo>
                  <a:pt x="5012" y="18351"/>
                  <a:pt x="4924" y="17780"/>
                  <a:pt x="4924" y="17165"/>
                </a:cubicBezTo>
                <a:cubicBezTo>
                  <a:pt x="4924" y="16851"/>
                  <a:pt x="5012" y="16592"/>
                  <a:pt x="5191" y="16391"/>
                </a:cubicBezTo>
                <a:cubicBezTo>
                  <a:pt x="5370" y="16188"/>
                  <a:pt x="5584" y="16086"/>
                  <a:pt x="5837" y="16086"/>
                </a:cubicBezTo>
                <a:cubicBezTo>
                  <a:pt x="6104" y="16086"/>
                  <a:pt x="6321" y="16188"/>
                  <a:pt x="6493" y="16391"/>
                </a:cubicBezTo>
                <a:cubicBezTo>
                  <a:pt x="6662" y="16592"/>
                  <a:pt x="6748" y="16852"/>
                  <a:pt x="6748" y="17165"/>
                </a:cubicBezTo>
                <a:cubicBezTo>
                  <a:pt x="6748" y="17800"/>
                  <a:pt x="6901" y="18334"/>
                  <a:pt x="7204" y="18777"/>
                </a:cubicBezTo>
                <a:cubicBezTo>
                  <a:pt x="7509" y="19217"/>
                  <a:pt x="7879" y="19438"/>
                  <a:pt x="8313" y="19438"/>
                </a:cubicBezTo>
                <a:cubicBezTo>
                  <a:pt x="8733" y="19438"/>
                  <a:pt x="9093" y="19217"/>
                  <a:pt x="9398" y="18777"/>
                </a:cubicBezTo>
                <a:cubicBezTo>
                  <a:pt x="9701" y="18334"/>
                  <a:pt x="9854" y="17800"/>
                  <a:pt x="9854" y="17165"/>
                </a:cubicBezTo>
                <a:lnTo>
                  <a:pt x="9854" y="10057"/>
                </a:lnTo>
                <a:cubicBezTo>
                  <a:pt x="8857" y="10461"/>
                  <a:pt x="8043" y="11337"/>
                  <a:pt x="7421" y="12681"/>
                </a:cubicBezTo>
                <a:cubicBezTo>
                  <a:pt x="7345" y="12887"/>
                  <a:pt x="7211" y="12992"/>
                  <a:pt x="7020" y="12992"/>
                </a:cubicBezTo>
                <a:cubicBezTo>
                  <a:pt x="6829" y="12992"/>
                  <a:pt x="6701" y="12887"/>
                  <a:pt x="6632" y="12681"/>
                </a:cubicBezTo>
                <a:cubicBezTo>
                  <a:pt x="6228" y="11797"/>
                  <a:pt x="5735" y="11111"/>
                  <a:pt x="5148" y="10619"/>
                </a:cubicBezTo>
                <a:cubicBezTo>
                  <a:pt x="4561" y="10128"/>
                  <a:pt x="3941" y="9879"/>
                  <a:pt x="3285" y="9879"/>
                </a:cubicBezTo>
                <a:cubicBezTo>
                  <a:pt x="2364" y="9879"/>
                  <a:pt x="1542" y="10345"/>
                  <a:pt x="809" y="11272"/>
                </a:cubicBezTo>
                <a:cubicBezTo>
                  <a:pt x="719" y="11382"/>
                  <a:pt x="597" y="11436"/>
                  <a:pt x="456" y="11436"/>
                </a:cubicBezTo>
                <a:cubicBezTo>
                  <a:pt x="382" y="11436"/>
                  <a:pt x="306" y="11408"/>
                  <a:pt x="239" y="11357"/>
                </a:cubicBezTo>
                <a:cubicBezTo>
                  <a:pt x="48" y="11230"/>
                  <a:pt x="-25" y="11035"/>
                  <a:pt x="8" y="10774"/>
                </a:cubicBezTo>
                <a:cubicBezTo>
                  <a:pt x="246" y="9537"/>
                  <a:pt x="661" y="8400"/>
                  <a:pt x="1260" y="7355"/>
                </a:cubicBezTo>
                <a:cubicBezTo>
                  <a:pt x="1856" y="6307"/>
                  <a:pt x="2596" y="5390"/>
                  <a:pt x="3469" y="4596"/>
                </a:cubicBezTo>
                <a:cubicBezTo>
                  <a:pt x="4344" y="3803"/>
                  <a:pt x="5322" y="3168"/>
                  <a:pt x="6403" y="2688"/>
                </a:cubicBezTo>
                <a:cubicBezTo>
                  <a:pt x="7483" y="2213"/>
                  <a:pt x="8635" y="1917"/>
                  <a:pt x="9851" y="1798"/>
                </a:cubicBezTo>
                <a:lnTo>
                  <a:pt x="9851" y="1081"/>
                </a:lnTo>
                <a:cubicBezTo>
                  <a:pt x="9851" y="767"/>
                  <a:pt x="9937" y="508"/>
                  <a:pt x="10119" y="304"/>
                </a:cubicBezTo>
                <a:cubicBezTo>
                  <a:pt x="10297" y="101"/>
                  <a:pt x="10512" y="0"/>
                  <a:pt x="10765" y="0"/>
                </a:cubicBezTo>
                <a:cubicBezTo>
                  <a:pt x="11031" y="0"/>
                  <a:pt x="11250" y="101"/>
                  <a:pt x="11422" y="304"/>
                </a:cubicBezTo>
                <a:cubicBezTo>
                  <a:pt x="11591" y="508"/>
                  <a:pt x="11677" y="767"/>
                  <a:pt x="11677" y="1081"/>
                </a:cubicBezTo>
                <a:lnTo>
                  <a:pt x="11677" y="1798"/>
                </a:lnTo>
                <a:close/>
              </a:path>
            </a:pathLst>
          </a:custGeom>
          <a:solidFill>
            <a:srgbClr val="FFFFFF"/>
          </a:solidFill>
          <a:ln w="12700">
            <a:miter lim="400000"/>
          </a:ln>
        </p:spPr>
        <p:txBody>
          <a:bodyPr lIns="22859" tIns="22859" rIns="22859" bIns="22859" anchor="ctr"/>
          <a:lstStyle/>
          <a:p>
            <a:pPr algn="l" defTabSz="1828165">
              <a:defRPr sz="8800">
                <a:solidFill>
                  <a:srgbClr val="44CEB9"/>
                </a:solidFill>
                <a:effectLst>
                  <a:outerShdw blurRad="38100" dist="38100" dir="2700000" rotWithShape="0">
                    <a:srgbClr val="000000"/>
                  </a:outerShdw>
                </a:effectLst>
              </a:defRPr>
            </a:pPr>
            <a:endParaRPr sz="33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nvGrpSpPr>
          <p:cNvPr id="304" name="Group"/>
          <p:cNvGrpSpPr/>
          <p:nvPr/>
        </p:nvGrpSpPr>
        <p:grpSpPr>
          <a:xfrm>
            <a:off x="3703728" y="1116078"/>
            <a:ext cx="1717185" cy="3464476"/>
            <a:chOff x="0" y="0"/>
            <a:chExt cx="4579159" cy="9238600"/>
          </a:xfrm>
        </p:grpSpPr>
        <p:sp>
          <p:nvSpPr>
            <p:cNvPr id="282" name="Shape"/>
            <p:cNvSpPr/>
            <p:nvPr/>
          </p:nvSpPr>
          <p:spPr>
            <a:xfrm rot="18900000">
              <a:off x="1319007" y="6807026"/>
              <a:ext cx="2005721" cy="2017971"/>
            </a:xfrm>
            <a:custGeom>
              <a:avLst/>
              <a:gdLst/>
              <a:ahLst/>
              <a:cxnLst>
                <a:cxn ang="0">
                  <a:pos x="wd2" y="hd2"/>
                </a:cxn>
                <a:cxn ang="5400000">
                  <a:pos x="wd2" y="hd2"/>
                </a:cxn>
                <a:cxn ang="10800000">
                  <a:pos x="wd2" y="hd2"/>
                </a:cxn>
                <a:cxn ang="16200000">
                  <a:pos x="wd2" y="hd2"/>
                </a:cxn>
              </a:cxnLst>
              <a:rect l="0" t="0" r="r" b="b"/>
              <a:pathLst>
                <a:path w="20848" h="20931" extrusionOk="0">
                  <a:moveTo>
                    <a:pt x="20848" y="9504"/>
                  </a:moveTo>
                  <a:cubicBezTo>
                    <a:pt x="18364" y="2592"/>
                    <a:pt x="18364" y="2592"/>
                    <a:pt x="18364" y="2592"/>
                  </a:cubicBezTo>
                  <a:cubicBezTo>
                    <a:pt x="11236" y="0"/>
                    <a:pt x="11236" y="0"/>
                    <a:pt x="11236" y="0"/>
                  </a:cubicBezTo>
                  <a:cubicBezTo>
                    <a:pt x="11236" y="0"/>
                    <a:pt x="3352" y="432"/>
                    <a:pt x="112" y="11124"/>
                  </a:cubicBezTo>
                  <a:cubicBezTo>
                    <a:pt x="112" y="11124"/>
                    <a:pt x="2164" y="9396"/>
                    <a:pt x="3676" y="8748"/>
                  </a:cubicBezTo>
                  <a:cubicBezTo>
                    <a:pt x="3676" y="8748"/>
                    <a:pt x="-752" y="15768"/>
                    <a:pt x="112" y="20844"/>
                  </a:cubicBezTo>
                  <a:cubicBezTo>
                    <a:pt x="5080" y="21600"/>
                    <a:pt x="12100" y="17172"/>
                    <a:pt x="12100" y="17172"/>
                  </a:cubicBezTo>
                  <a:cubicBezTo>
                    <a:pt x="11452" y="18684"/>
                    <a:pt x="9616" y="20736"/>
                    <a:pt x="9616" y="20736"/>
                  </a:cubicBezTo>
                  <a:cubicBezTo>
                    <a:pt x="20308" y="17496"/>
                    <a:pt x="20848" y="9504"/>
                    <a:pt x="20848" y="9504"/>
                  </a:cubicBezTo>
                  <a:moveTo>
                    <a:pt x="12424" y="14580"/>
                  </a:moveTo>
                  <a:cubicBezTo>
                    <a:pt x="12424" y="14580"/>
                    <a:pt x="13504" y="13284"/>
                    <a:pt x="14044" y="12312"/>
                  </a:cubicBezTo>
                  <a:cubicBezTo>
                    <a:pt x="14044" y="12312"/>
                    <a:pt x="9400" y="15120"/>
                    <a:pt x="6268" y="14688"/>
                  </a:cubicBezTo>
                  <a:cubicBezTo>
                    <a:pt x="5620" y="11340"/>
                    <a:pt x="8536" y="6912"/>
                    <a:pt x="8536" y="6912"/>
                  </a:cubicBezTo>
                  <a:cubicBezTo>
                    <a:pt x="7564" y="7344"/>
                    <a:pt x="6268" y="8424"/>
                    <a:pt x="6268" y="8424"/>
                  </a:cubicBezTo>
                  <a:cubicBezTo>
                    <a:pt x="8320" y="1512"/>
                    <a:pt x="13504" y="1188"/>
                    <a:pt x="13504" y="1188"/>
                  </a:cubicBezTo>
                  <a:cubicBezTo>
                    <a:pt x="18040" y="2916"/>
                    <a:pt x="18040" y="2916"/>
                    <a:pt x="18040" y="2916"/>
                  </a:cubicBezTo>
                  <a:cubicBezTo>
                    <a:pt x="19660" y="7344"/>
                    <a:pt x="19660" y="7344"/>
                    <a:pt x="19660" y="7344"/>
                  </a:cubicBezTo>
                  <a:cubicBezTo>
                    <a:pt x="19660" y="7344"/>
                    <a:pt x="19336" y="12528"/>
                    <a:pt x="12424" y="1458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3" name="Shape"/>
            <p:cNvSpPr/>
            <p:nvPr/>
          </p:nvSpPr>
          <p:spPr>
            <a:xfrm rot="18900000">
              <a:off x="1670226" y="6823090"/>
              <a:ext cx="1299776" cy="1307063"/>
            </a:xfrm>
            <a:custGeom>
              <a:avLst/>
              <a:gdLst/>
              <a:ahLst/>
              <a:cxnLst>
                <a:cxn ang="0">
                  <a:pos x="wd2" y="hd2"/>
                </a:cxn>
                <a:cxn ang="5400000">
                  <a:pos x="wd2" y="hd2"/>
                </a:cxn>
                <a:cxn ang="10800000">
                  <a:pos x="wd2" y="hd2"/>
                </a:cxn>
                <a:cxn ang="16200000">
                  <a:pos x="wd2" y="hd2"/>
                </a:cxn>
              </a:cxnLst>
              <a:rect l="0" t="0" r="r" b="b"/>
              <a:pathLst>
                <a:path w="20748" h="21000" extrusionOk="0">
                  <a:moveTo>
                    <a:pt x="18256" y="2679"/>
                  </a:moveTo>
                  <a:cubicBezTo>
                    <a:pt x="11277" y="0"/>
                    <a:pt x="11277" y="0"/>
                    <a:pt x="11277" y="0"/>
                  </a:cubicBezTo>
                  <a:cubicBezTo>
                    <a:pt x="11277" y="0"/>
                    <a:pt x="3302" y="502"/>
                    <a:pt x="145" y="11219"/>
                  </a:cubicBezTo>
                  <a:cubicBezTo>
                    <a:pt x="145" y="11219"/>
                    <a:pt x="2139" y="9544"/>
                    <a:pt x="3634" y="8874"/>
                  </a:cubicBezTo>
                  <a:cubicBezTo>
                    <a:pt x="3634" y="8874"/>
                    <a:pt x="-852" y="15740"/>
                    <a:pt x="145" y="20930"/>
                  </a:cubicBezTo>
                  <a:cubicBezTo>
                    <a:pt x="4963" y="21600"/>
                    <a:pt x="12108" y="17247"/>
                    <a:pt x="12108" y="17247"/>
                  </a:cubicBezTo>
                  <a:cubicBezTo>
                    <a:pt x="11277" y="18753"/>
                    <a:pt x="9616" y="20763"/>
                    <a:pt x="9616" y="20763"/>
                  </a:cubicBezTo>
                  <a:cubicBezTo>
                    <a:pt x="20250" y="17581"/>
                    <a:pt x="20748" y="9544"/>
                    <a:pt x="20748" y="9544"/>
                  </a:cubicBezTo>
                  <a:cubicBezTo>
                    <a:pt x="18256" y="2679"/>
                    <a:pt x="18256" y="2679"/>
                    <a:pt x="18256" y="2679"/>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4" name="Shape"/>
            <p:cNvSpPr/>
            <p:nvPr/>
          </p:nvSpPr>
          <p:spPr>
            <a:xfrm rot="18900000">
              <a:off x="2323285" y="4996122"/>
              <a:ext cx="1700257" cy="2275794"/>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cubicBezTo>
                    <a:pt x="17517" y="17753"/>
                    <a:pt x="17517" y="17753"/>
                    <a:pt x="17517" y="17753"/>
                  </a:cubicBezTo>
                  <a:cubicBezTo>
                    <a:pt x="0" y="21600"/>
                    <a:pt x="0" y="21600"/>
                    <a:pt x="0" y="21600"/>
                  </a:cubicBezTo>
                  <a:cubicBezTo>
                    <a:pt x="0" y="21600"/>
                    <a:pt x="12249" y="14499"/>
                    <a:pt x="3556" y="8088"/>
                  </a:cubicBezTo>
                  <a:cubicBezTo>
                    <a:pt x="14356" y="0"/>
                    <a:pt x="14356" y="0"/>
                    <a:pt x="14356" y="0"/>
                  </a:cubicBezTo>
                  <a:cubicBezTo>
                    <a:pt x="21600" y="5425"/>
                    <a:pt x="21600" y="5425"/>
                    <a:pt x="21600" y="5425"/>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5" name="Shape"/>
            <p:cNvSpPr/>
            <p:nvPr/>
          </p:nvSpPr>
          <p:spPr>
            <a:xfrm rot="18900000">
              <a:off x="274062" y="5268890"/>
              <a:ext cx="2275795" cy="1717832"/>
            </a:xfrm>
            <a:custGeom>
              <a:avLst/>
              <a:gdLst/>
              <a:ahLst/>
              <a:cxnLst>
                <a:cxn ang="0">
                  <a:pos x="wd2" y="hd2"/>
                </a:cxn>
                <a:cxn ang="5400000">
                  <a:pos x="wd2" y="hd2"/>
                </a:cxn>
                <a:cxn ang="10800000">
                  <a:pos x="wd2" y="hd2"/>
                </a:cxn>
                <a:cxn ang="16200000">
                  <a:pos x="wd2" y="hd2"/>
                </a:cxn>
              </a:cxnLst>
              <a:rect l="0" t="0" r="r" b="b"/>
              <a:pathLst>
                <a:path w="21600" h="21600" extrusionOk="0">
                  <a:moveTo>
                    <a:pt x="16175" y="0"/>
                  </a:moveTo>
                  <a:cubicBezTo>
                    <a:pt x="3748" y="4189"/>
                    <a:pt x="3748" y="4189"/>
                    <a:pt x="3748" y="4189"/>
                  </a:cubicBezTo>
                  <a:cubicBezTo>
                    <a:pt x="0" y="21600"/>
                    <a:pt x="0" y="21600"/>
                    <a:pt x="0" y="21600"/>
                  </a:cubicBezTo>
                  <a:cubicBezTo>
                    <a:pt x="0" y="21600"/>
                    <a:pt x="7003" y="9425"/>
                    <a:pt x="13512" y="17935"/>
                  </a:cubicBezTo>
                  <a:cubicBezTo>
                    <a:pt x="21600" y="7200"/>
                    <a:pt x="21600" y="7200"/>
                    <a:pt x="21600" y="7200"/>
                  </a:cubicBezTo>
                  <a:lnTo>
                    <a:pt x="16175"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6" name="Shape"/>
            <p:cNvSpPr/>
            <p:nvPr/>
          </p:nvSpPr>
          <p:spPr>
            <a:xfrm rot="18900000">
              <a:off x="852817" y="2040458"/>
              <a:ext cx="2895268" cy="2899659"/>
            </a:xfrm>
            <a:custGeom>
              <a:avLst/>
              <a:gdLst/>
              <a:ahLst/>
              <a:cxnLst>
                <a:cxn ang="0">
                  <a:pos x="wd2" y="hd2"/>
                </a:cxn>
                <a:cxn ang="5400000">
                  <a:pos x="wd2" y="hd2"/>
                </a:cxn>
                <a:cxn ang="10800000">
                  <a:pos x="wd2" y="hd2"/>
                </a:cxn>
                <a:cxn ang="16200000">
                  <a:pos x="wd2" y="hd2"/>
                </a:cxn>
              </a:cxnLst>
              <a:rect l="0" t="0" r="r" b="b"/>
              <a:pathLst>
                <a:path w="21600" h="21600" extrusionOk="0">
                  <a:moveTo>
                    <a:pt x="4723" y="17110"/>
                  </a:moveTo>
                  <a:cubicBezTo>
                    <a:pt x="6426" y="18813"/>
                    <a:pt x="8594" y="20439"/>
                    <a:pt x="11458" y="21600"/>
                  </a:cubicBezTo>
                  <a:cubicBezTo>
                    <a:pt x="16026" y="16413"/>
                    <a:pt x="19277" y="10684"/>
                    <a:pt x="21600" y="6039"/>
                  </a:cubicBezTo>
                  <a:cubicBezTo>
                    <a:pt x="20052" y="5419"/>
                    <a:pt x="18890" y="4645"/>
                    <a:pt x="18039" y="3716"/>
                  </a:cubicBezTo>
                  <a:cubicBezTo>
                    <a:pt x="16877" y="2632"/>
                    <a:pt x="16258" y="1471"/>
                    <a:pt x="15794" y="542"/>
                  </a:cubicBezTo>
                  <a:cubicBezTo>
                    <a:pt x="15716" y="310"/>
                    <a:pt x="15639" y="155"/>
                    <a:pt x="15639" y="0"/>
                  </a:cubicBezTo>
                  <a:cubicBezTo>
                    <a:pt x="10916" y="2245"/>
                    <a:pt x="5187" y="5574"/>
                    <a:pt x="0" y="10142"/>
                  </a:cubicBezTo>
                  <a:cubicBezTo>
                    <a:pt x="155" y="10529"/>
                    <a:pt x="387" y="10916"/>
                    <a:pt x="619" y="11381"/>
                  </a:cubicBezTo>
                  <a:cubicBezTo>
                    <a:pt x="1394" y="13006"/>
                    <a:pt x="2710" y="15174"/>
                    <a:pt x="4723" y="17110"/>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7" name="Shape"/>
            <p:cNvSpPr/>
            <p:nvPr/>
          </p:nvSpPr>
          <p:spPr>
            <a:xfrm rot="18900000">
              <a:off x="1686017" y="943535"/>
              <a:ext cx="1225768" cy="1225768"/>
            </a:xfrm>
            <a:custGeom>
              <a:avLst/>
              <a:gdLst/>
              <a:ahLst/>
              <a:cxnLst>
                <a:cxn ang="0">
                  <a:pos x="wd2" y="hd2"/>
                </a:cxn>
                <a:cxn ang="5400000">
                  <a:pos x="wd2" y="hd2"/>
                </a:cxn>
                <a:cxn ang="10800000">
                  <a:pos x="wd2" y="hd2"/>
                </a:cxn>
                <a:cxn ang="16200000">
                  <a:pos x="wd2" y="hd2"/>
                </a:cxn>
              </a:cxnLst>
              <a:rect l="0" t="0" r="r" b="b"/>
              <a:pathLst>
                <a:path w="21600" h="21600" extrusionOk="0">
                  <a:moveTo>
                    <a:pt x="5308" y="16658"/>
                  </a:moveTo>
                  <a:cubicBezTo>
                    <a:pt x="7322" y="18671"/>
                    <a:pt x="9885" y="20319"/>
                    <a:pt x="13180" y="21600"/>
                  </a:cubicBezTo>
                  <a:cubicBezTo>
                    <a:pt x="19037" y="9153"/>
                    <a:pt x="21600" y="0"/>
                    <a:pt x="21600" y="0"/>
                  </a:cubicBezTo>
                  <a:cubicBezTo>
                    <a:pt x="21600" y="0"/>
                    <a:pt x="12631" y="2563"/>
                    <a:pt x="0" y="8420"/>
                  </a:cubicBezTo>
                  <a:cubicBezTo>
                    <a:pt x="183" y="8786"/>
                    <a:pt x="366" y="9153"/>
                    <a:pt x="549" y="9702"/>
                  </a:cubicBezTo>
                  <a:cubicBezTo>
                    <a:pt x="1464" y="11715"/>
                    <a:pt x="2929" y="14278"/>
                    <a:pt x="5308" y="16658"/>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8" name="Shape"/>
            <p:cNvSpPr/>
            <p:nvPr/>
          </p:nvSpPr>
          <p:spPr>
            <a:xfrm rot="18900000">
              <a:off x="783167" y="4117103"/>
              <a:ext cx="3031463" cy="3049036"/>
            </a:xfrm>
            <a:custGeom>
              <a:avLst/>
              <a:gdLst/>
              <a:ahLst/>
              <a:cxnLst>
                <a:cxn ang="0">
                  <a:pos x="wd2" y="hd2"/>
                </a:cxn>
                <a:cxn ang="5400000">
                  <a:pos x="wd2" y="hd2"/>
                </a:cxn>
                <a:cxn ang="10800000">
                  <a:pos x="wd2" y="hd2"/>
                </a:cxn>
                <a:cxn ang="16200000">
                  <a:pos x="wd2" y="hd2"/>
                </a:cxn>
              </a:cxnLst>
              <a:rect l="0" t="0" r="r" b="b"/>
              <a:pathLst>
                <a:path w="21600" h="21600" extrusionOk="0">
                  <a:moveTo>
                    <a:pt x="15238" y="6709"/>
                  </a:moveTo>
                  <a:cubicBezTo>
                    <a:pt x="13241" y="4718"/>
                    <a:pt x="11910" y="2580"/>
                    <a:pt x="11096" y="1032"/>
                  </a:cubicBezTo>
                  <a:cubicBezTo>
                    <a:pt x="10948" y="663"/>
                    <a:pt x="10800" y="295"/>
                    <a:pt x="10652" y="0"/>
                  </a:cubicBezTo>
                  <a:cubicBezTo>
                    <a:pt x="6362" y="3907"/>
                    <a:pt x="2515" y="8699"/>
                    <a:pt x="0" y="14523"/>
                  </a:cubicBezTo>
                  <a:cubicBezTo>
                    <a:pt x="0" y="14523"/>
                    <a:pt x="814" y="16808"/>
                    <a:pt x="2737" y="18651"/>
                  </a:cubicBezTo>
                  <a:cubicBezTo>
                    <a:pt x="4660" y="20568"/>
                    <a:pt x="7101" y="21600"/>
                    <a:pt x="7101" y="21600"/>
                  </a:cubicBezTo>
                  <a:cubicBezTo>
                    <a:pt x="12945" y="19167"/>
                    <a:pt x="17753" y="15260"/>
                    <a:pt x="21600" y="10984"/>
                  </a:cubicBezTo>
                  <a:cubicBezTo>
                    <a:pt x="18937" y="9878"/>
                    <a:pt x="16866" y="8330"/>
                    <a:pt x="15238" y="6709"/>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9" name="Shape"/>
            <p:cNvSpPr/>
            <p:nvPr/>
          </p:nvSpPr>
          <p:spPr>
            <a:xfrm rot="18900000">
              <a:off x="1875842" y="1542148"/>
              <a:ext cx="852327" cy="861112"/>
            </a:xfrm>
            <a:custGeom>
              <a:avLst/>
              <a:gdLst/>
              <a:ahLst/>
              <a:cxnLst>
                <a:cxn ang="0">
                  <a:pos x="wd2" y="hd2"/>
                </a:cxn>
                <a:cxn ang="5400000">
                  <a:pos x="wd2" y="hd2"/>
                </a:cxn>
                <a:cxn ang="10800000">
                  <a:pos x="wd2" y="hd2"/>
                </a:cxn>
                <a:cxn ang="16200000">
                  <a:pos x="wd2" y="hd2"/>
                </a:cxn>
              </a:cxnLst>
              <a:rect l="0" t="0" r="r" b="b"/>
              <a:pathLst>
                <a:path w="21600" h="21600" extrusionOk="0">
                  <a:moveTo>
                    <a:pt x="8166" y="13793"/>
                  </a:moveTo>
                  <a:cubicBezTo>
                    <a:pt x="11063" y="16916"/>
                    <a:pt x="15015" y="19518"/>
                    <a:pt x="20283" y="21600"/>
                  </a:cubicBezTo>
                  <a:cubicBezTo>
                    <a:pt x="20546" y="20559"/>
                    <a:pt x="21073" y="19778"/>
                    <a:pt x="21600" y="18737"/>
                  </a:cubicBezTo>
                  <a:cubicBezTo>
                    <a:pt x="16859" y="16916"/>
                    <a:pt x="13171" y="14573"/>
                    <a:pt x="10273" y="11711"/>
                  </a:cubicBezTo>
                  <a:cubicBezTo>
                    <a:pt x="6849" y="8328"/>
                    <a:pt x="4741" y="4684"/>
                    <a:pt x="3424" y="1822"/>
                  </a:cubicBezTo>
                  <a:cubicBezTo>
                    <a:pt x="3161" y="1041"/>
                    <a:pt x="2898" y="520"/>
                    <a:pt x="2634" y="0"/>
                  </a:cubicBezTo>
                  <a:cubicBezTo>
                    <a:pt x="1844" y="520"/>
                    <a:pt x="790" y="781"/>
                    <a:pt x="0" y="1301"/>
                  </a:cubicBezTo>
                  <a:cubicBezTo>
                    <a:pt x="0" y="1822"/>
                    <a:pt x="263" y="2342"/>
                    <a:pt x="527" y="3123"/>
                  </a:cubicBezTo>
                  <a:cubicBezTo>
                    <a:pt x="2107" y="6246"/>
                    <a:pt x="4215" y="10149"/>
                    <a:pt x="8166" y="13793"/>
                  </a:cubicBezTo>
                </a:path>
              </a:pathLst>
            </a:custGeom>
            <a:solidFill>
              <a:srgbClr val="DFDFE0"/>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0" name="Shape"/>
            <p:cNvSpPr/>
            <p:nvPr/>
          </p:nvSpPr>
          <p:spPr>
            <a:xfrm rot="18900000">
              <a:off x="1484828" y="3702955"/>
              <a:ext cx="1634354" cy="1634354"/>
            </a:xfrm>
            <a:custGeom>
              <a:avLst/>
              <a:gdLst/>
              <a:ahLst/>
              <a:cxnLst>
                <a:cxn ang="0">
                  <a:pos x="wd2" y="hd2"/>
                </a:cxn>
                <a:cxn ang="5400000">
                  <a:pos x="wd2" y="hd2"/>
                </a:cxn>
                <a:cxn ang="10800000">
                  <a:pos x="wd2" y="hd2"/>
                </a:cxn>
                <a:cxn ang="16200000">
                  <a:pos x="wd2" y="hd2"/>
                </a:cxn>
              </a:cxnLst>
              <a:rect l="0" t="0" r="r" b="b"/>
              <a:pathLst>
                <a:path w="21600" h="21600" extrusionOk="0">
                  <a:moveTo>
                    <a:pt x="8530" y="13620"/>
                  </a:moveTo>
                  <a:cubicBezTo>
                    <a:pt x="11557" y="16647"/>
                    <a:pt x="15409" y="19536"/>
                    <a:pt x="20362" y="21600"/>
                  </a:cubicBezTo>
                  <a:cubicBezTo>
                    <a:pt x="20775" y="21187"/>
                    <a:pt x="21187" y="20775"/>
                    <a:pt x="21600" y="20362"/>
                  </a:cubicBezTo>
                  <a:cubicBezTo>
                    <a:pt x="16510" y="18298"/>
                    <a:pt x="12657" y="15409"/>
                    <a:pt x="9631" y="12382"/>
                  </a:cubicBezTo>
                  <a:cubicBezTo>
                    <a:pt x="6054" y="8943"/>
                    <a:pt x="3715" y="5090"/>
                    <a:pt x="2339" y="2201"/>
                  </a:cubicBezTo>
                  <a:cubicBezTo>
                    <a:pt x="1926" y="1376"/>
                    <a:pt x="1513" y="688"/>
                    <a:pt x="1238" y="0"/>
                  </a:cubicBezTo>
                  <a:cubicBezTo>
                    <a:pt x="825" y="413"/>
                    <a:pt x="413" y="825"/>
                    <a:pt x="0" y="1101"/>
                  </a:cubicBezTo>
                  <a:cubicBezTo>
                    <a:pt x="275" y="1651"/>
                    <a:pt x="550" y="2339"/>
                    <a:pt x="825" y="3027"/>
                  </a:cubicBezTo>
                  <a:cubicBezTo>
                    <a:pt x="2339" y="5916"/>
                    <a:pt x="4815" y="9906"/>
                    <a:pt x="8530" y="1362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1" name="Triangle"/>
            <p:cNvSpPr/>
            <p:nvPr/>
          </p:nvSpPr>
          <p:spPr>
            <a:xfrm rot="18900000">
              <a:off x="1358814" y="5292706"/>
              <a:ext cx="1858421" cy="1862811"/>
            </a:xfrm>
            <a:custGeom>
              <a:avLst/>
              <a:gdLst/>
              <a:ahLst/>
              <a:cxnLst>
                <a:cxn ang="0">
                  <a:pos x="wd2" y="hd2"/>
                </a:cxn>
                <a:cxn ang="5400000">
                  <a:pos x="wd2" y="hd2"/>
                </a:cxn>
                <a:cxn ang="10800000">
                  <a:pos x="wd2" y="hd2"/>
                </a:cxn>
                <a:cxn ang="16200000">
                  <a:pos x="wd2" y="hd2"/>
                </a:cxn>
              </a:cxnLst>
              <a:rect l="0" t="0" r="r" b="b"/>
              <a:pathLst>
                <a:path w="21600" h="21600" extrusionOk="0">
                  <a:moveTo>
                    <a:pt x="18077" y="0"/>
                  </a:moveTo>
                  <a:lnTo>
                    <a:pt x="21600" y="3617"/>
                  </a:lnTo>
                  <a:lnTo>
                    <a:pt x="0" y="21600"/>
                  </a:lnTo>
                  <a:lnTo>
                    <a:pt x="18077"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2" name="Shape"/>
            <p:cNvSpPr/>
            <p:nvPr/>
          </p:nvSpPr>
          <p:spPr>
            <a:xfrm rot="18900000">
              <a:off x="1903490" y="163783"/>
              <a:ext cx="790817" cy="7908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40" y="15600"/>
                  </a:lnTo>
                  <a:lnTo>
                    <a:pt x="0" y="21600"/>
                  </a:lnTo>
                  <a:lnTo>
                    <a:pt x="6000" y="20400"/>
                  </a:lnTo>
                  <a:lnTo>
                    <a:pt x="21600"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3" name="Shape"/>
            <p:cNvSpPr/>
            <p:nvPr/>
          </p:nvSpPr>
          <p:spPr>
            <a:xfrm rot="18900000">
              <a:off x="1844398" y="2704931"/>
              <a:ext cx="909007" cy="909007"/>
            </a:xfrm>
            <a:custGeom>
              <a:avLst/>
              <a:gdLst/>
              <a:ahLst/>
              <a:cxnLst>
                <a:cxn ang="0">
                  <a:pos x="wd2" y="hd2"/>
                </a:cxn>
                <a:cxn ang="5400000">
                  <a:pos x="wd2" y="hd2"/>
                </a:cxn>
                <a:cxn ang="10800000">
                  <a:pos x="wd2" y="hd2"/>
                </a:cxn>
                <a:cxn ang="16200000">
                  <a:pos x="wd2" y="hd2"/>
                </a:cxn>
              </a:cxnLst>
              <a:rect l="0" t="0" r="r" b="b"/>
              <a:pathLst>
                <a:path w="19688" h="19688" extrusionOk="0">
                  <a:moveTo>
                    <a:pt x="16819" y="16819"/>
                  </a:moveTo>
                  <a:cubicBezTo>
                    <a:pt x="12994" y="20644"/>
                    <a:pt x="6694" y="20644"/>
                    <a:pt x="2869" y="16819"/>
                  </a:cubicBezTo>
                  <a:cubicBezTo>
                    <a:pt x="-956" y="12994"/>
                    <a:pt x="-956" y="6694"/>
                    <a:pt x="2869" y="2869"/>
                  </a:cubicBezTo>
                  <a:cubicBezTo>
                    <a:pt x="6694" y="-956"/>
                    <a:pt x="12994" y="-956"/>
                    <a:pt x="16819" y="2869"/>
                  </a:cubicBezTo>
                  <a:cubicBezTo>
                    <a:pt x="20644" y="6694"/>
                    <a:pt x="20644" y="12994"/>
                    <a:pt x="16819" y="16819"/>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4" name="Shape"/>
            <p:cNvSpPr/>
            <p:nvPr/>
          </p:nvSpPr>
          <p:spPr>
            <a:xfrm rot="18900000">
              <a:off x="1845490" y="2706023"/>
              <a:ext cx="906823" cy="90682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875" y="21600"/>
                    <a:pt x="5175" y="20475"/>
                    <a:pt x="3150" y="18450"/>
                  </a:cubicBezTo>
                  <a:cubicBezTo>
                    <a:pt x="1125" y="16425"/>
                    <a:pt x="0" y="13725"/>
                    <a:pt x="0" y="10800"/>
                  </a:cubicBezTo>
                  <a:cubicBezTo>
                    <a:pt x="0" y="7875"/>
                    <a:pt x="1125" y="5175"/>
                    <a:pt x="3150" y="3150"/>
                  </a:cubicBezTo>
                  <a:cubicBezTo>
                    <a:pt x="5175" y="1125"/>
                    <a:pt x="7875" y="0"/>
                    <a:pt x="10800" y="0"/>
                  </a:cubicBezTo>
                  <a:cubicBezTo>
                    <a:pt x="13725" y="0"/>
                    <a:pt x="16425" y="1125"/>
                    <a:pt x="18450" y="3150"/>
                  </a:cubicBezTo>
                  <a:cubicBezTo>
                    <a:pt x="20475" y="5175"/>
                    <a:pt x="21600" y="7875"/>
                    <a:pt x="21600" y="10800"/>
                  </a:cubicBezTo>
                  <a:cubicBezTo>
                    <a:pt x="21600" y="13725"/>
                    <a:pt x="20475" y="16425"/>
                    <a:pt x="18450" y="18450"/>
                  </a:cubicBezTo>
                  <a:cubicBezTo>
                    <a:pt x="16425" y="20475"/>
                    <a:pt x="13725" y="21600"/>
                    <a:pt x="10800" y="21600"/>
                  </a:cubicBezTo>
                  <a:moveTo>
                    <a:pt x="10800" y="2250"/>
                  </a:moveTo>
                  <a:cubicBezTo>
                    <a:pt x="8550" y="2250"/>
                    <a:pt x="6300" y="3150"/>
                    <a:pt x="4725" y="4725"/>
                  </a:cubicBezTo>
                  <a:cubicBezTo>
                    <a:pt x="3150" y="6300"/>
                    <a:pt x="2250" y="8550"/>
                    <a:pt x="2250" y="10800"/>
                  </a:cubicBezTo>
                  <a:cubicBezTo>
                    <a:pt x="2250" y="13050"/>
                    <a:pt x="3150" y="15300"/>
                    <a:pt x="4725" y="16875"/>
                  </a:cubicBezTo>
                  <a:cubicBezTo>
                    <a:pt x="6300" y="18450"/>
                    <a:pt x="8550" y="19350"/>
                    <a:pt x="10800" y="19350"/>
                  </a:cubicBezTo>
                  <a:cubicBezTo>
                    <a:pt x="13050" y="19350"/>
                    <a:pt x="15300" y="18450"/>
                    <a:pt x="16875" y="16875"/>
                  </a:cubicBezTo>
                  <a:cubicBezTo>
                    <a:pt x="18450" y="15300"/>
                    <a:pt x="19350" y="13050"/>
                    <a:pt x="19350" y="10800"/>
                  </a:cubicBezTo>
                  <a:cubicBezTo>
                    <a:pt x="19350" y="8550"/>
                    <a:pt x="18450" y="6300"/>
                    <a:pt x="16875" y="4725"/>
                  </a:cubicBezTo>
                  <a:cubicBezTo>
                    <a:pt x="15300" y="3150"/>
                    <a:pt x="13050" y="2250"/>
                    <a:pt x="10800" y="2250"/>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5" name="Oval"/>
            <p:cNvSpPr/>
            <p:nvPr/>
          </p:nvSpPr>
          <p:spPr>
            <a:xfrm rot="18900000">
              <a:off x="2302005" y="684313"/>
              <a:ext cx="1694" cy="16934"/>
            </a:xfrm>
            <a:prstGeom prst="ellipse">
              <a:avLst/>
            </a:prstGeom>
            <a:no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6" name="Shape"/>
            <p:cNvSpPr/>
            <p:nvPr/>
          </p:nvSpPr>
          <p:spPr>
            <a:xfrm rot="18900000">
              <a:off x="2279662" y="5345282"/>
              <a:ext cx="1849633" cy="1291667"/>
            </a:xfrm>
            <a:custGeom>
              <a:avLst/>
              <a:gdLst/>
              <a:ahLst/>
              <a:cxnLst>
                <a:cxn ang="0">
                  <a:pos x="wd2" y="hd2"/>
                </a:cxn>
                <a:cxn ang="5400000">
                  <a:pos x="wd2" y="hd2"/>
                </a:cxn>
                <a:cxn ang="10800000">
                  <a:pos x="wd2" y="hd2"/>
                </a:cxn>
                <a:cxn ang="16200000">
                  <a:pos x="wd2" y="hd2"/>
                </a:cxn>
              </a:cxnLst>
              <a:rect l="0" t="0" r="r" b="b"/>
              <a:pathLst>
                <a:path w="21600" h="21600" extrusionOk="0">
                  <a:moveTo>
                    <a:pt x="5461" y="17768"/>
                  </a:moveTo>
                  <a:cubicBezTo>
                    <a:pt x="3762" y="19161"/>
                    <a:pt x="1942" y="20381"/>
                    <a:pt x="121" y="21426"/>
                  </a:cubicBezTo>
                  <a:cubicBezTo>
                    <a:pt x="121" y="21426"/>
                    <a:pt x="121" y="21426"/>
                    <a:pt x="0" y="21426"/>
                  </a:cubicBezTo>
                  <a:cubicBezTo>
                    <a:pt x="0" y="21426"/>
                    <a:pt x="0" y="21426"/>
                    <a:pt x="0" y="21426"/>
                  </a:cubicBezTo>
                  <a:cubicBezTo>
                    <a:pt x="121" y="21600"/>
                    <a:pt x="121" y="21600"/>
                    <a:pt x="121" y="21600"/>
                  </a:cubicBezTo>
                  <a:cubicBezTo>
                    <a:pt x="1942" y="20381"/>
                    <a:pt x="3762" y="19161"/>
                    <a:pt x="5461" y="17768"/>
                  </a:cubicBezTo>
                  <a:cubicBezTo>
                    <a:pt x="5461" y="17768"/>
                    <a:pt x="5461" y="17768"/>
                    <a:pt x="5461" y="17768"/>
                  </a:cubicBezTo>
                  <a:moveTo>
                    <a:pt x="21600" y="0"/>
                  </a:moveTo>
                  <a:cubicBezTo>
                    <a:pt x="20872" y="1219"/>
                    <a:pt x="20022" y="2265"/>
                    <a:pt x="19173" y="3310"/>
                  </a:cubicBezTo>
                  <a:cubicBezTo>
                    <a:pt x="19173" y="3310"/>
                    <a:pt x="19173" y="3310"/>
                    <a:pt x="19173" y="3310"/>
                  </a:cubicBezTo>
                  <a:cubicBezTo>
                    <a:pt x="20022" y="2265"/>
                    <a:pt x="20872" y="1219"/>
                    <a:pt x="21600" y="0"/>
                  </a:cubicBezTo>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7" name="Shape"/>
            <p:cNvSpPr/>
            <p:nvPr/>
          </p:nvSpPr>
          <p:spPr>
            <a:xfrm rot="18900000">
              <a:off x="2951977" y="7093852"/>
              <a:ext cx="48330" cy="219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21600"/>
                    <a:pt x="21600" y="21600"/>
                    <a:pt x="21600" y="21600"/>
                  </a:cubicBezTo>
                  <a:cubicBezTo>
                    <a:pt x="21600" y="21600"/>
                    <a:pt x="21600" y="21600"/>
                    <a:pt x="21600" y="21600"/>
                  </a:cubicBezTo>
                  <a:cubicBezTo>
                    <a:pt x="17280" y="10800"/>
                    <a:pt x="12960" y="10800"/>
                    <a:pt x="0" y="0"/>
                  </a:cubicBezTo>
                </a:path>
              </a:pathLst>
            </a:custGeom>
            <a:solidFill>
              <a:srgbClr val="E5C0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8" name="Shape"/>
            <p:cNvSpPr/>
            <p:nvPr/>
          </p:nvSpPr>
          <p:spPr>
            <a:xfrm rot="18900000">
              <a:off x="2700280" y="5454289"/>
              <a:ext cx="1173046" cy="8655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92" y="8067"/>
                    <a:pt x="8028" y="15614"/>
                    <a:pt x="0" y="21600"/>
                  </a:cubicBezTo>
                  <a:cubicBezTo>
                    <a:pt x="0" y="21600"/>
                    <a:pt x="0" y="21600"/>
                    <a:pt x="0" y="21600"/>
                  </a:cubicBezTo>
                  <a:cubicBezTo>
                    <a:pt x="8028" y="15614"/>
                    <a:pt x="15292" y="8067"/>
                    <a:pt x="21600" y="0"/>
                  </a:cubicBezTo>
                  <a:cubicBezTo>
                    <a:pt x="21600" y="0"/>
                    <a:pt x="21600" y="0"/>
                    <a:pt x="21600" y="0"/>
                  </a:cubicBezTo>
                </a:path>
              </a:pathLst>
            </a:custGeom>
            <a:solidFill>
              <a:srgbClr val="264D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9" name="Shape"/>
            <p:cNvSpPr/>
            <p:nvPr/>
          </p:nvSpPr>
          <p:spPr>
            <a:xfrm rot="18900000">
              <a:off x="2022033" y="2253952"/>
              <a:ext cx="1805700" cy="2205500"/>
            </a:xfrm>
            <a:custGeom>
              <a:avLst/>
              <a:gdLst/>
              <a:ahLst/>
              <a:cxnLst>
                <a:cxn ang="0">
                  <a:pos x="wd2" y="hd2"/>
                </a:cxn>
                <a:cxn ang="5400000">
                  <a:pos x="wd2" y="hd2"/>
                </a:cxn>
                <a:cxn ang="10800000">
                  <a:pos x="wd2" y="hd2"/>
                </a:cxn>
                <a:cxn ang="16200000">
                  <a:pos x="wd2" y="hd2"/>
                </a:cxn>
              </a:cxnLst>
              <a:rect l="0" t="0" r="r" b="b"/>
              <a:pathLst>
                <a:path w="21600" h="21600" extrusionOk="0">
                  <a:moveTo>
                    <a:pt x="18993" y="0"/>
                  </a:moveTo>
                  <a:cubicBezTo>
                    <a:pt x="17131" y="2242"/>
                    <a:pt x="15021" y="4687"/>
                    <a:pt x="12538" y="7234"/>
                  </a:cubicBezTo>
                  <a:cubicBezTo>
                    <a:pt x="12290" y="7743"/>
                    <a:pt x="11917" y="8151"/>
                    <a:pt x="11421" y="8558"/>
                  </a:cubicBezTo>
                  <a:cubicBezTo>
                    <a:pt x="11297" y="8660"/>
                    <a:pt x="11172" y="8762"/>
                    <a:pt x="11048" y="8864"/>
                  </a:cubicBezTo>
                  <a:cubicBezTo>
                    <a:pt x="7821" y="12226"/>
                    <a:pt x="4097" y="15792"/>
                    <a:pt x="0" y="19257"/>
                  </a:cubicBezTo>
                  <a:cubicBezTo>
                    <a:pt x="1614" y="20174"/>
                    <a:pt x="3476" y="20989"/>
                    <a:pt x="5462" y="21600"/>
                  </a:cubicBezTo>
                  <a:cubicBezTo>
                    <a:pt x="12786" y="14774"/>
                    <a:pt x="18000" y="7234"/>
                    <a:pt x="21600" y="1121"/>
                  </a:cubicBezTo>
                  <a:cubicBezTo>
                    <a:pt x="20607" y="815"/>
                    <a:pt x="19738" y="408"/>
                    <a:pt x="18993"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0" name="Shape"/>
            <p:cNvSpPr/>
            <p:nvPr/>
          </p:nvSpPr>
          <p:spPr>
            <a:xfrm rot="18900000">
              <a:off x="2244924" y="1009455"/>
              <a:ext cx="601901" cy="9665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32"/>
                    <a:pt x="19366" y="232"/>
                    <a:pt x="19366" y="232"/>
                  </a:cubicBezTo>
                  <a:cubicBezTo>
                    <a:pt x="15269" y="4645"/>
                    <a:pt x="8938" y="11381"/>
                    <a:pt x="0" y="19277"/>
                  </a:cubicBezTo>
                  <a:cubicBezTo>
                    <a:pt x="2234" y="20206"/>
                    <a:pt x="4841" y="20903"/>
                    <a:pt x="7448" y="21600"/>
                  </a:cubicBezTo>
                  <a:cubicBezTo>
                    <a:pt x="14524" y="12310"/>
                    <a:pt x="18993" y="4645"/>
                    <a:pt x="21600" y="0"/>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1" name="Shape"/>
            <p:cNvSpPr/>
            <p:nvPr/>
          </p:nvSpPr>
          <p:spPr>
            <a:xfrm rot="18900000">
              <a:off x="1786057" y="5010934"/>
              <a:ext cx="2398810" cy="1739795"/>
            </a:xfrm>
            <a:custGeom>
              <a:avLst/>
              <a:gdLst/>
              <a:ahLst/>
              <a:cxnLst>
                <a:cxn ang="0">
                  <a:pos x="wd2" y="hd2"/>
                </a:cxn>
                <a:cxn ang="5400000">
                  <a:pos x="wd2" y="hd2"/>
                </a:cxn>
                <a:cxn ang="10800000">
                  <a:pos x="wd2" y="hd2"/>
                </a:cxn>
                <a:cxn ang="16200000">
                  <a:pos x="wd2" y="hd2"/>
                </a:cxn>
              </a:cxnLst>
              <a:rect l="0" t="0" r="r" b="b"/>
              <a:pathLst>
                <a:path w="21600" h="21600" extrusionOk="0">
                  <a:moveTo>
                    <a:pt x="17579" y="0"/>
                  </a:moveTo>
                  <a:cubicBezTo>
                    <a:pt x="12436" y="7114"/>
                    <a:pt x="6545" y="13969"/>
                    <a:pt x="0" y="19013"/>
                  </a:cubicBezTo>
                  <a:cubicBezTo>
                    <a:pt x="2712" y="21341"/>
                    <a:pt x="2712" y="21341"/>
                    <a:pt x="2712" y="21341"/>
                  </a:cubicBezTo>
                  <a:cubicBezTo>
                    <a:pt x="2992" y="21471"/>
                    <a:pt x="3086" y="21471"/>
                    <a:pt x="3179" y="21600"/>
                  </a:cubicBezTo>
                  <a:cubicBezTo>
                    <a:pt x="3273" y="21600"/>
                    <a:pt x="3273" y="21600"/>
                    <a:pt x="3273" y="21600"/>
                  </a:cubicBezTo>
                  <a:cubicBezTo>
                    <a:pt x="4675" y="20824"/>
                    <a:pt x="6078" y="19919"/>
                    <a:pt x="7387" y="18884"/>
                  </a:cubicBezTo>
                  <a:cubicBezTo>
                    <a:pt x="11314" y="15909"/>
                    <a:pt x="14868" y="12158"/>
                    <a:pt x="17953" y="8149"/>
                  </a:cubicBezTo>
                  <a:cubicBezTo>
                    <a:pt x="18608" y="7372"/>
                    <a:pt x="19262" y="6596"/>
                    <a:pt x="19823" y="5691"/>
                  </a:cubicBezTo>
                  <a:cubicBezTo>
                    <a:pt x="20478" y="4786"/>
                    <a:pt x="21039" y="3880"/>
                    <a:pt x="21600" y="2975"/>
                  </a:cubicBezTo>
                  <a:cubicBezTo>
                    <a:pt x="20104" y="2199"/>
                    <a:pt x="18795" y="1164"/>
                    <a:pt x="17579"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2" name="Shape"/>
            <p:cNvSpPr/>
            <p:nvPr/>
          </p:nvSpPr>
          <p:spPr>
            <a:xfrm rot="18900000">
              <a:off x="2592970" y="1894578"/>
              <a:ext cx="272395" cy="215279"/>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cubicBezTo>
                    <a:pt x="3323" y="4114"/>
                    <a:pt x="1662" y="7200"/>
                    <a:pt x="0" y="10286"/>
                  </a:cubicBezTo>
                  <a:cubicBezTo>
                    <a:pt x="4985" y="14400"/>
                    <a:pt x="10800" y="18514"/>
                    <a:pt x="17446" y="21600"/>
                  </a:cubicBezTo>
                  <a:cubicBezTo>
                    <a:pt x="19108" y="17486"/>
                    <a:pt x="20769" y="13371"/>
                    <a:pt x="21600" y="10286"/>
                  </a:cubicBezTo>
                  <a:cubicBezTo>
                    <a:pt x="15785" y="7200"/>
                    <a:pt x="9969" y="4114"/>
                    <a:pt x="4985" y="0"/>
                  </a:cubicBezTo>
                </a:path>
              </a:pathLst>
            </a:custGeom>
            <a:solidFill>
              <a:srgbClr val="CECFD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3" name="Shape"/>
            <p:cNvSpPr/>
            <p:nvPr/>
          </p:nvSpPr>
          <p:spPr>
            <a:xfrm rot="18900000">
              <a:off x="2878362" y="4426184"/>
              <a:ext cx="540395" cy="333901"/>
            </a:xfrm>
            <a:custGeom>
              <a:avLst/>
              <a:gdLst/>
              <a:ahLst/>
              <a:cxnLst>
                <a:cxn ang="0">
                  <a:pos x="wd2" y="hd2"/>
                </a:cxn>
                <a:cxn ang="5400000">
                  <a:pos x="wd2" y="hd2"/>
                </a:cxn>
                <a:cxn ang="10800000">
                  <a:pos x="wd2" y="hd2"/>
                </a:cxn>
                <a:cxn ang="16200000">
                  <a:pos x="wd2" y="hd2"/>
                </a:cxn>
              </a:cxnLst>
              <a:rect l="0" t="0" r="r" b="b"/>
              <a:pathLst>
                <a:path w="21600" h="21600" extrusionOk="0">
                  <a:moveTo>
                    <a:pt x="3323" y="0"/>
                  </a:moveTo>
                  <a:cubicBezTo>
                    <a:pt x="2077" y="2025"/>
                    <a:pt x="831" y="4050"/>
                    <a:pt x="0" y="6075"/>
                  </a:cubicBezTo>
                  <a:cubicBezTo>
                    <a:pt x="5400" y="12150"/>
                    <a:pt x="11215" y="17550"/>
                    <a:pt x="17862" y="21600"/>
                  </a:cubicBezTo>
                  <a:cubicBezTo>
                    <a:pt x="19108" y="19575"/>
                    <a:pt x="20354" y="17550"/>
                    <a:pt x="21600" y="15525"/>
                  </a:cubicBezTo>
                  <a:cubicBezTo>
                    <a:pt x="14954" y="11475"/>
                    <a:pt x="8723" y="6075"/>
                    <a:pt x="3323" y="0"/>
                  </a:cubicBezTo>
                </a:path>
              </a:pathLst>
            </a:custGeom>
            <a:solidFill>
              <a:srgbClr val="818287"/>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sp>
        <p:nvSpPr>
          <p:cNvPr id="305" name="区块链本质上还是一项技术创新，“区块链+”变革也是由技术创新驱动，技术创新能力和技术储备将对未来竞争格局产生至关重要重要影响，技术储备的本质是创新人才的储备。"/>
          <p:cNvSpPr txBox="1"/>
          <p:nvPr/>
        </p:nvSpPr>
        <p:spPr>
          <a:xfrm>
            <a:off x="624719" y="3147369"/>
            <a:ext cx="1811144" cy="852170"/>
          </a:xfrm>
          <a:prstGeom prst="rect">
            <a:avLst/>
          </a:prstGeom>
          <a:ln w="12700">
            <a:miter lim="400000"/>
          </a:ln>
        </p:spPr>
        <p:txBody>
          <a:bodyPr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区块链本质上还是一项技术创新，“区块链+”变革也是由技术创新驱动，技术创新能力和技术储备将对未来竞争格局产生至关重要重要影响，技术储备的本质是创新人才的储备。</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6" name="通过权益形态的变革，打破企业边界，让用户等所有利益相关人深度参与到经营活动中，实现企业向社群化组织形态的转变，从根本上自我革新，才有机会实现降维打击，获得前所未有的竞争优势。"/>
          <p:cNvSpPr txBox="1"/>
          <p:nvPr/>
        </p:nvSpPr>
        <p:spPr>
          <a:xfrm>
            <a:off x="6576786" y="3147369"/>
            <a:ext cx="1811144" cy="852170"/>
          </a:xfrm>
          <a:prstGeom prst="rect">
            <a:avLst/>
          </a:prstGeom>
          <a:ln w="12700">
            <a:miter lim="400000"/>
          </a:ln>
        </p:spPr>
        <p:txBody>
          <a:bodyPr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通过权益形态的变革，打破企业边界，让用户等所有利益相关人深度参与到经营活动中，实现企业向社群化组织形态的转变，从根本上自我革新，才有机会实现降维打击，获得前所未有的竞争优势。</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7" name="区块链赋能实体经济：区块链+战略变革的火箭模型"/>
          <p:cNvSpPr txBox="1"/>
          <p:nvPr/>
        </p:nvSpPr>
        <p:spPr>
          <a:xfrm>
            <a:off x="423592" y="86915"/>
            <a:ext cx="7964288" cy="333375"/>
          </a:xfrm>
          <a:prstGeom prst="rect">
            <a:avLst/>
          </a:prstGeom>
          <a:ln w="12700">
            <a:miter lim="400000"/>
          </a:ln>
        </p:spPr>
        <p:txBody>
          <a:bodyPr lIns="22859" tIns="22859" rIns="22859" bIns="22859">
            <a:spAutoFit/>
          </a:bodyPr>
          <a:lstStyle>
            <a:lvl1pPr algn="just" defTabSz="1219200">
              <a:defRPr sz="5000">
                <a:solidFill>
                  <a:srgbClr val="000000"/>
                </a:solidFill>
              </a:defRPr>
            </a:lvl1pPr>
          </a:lstStyle>
          <a:p>
            <a:r>
              <a:rPr sz="1875">
                <a:solidFill>
                  <a:schemeClr val="bg1"/>
                </a:solidFill>
                <a:effectLst/>
                <a:latin typeface="Arial" panose="020B0604020202020204" pitchFamily="34" charset="0"/>
                <a:ea typeface="微软雅黑" panose="020B0503020204020204" charset="-122"/>
                <a:cs typeface="微软雅黑" panose="020B0503020204020204" charset="-122"/>
              </a:rPr>
              <a:t>区块链赋能实体经济：区块链+战略变革的火箭模型</a:t>
            </a:r>
            <a:endParaRPr lang="en-US" sz="1875">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8" name="Shape"/>
          <p:cNvSpPr/>
          <p:nvPr/>
        </p:nvSpPr>
        <p:spPr>
          <a:xfrm>
            <a:off x="6085122" y="2833868"/>
            <a:ext cx="238125" cy="180029"/>
          </a:xfrm>
          <a:custGeom>
            <a:avLst/>
            <a:gdLst/>
            <a:ahLst/>
            <a:cxnLst>
              <a:cxn ang="0">
                <a:pos x="wd2" y="hd2"/>
              </a:cxn>
              <a:cxn ang="5400000">
                <a:pos x="wd2" y="hd2"/>
              </a:cxn>
              <a:cxn ang="10800000">
                <a:pos x="wd2" y="hd2"/>
              </a:cxn>
              <a:cxn ang="16200000">
                <a:pos x="wd2" y="hd2"/>
              </a:cxn>
            </a:cxnLst>
            <a:rect l="0" t="0" r="r" b="b"/>
            <a:pathLst>
              <a:path w="21600" h="21086" extrusionOk="0">
                <a:moveTo>
                  <a:pt x="21600" y="2653"/>
                </a:moveTo>
                <a:cubicBezTo>
                  <a:pt x="21600" y="11332"/>
                  <a:pt x="21600" y="11332"/>
                  <a:pt x="21600" y="11332"/>
                </a:cubicBezTo>
                <a:cubicBezTo>
                  <a:pt x="21600" y="11332"/>
                  <a:pt x="20146" y="11810"/>
                  <a:pt x="19972" y="11810"/>
                </a:cubicBezTo>
                <a:cubicBezTo>
                  <a:pt x="19603" y="11810"/>
                  <a:pt x="18691" y="12287"/>
                  <a:pt x="18148" y="11332"/>
                </a:cubicBezTo>
                <a:cubicBezTo>
                  <a:pt x="17063" y="10152"/>
                  <a:pt x="13438" y="5237"/>
                  <a:pt x="13438" y="5237"/>
                </a:cubicBezTo>
                <a:cubicBezTo>
                  <a:pt x="13438" y="5237"/>
                  <a:pt x="12895" y="4535"/>
                  <a:pt x="11788" y="5237"/>
                </a:cubicBezTo>
                <a:cubicBezTo>
                  <a:pt x="10898" y="5939"/>
                  <a:pt x="9617" y="6866"/>
                  <a:pt x="9074" y="7119"/>
                </a:cubicBezTo>
                <a:cubicBezTo>
                  <a:pt x="8901" y="7344"/>
                  <a:pt x="8531" y="7568"/>
                  <a:pt x="8336" y="7568"/>
                </a:cubicBezTo>
                <a:cubicBezTo>
                  <a:pt x="7620" y="7568"/>
                  <a:pt x="7077" y="6641"/>
                  <a:pt x="7077" y="5714"/>
                </a:cubicBezTo>
                <a:cubicBezTo>
                  <a:pt x="7077" y="4984"/>
                  <a:pt x="7446" y="4535"/>
                  <a:pt x="7815" y="4282"/>
                </a:cubicBezTo>
                <a:cubicBezTo>
                  <a:pt x="9248" y="3102"/>
                  <a:pt x="11983" y="1248"/>
                  <a:pt x="13069" y="293"/>
                </a:cubicBezTo>
                <a:cubicBezTo>
                  <a:pt x="13785" y="-156"/>
                  <a:pt x="14154" y="-156"/>
                  <a:pt x="15239" y="771"/>
                </a:cubicBezTo>
                <a:cubicBezTo>
                  <a:pt x="16325" y="2175"/>
                  <a:pt x="17432" y="3355"/>
                  <a:pt x="17432" y="3355"/>
                </a:cubicBezTo>
                <a:cubicBezTo>
                  <a:pt x="17432" y="3355"/>
                  <a:pt x="17779" y="3580"/>
                  <a:pt x="18148" y="3580"/>
                </a:cubicBezTo>
                <a:cubicBezTo>
                  <a:pt x="19060" y="3355"/>
                  <a:pt x="21600" y="2653"/>
                  <a:pt x="21600" y="2653"/>
                </a:cubicBezTo>
                <a:close/>
                <a:moveTo>
                  <a:pt x="7251" y="17427"/>
                </a:moveTo>
                <a:cubicBezTo>
                  <a:pt x="7446" y="16978"/>
                  <a:pt x="7446" y="16276"/>
                  <a:pt x="7077" y="15798"/>
                </a:cubicBezTo>
                <a:cubicBezTo>
                  <a:pt x="6708" y="15321"/>
                  <a:pt x="6361" y="15321"/>
                  <a:pt x="5992" y="15321"/>
                </a:cubicBezTo>
                <a:cubicBezTo>
                  <a:pt x="5992" y="14871"/>
                  <a:pt x="5992" y="14169"/>
                  <a:pt x="5623" y="13916"/>
                </a:cubicBezTo>
                <a:cubicBezTo>
                  <a:pt x="5449" y="13439"/>
                  <a:pt x="4906" y="13214"/>
                  <a:pt x="4537" y="13439"/>
                </a:cubicBezTo>
                <a:cubicBezTo>
                  <a:pt x="4711" y="12989"/>
                  <a:pt x="4537" y="12287"/>
                  <a:pt x="4363" y="11810"/>
                </a:cubicBezTo>
                <a:cubicBezTo>
                  <a:pt x="3821" y="11107"/>
                  <a:pt x="2909" y="11332"/>
                  <a:pt x="2366" y="12034"/>
                </a:cubicBezTo>
                <a:cubicBezTo>
                  <a:pt x="1997" y="12512"/>
                  <a:pt x="1628" y="13916"/>
                  <a:pt x="1997" y="14619"/>
                </a:cubicBezTo>
                <a:cubicBezTo>
                  <a:pt x="2540" y="15321"/>
                  <a:pt x="3083" y="14871"/>
                  <a:pt x="3452" y="14871"/>
                </a:cubicBezTo>
                <a:cubicBezTo>
                  <a:pt x="3452" y="15321"/>
                  <a:pt x="3083" y="15798"/>
                  <a:pt x="3452" y="16500"/>
                </a:cubicBezTo>
                <a:cubicBezTo>
                  <a:pt x="3821" y="17203"/>
                  <a:pt x="4537" y="16753"/>
                  <a:pt x="4906" y="16753"/>
                </a:cubicBezTo>
                <a:cubicBezTo>
                  <a:pt x="4711" y="17203"/>
                  <a:pt x="4363" y="17905"/>
                  <a:pt x="4906" y="18607"/>
                </a:cubicBezTo>
                <a:cubicBezTo>
                  <a:pt x="5253" y="19085"/>
                  <a:pt x="5992" y="18860"/>
                  <a:pt x="6361" y="18607"/>
                </a:cubicBezTo>
                <a:cubicBezTo>
                  <a:pt x="6165" y="19309"/>
                  <a:pt x="5818" y="19787"/>
                  <a:pt x="6361" y="20742"/>
                </a:cubicBezTo>
                <a:cubicBezTo>
                  <a:pt x="6903" y="21444"/>
                  <a:pt x="7989" y="20966"/>
                  <a:pt x="8531" y="20264"/>
                </a:cubicBezTo>
                <a:cubicBezTo>
                  <a:pt x="9074" y="19562"/>
                  <a:pt x="9074" y="18607"/>
                  <a:pt x="8531" y="17905"/>
                </a:cubicBezTo>
                <a:cubicBezTo>
                  <a:pt x="8162" y="17427"/>
                  <a:pt x="7815" y="17427"/>
                  <a:pt x="7251" y="17427"/>
                </a:cubicBezTo>
                <a:close/>
                <a:moveTo>
                  <a:pt x="17063" y="12989"/>
                </a:moveTo>
                <a:cubicBezTo>
                  <a:pt x="13242" y="7821"/>
                  <a:pt x="15066" y="10152"/>
                  <a:pt x="12895" y="7344"/>
                </a:cubicBezTo>
                <a:cubicBezTo>
                  <a:pt x="12895" y="7344"/>
                  <a:pt x="12352" y="6417"/>
                  <a:pt x="11440" y="7119"/>
                </a:cubicBezTo>
                <a:cubicBezTo>
                  <a:pt x="10898" y="7344"/>
                  <a:pt x="10160" y="7821"/>
                  <a:pt x="9617" y="8299"/>
                </a:cubicBezTo>
                <a:cubicBezTo>
                  <a:pt x="9074" y="8523"/>
                  <a:pt x="8531" y="8748"/>
                  <a:pt x="8336" y="8748"/>
                </a:cubicBezTo>
                <a:cubicBezTo>
                  <a:pt x="7077" y="8748"/>
                  <a:pt x="6165" y="7344"/>
                  <a:pt x="6165" y="5939"/>
                </a:cubicBezTo>
                <a:cubicBezTo>
                  <a:pt x="6165" y="4759"/>
                  <a:pt x="6534" y="3833"/>
                  <a:pt x="7251" y="3355"/>
                </a:cubicBezTo>
                <a:cubicBezTo>
                  <a:pt x="7989" y="2653"/>
                  <a:pt x="9986" y="1248"/>
                  <a:pt x="9986" y="1248"/>
                </a:cubicBezTo>
                <a:cubicBezTo>
                  <a:pt x="9986" y="1248"/>
                  <a:pt x="9443" y="69"/>
                  <a:pt x="8162" y="69"/>
                </a:cubicBezTo>
                <a:cubicBezTo>
                  <a:pt x="6708" y="69"/>
                  <a:pt x="3994" y="2653"/>
                  <a:pt x="3994" y="2653"/>
                </a:cubicBezTo>
                <a:cubicBezTo>
                  <a:pt x="3994" y="2653"/>
                  <a:pt x="3256" y="3102"/>
                  <a:pt x="2171" y="2653"/>
                </a:cubicBezTo>
                <a:cubicBezTo>
                  <a:pt x="0" y="1698"/>
                  <a:pt x="0" y="1698"/>
                  <a:pt x="0" y="1698"/>
                </a:cubicBezTo>
                <a:cubicBezTo>
                  <a:pt x="0" y="11810"/>
                  <a:pt x="0" y="11810"/>
                  <a:pt x="0" y="11810"/>
                </a:cubicBezTo>
                <a:cubicBezTo>
                  <a:pt x="0" y="11810"/>
                  <a:pt x="543" y="12034"/>
                  <a:pt x="1085" y="12287"/>
                </a:cubicBezTo>
                <a:cubicBezTo>
                  <a:pt x="1281" y="11810"/>
                  <a:pt x="1454" y="11332"/>
                  <a:pt x="1802" y="10855"/>
                </a:cubicBezTo>
                <a:cubicBezTo>
                  <a:pt x="2714" y="9703"/>
                  <a:pt x="4168" y="9703"/>
                  <a:pt x="5080" y="10855"/>
                </a:cubicBezTo>
                <a:cubicBezTo>
                  <a:pt x="5253" y="11332"/>
                  <a:pt x="5449" y="11557"/>
                  <a:pt x="5449" y="12034"/>
                </a:cubicBezTo>
                <a:cubicBezTo>
                  <a:pt x="5818" y="12287"/>
                  <a:pt x="6165" y="12512"/>
                  <a:pt x="6361" y="12989"/>
                </a:cubicBezTo>
                <a:cubicBezTo>
                  <a:pt x="6708" y="13214"/>
                  <a:pt x="6903" y="13692"/>
                  <a:pt x="6903" y="14169"/>
                </a:cubicBezTo>
                <a:cubicBezTo>
                  <a:pt x="7251" y="14169"/>
                  <a:pt x="7620" y="14394"/>
                  <a:pt x="7815" y="14871"/>
                </a:cubicBezTo>
                <a:cubicBezTo>
                  <a:pt x="8162" y="15321"/>
                  <a:pt x="8336" y="15798"/>
                  <a:pt x="8336" y="16276"/>
                </a:cubicBezTo>
                <a:cubicBezTo>
                  <a:pt x="8705" y="16276"/>
                  <a:pt x="9074" y="16500"/>
                  <a:pt x="9248" y="16978"/>
                </a:cubicBezTo>
                <a:cubicBezTo>
                  <a:pt x="9791" y="17680"/>
                  <a:pt x="9986" y="18607"/>
                  <a:pt x="9791" y="19562"/>
                </a:cubicBezTo>
                <a:cubicBezTo>
                  <a:pt x="9986" y="19562"/>
                  <a:pt x="10160" y="20011"/>
                  <a:pt x="10355" y="20264"/>
                </a:cubicBezTo>
                <a:cubicBezTo>
                  <a:pt x="10702" y="20742"/>
                  <a:pt x="11440" y="20742"/>
                  <a:pt x="11788" y="20264"/>
                </a:cubicBezTo>
                <a:cubicBezTo>
                  <a:pt x="12157" y="19787"/>
                  <a:pt x="12157" y="18860"/>
                  <a:pt x="11788" y="18382"/>
                </a:cubicBezTo>
                <a:lnTo>
                  <a:pt x="11614" y="18382"/>
                </a:lnTo>
                <a:cubicBezTo>
                  <a:pt x="10529" y="16753"/>
                  <a:pt x="10355" y="16500"/>
                  <a:pt x="10529" y="16276"/>
                </a:cubicBezTo>
                <a:cubicBezTo>
                  <a:pt x="10702" y="16276"/>
                  <a:pt x="10898" y="16500"/>
                  <a:pt x="12157" y="18382"/>
                </a:cubicBezTo>
                <a:cubicBezTo>
                  <a:pt x="12352" y="18607"/>
                  <a:pt x="12352" y="18607"/>
                  <a:pt x="12352" y="18607"/>
                </a:cubicBezTo>
                <a:cubicBezTo>
                  <a:pt x="12699" y="19085"/>
                  <a:pt x="13242" y="19085"/>
                  <a:pt x="13611" y="18607"/>
                </a:cubicBezTo>
                <a:cubicBezTo>
                  <a:pt x="13980" y="18158"/>
                  <a:pt x="13980" y="17203"/>
                  <a:pt x="13611" y="16753"/>
                </a:cubicBezTo>
                <a:cubicBezTo>
                  <a:pt x="12352" y="14871"/>
                  <a:pt x="12157" y="14619"/>
                  <a:pt x="12157" y="14394"/>
                </a:cubicBezTo>
                <a:cubicBezTo>
                  <a:pt x="12352" y="14394"/>
                  <a:pt x="12895" y="15321"/>
                  <a:pt x="14154" y="16978"/>
                </a:cubicBezTo>
                <a:cubicBezTo>
                  <a:pt x="14523" y="17427"/>
                  <a:pt x="15239" y="17427"/>
                  <a:pt x="15608" y="16978"/>
                </a:cubicBezTo>
                <a:cubicBezTo>
                  <a:pt x="15782" y="16500"/>
                  <a:pt x="15977" y="15798"/>
                  <a:pt x="15608" y="15096"/>
                </a:cubicBezTo>
                <a:cubicBezTo>
                  <a:pt x="13980" y="12989"/>
                  <a:pt x="13980" y="12989"/>
                  <a:pt x="14154" y="12737"/>
                </a:cubicBezTo>
                <a:lnTo>
                  <a:pt x="15782" y="14619"/>
                </a:lnTo>
                <a:cubicBezTo>
                  <a:pt x="15782" y="14871"/>
                  <a:pt x="15782" y="14871"/>
                  <a:pt x="15782" y="14871"/>
                </a:cubicBezTo>
                <a:cubicBezTo>
                  <a:pt x="16151" y="15321"/>
                  <a:pt x="16694" y="15321"/>
                  <a:pt x="17063" y="14871"/>
                </a:cubicBezTo>
                <a:cubicBezTo>
                  <a:pt x="17432" y="14169"/>
                  <a:pt x="17432" y="13439"/>
                  <a:pt x="17063" y="12989"/>
                </a:cubicBezTo>
                <a:close/>
              </a:path>
            </a:pathLst>
          </a:custGeom>
          <a:solidFill>
            <a:srgbClr val="FFFFFF"/>
          </a:solidFill>
          <a:ln w="12700">
            <a:miter lim="400000"/>
          </a:ln>
        </p:spPr>
        <p:txBody>
          <a:bodyPr lIns="17144" rIns="17144" anchor="ctr"/>
          <a:lstStyle/>
          <a:p>
            <a:pPr algn="l" defTabSz="9144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9" name="「区块链+」引发产业变革的速度和广度将会是「互联网+」的十倍"/>
          <p:cNvSpPr txBox="1"/>
          <p:nvPr/>
        </p:nvSpPr>
        <p:spPr>
          <a:xfrm>
            <a:off x="518981" y="709047"/>
            <a:ext cx="3387090" cy="177165"/>
          </a:xfrm>
          <a:prstGeom prst="rect">
            <a:avLst/>
          </a:prstGeom>
          <a:ln w="12700">
            <a:miter lim="400000"/>
          </a:ln>
        </p:spPr>
        <p:txBody>
          <a:bodyPr wrap="none" lIns="26788" tIns="26788" rIns="26788" bIns="26788" anchor="ctr">
            <a:spAutoFit/>
          </a:bodyPr>
          <a:lstStyle>
            <a:lvl1pPr algn="l" defTabSz="914400">
              <a:lnSpc>
                <a:spcPct val="90000"/>
              </a:lnSpc>
              <a:defRPr sz="2400">
                <a:solidFill>
                  <a:srgbClr val="6C6C6C"/>
                </a:solidFill>
              </a:defRPr>
            </a:lvl1pPr>
          </a:lstStyle>
          <a:p>
            <a:r>
              <a:rPr sz="900">
                <a:solidFill>
                  <a:schemeClr val="bg1"/>
                </a:solidFill>
                <a:effectLst/>
                <a:latin typeface="Arial" panose="020B0604020202020204" pitchFamily="34" charset="0"/>
                <a:ea typeface="微软雅黑" panose="020B0503020204020204" charset="-122"/>
                <a:cs typeface="微软雅黑" panose="020B0503020204020204" charset="-122"/>
              </a:rPr>
              <a:t>「区块链+」引发产业变革的速度和广度将会是「互联网+」的十倍</a:t>
            </a: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要想在”区块链+“时代取得大发展、大进步，最关键的支撑是发展理念，因此必须有相应地企业文化相匹配，包括开放共享、协同创新等新理念，以吸引到真正志同道合的伙伴和人才，共成大业。"/>
          <p:cNvSpPr txBox="1"/>
          <p:nvPr/>
        </p:nvSpPr>
        <p:spPr>
          <a:xfrm>
            <a:off x="6109335" y="1472565"/>
            <a:ext cx="2540635" cy="1013460"/>
          </a:xfrm>
          <a:prstGeom prst="rect">
            <a:avLst/>
          </a:prstGeom>
          <a:ln w="12700">
            <a:miter lim="400000"/>
          </a:ln>
        </p:spPr>
        <p:txBody>
          <a:bodyPr wrap="square"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In order to achieve great progress in the "blockchain +" era, the most critical support is the concept of development</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 Thus, there must be</a:t>
            </a:r>
            <a:r>
              <a:rPr sz="750">
                <a:solidFill>
                  <a:schemeClr val="bg1"/>
                </a:solidFill>
                <a:effectLst/>
                <a:latin typeface="Arial" panose="020B0604020202020204" pitchFamily="34" charset="0"/>
                <a:ea typeface="微软雅黑" panose="020B0503020204020204" charset="-122"/>
                <a:cs typeface="微软雅黑" panose="020B0503020204020204" charset="-122"/>
              </a:rPr>
              <a:t> corresponding corporate culture matching including open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and </a:t>
            </a:r>
            <a:r>
              <a:rPr sz="750">
                <a:solidFill>
                  <a:schemeClr val="bg1"/>
                </a:solidFill>
                <a:effectLst/>
                <a:latin typeface="Arial" panose="020B0604020202020204" pitchFamily="34" charset="0"/>
                <a:ea typeface="微软雅黑" panose="020B0503020204020204" charset="-122"/>
                <a:cs typeface="微软雅黑" panose="020B0503020204020204" charset="-122"/>
              </a:rPr>
              <a:t>sharing, collaborative innovation and other new concepts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to</a:t>
            </a:r>
            <a:r>
              <a:rPr sz="750">
                <a:solidFill>
                  <a:schemeClr val="bg1"/>
                </a:solidFill>
                <a:effectLst/>
                <a:latin typeface="Arial" panose="020B0604020202020204" pitchFamily="34" charset="0"/>
                <a:ea typeface="微软雅黑" panose="020B0503020204020204" charset="-122"/>
                <a:cs typeface="微软雅黑" panose="020B0503020204020204" charset="-122"/>
              </a:rPr>
              <a:t> attract genuine like-minded partners and talent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to</a:t>
            </a:r>
            <a:r>
              <a:rPr sz="750">
                <a:solidFill>
                  <a:schemeClr val="bg1"/>
                </a:solidFill>
                <a:effectLst/>
                <a:latin typeface="Arial" panose="020B0604020202020204" pitchFamily="34" charset="0"/>
                <a:ea typeface="微软雅黑" panose="020B0503020204020204" charset="-122"/>
                <a:cs typeface="微软雅黑" panose="020B0503020204020204" charset="-122"/>
              </a:rPr>
              <a:t>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achieve magnificent things</a:t>
            </a:r>
            <a:r>
              <a:rPr sz="750">
                <a:solidFill>
                  <a:schemeClr val="bg1"/>
                </a:solidFill>
                <a:effectLst/>
                <a:latin typeface="Arial" panose="020B0604020202020204" pitchFamily="34" charset="0"/>
                <a:ea typeface="微软雅黑" panose="020B0503020204020204" charset="-122"/>
                <a:cs typeface="微软雅黑" panose="020B0503020204020204" charset="-122"/>
              </a:rPr>
              <a:t>.</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4" name="”区块链+“是一种社会级、产业级的深层次变革。在全新的产业组织体系中，市场形态、运营模式、财务管理、技术架构发生了翻天覆地的变化，因此，必须从企业的顶层战略变革出发，引发全面变革，方有机会成为时代的弄潮儿。"/>
          <p:cNvSpPr txBox="1"/>
          <p:nvPr/>
        </p:nvSpPr>
        <p:spPr>
          <a:xfrm>
            <a:off x="624840" y="1472565"/>
            <a:ext cx="2353945" cy="1336675"/>
          </a:xfrm>
          <a:prstGeom prst="rect">
            <a:avLst/>
          </a:prstGeom>
          <a:ln w="12700">
            <a:miter lim="400000"/>
          </a:ln>
        </p:spPr>
        <p:txBody>
          <a:bodyPr wrap="square"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"Blockchain +" is a deep social and industrial revolution. In the brand-new industrial organization system, the market form, operation mode, financial management and technical structure have undergone tremendous changes. Therefore, we must start from the top strategical changes of enterprises, trigger a comprehensive change, and then have the opportunity to become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the era of beach-goers.</a:t>
            </a:r>
            <a:endParaRPr lang="en-US"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nvGrpSpPr>
          <p:cNvPr id="269" name="Group"/>
          <p:cNvGrpSpPr/>
          <p:nvPr/>
        </p:nvGrpSpPr>
        <p:grpSpPr>
          <a:xfrm>
            <a:off x="2139970" y="3168138"/>
            <a:ext cx="4923235" cy="2928201"/>
            <a:chOff x="0" y="0"/>
            <a:chExt cx="13128625" cy="7808535"/>
          </a:xfrm>
        </p:grpSpPr>
        <p:sp>
          <p:nvSpPr>
            <p:cNvPr id="265" name="Shape"/>
            <p:cNvSpPr/>
            <p:nvPr/>
          </p:nvSpPr>
          <p:spPr>
            <a:xfrm>
              <a:off x="3921122" y="2400669"/>
              <a:ext cx="7845431" cy="4334549"/>
            </a:xfrm>
            <a:custGeom>
              <a:avLst/>
              <a:gdLst/>
              <a:ahLst/>
              <a:cxnLst>
                <a:cxn ang="0">
                  <a:pos x="wd2" y="hd2"/>
                </a:cxn>
                <a:cxn ang="5400000">
                  <a:pos x="wd2" y="hd2"/>
                </a:cxn>
                <a:cxn ang="10800000">
                  <a:pos x="wd2" y="hd2"/>
                </a:cxn>
                <a:cxn ang="16200000">
                  <a:pos x="wd2" y="hd2"/>
                </a:cxn>
              </a:cxnLst>
              <a:rect l="0" t="0" r="r" b="b"/>
              <a:pathLst>
                <a:path w="21600" h="21600" extrusionOk="0">
                  <a:moveTo>
                    <a:pt x="21042" y="14204"/>
                  </a:moveTo>
                  <a:cubicBezTo>
                    <a:pt x="21068" y="14392"/>
                    <a:pt x="21068" y="14580"/>
                    <a:pt x="21068" y="14768"/>
                  </a:cubicBezTo>
                  <a:cubicBezTo>
                    <a:pt x="21068" y="16834"/>
                    <a:pt x="20147" y="18501"/>
                    <a:pt x="19018" y="18501"/>
                  </a:cubicBezTo>
                  <a:cubicBezTo>
                    <a:pt x="18577" y="18501"/>
                    <a:pt x="18175" y="18243"/>
                    <a:pt x="17838" y="17820"/>
                  </a:cubicBezTo>
                  <a:cubicBezTo>
                    <a:pt x="17423" y="18454"/>
                    <a:pt x="16891" y="18830"/>
                    <a:pt x="16307" y="18830"/>
                  </a:cubicBezTo>
                  <a:cubicBezTo>
                    <a:pt x="15049" y="18830"/>
                    <a:pt x="14024" y="17092"/>
                    <a:pt x="13920" y="14862"/>
                  </a:cubicBezTo>
                  <a:cubicBezTo>
                    <a:pt x="13492" y="15942"/>
                    <a:pt x="12791" y="16646"/>
                    <a:pt x="11987" y="16646"/>
                  </a:cubicBezTo>
                  <a:cubicBezTo>
                    <a:pt x="11312" y="16646"/>
                    <a:pt x="10703" y="16153"/>
                    <a:pt x="10275" y="15331"/>
                  </a:cubicBezTo>
                  <a:cubicBezTo>
                    <a:pt x="9937" y="16083"/>
                    <a:pt x="9483" y="16646"/>
                    <a:pt x="8938" y="16857"/>
                  </a:cubicBezTo>
                  <a:cubicBezTo>
                    <a:pt x="8951" y="16998"/>
                    <a:pt x="8951" y="17139"/>
                    <a:pt x="8951" y="17303"/>
                  </a:cubicBezTo>
                  <a:cubicBezTo>
                    <a:pt x="8951" y="19675"/>
                    <a:pt x="7888" y="21600"/>
                    <a:pt x="6564" y="21600"/>
                  </a:cubicBezTo>
                  <a:cubicBezTo>
                    <a:pt x="5617" y="21600"/>
                    <a:pt x="4800" y="20614"/>
                    <a:pt x="4411" y="19158"/>
                  </a:cubicBezTo>
                  <a:cubicBezTo>
                    <a:pt x="4009" y="19510"/>
                    <a:pt x="3555" y="19722"/>
                    <a:pt x="3062" y="19722"/>
                  </a:cubicBezTo>
                  <a:cubicBezTo>
                    <a:pt x="1375" y="19722"/>
                    <a:pt x="0" y="17233"/>
                    <a:pt x="0" y="14181"/>
                  </a:cubicBezTo>
                  <a:cubicBezTo>
                    <a:pt x="0" y="12044"/>
                    <a:pt x="662" y="10190"/>
                    <a:pt x="1635" y="9274"/>
                  </a:cubicBezTo>
                  <a:cubicBezTo>
                    <a:pt x="2063" y="8241"/>
                    <a:pt x="2659" y="7490"/>
                    <a:pt x="3347" y="7137"/>
                  </a:cubicBezTo>
                  <a:cubicBezTo>
                    <a:pt x="3658" y="4555"/>
                    <a:pt x="4930" y="2630"/>
                    <a:pt x="6448" y="2630"/>
                  </a:cubicBezTo>
                  <a:cubicBezTo>
                    <a:pt x="6928" y="2630"/>
                    <a:pt x="7382" y="2817"/>
                    <a:pt x="7797" y="3170"/>
                  </a:cubicBezTo>
                  <a:cubicBezTo>
                    <a:pt x="8316" y="1291"/>
                    <a:pt x="9392" y="0"/>
                    <a:pt x="10625" y="0"/>
                  </a:cubicBezTo>
                  <a:cubicBezTo>
                    <a:pt x="11818" y="0"/>
                    <a:pt x="12843" y="1174"/>
                    <a:pt x="13388" y="2911"/>
                  </a:cubicBezTo>
                  <a:cubicBezTo>
                    <a:pt x="13557" y="2841"/>
                    <a:pt x="13738" y="2817"/>
                    <a:pt x="13920" y="2817"/>
                  </a:cubicBezTo>
                  <a:cubicBezTo>
                    <a:pt x="15036" y="2817"/>
                    <a:pt x="15970" y="4203"/>
                    <a:pt x="16229" y="6081"/>
                  </a:cubicBezTo>
                  <a:cubicBezTo>
                    <a:pt x="16839" y="6457"/>
                    <a:pt x="17332" y="7231"/>
                    <a:pt x="17617" y="8241"/>
                  </a:cubicBezTo>
                  <a:cubicBezTo>
                    <a:pt x="18032" y="7560"/>
                    <a:pt x="18590" y="7137"/>
                    <a:pt x="19213" y="7137"/>
                  </a:cubicBezTo>
                  <a:cubicBezTo>
                    <a:pt x="20523" y="7137"/>
                    <a:pt x="21600" y="9063"/>
                    <a:pt x="21600" y="11457"/>
                  </a:cubicBezTo>
                  <a:cubicBezTo>
                    <a:pt x="21600" y="12490"/>
                    <a:pt x="21392" y="13453"/>
                    <a:pt x="21042" y="14204"/>
                  </a:cubicBezTo>
                  <a:close/>
                </a:path>
              </a:pathLst>
            </a:custGeom>
            <a:solidFill>
              <a:srgbClr val="F1F1F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6" name="Shape"/>
            <p:cNvSpPr/>
            <p:nvPr/>
          </p:nvSpPr>
          <p:spPr>
            <a:xfrm>
              <a:off x="-1" y="2667410"/>
              <a:ext cx="7842254" cy="4337724"/>
            </a:xfrm>
            <a:custGeom>
              <a:avLst/>
              <a:gdLst/>
              <a:ahLst/>
              <a:cxnLst>
                <a:cxn ang="0">
                  <a:pos x="wd2" y="hd2"/>
                </a:cxn>
                <a:cxn ang="5400000">
                  <a:pos x="wd2" y="hd2"/>
                </a:cxn>
                <a:cxn ang="10800000">
                  <a:pos x="wd2" y="hd2"/>
                </a:cxn>
                <a:cxn ang="16200000">
                  <a:pos x="wd2" y="hd2"/>
                </a:cxn>
              </a:cxnLst>
              <a:rect l="0" t="0" r="r" b="b"/>
              <a:pathLst>
                <a:path w="21600" h="21600" extrusionOk="0">
                  <a:moveTo>
                    <a:pt x="545" y="14204"/>
                  </a:moveTo>
                  <a:cubicBezTo>
                    <a:pt x="532" y="14392"/>
                    <a:pt x="519" y="14580"/>
                    <a:pt x="519" y="14768"/>
                  </a:cubicBezTo>
                  <a:cubicBezTo>
                    <a:pt x="519" y="16834"/>
                    <a:pt x="1441" y="18501"/>
                    <a:pt x="2570" y="18501"/>
                  </a:cubicBezTo>
                  <a:cubicBezTo>
                    <a:pt x="3012" y="18501"/>
                    <a:pt x="3427" y="18243"/>
                    <a:pt x="3764" y="17820"/>
                  </a:cubicBezTo>
                  <a:cubicBezTo>
                    <a:pt x="4180" y="18454"/>
                    <a:pt x="4712" y="18830"/>
                    <a:pt x="5296" y="18830"/>
                  </a:cubicBezTo>
                  <a:cubicBezTo>
                    <a:pt x="6542" y="18830"/>
                    <a:pt x="7568" y="17092"/>
                    <a:pt x="7672" y="14862"/>
                  </a:cubicBezTo>
                  <a:cubicBezTo>
                    <a:pt x="8113" y="15942"/>
                    <a:pt x="8814" y="16646"/>
                    <a:pt x="9606" y="16646"/>
                  </a:cubicBezTo>
                  <a:cubicBezTo>
                    <a:pt x="10281" y="16646"/>
                    <a:pt x="10891" y="16130"/>
                    <a:pt x="11332" y="15308"/>
                  </a:cubicBezTo>
                  <a:cubicBezTo>
                    <a:pt x="11657" y="16083"/>
                    <a:pt x="12124" y="16623"/>
                    <a:pt x="12656" y="16857"/>
                  </a:cubicBezTo>
                  <a:cubicBezTo>
                    <a:pt x="12643" y="16998"/>
                    <a:pt x="12643" y="17139"/>
                    <a:pt x="12643" y="17280"/>
                  </a:cubicBezTo>
                  <a:cubicBezTo>
                    <a:pt x="12643" y="19675"/>
                    <a:pt x="13708" y="21600"/>
                    <a:pt x="15032" y="21600"/>
                  </a:cubicBezTo>
                  <a:cubicBezTo>
                    <a:pt x="15979" y="21600"/>
                    <a:pt x="16810" y="20590"/>
                    <a:pt x="17187" y="19135"/>
                  </a:cubicBezTo>
                  <a:cubicBezTo>
                    <a:pt x="17602" y="19510"/>
                    <a:pt x="18056" y="19722"/>
                    <a:pt x="18537" y="19722"/>
                  </a:cubicBezTo>
                  <a:cubicBezTo>
                    <a:pt x="20237" y="19722"/>
                    <a:pt x="21600" y="17233"/>
                    <a:pt x="21600" y="14181"/>
                  </a:cubicBezTo>
                  <a:cubicBezTo>
                    <a:pt x="21600" y="12044"/>
                    <a:pt x="20938" y="10190"/>
                    <a:pt x="19964" y="9274"/>
                  </a:cubicBezTo>
                  <a:cubicBezTo>
                    <a:pt x="19549" y="8241"/>
                    <a:pt x="18952" y="7490"/>
                    <a:pt x="18251" y="7137"/>
                  </a:cubicBezTo>
                  <a:cubicBezTo>
                    <a:pt x="17952" y="4555"/>
                    <a:pt x="16680" y="2630"/>
                    <a:pt x="15162" y="2630"/>
                  </a:cubicBezTo>
                  <a:cubicBezTo>
                    <a:pt x="14668" y="2630"/>
                    <a:pt x="14214" y="2817"/>
                    <a:pt x="13799" y="3170"/>
                  </a:cubicBezTo>
                  <a:cubicBezTo>
                    <a:pt x="13279" y="1291"/>
                    <a:pt x="12215" y="0"/>
                    <a:pt x="10969" y="0"/>
                  </a:cubicBezTo>
                  <a:cubicBezTo>
                    <a:pt x="9787" y="0"/>
                    <a:pt x="8749" y="1174"/>
                    <a:pt x="8204" y="2911"/>
                  </a:cubicBezTo>
                  <a:cubicBezTo>
                    <a:pt x="8035" y="2841"/>
                    <a:pt x="7866" y="2817"/>
                    <a:pt x="7685" y="2817"/>
                  </a:cubicBezTo>
                  <a:cubicBezTo>
                    <a:pt x="6568" y="2817"/>
                    <a:pt x="5621" y="4203"/>
                    <a:pt x="5361" y="6081"/>
                  </a:cubicBezTo>
                  <a:cubicBezTo>
                    <a:pt x="4764" y="6433"/>
                    <a:pt x="4271" y="7231"/>
                    <a:pt x="3985" y="8241"/>
                  </a:cubicBezTo>
                  <a:cubicBezTo>
                    <a:pt x="3557" y="7537"/>
                    <a:pt x="2999" y="7137"/>
                    <a:pt x="2388" y="7137"/>
                  </a:cubicBezTo>
                  <a:cubicBezTo>
                    <a:pt x="1064" y="7137"/>
                    <a:pt x="0" y="9063"/>
                    <a:pt x="0" y="11457"/>
                  </a:cubicBezTo>
                  <a:cubicBezTo>
                    <a:pt x="0" y="12490"/>
                    <a:pt x="208" y="13453"/>
                    <a:pt x="545" y="14204"/>
                  </a:cubicBezTo>
                  <a:close/>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7" name="Shape"/>
            <p:cNvSpPr/>
            <p:nvPr/>
          </p:nvSpPr>
          <p:spPr>
            <a:xfrm>
              <a:off x="5286373" y="2832536"/>
              <a:ext cx="7842253" cy="4340900"/>
            </a:xfrm>
            <a:custGeom>
              <a:avLst/>
              <a:gdLst/>
              <a:ahLst/>
              <a:cxnLst>
                <a:cxn ang="0">
                  <a:pos x="wd2" y="hd2"/>
                </a:cxn>
                <a:cxn ang="5400000">
                  <a:pos x="wd2" y="hd2"/>
                </a:cxn>
                <a:cxn ang="10800000">
                  <a:pos x="wd2" y="hd2"/>
                </a:cxn>
                <a:cxn ang="16200000">
                  <a:pos x="wd2" y="hd2"/>
                </a:cxn>
              </a:cxnLst>
              <a:rect l="0" t="0" r="r" b="b"/>
              <a:pathLst>
                <a:path w="21600" h="21600" extrusionOk="0">
                  <a:moveTo>
                    <a:pt x="545" y="7411"/>
                  </a:moveTo>
                  <a:cubicBezTo>
                    <a:pt x="532" y="7223"/>
                    <a:pt x="519" y="7036"/>
                    <a:pt x="519" y="6848"/>
                  </a:cubicBezTo>
                  <a:cubicBezTo>
                    <a:pt x="519" y="4784"/>
                    <a:pt x="1441" y="3119"/>
                    <a:pt x="2570" y="3119"/>
                  </a:cubicBezTo>
                  <a:cubicBezTo>
                    <a:pt x="3012" y="3119"/>
                    <a:pt x="3427" y="3377"/>
                    <a:pt x="3764" y="3799"/>
                  </a:cubicBezTo>
                  <a:cubicBezTo>
                    <a:pt x="4180" y="3166"/>
                    <a:pt x="4712" y="2791"/>
                    <a:pt x="5296" y="2791"/>
                  </a:cubicBezTo>
                  <a:cubicBezTo>
                    <a:pt x="6542" y="2791"/>
                    <a:pt x="7568" y="4526"/>
                    <a:pt x="7672" y="6731"/>
                  </a:cubicBezTo>
                  <a:cubicBezTo>
                    <a:pt x="8100" y="5676"/>
                    <a:pt x="8814" y="4972"/>
                    <a:pt x="9606" y="4972"/>
                  </a:cubicBezTo>
                  <a:cubicBezTo>
                    <a:pt x="10281" y="4972"/>
                    <a:pt x="10891" y="5464"/>
                    <a:pt x="11332" y="6285"/>
                  </a:cubicBezTo>
                  <a:cubicBezTo>
                    <a:pt x="11657" y="5535"/>
                    <a:pt x="12124" y="4972"/>
                    <a:pt x="12656" y="4737"/>
                  </a:cubicBezTo>
                  <a:cubicBezTo>
                    <a:pt x="12643" y="4620"/>
                    <a:pt x="12643" y="4479"/>
                    <a:pt x="12643" y="4315"/>
                  </a:cubicBezTo>
                  <a:cubicBezTo>
                    <a:pt x="12643" y="1947"/>
                    <a:pt x="13708" y="0"/>
                    <a:pt x="15032" y="0"/>
                  </a:cubicBezTo>
                  <a:cubicBezTo>
                    <a:pt x="15979" y="0"/>
                    <a:pt x="16797" y="1008"/>
                    <a:pt x="17187" y="2463"/>
                  </a:cubicBezTo>
                  <a:cubicBezTo>
                    <a:pt x="17589" y="2111"/>
                    <a:pt x="18056" y="1900"/>
                    <a:pt x="18537" y="1900"/>
                  </a:cubicBezTo>
                  <a:cubicBezTo>
                    <a:pt x="20237" y="1900"/>
                    <a:pt x="21600" y="4386"/>
                    <a:pt x="21600" y="7435"/>
                  </a:cubicBezTo>
                  <a:cubicBezTo>
                    <a:pt x="21600" y="9569"/>
                    <a:pt x="20938" y="11421"/>
                    <a:pt x="19964" y="12336"/>
                  </a:cubicBezTo>
                  <a:cubicBezTo>
                    <a:pt x="19549" y="13368"/>
                    <a:pt x="18952" y="14119"/>
                    <a:pt x="18251" y="14447"/>
                  </a:cubicBezTo>
                  <a:cubicBezTo>
                    <a:pt x="17939" y="17027"/>
                    <a:pt x="16680" y="18973"/>
                    <a:pt x="15162" y="18973"/>
                  </a:cubicBezTo>
                  <a:cubicBezTo>
                    <a:pt x="14668" y="18973"/>
                    <a:pt x="14214" y="18786"/>
                    <a:pt x="13799" y="18434"/>
                  </a:cubicBezTo>
                  <a:cubicBezTo>
                    <a:pt x="13279" y="20310"/>
                    <a:pt x="12215" y="21600"/>
                    <a:pt x="10969" y="21600"/>
                  </a:cubicBezTo>
                  <a:cubicBezTo>
                    <a:pt x="9787" y="21600"/>
                    <a:pt x="8749" y="20427"/>
                    <a:pt x="8204" y="18692"/>
                  </a:cubicBezTo>
                  <a:cubicBezTo>
                    <a:pt x="8035" y="18762"/>
                    <a:pt x="7866" y="18786"/>
                    <a:pt x="7685" y="18786"/>
                  </a:cubicBezTo>
                  <a:cubicBezTo>
                    <a:pt x="6555" y="18786"/>
                    <a:pt x="5621" y="17402"/>
                    <a:pt x="5361" y="15526"/>
                  </a:cubicBezTo>
                  <a:cubicBezTo>
                    <a:pt x="4764" y="15150"/>
                    <a:pt x="4258" y="14377"/>
                    <a:pt x="3985" y="13368"/>
                  </a:cubicBezTo>
                  <a:cubicBezTo>
                    <a:pt x="3557" y="14048"/>
                    <a:pt x="2999" y="14470"/>
                    <a:pt x="2388" y="14470"/>
                  </a:cubicBezTo>
                  <a:cubicBezTo>
                    <a:pt x="1064" y="14470"/>
                    <a:pt x="0" y="12547"/>
                    <a:pt x="0" y="10155"/>
                  </a:cubicBezTo>
                  <a:cubicBezTo>
                    <a:pt x="0" y="9123"/>
                    <a:pt x="195" y="8162"/>
                    <a:pt x="545" y="7411"/>
                  </a:cubicBezTo>
                  <a:close/>
                </a:path>
              </a:pathLst>
            </a:custGeom>
            <a:solidFill>
              <a:srgbClr val="CBCBCB"/>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68" name="Shape"/>
            <p:cNvSpPr/>
            <p:nvPr/>
          </p:nvSpPr>
          <p:spPr>
            <a:xfrm>
              <a:off x="2235198" y="0"/>
              <a:ext cx="7845431" cy="7808536"/>
            </a:xfrm>
            <a:custGeom>
              <a:avLst/>
              <a:gdLst/>
              <a:ahLst/>
              <a:cxnLst>
                <a:cxn ang="0">
                  <a:pos x="wd2" y="hd2"/>
                </a:cxn>
                <a:cxn ang="5400000">
                  <a:pos x="wd2" y="hd2"/>
                </a:cxn>
                <a:cxn ang="10800000">
                  <a:pos x="wd2" y="hd2"/>
                </a:cxn>
                <a:cxn ang="16200000">
                  <a:pos x="wd2" y="hd2"/>
                </a:cxn>
              </a:cxnLst>
              <a:rect l="0" t="0" r="r" b="b"/>
              <a:pathLst>
                <a:path w="21600" h="21600" extrusionOk="0">
                  <a:moveTo>
                    <a:pt x="21055" y="13713"/>
                  </a:moveTo>
                  <a:cubicBezTo>
                    <a:pt x="21068" y="13609"/>
                    <a:pt x="21068" y="13505"/>
                    <a:pt x="21068" y="13401"/>
                  </a:cubicBezTo>
                  <a:cubicBezTo>
                    <a:pt x="21068" y="12253"/>
                    <a:pt x="20147" y="11328"/>
                    <a:pt x="19018" y="11328"/>
                  </a:cubicBezTo>
                  <a:cubicBezTo>
                    <a:pt x="18577" y="11328"/>
                    <a:pt x="18175" y="11471"/>
                    <a:pt x="17838" y="11706"/>
                  </a:cubicBezTo>
                  <a:cubicBezTo>
                    <a:pt x="17423" y="11354"/>
                    <a:pt x="16891" y="11145"/>
                    <a:pt x="16307" y="11145"/>
                  </a:cubicBezTo>
                  <a:cubicBezTo>
                    <a:pt x="15049" y="11145"/>
                    <a:pt x="14024" y="12110"/>
                    <a:pt x="13920" y="13348"/>
                  </a:cubicBezTo>
                  <a:cubicBezTo>
                    <a:pt x="13635" y="12944"/>
                    <a:pt x="13232" y="12645"/>
                    <a:pt x="12752" y="12475"/>
                  </a:cubicBezTo>
                  <a:cubicBezTo>
                    <a:pt x="12752" y="0"/>
                    <a:pt x="12752" y="0"/>
                    <a:pt x="12752" y="0"/>
                  </a:cubicBezTo>
                  <a:cubicBezTo>
                    <a:pt x="10677" y="0"/>
                    <a:pt x="10677" y="0"/>
                    <a:pt x="10677" y="0"/>
                  </a:cubicBezTo>
                  <a:cubicBezTo>
                    <a:pt x="10677" y="12762"/>
                    <a:pt x="10677" y="12762"/>
                    <a:pt x="10677" y="12762"/>
                  </a:cubicBezTo>
                  <a:cubicBezTo>
                    <a:pt x="10521" y="12853"/>
                    <a:pt x="10391" y="12970"/>
                    <a:pt x="10275" y="13101"/>
                  </a:cubicBezTo>
                  <a:cubicBezTo>
                    <a:pt x="9937" y="12671"/>
                    <a:pt x="9483" y="12371"/>
                    <a:pt x="8951" y="12240"/>
                  </a:cubicBezTo>
                  <a:cubicBezTo>
                    <a:pt x="8951" y="12162"/>
                    <a:pt x="8951" y="12084"/>
                    <a:pt x="8951" y="12006"/>
                  </a:cubicBezTo>
                  <a:cubicBezTo>
                    <a:pt x="8951" y="10676"/>
                    <a:pt x="7888" y="9607"/>
                    <a:pt x="6577" y="9607"/>
                  </a:cubicBezTo>
                  <a:cubicBezTo>
                    <a:pt x="5617" y="9607"/>
                    <a:pt x="4800" y="10168"/>
                    <a:pt x="4411" y="10976"/>
                  </a:cubicBezTo>
                  <a:cubicBezTo>
                    <a:pt x="4009" y="10767"/>
                    <a:pt x="3555" y="10650"/>
                    <a:pt x="3062" y="10650"/>
                  </a:cubicBezTo>
                  <a:cubicBezTo>
                    <a:pt x="1375" y="10650"/>
                    <a:pt x="0" y="12032"/>
                    <a:pt x="0" y="13726"/>
                  </a:cubicBezTo>
                  <a:cubicBezTo>
                    <a:pt x="0" y="14913"/>
                    <a:pt x="662" y="15943"/>
                    <a:pt x="1635" y="16451"/>
                  </a:cubicBezTo>
                  <a:cubicBezTo>
                    <a:pt x="2063" y="17025"/>
                    <a:pt x="2659" y="17442"/>
                    <a:pt x="3347" y="17637"/>
                  </a:cubicBezTo>
                  <a:cubicBezTo>
                    <a:pt x="3658" y="19071"/>
                    <a:pt x="4930" y="20140"/>
                    <a:pt x="6448" y="20140"/>
                  </a:cubicBezTo>
                  <a:cubicBezTo>
                    <a:pt x="6928" y="20140"/>
                    <a:pt x="7395" y="20036"/>
                    <a:pt x="7797" y="19840"/>
                  </a:cubicBezTo>
                  <a:cubicBezTo>
                    <a:pt x="8316" y="20883"/>
                    <a:pt x="9392" y="21600"/>
                    <a:pt x="10638" y="21600"/>
                  </a:cubicBezTo>
                  <a:cubicBezTo>
                    <a:pt x="11818" y="21600"/>
                    <a:pt x="12843" y="20948"/>
                    <a:pt x="13388" y="19984"/>
                  </a:cubicBezTo>
                  <a:cubicBezTo>
                    <a:pt x="13557" y="20023"/>
                    <a:pt x="13738" y="20036"/>
                    <a:pt x="13920" y="20036"/>
                  </a:cubicBezTo>
                  <a:cubicBezTo>
                    <a:pt x="15036" y="20036"/>
                    <a:pt x="15970" y="19267"/>
                    <a:pt x="16229" y="18224"/>
                  </a:cubicBezTo>
                  <a:cubicBezTo>
                    <a:pt x="16839" y="18028"/>
                    <a:pt x="17332" y="17585"/>
                    <a:pt x="17617" y="17025"/>
                  </a:cubicBezTo>
                  <a:cubicBezTo>
                    <a:pt x="18032" y="17416"/>
                    <a:pt x="18603" y="17637"/>
                    <a:pt x="19213" y="17637"/>
                  </a:cubicBezTo>
                  <a:cubicBezTo>
                    <a:pt x="20523" y="17637"/>
                    <a:pt x="21600" y="16568"/>
                    <a:pt x="21600" y="15252"/>
                  </a:cubicBezTo>
                  <a:cubicBezTo>
                    <a:pt x="21600" y="14665"/>
                    <a:pt x="21392" y="14131"/>
                    <a:pt x="21055" y="13713"/>
                  </a:cubicBezTo>
                  <a:close/>
                </a:path>
              </a:pathLst>
            </a:custGeom>
            <a:solidFill>
              <a:srgbClr val="B2B2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sp>
        <p:nvSpPr>
          <p:cNvPr id="270" name="Circle"/>
          <p:cNvSpPr/>
          <p:nvPr/>
        </p:nvSpPr>
        <p:spPr>
          <a:xfrm>
            <a:off x="2667905" y="1075525"/>
            <a:ext cx="417405" cy="417579"/>
          </a:xfrm>
          <a:prstGeom prst="ellipse">
            <a:avLst/>
          </a:prstGeom>
          <a:solidFill>
            <a:srgbClr val="AEAFB2"/>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2" name="战略为先"/>
          <p:cNvSpPr txBox="1"/>
          <p:nvPr/>
        </p:nvSpPr>
        <p:spPr>
          <a:xfrm>
            <a:off x="1254723" y="1126200"/>
            <a:ext cx="1199515" cy="344170"/>
          </a:xfrm>
          <a:prstGeom prst="rect">
            <a:avLst/>
          </a:prstGeom>
          <a:ln w="12700">
            <a:miter lim="400000"/>
          </a:ln>
        </p:spPr>
        <p:txBody>
          <a:bodyPr wrap="none" lIns="34289" tIns="34289" rIns="34289" bIns="34289">
            <a:spAutoFit/>
          </a:bodyPr>
          <a:lstStyle>
            <a:lvl1pPr algn="r" defTabSz="1219200">
              <a:lnSpc>
                <a:spcPct val="120000"/>
              </a:lnSpc>
              <a:spcBef>
                <a:spcPts val="400"/>
              </a:spcBef>
              <a:defRPr sz="4000">
                <a:solidFill>
                  <a:srgbClr val="000000"/>
                </a:solidFill>
              </a:defRPr>
            </a:lvl1pPr>
          </a:lstStyle>
          <a:p>
            <a:r>
              <a:rPr lang="en-US" sz="1500">
                <a:solidFill>
                  <a:schemeClr val="bg1"/>
                </a:solidFill>
                <a:effectLst/>
                <a:latin typeface="Arial" panose="020B0604020202020204" pitchFamily="34" charset="0"/>
                <a:ea typeface="微软雅黑" panose="020B0503020204020204" charset="-122"/>
                <a:cs typeface="微软雅黑" panose="020B0503020204020204" charset="-122"/>
              </a:rPr>
              <a:t>Strategy First</a:t>
            </a:r>
            <a:endParaRPr lang="en-US"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3" name="Circle"/>
          <p:cNvSpPr/>
          <p:nvPr/>
        </p:nvSpPr>
        <p:spPr>
          <a:xfrm>
            <a:off x="2667905" y="2715093"/>
            <a:ext cx="417405" cy="417578"/>
          </a:xfrm>
          <a:prstGeom prst="ellipse">
            <a:avLst/>
          </a:prstGeom>
          <a:solidFill>
            <a:srgbClr val="AEAFB2"/>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4" name="技术为翼"/>
          <p:cNvSpPr txBox="1"/>
          <p:nvPr/>
        </p:nvSpPr>
        <p:spPr>
          <a:xfrm>
            <a:off x="926427" y="2765768"/>
            <a:ext cx="1527810" cy="344170"/>
          </a:xfrm>
          <a:prstGeom prst="rect">
            <a:avLst/>
          </a:prstGeom>
          <a:ln w="12700">
            <a:miter lim="400000"/>
          </a:ln>
        </p:spPr>
        <p:txBody>
          <a:bodyPr wrap="none" lIns="34289" tIns="34289" rIns="34289" bIns="34289">
            <a:spAutoFit/>
          </a:bodyPr>
          <a:lstStyle>
            <a:lvl1pPr algn="r" defTabSz="1219200">
              <a:lnSpc>
                <a:spcPct val="120000"/>
              </a:lnSpc>
              <a:spcBef>
                <a:spcPts val="400"/>
              </a:spcBef>
              <a:defRPr sz="4000">
                <a:solidFill>
                  <a:srgbClr val="000000"/>
                </a:solidFill>
              </a:defRPr>
            </a:lvl1pPr>
          </a:lstStyle>
          <a:p>
            <a:r>
              <a:rPr lang="en-US" sz="1500">
                <a:solidFill>
                  <a:schemeClr val="bg1"/>
                </a:solidFill>
                <a:effectLst/>
                <a:latin typeface="Arial" panose="020B0604020202020204" pitchFamily="34" charset="0"/>
                <a:ea typeface="微软雅黑" panose="020B0503020204020204" charset="-122"/>
                <a:cs typeface="微软雅黑" panose="020B0503020204020204" charset="-122"/>
              </a:rPr>
              <a:t>Tech as the Wing</a:t>
            </a:r>
            <a:endParaRPr lang="en-US"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5" name="Circle"/>
          <p:cNvSpPr/>
          <p:nvPr/>
        </p:nvSpPr>
        <p:spPr>
          <a:xfrm flipH="1">
            <a:off x="5691952" y="1075525"/>
            <a:ext cx="417405" cy="417579"/>
          </a:xfrm>
          <a:prstGeom prst="ellipse">
            <a:avLst/>
          </a:prstGeom>
          <a:solidFill>
            <a:srgbClr val="5FA593"/>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6" name="文化为核"/>
          <p:cNvSpPr txBox="1"/>
          <p:nvPr/>
        </p:nvSpPr>
        <p:spPr>
          <a:xfrm>
            <a:off x="6289686" y="1126200"/>
            <a:ext cx="1719580" cy="344170"/>
          </a:xfrm>
          <a:prstGeom prst="rect">
            <a:avLst/>
          </a:prstGeom>
          <a:ln w="12700">
            <a:miter lim="400000"/>
          </a:ln>
        </p:spPr>
        <p:txBody>
          <a:bodyPr wrap="none" lIns="34289" tIns="34289" rIns="34289" bIns="34289">
            <a:spAutoFit/>
          </a:bodyPr>
          <a:lstStyle>
            <a:lvl1pPr algn="l" defTabSz="1219200">
              <a:lnSpc>
                <a:spcPct val="120000"/>
              </a:lnSpc>
              <a:spcBef>
                <a:spcPts val="400"/>
              </a:spcBef>
              <a:defRPr sz="4000">
                <a:solidFill>
                  <a:srgbClr val="000000"/>
                </a:solidFill>
              </a:defRPr>
            </a:lvl1pPr>
          </a:lstStyle>
          <a:p>
            <a:r>
              <a:rPr lang="en-US" sz="1500">
                <a:solidFill>
                  <a:schemeClr val="bg1"/>
                </a:solidFill>
                <a:effectLst/>
                <a:latin typeface="Arial" panose="020B0604020202020204" pitchFamily="34" charset="0"/>
                <a:ea typeface="微软雅黑" panose="020B0503020204020204" charset="-122"/>
                <a:cs typeface="微软雅黑" panose="020B0503020204020204" charset="-122"/>
              </a:rPr>
              <a:t>Culture as the Core</a:t>
            </a:r>
            <a:endParaRPr lang="en-US"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7" name="Circle"/>
          <p:cNvSpPr/>
          <p:nvPr/>
        </p:nvSpPr>
        <p:spPr>
          <a:xfrm flipH="1">
            <a:off x="5691952" y="2715093"/>
            <a:ext cx="417405" cy="417578"/>
          </a:xfrm>
          <a:prstGeom prst="ellipse">
            <a:avLst/>
          </a:prstGeom>
          <a:solidFill>
            <a:srgbClr val="5FA593"/>
          </a:solidFill>
          <a:ln w="12700">
            <a:miter lim="400000"/>
          </a:ln>
        </p:spPr>
        <p:txBody>
          <a:bodyPr lIns="22859" tIns="22859" rIns="22859" bIns="22859" anchor="ctr"/>
          <a:lstStyle/>
          <a:p>
            <a:pPr defTabSz="1219200">
              <a:defRPr sz="1200">
                <a:solidFill>
                  <a:srgbClr val="44546A"/>
                </a:solidFill>
              </a:defRPr>
            </a:pPr>
            <a:endParaRPr sz="4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8" name="组织为本"/>
          <p:cNvSpPr txBox="1"/>
          <p:nvPr/>
        </p:nvSpPr>
        <p:spPr>
          <a:xfrm>
            <a:off x="6289686" y="2741638"/>
            <a:ext cx="2238375" cy="344170"/>
          </a:xfrm>
          <a:prstGeom prst="rect">
            <a:avLst/>
          </a:prstGeom>
          <a:ln w="12700">
            <a:miter lim="400000"/>
          </a:ln>
        </p:spPr>
        <p:txBody>
          <a:bodyPr wrap="none" lIns="34289" tIns="34289" rIns="34289" bIns="34289">
            <a:spAutoFit/>
          </a:bodyPr>
          <a:lstStyle>
            <a:lvl1pPr algn="l" defTabSz="1219200">
              <a:lnSpc>
                <a:spcPct val="120000"/>
              </a:lnSpc>
              <a:spcBef>
                <a:spcPts val="400"/>
              </a:spcBef>
              <a:defRPr sz="4000">
                <a:solidFill>
                  <a:srgbClr val="000000"/>
                </a:solidFill>
              </a:defRPr>
            </a:lvl1pPr>
          </a:lstStyle>
          <a:p>
            <a:r>
              <a:rPr lang="en-US" sz="1500">
                <a:solidFill>
                  <a:schemeClr val="bg1"/>
                </a:solidFill>
                <a:effectLst/>
                <a:latin typeface="Arial" panose="020B0604020202020204" pitchFamily="34" charset="0"/>
                <a:ea typeface="微软雅黑" panose="020B0503020204020204" charset="-122"/>
                <a:cs typeface="微软雅黑" panose="020B0503020204020204" charset="-122"/>
              </a:rPr>
              <a:t>Organization as the Basis</a:t>
            </a:r>
            <a:endParaRPr lang="en-US" sz="15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79" name="Shape"/>
          <p:cNvSpPr/>
          <p:nvPr/>
        </p:nvSpPr>
        <p:spPr>
          <a:xfrm>
            <a:off x="2759003" y="1166140"/>
            <a:ext cx="235209" cy="236349"/>
          </a:xfrm>
          <a:custGeom>
            <a:avLst/>
            <a:gdLst/>
            <a:ahLst/>
            <a:cxnLst>
              <a:cxn ang="0">
                <a:pos x="wd2" y="hd2"/>
              </a:cxn>
              <a:cxn ang="5400000">
                <a:pos x="wd2" y="hd2"/>
              </a:cxn>
              <a:cxn ang="10800000">
                <a:pos x="wd2" y="hd2"/>
              </a:cxn>
              <a:cxn ang="16200000">
                <a:pos x="wd2" y="hd2"/>
              </a:cxn>
            </a:cxnLst>
            <a:rect l="0" t="0" r="r" b="b"/>
            <a:pathLst>
              <a:path w="21600" h="21600" extrusionOk="0">
                <a:moveTo>
                  <a:pt x="21051" y="9182"/>
                </a:moveTo>
                <a:cubicBezTo>
                  <a:pt x="21201" y="9182"/>
                  <a:pt x="21330" y="9229"/>
                  <a:pt x="21436" y="9326"/>
                </a:cubicBezTo>
                <a:cubicBezTo>
                  <a:pt x="21545" y="9426"/>
                  <a:pt x="21600" y="9549"/>
                  <a:pt x="21600" y="9699"/>
                </a:cubicBezTo>
                <a:lnTo>
                  <a:pt x="21600" y="11868"/>
                </a:lnTo>
                <a:cubicBezTo>
                  <a:pt x="21600" y="12233"/>
                  <a:pt x="21416" y="12415"/>
                  <a:pt x="21051" y="12415"/>
                </a:cubicBezTo>
                <a:lnTo>
                  <a:pt x="18747" y="12415"/>
                </a:lnTo>
                <a:cubicBezTo>
                  <a:pt x="18576" y="13205"/>
                  <a:pt x="18300" y="13948"/>
                  <a:pt x="17916" y="14647"/>
                </a:cubicBezTo>
                <a:cubicBezTo>
                  <a:pt x="17531" y="15343"/>
                  <a:pt x="17067" y="15966"/>
                  <a:pt x="16518" y="16515"/>
                </a:cubicBezTo>
                <a:cubicBezTo>
                  <a:pt x="15969" y="17062"/>
                  <a:pt x="15347" y="17529"/>
                  <a:pt x="14648" y="17914"/>
                </a:cubicBezTo>
                <a:cubicBezTo>
                  <a:pt x="13949" y="18299"/>
                  <a:pt x="13207" y="18578"/>
                  <a:pt x="12420" y="18742"/>
                </a:cubicBezTo>
                <a:lnTo>
                  <a:pt x="12420" y="21051"/>
                </a:lnTo>
                <a:cubicBezTo>
                  <a:pt x="12420" y="21198"/>
                  <a:pt x="12370" y="21330"/>
                  <a:pt x="12270" y="21436"/>
                </a:cubicBezTo>
                <a:cubicBezTo>
                  <a:pt x="12173" y="21545"/>
                  <a:pt x="12050" y="21600"/>
                  <a:pt x="11897" y="21600"/>
                </a:cubicBezTo>
                <a:lnTo>
                  <a:pt x="9732" y="21600"/>
                </a:lnTo>
                <a:cubicBezTo>
                  <a:pt x="9368" y="21600"/>
                  <a:pt x="9183" y="21418"/>
                  <a:pt x="9183" y="21051"/>
                </a:cubicBezTo>
                <a:lnTo>
                  <a:pt x="9183" y="18742"/>
                </a:lnTo>
                <a:cubicBezTo>
                  <a:pt x="8396" y="18578"/>
                  <a:pt x="7654" y="18299"/>
                  <a:pt x="6955" y="17914"/>
                </a:cubicBezTo>
                <a:cubicBezTo>
                  <a:pt x="6259" y="17529"/>
                  <a:pt x="5634" y="17062"/>
                  <a:pt x="5085" y="16515"/>
                </a:cubicBezTo>
                <a:cubicBezTo>
                  <a:pt x="4536" y="15966"/>
                  <a:pt x="4069" y="15343"/>
                  <a:pt x="3687" y="14647"/>
                </a:cubicBezTo>
                <a:cubicBezTo>
                  <a:pt x="3300" y="13948"/>
                  <a:pt x="3024" y="13205"/>
                  <a:pt x="2856" y="12415"/>
                </a:cubicBezTo>
                <a:lnTo>
                  <a:pt x="551" y="12415"/>
                </a:lnTo>
                <a:cubicBezTo>
                  <a:pt x="187" y="12415"/>
                  <a:pt x="0" y="12232"/>
                  <a:pt x="0" y="11868"/>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7" y="0"/>
                </a:lnTo>
                <a:cubicBezTo>
                  <a:pt x="12050" y="0"/>
                  <a:pt x="12173" y="50"/>
                  <a:pt x="12270" y="158"/>
                </a:cubicBezTo>
                <a:cubicBezTo>
                  <a:pt x="12370" y="267"/>
                  <a:pt x="12420" y="396"/>
                  <a:pt x="12420" y="546"/>
                </a:cubicBezTo>
                <a:lnTo>
                  <a:pt x="12420" y="2852"/>
                </a:lnTo>
                <a:cubicBezTo>
                  <a:pt x="13207" y="3022"/>
                  <a:pt x="13949" y="3298"/>
                  <a:pt x="14648" y="3680"/>
                </a:cubicBezTo>
                <a:cubicBezTo>
                  <a:pt x="15344" y="4065"/>
                  <a:pt x="15969" y="4532"/>
                  <a:pt x="16518" y="5082"/>
                </a:cubicBezTo>
                <a:cubicBezTo>
                  <a:pt x="17067" y="5631"/>
                  <a:pt x="17531" y="6251"/>
                  <a:pt x="17916" y="6953"/>
                </a:cubicBezTo>
                <a:cubicBezTo>
                  <a:pt x="18300" y="7652"/>
                  <a:pt x="18579" y="8392"/>
                  <a:pt x="18747" y="9182"/>
                </a:cubicBezTo>
                <a:lnTo>
                  <a:pt x="21051" y="9182"/>
                </a:lnTo>
                <a:close/>
                <a:moveTo>
                  <a:pt x="12420" y="16466"/>
                </a:moveTo>
                <a:cubicBezTo>
                  <a:pt x="13412" y="16195"/>
                  <a:pt x="14269" y="15699"/>
                  <a:pt x="14992" y="14982"/>
                </a:cubicBezTo>
                <a:cubicBezTo>
                  <a:pt x="15711" y="14265"/>
                  <a:pt x="16204" y="13411"/>
                  <a:pt x="16468" y="12415"/>
                </a:cubicBezTo>
                <a:lnTo>
                  <a:pt x="14049" y="12415"/>
                </a:lnTo>
                <a:cubicBezTo>
                  <a:pt x="13685" y="12415"/>
                  <a:pt x="13506" y="12232"/>
                  <a:pt x="13515" y="11868"/>
                </a:cubicBezTo>
                <a:lnTo>
                  <a:pt x="13515" y="9699"/>
                </a:lnTo>
                <a:cubicBezTo>
                  <a:pt x="13515" y="9549"/>
                  <a:pt x="13568" y="9426"/>
                  <a:pt x="13670" y="9326"/>
                </a:cubicBezTo>
                <a:cubicBezTo>
                  <a:pt x="13773" y="9229"/>
                  <a:pt x="13899" y="9182"/>
                  <a:pt x="14049" y="9182"/>
                </a:cubicBezTo>
                <a:lnTo>
                  <a:pt x="16468" y="9182"/>
                </a:lnTo>
                <a:cubicBezTo>
                  <a:pt x="16195" y="8186"/>
                  <a:pt x="15699" y="7332"/>
                  <a:pt x="14983" y="6609"/>
                </a:cubicBezTo>
                <a:cubicBezTo>
                  <a:pt x="14266" y="5883"/>
                  <a:pt x="13412" y="5390"/>
                  <a:pt x="12420" y="5131"/>
                </a:cubicBezTo>
                <a:lnTo>
                  <a:pt x="12420" y="7549"/>
                </a:lnTo>
                <a:cubicBezTo>
                  <a:pt x="12420" y="7699"/>
                  <a:pt x="12370" y="7828"/>
                  <a:pt x="12270" y="7928"/>
                </a:cubicBezTo>
                <a:cubicBezTo>
                  <a:pt x="12173" y="8031"/>
                  <a:pt x="12050" y="8081"/>
                  <a:pt x="11897"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8"/>
                </a:lnTo>
                <a:cubicBezTo>
                  <a:pt x="8088" y="12018"/>
                  <a:pt x="8038" y="12145"/>
                  <a:pt x="7947" y="12253"/>
                </a:cubicBezTo>
                <a:cubicBezTo>
                  <a:pt x="7853" y="12365"/>
                  <a:pt x="7733" y="12415"/>
                  <a:pt x="7580" y="12415"/>
                </a:cubicBezTo>
                <a:lnTo>
                  <a:pt x="5135" y="12415"/>
                </a:lnTo>
                <a:cubicBezTo>
                  <a:pt x="5408" y="13411"/>
                  <a:pt x="5904" y="14268"/>
                  <a:pt x="6620" y="14991"/>
                </a:cubicBezTo>
                <a:cubicBezTo>
                  <a:pt x="7337" y="15711"/>
                  <a:pt x="8191" y="16204"/>
                  <a:pt x="9183" y="16466"/>
                </a:cubicBezTo>
                <a:lnTo>
                  <a:pt x="9183" y="14019"/>
                </a:lnTo>
                <a:cubicBezTo>
                  <a:pt x="9183" y="13869"/>
                  <a:pt x="9239" y="13745"/>
                  <a:pt x="9348" y="13654"/>
                </a:cubicBezTo>
                <a:cubicBezTo>
                  <a:pt x="9453" y="13560"/>
                  <a:pt x="9583" y="13513"/>
                  <a:pt x="9732" y="13513"/>
                </a:cubicBezTo>
                <a:lnTo>
                  <a:pt x="11897" y="13513"/>
                </a:lnTo>
                <a:cubicBezTo>
                  <a:pt x="12050" y="13513"/>
                  <a:pt x="12173" y="13560"/>
                  <a:pt x="12270" y="13654"/>
                </a:cubicBezTo>
                <a:cubicBezTo>
                  <a:pt x="12370" y="13745"/>
                  <a:pt x="12420" y="13869"/>
                  <a:pt x="12420" y="14019"/>
                </a:cubicBezTo>
                <a:lnTo>
                  <a:pt x="12420" y="16466"/>
                </a:lnTo>
                <a:close/>
              </a:path>
            </a:pathLst>
          </a:custGeom>
          <a:solidFill>
            <a:srgbClr val="FFFFFF"/>
          </a:solidFill>
          <a:ln w="12700">
            <a:miter lim="400000"/>
          </a:ln>
        </p:spPr>
        <p:txBody>
          <a:bodyPr lIns="22859" tIns="22859" rIns="22859" bIns="22859" anchor="ctr"/>
          <a:lstStyle/>
          <a:p>
            <a:pPr algn="l" defTabSz="913765">
              <a:defRPr sz="4800">
                <a:effectLst>
                  <a:outerShdw blurRad="38100" dist="38100" dir="2700000" rotWithShape="0">
                    <a:srgbClr val="000000"/>
                  </a:outerShdw>
                </a:effectLst>
              </a:defRPr>
            </a:pPr>
            <a:endParaRPr sz="18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0" name="Shape"/>
          <p:cNvSpPr/>
          <p:nvPr/>
        </p:nvSpPr>
        <p:spPr>
          <a:xfrm>
            <a:off x="5801593" y="1172203"/>
            <a:ext cx="198123" cy="224223"/>
          </a:xfrm>
          <a:custGeom>
            <a:avLst/>
            <a:gdLst/>
            <a:ahLst/>
            <a:cxnLst>
              <a:cxn ang="0">
                <a:pos x="wd2" y="hd2"/>
              </a:cxn>
              <a:cxn ang="5400000">
                <a:pos x="wd2" y="hd2"/>
              </a:cxn>
              <a:cxn ang="10800000">
                <a:pos x="wd2" y="hd2"/>
              </a:cxn>
              <a:cxn ang="16200000">
                <a:pos x="wd2" y="hd2"/>
              </a:cxn>
            </a:cxnLst>
            <a:rect l="0" t="0" r="r" b="b"/>
            <a:pathLst>
              <a:path w="20300" h="20836" extrusionOk="0">
                <a:moveTo>
                  <a:pt x="18314" y="8891"/>
                </a:moveTo>
                <a:cubicBezTo>
                  <a:pt x="19793" y="2250"/>
                  <a:pt x="13703" y="-764"/>
                  <a:pt x="7013" y="165"/>
                </a:cubicBezTo>
                <a:cubicBezTo>
                  <a:pt x="297" y="1117"/>
                  <a:pt x="498" y="4721"/>
                  <a:pt x="97" y="6421"/>
                </a:cubicBezTo>
                <a:cubicBezTo>
                  <a:pt x="-755" y="10977"/>
                  <a:pt x="4282" y="15895"/>
                  <a:pt x="4282" y="15895"/>
                </a:cubicBezTo>
                <a:cubicBezTo>
                  <a:pt x="4081" y="20836"/>
                  <a:pt x="4081" y="20836"/>
                  <a:pt x="4081" y="20836"/>
                </a:cubicBezTo>
                <a:cubicBezTo>
                  <a:pt x="12250" y="20836"/>
                  <a:pt x="12250" y="20836"/>
                  <a:pt x="12250" y="20836"/>
                </a:cubicBezTo>
                <a:cubicBezTo>
                  <a:pt x="12877" y="18547"/>
                  <a:pt x="12877" y="18547"/>
                  <a:pt x="12877" y="18547"/>
                </a:cubicBezTo>
                <a:cubicBezTo>
                  <a:pt x="12877" y="18547"/>
                  <a:pt x="13077" y="19113"/>
                  <a:pt x="15182" y="19317"/>
                </a:cubicBezTo>
                <a:cubicBezTo>
                  <a:pt x="17487" y="19499"/>
                  <a:pt x="17061" y="17028"/>
                  <a:pt x="17061" y="17028"/>
                </a:cubicBezTo>
                <a:cubicBezTo>
                  <a:pt x="17061" y="17028"/>
                  <a:pt x="18540" y="16462"/>
                  <a:pt x="18540" y="16099"/>
                </a:cubicBezTo>
                <a:cubicBezTo>
                  <a:pt x="18540" y="15714"/>
                  <a:pt x="17688" y="15147"/>
                  <a:pt x="17688" y="15147"/>
                </a:cubicBezTo>
                <a:cubicBezTo>
                  <a:pt x="17688" y="15147"/>
                  <a:pt x="18540" y="15328"/>
                  <a:pt x="18941" y="14943"/>
                </a:cubicBezTo>
                <a:cubicBezTo>
                  <a:pt x="19141" y="14580"/>
                  <a:pt x="18540" y="13424"/>
                  <a:pt x="18540" y="13424"/>
                </a:cubicBezTo>
                <a:cubicBezTo>
                  <a:pt x="18540" y="13424"/>
                  <a:pt x="19567" y="13424"/>
                  <a:pt x="20193" y="12677"/>
                </a:cubicBezTo>
                <a:cubicBezTo>
                  <a:pt x="20845" y="12110"/>
                  <a:pt x="18314" y="10206"/>
                  <a:pt x="18314" y="8891"/>
                </a:cubicBezTo>
                <a:close/>
                <a:moveTo>
                  <a:pt x="6587" y="9843"/>
                </a:moveTo>
                <a:cubicBezTo>
                  <a:pt x="6587" y="9843"/>
                  <a:pt x="6587" y="9458"/>
                  <a:pt x="6587" y="9277"/>
                </a:cubicBezTo>
                <a:cubicBezTo>
                  <a:pt x="6361" y="9073"/>
                  <a:pt x="6161" y="9073"/>
                  <a:pt x="5961" y="9073"/>
                </a:cubicBezTo>
                <a:cubicBezTo>
                  <a:pt x="5760" y="9277"/>
                  <a:pt x="5334" y="9458"/>
                  <a:pt x="5334" y="9458"/>
                </a:cubicBezTo>
                <a:cubicBezTo>
                  <a:pt x="5109" y="9639"/>
                  <a:pt x="5109" y="9639"/>
                  <a:pt x="5109" y="9639"/>
                </a:cubicBezTo>
                <a:lnTo>
                  <a:pt x="4482" y="9458"/>
                </a:lnTo>
                <a:cubicBezTo>
                  <a:pt x="3229" y="8121"/>
                  <a:pt x="3229" y="8121"/>
                  <a:pt x="3229" y="8121"/>
                </a:cubicBezTo>
                <a:cubicBezTo>
                  <a:pt x="3229" y="7373"/>
                  <a:pt x="3229" y="7373"/>
                  <a:pt x="3229" y="7373"/>
                </a:cubicBezTo>
                <a:cubicBezTo>
                  <a:pt x="3229" y="7373"/>
                  <a:pt x="3655" y="6988"/>
                  <a:pt x="3856" y="6988"/>
                </a:cubicBezTo>
                <a:cubicBezTo>
                  <a:pt x="3856" y="6806"/>
                  <a:pt x="3856" y="6625"/>
                  <a:pt x="3856" y="6421"/>
                </a:cubicBezTo>
                <a:cubicBezTo>
                  <a:pt x="3455" y="6240"/>
                  <a:pt x="2803" y="6058"/>
                  <a:pt x="2803" y="6058"/>
                </a:cubicBezTo>
                <a:cubicBezTo>
                  <a:pt x="2603" y="5288"/>
                  <a:pt x="2603" y="5288"/>
                  <a:pt x="2603" y="5288"/>
                </a:cubicBezTo>
                <a:cubicBezTo>
                  <a:pt x="3455" y="3769"/>
                  <a:pt x="3455" y="3769"/>
                  <a:pt x="3455" y="3769"/>
                </a:cubicBezTo>
                <a:cubicBezTo>
                  <a:pt x="4282" y="3588"/>
                  <a:pt x="4282" y="3588"/>
                  <a:pt x="4282" y="3588"/>
                </a:cubicBezTo>
                <a:cubicBezTo>
                  <a:pt x="4282" y="3588"/>
                  <a:pt x="4908" y="3769"/>
                  <a:pt x="5109" y="3769"/>
                </a:cubicBezTo>
                <a:cubicBezTo>
                  <a:pt x="5334" y="3769"/>
                  <a:pt x="5334" y="3588"/>
                  <a:pt x="5535" y="3588"/>
                </a:cubicBezTo>
                <a:cubicBezTo>
                  <a:pt x="5535" y="3202"/>
                  <a:pt x="5535" y="2636"/>
                  <a:pt x="5535" y="2636"/>
                </a:cubicBezTo>
                <a:cubicBezTo>
                  <a:pt x="6161" y="2069"/>
                  <a:pt x="6161" y="2069"/>
                  <a:pt x="6161" y="2069"/>
                </a:cubicBezTo>
                <a:cubicBezTo>
                  <a:pt x="8040" y="1888"/>
                  <a:pt x="8040" y="1888"/>
                  <a:pt x="8040" y="1888"/>
                </a:cubicBezTo>
                <a:cubicBezTo>
                  <a:pt x="8667" y="2454"/>
                  <a:pt x="8667" y="2454"/>
                  <a:pt x="8667" y="2454"/>
                </a:cubicBezTo>
                <a:cubicBezTo>
                  <a:pt x="8667" y="2454"/>
                  <a:pt x="8667" y="3021"/>
                  <a:pt x="8667" y="3202"/>
                </a:cubicBezTo>
                <a:cubicBezTo>
                  <a:pt x="8892" y="3202"/>
                  <a:pt x="9093" y="3384"/>
                  <a:pt x="9318" y="3384"/>
                </a:cubicBezTo>
                <a:cubicBezTo>
                  <a:pt x="9519" y="3202"/>
                  <a:pt x="9945" y="3021"/>
                  <a:pt x="9945" y="3021"/>
                </a:cubicBezTo>
                <a:cubicBezTo>
                  <a:pt x="10772" y="3021"/>
                  <a:pt x="10772" y="3021"/>
                  <a:pt x="10772" y="3021"/>
                </a:cubicBezTo>
                <a:cubicBezTo>
                  <a:pt x="12025" y="4154"/>
                  <a:pt x="12025" y="4154"/>
                  <a:pt x="12025" y="4154"/>
                </a:cubicBezTo>
                <a:cubicBezTo>
                  <a:pt x="12025" y="4902"/>
                  <a:pt x="12025" y="4902"/>
                  <a:pt x="12025" y="4902"/>
                </a:cubicBezTo>
                <a:cubicBezTo>
                  <a:pt x="12025" y="4902"/>
                  <a:pt x="11624" y="5288"/>
                  <a:pt x="11198" y="5673"/>
                </a:cubicBezTo>
                <a:cubicBezTo>
                  <a:pt x="11398" y="5673"/>
                  <a:pt x="11398" y="5854"/>
                  <a:pt x="11398" y="6058"/>
                </a:cubicBezTo>
                <a:cubicBezTo>
                  <a:pt x="11624" y="6240"/>
                  <a:pt x="12250" y="6625"/>
                  <a:pt x="12250" y="6625"/>
                </a:cubicBezTo>
                <a:cubicBezTo>
                  <a:pt x="12451" y="7373"/>
                  <a:pt x="12451" y="7373"/>
                  <a:pt x="12451" y="7373"/>
                </a:cubicBezTo>
                <a:cubicBezTo>
                  <a:pt x="11624" y="8710"/>
                  <a:pt x="11624" y="8710"/>
                  <a:pt x="11624" y="8710"/>
                </a:cubicBezTo>
                <a:cubicBezTo>
                  <a:pt x="10772" y="8891"/>
                  <a:pt x="10772" y="8891"/>
                  <a:pt x="10772" y="8891"/>
                </a:cubicBezTo>
                <a:cubicBezTo>
                  <a:pt x="10772" y="8891"/>
                  <a:pt x="10346" y="8710"/>
                  <a:pt x="9945" y="8506"/>
                </a:cubicBezTo>
                <a:cubicBezTo>
                  <a:pt x="9945" y="8710"/>
                  <a:pt x="9719" y="8710"/>
                  <a:pt x="9519" y="8891"/>
                </a:cubicBezTo>
                <a:cubicBezTo>
                  <a:pt x="9519" y="9073"/>
                  <a:pt x="9719" y="9639"/>
                  <a:pt x="9719" y="9639"/>
                </a:cubicBezTo>
                <a:cubicBezTo>
                  <a:pt x="9093" y="10206"/>
                  <a:pt x="9093" y="10206"/>
                  <a:pt x="9093" y="10206"/>
                </a:cubicBezTo>
                <a:cubicBezTo>
                  <a:pt x="7213" y="10410"/>
                  <a:pt x="7213" y="10410"/>
                  <a:pt x="7213" y="10410"/>
                </a:cubicBezTo>
                <a:lnTo>
                  <a:pt x="6587" y="9843"/>
                </a:lnTo>
                <a:close/>
                <a:moveTo>
                  <a:pt x="14129" y="14195"/>
                </a:moveTo>
                <a:cubicBezTo>
                  <a:pt x="13703" y="14399"/>
                  <a:pt x="13703" y="14399"/>
                  <a:pt x="13703" y="14399"/>
                </a:cubicBezTo>
                <a:cubicBezTo>
                  <a:pt x="13703" y="14399"/>
                  <a:pt x="13303" y="14195"/>
                  <a:pt x="13303" y="14014"/>
                </a:cubicBezTo>
                <a:cubicBezTo>
                  <a:pt x="13077" y="14195"/>
                  <a:pt x="13077" y="14195"/>
                  <a:pt x="12877" y="14195"/>
                </a:cubicBezTo>
                <a:cubicBezTo>
                  <a:pt x="12877" y="14399"/>
                  <a:pt x="13077" y="14762"/>
                  <a:pt x="13077" y="14762"/>
                </a:cubicBezTo>
                <a:cubicBezTo>
                  <a:pt x="12651" y="15147"/>
                  <a:pt x="12651" y="15147"/>
                  <a:pt x="12651" y="15147"/>
                </a:cubicBezTo>
                <a:cubicBezTo>
                  <a:pt x="11398" y="15328"/>
                  <a:pt x="11398" y="15328"/>
                  <a:pt x="11398" y="15328"/>
                </a:cubicBezTo>
                <a:cubicBezTo>
                  <a:pt x="10997" y="14943"/>
                  <a:pt x="10997" y="14943"/>
                  <a:pt x="10997" y="14943"/>
                </a:cubicBezTo>
                <a:lnTo>
                  <a:pt x="10997" y="14580"/>
                </a:lnTo>
                <a:cubicBezTo>
                  <a:pt x="10772" y="14399"/>
                  <a:pt x="10772" y="14399"/>
                  <a:pt x="10571" y="14399"/>
                </a:cubicBezTo>
                <a:cubicBezTo>
                  <a:pt x="10145" y="14762"/>
                  <a:pt x="10145" y="14762"/>
                  <a:pt x="10145" y="14762"/>
                </a:cubicBezTo>
                <a:lnTo>
                  <a:pt x="9519" y="14762"/>
                </a:lnTo>
                <a:cubicBezTo>
                  <a:pt x="8892" y="13810"/>
                  <a:pt x="8892" y="13810"/>
                  <a:pt x="8892" y="13810"/>
                </a:cubicBezTo>
                <a:cubicBezTo>
                  <a:pt x="8892" y="13424"/>
                  <a:pt x="8892" y="13424"/>
                  <a:pt x="8892" y="13424"/>
                </a:cubicBezTo>
                <a:cubicBezTo>
                  <a:pt x="9318" y="13062"/>
                  <a:pt x="9318" y="13062"/>
                  <a:pt x="9318" y="13062"/>
                </a:cubicBezTo>
                <a:cubicBezTo>
                  <a:pt x="9318" y="12880"/>
                  <a:pt x="9318" y="12880"/>
                  <a:pt x="9318" y="12677"/>
                </a:cubicBezTo>
                <a:cubicBezTo>
                  <a:pt x="9093" y="12677"/>
                  <a:pt x="8667" y="12495"/>
                  <a:pt x="8667" y="12495"/>
                </a:cubicBezTo>
                <a:cubicBezTo>
                  <a:pt x="8466" y="11929"/>
                  <a:pt x="8466" y="11929"/>
                  <a:pt x="8466" y="11929"/>
                </a:cubicBezTo>
                <a:cubicBezTo>
                  <a:pt x="9093" y="10977"/>
                  <a:pt x="9093" y="10977"/>
                  <a:pt x="9093" y="10977"/>
                </a:cubicBezTo>
                <a:cubicBezTo>
                  <a:pt x="9519" y="10795"/>
                  <a:pt x="9519" y="10795"/>
                  <a:pt x="9519" y="10795"/>
                </a:cubicBezTo>
                <a:lnTo>
                  <a:pt x="9945" y="10977"/>
                </a:lnTo>
                <a:cubicBezTo>
                  <a:pt x="10145" y="10977"/>
                  <a:pt x="10346" y="10977"/>
                  <a:pt x="10346" y="10795"/>
                </a:cubicBezTo>
                <a:cubicBezTo>
                  <a:pt x="10346" y="10591"/>
                  <a:pt x="10346" y="10206"/>
                  <a:pt x="10346" y="10206"/>
                </a:cubicBezTo>
                <a:cubicBezTo>
                  <a:pt x="10772" y="9843"/>
                  <a:pt x="10772" y="9843"/>
                  <a:pt x="10772" y="9843"/>
                </a:cubicBezTo>
                <a:cubicBezTo>
                  <a:pt x="11824" y="9843"/>
                  <a:pt x="11824" y="9843"/>
                  <a:pt x="11824" y="9843"/>
                </a:cubicBezTo>
                <a:cubicBezTo>
                  <a:pt x="12250" y="10206"/>
                  <a:pt x="12250" y="10206"/>
                  <a:pt x="12250" y="10206"/>
                </a:cubicBezTo>
                <a:cubicBezTo>
                  <a:pt x="12250" y="10206"/>
                  <a:pt x="12250" y="10410"/>
                  <a:pt x="12250" y="10591"/>
                </a:cubicBezTo>
                <a:cubicBezTo>
                  <a:pt x="12451" y="10591"/>
                  <a:pt x="12651" y="10795"/>
                  <a:pt x="12877" y="10795"/>
                </a:cubicBezTo>
                <a:cubicBezTo>
                  <a:pt x="13077" y="10410"/>
                  <a:pt x="13077" y="10410"/>
                  <a:pt x="13077" y="10410"/>
                </a:cubicBezTo>
                <a:cubicBezTo>
                  <a:pt x="13703" y="10410"/>
                  <a:pt x="13703" y="10410"/>
                  <a:pt x="13703" y="10410"/>
                </a:cubicBezTo>
                <a:cubicBezTo>
                  <a:pt x="14555" y="11362"/>
                  <a:pt x="14555" y="11362"/>
                  <a:pt x="14555" y="11362"/>
                </a:cubicBezTo>
                <a:cubicBezTo>
                  <a:pt x="14555" y="11725"/>
                  <a:pt x="14555" y="11725"/>
                  <a:pt x="14555" y="11725"/>
                </a:cubicBezTo>
                <a:lnTo>
                  <a:pt x="14129" y="12110"/>
                </a:lnTo>
                <a:cubicBezTo>
                  <a:pt x="14129" y="12291"/>
                  <a:pt x="14129" y="12291"/>
                  <a:pt x="14129" y="12495"/>
                </a:cubicBezTo>
                <a:cubicBezTo>
                  <a:pt x="14330" y="12495"/>
                  <a:pt x="14756" y="12880"/>
                  <a:pt x="14756" y="12880"/>
                </a:cubicBezTo>
                <a:cubicBezTo>
                  <a:pt x="14756" y="13243"/>
                  <a:pt x="14756" y="13243"/>
                  <a:pt x="14756" y="13243"/>
                </a:cubicBezTo>
                <a:lnTo>
                  <a:pt x="14129" y="14195"/>
                </a:lnTo>
                <a:close/>
              </a:path>
            </a:pathLst>
          </a:custGeom>
          <a:solidFill>
            <a:srgbClr val="FFFFFF"/>
          </a:solidFill>
          <a:ln w="12700">
            <a:miter lim="400000"/>
          </a:ln>
        </p:spPr>
        <p:txBody>
          <a:bodyPr lIns="22859" tIns="22859" rIns="22859" bIns="22859" anchor="ctr"/>
          <a:lstStyle/>
          <a:p>
            <a:pPr algn="l" defTabSz="1219200">
              <a:defRPr>
                <a:solidFill>
                  <a:srgbClr val="000000"/>
                </a:solidFill>
              </a:defRPr>
            </a:pPr>
            <a:endParaRPr sz="36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1" name="Shape"/>
          <p:cNvSpPr/>
          <p:nvPr/>
        </p:nvSpPr>
        <p:spPr>
          <a:xfrm>
            <a:off x="2761480" y="2809170"/>
            <a:ext cx="230255" cy="229425"/>
          </a:xfrm>
          <a:custGeom>
            <a:avLst/>
            <a:gdLst/>
            <a:ahLst/>
            <a:cxnLst>
              <a:cxn ang="0">
                <a:pos x="wd2" y="hd2"/>
              </a:cxn>
              <a:cxn ang="5400000">
                <a:pos x="wd2" y="hd2"/>
              </a:cxn>
              <a:cxn ang="10800000">
                <a:pos x="wd2" y="hd2"/>
              </a:cxn>
              <a:cxn ang="16200000">
                <a:pos x="wd2" y="hd2"/>
              </a:cxn>
            </a:cxnLst>
            <a:rect l="0" t="0" r="r" b="b"/>
            <a:pathLst>
              <a:path w="21542" h="21600" extrusionOk="0">
                <a:moveTo>
                  <a:pt x="11687" y="1798"/>
                </a:moveTo>
                <a:cubicBezTo>
                  <a:pt x="12905" y="1906"/>
                  <a:pt x="14057" y="2202"/>
                  <a:pt x="15145" y="2682"/>
                </a:cubicBezTo>
                <a:cubicBezTo>
                  <a:pt x="16235" y="3165"/>
                  <a:pt x="17215" y="3803"/>
                  <a:pt x="18091" y="4596"/>
                </a:cubicBezTo>
                <a:cubicBezTo>
                  <a:pt x="18966" y="5390"/>
                  <a:pt x="19698" y="6307"/>
                  <a:pt x="20288" y="7355"/>
                </a:cubicBezTo>
                <a:cubicBezTo>
                  <a:pt x="20877" y="8400"/>
                  <a:pt x="21292" y="9537"/>
                  <a:pt x="21530" y="10774"/>
                </a:cubicBezTo>
                <a:cubicBezTo>
                  <a:pt x="21575" y="11035"/>
                  <a:pt x="21499" y="11230"/>
                  <a:pt x="21301" y="11357"/>
                </a:cubicBezTo>
                <a:cubicBezTo>
                  <a:pt x="21225" y="11408"/>
                  <a:pt x="21153" y="11436"/>
                  <a:pt x="21079" y="11436"/>
                </a:cubicBezTo>
                <a:cubicBezTo>
                  <a:pt x="20932" y="11436"/>
                  <a:pt x="20824" y="11382"/>
                  <a:pt x="20762" y="11272"/>
                </a:cubicBezTo>
                <a:cubicBezTo>
                  <a:pt x="20018" y="10353"/>
                  <a:pt x="19188" y="9890"/>
                  <a:pt x="18274" y="9879"/>
                </a:cubicBezTo>
                <a:cubicBezTo>
                  <a:pt x="17618" y="9879"/>
                  <a:pt x="16996" y="10128"/>
                  <a:pt x="16404" y="10619"/>
                </a:cubicBezTo>
                <a:cubicBezTo>
                  <a:pt x="15815" y="11111"/>
                  <a:pt x="15322" y="11797"/>
                  <a:pt x="14914" y="12681"/>
                </a:cubicBezTo>
                <a:cubicBezTo>
                  <a:pt x="14842" y="12887"/>
                  <a:pt x="14706" y="12992"/>
                  <a:pt x="14518" y="12992"/>
                </a:cubicBezTo>
                <a:cubicBezTo>
                  <a:pt x="14325" y="12992"/>
                  <a:pt x="14193" y="12887"/>
                  <a:pt x="14117" y="12681"/>
                </a:cubicBezTo>
                <a:cubicBezTo>
                  <a:pt x="13492" y="11329"/>
                  <a:pt x="12681" y="10452"/>
                  <a:pt x="11684" y="10057"/>
                </a:cubicBezTo>
                <a:lnTo>
                  <a:pt x="11684" y="17165"/>
                </a:lnTo>
                <a:cubicBezTo>
                  <a:pt x="11684" y="17780"/>
                  <a:pt x="11596" y="18351"/>
                  <a:pt x="11417" y="18884"/>
                </a:cubicBezTo>
                <a:cubicBezTo>
                  <a:pt x="11236" y="19415"/>
                  <a:pt x="10995" y="19887"/>
                  <a:pt x="10691" y="20299"/>
                </a:cubicBezTo>
                <a:cubicBezTo>
                  <a:pt x="10386" y="20705"/>
                  <a:pt x="10030" y="21027"/>
                  <a:pt x="9622" y="21259"/>
                </a:cubicBezTo>
                <a:cubicBezTo>
                  <a:pt x="9215" y="21488"/>
                  <a:pt x="8778" y="21600"/>
                  <a:pt x="8315" y="21600"/>
                </a:cubicBezTo>
                <a:cubicBezTo>
                  <a:pt x="7853" y="21600"/>
                  <a:pt x="7411" y="21488"/>
                  <a:pt x="6996" y="21259"/>
                </a:cubicBezTo>
                <a:cubicBezTo>
                  <a:pt x="6581" y="21028"/>
                  <a:pt x="6221" y="20706"/>
                  <a:pt x="5916" y="20299"/>
                </a:cubicBezTo>
                <a:cubicBezTo>
                  <a:pt x="5613" y="19887"/>
                  <a:pt x="5370" y="19418"/>
                  <a:pt x="5191" y="18884"/>
                </a:cubicBezTo>
                <a:cubicBezTo>
                  <a:pt x="5012" y="18351"/>
                  <a:pt x="4924" y="17780"/>
                  <a:pt x="4924" y="17165"/>
                </a:cubicBezTo>
                <a:cubicBezTo>
                  <a:pt x="4924" y="16851"/>
                  <a:pt x="5012" y="16592"/>
                  <a:pt x="5191" y="16391"/>
                </a:cubicBezTo>
                <a:cubicBezTo>
                  <a:pt x="5370" y="16188"/>
                  <a:pt x="5584" y="16086"/>
                  <a:pt x="5837" y="16086"/>
                </a:cubicBezTo>
                <a:cubicBezTo>
                  <a:pt x="6104" y="16086"/>
                  <a:pt x="6321" y="16188"/>
                  <a:pt x="6493" y="16391"/>
                </a:cubicBezTo>
                <a:cubicBezTo>
                  <a:pt x="6662" y="16592"/>
                  <a:pt x="6748" y="16852"/>
                  <a:pt x="6748" y="17165"/>
                </a:cubicBezTo>
                <a:cubicBezTo>
                  <a:pt x="6748" y="17800"/>
                  <a:pt x="6901" y="18334"/>
                  <a:pt x="7204" y="18777"/>
                </a:cubicBezTo>
                <a:cubicBezTo>
                  <a:pt x="7509" y="19217"/>
                  <a:pt x="7879" y="19438"/>
                  <a:pt x="8313" y="19438"/>
                </a:cubicBezTo>
                <a:cubicBezTo>
                  <a:pt x="8733" y="19438"/>
                  <a:pt x="9093" y="19217"/>
                  <a:pt x="9398" y="18777"/>
                </a:cubicBezTo>
                <a:cubicBezTo>
                  <a:pt x="9701" y="18334"/>
                  <a:pt x="9854" y="17800"/>
                  <a:pt x="9854" y="17165"/>
                </a:cubicBezTo>
                <a:lnTo>
                  <a:pt x="9854" y="10057"/>
                </a:lnTo>
                <a:cubicBezTo>
                  <a:pt x="8857" y="10461"/>
                  <a:pt x="8043" y="11337"/>
                  <a:pt x="7421" y="12681"/>
                </a:cubicBezTo>
                <a:cubicBezTo>
                  <a:pt x="7345" y="12887"/>
                  <a:pt x="7211" y="12992"/>
                  <a:pt x="7020" y="12992"/>
                </a:cubicBezTo>
                <a:cubicBezTo>
                  <a:pt x="6829" y="12992"/>
                  <a:pt x="6701" y="12887"/>
                  <a:pt x="6632" y="12681"/>
                </a:cubicBezTo>
                <a:cubicBezTo>
                  <a:pt x="6228" y="11797"/>
                  <a:pt x="5735" y="11111"/>
                  <a:pt x="5148" y="10619"/>
                </a:cubicBezTo>
                <a:cubicBezTo>
                  <a:pt x="4561" y="10128"/>
                  <a:pt x="3941" y="9879"/>
                  <a:pt x="3285" y="9879"/>
                </a:cubicBezTo>
                <a:cubicBezTo>
                  <a:pt x="2364" y="9879"/>
                  <a:pt x="1542" y="10345"/>
                  <a:pt x="809" y="11272"/>
                </a:cubicBezTo>
                <a:cubicBezTo>
                  <a:pt x="719" y="11382"/>
                  <a:pt x="597" y="11436"/>
                  <a:pt x="456" y="11436"/>
                </a:cubicBezTo>
                <a:cubicBezTo>
                  <a:pt x="382" y="11436"/>
                  <a:pt x="306" y="11408"/>
                  <a:pt x="239" y="11357"/>
                </a:cubicBezTo>
                <a:cubicBezTo>
                  <a:pt x="48" y="11230"/>
                  <a:pt x="-25" y="11035"/>
                  <a:pt x="8" y="10774"/>
                </a:cubicBezTo>
                <a:cubicBezTo>
                  <a:pt x="246" y="9537"/>
                  <a:pt x="661" y="8400"/>
                  <a:pt x="1260" y="7355"/>
                </a:cubicBezTo>
                <a:cubicBezTo>
                  <a:pt x="1856" y="6307"/>
                  <a:pt x="2596" y="5390"/>
                  <a:pt x="3469" y="4596"/>
                </a:cubicBezTo>
                <a:cubicBezTo>
                  <a:pt x="4344" y="3803"/>
                  <a:pt x="5322" y="3168"/>
                  <a:pt x="6403" y="2688"/>
                </a:cubicBezTo>
                <a:cubicBezTo>
                  <a:pt x="7483" y="2213"/>
                  <a:pt x="8635" y="1917"/>
                  <a:pt x="9851" y="1798"/>
                </a:cubicBezTo>
                <a:lnTo>
                  <a:pt x="9851" y="1081"/>
                </a:lnTo>
                <a:cubicBezTo>
                  <a:pt x="9851" y="767"/>
                  <a:pt x="9937" y="508"/>
                  <a:pt x="10119" y="304"/>
                </a:cubicBezTo>
                <a:cubicBezTo>
                  <a:pt x="10297" y="101"/>
                  <a:pt x="10512" y="0"/>
                  <a:pt x="10765" y="0"/>
                </a:cubicBezTo>
                <a:cubicBezTo>
                  <a:pt x="11031" y="0"/>
                  <a:pt x="11250" y="101"/>
                  <a:pt x="11422" y="304"/>
                </a:cubicBezTo>
                <a:cubicBezTo>
                  <a:pt x="11591" y="508"/>
                  <a:pt x="11677" y="767"/>
                  <a:pt x="11677" y="1081"/>
                </a:cubicBezTo>
                <a:lnTo>
                  <a:pt x="11677" y="1798"/>
                </a:lnTo>
                <a:close/>
              </a:path>
            </a:pathLst>
          </a:custGeom>
          <a:solidFill>
            <a:srgbClr val="FFFFFF"/>
          </a:solidFill>
          <a:ln w="12700">
            <a:miter lim="400000"/>
          </a:ln>
        </p:spPr>
        <p:txBody>
          <a:bodyPr lIns="22859" tIns="22859" rIns="22859" bIns="22859" anchor="ctr"/>
          <a:lstStyle/>
          <a:p>
            <a:pPr algn="l" defTabSz="1828165">
              <a:defRPr sz="8800">
                <a:solidFill>
                  <a:srgbClr val="44CEB9"/>
                </a:solidFill>
                <a:effectLst>
                  <a:outerShdw blurRad="38100" dist="38100" dir="2700000" rotWithShape="0">
                    <a:srgbClr val="000000"/>
                  </a:outerShdw>
                </a:effectLst>
              </a:defRPr>
            </a:pPr>
            <a:endParaRPr sz="33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nvGrpSpPr>
          <p:cNvPr id="304" name="Group"/>
          <p:cNvGrpSpPr/>
          <p:nvPr/>
        </p:nvGrpSpPr>
        <p:grpSpPr>
          <a:xfrm>
            <a:off x="3703728" y="1116078"/>
            <a:ext cx="1717185" cy="3464476"/>
            <a:chOff x="0" y="0"/>
            <a:chExt cx="4579159" cy="9238600"/>
          </a:xfrm>
        </p:grpSpPr>
        <p:sp>
          <p:nvSpPr>
            <p:cNvPr id="282" name="Shape"/>
            <p:cNvSpPr/>
            <p:nvPr/>
          </p:nvSpPr>
          <p:spPr>
            <a:xfrm rot="18900000">
              <a:off x="1319007" y="6807026"/>
              <a:ext cx="2005721" cy="2017971"/>
            </a:xfrm>
            <a:custGeom>
              <a:avLst/>
              <a:gdLst/>
              <a:ahLst/>
              <a:cxnLst>
                <a:cxn ang="0">
                  <a:pos x="wd2" y="hd2"/>
                </a:cxn>
                <a:cxn ang="5400000">
                  <a:pos x="wd2" y="hd2"/>
                </a:cxn>
                <a:cxn ang="10800000">
                  <a:pos x="wd2" y="hd2"/>
                </a:cxn>
                <a:cxn ang="16200000">
                  <a:pos x="wd2" y="hd2"/>
                </a:cxn>
              </a:cxnLst>
              <a:rect l="0" t="0" r="r" b="b"/>
              <a:pathLst>
                <a:path w="20848" h="20931" extrusionOk="0">
                  <a:moveTo>
                    <a:pt x="20848" y="9504"/>
                  </a:moveTo>
                  <a:cubicBezTo>
                    <a:pt x="18364" y="2592"/>
                    <a:pt x="18364" y="2592"/>
                    <a:pt x="18364" y="2592"/>
                  </a:cubicBezTo>
                  <a:cubicBezTo>
                    <a:pt x="11236" y="0"/>
                    <a:pt x="11236" y="0"/>
                    <a:pt x="11236" y="0"/>
                  </a:cubicBezTo>
                  <a:cubicBezTo>
                    <a:pt x="11236" y="0"/>
                    <a:pt x="3352" y="432"/>
                    <a:pt x="112" y="11124"/>
                  </a:cubicBezTo>
                  <a:cubicBezTo>
                    <a:pt x="112" y="11124"/>
                    <a:pt x="2164" y="9396"/>
                    <a:pt x="3676" y="8748"/>
                  </a:cubicBezTo>
                  <a:cubicBezTo>
                    <a:pt x="3676" y="8748"/>
                    <a:pt x="-752" y="15768"/>
                    <a:pt x="112" y="20844"/>
                  </a:cubicBezTo>
                  <a:cubicBezTo>
                    <a:pt x="5080" y="21600"/>
                    <a:pt x="12100" y="17172"/>
                    <a:pt x="12100" y="17172"/>
                  </a:cubicBezTo>
                  <a:cubicBezTo>
                    <a:pt x="11452" y="18684"/>
                    <a:pt x="9616" y="20736"/>
                    <a:pt x="9616" y="20736"/>
                  </a:cubicBezTo>
                  <a:cubicBezTo>
                    <a:pt x="20308" y="17496"/>
                    <a:pt x="20848" y="9504"/>
                    <a:pt x="20848" y="9504"/>
                  </a:cubicBezTo>
                  <a:moveTo>
                    <a:pt x="12424" y="14580"/>
                  </a:moveTo>
                  <a:cubicBezTo>
                    <a:pt x="12424" y="14580"/>
                    <a:pt x="13504" y="13284"/>
                    <a:pt x="14044" y="12312"/>
                  </a:cubicBezTo>
                  <a:cubicBezTo>
                    <a:pt x="14044" y="12312"/>
                    <a:pt x="9400" y="15120"/>
                    <a:pt x="6268" y="14688"/>
                  </a:cubicBezTo>
                  <a:cubicBezTo>
                    <a:pt x="5620" y="11340"/>
                    <a:pt x="8536" y="6912"/>
                    <a:pt x="8536" y="6912"/>
                  </a:cubicBezTo>
                  <a:cubicBezTo>
                    <a:pt x="7564" y="7344"/>
                    <a:pt x="6268" y="8424"/>
                    <a:pt x="6268" y="8424"/>
                  </a:cubicBezTo>
                  <a:cubicBezTo>
                    <a:pt x="8320" y="1512"/>
                    <a:pt x="13504" y="1188"/>
                    <a:pt x="13504" y="1188"/>
                  </a:cubicBezTo>
                  <a:cubicBezTo>
                    <a:pt x="18040" y="2916"/>
                    <a:pt x="18040" y="2916"/>
                    <a:pt x="18040" y="2916"/>
                  </a:cubicBezTo>
                  <a:cubicBezTo>
                    <a:pt x="19660" y="7344"/>
                    <a:pt x="19660" y="7344"/>
                    <a:pt x="19660" y="7344"/>
                  </a:cubicBezTo>
                  <a:cubicBezTo>
                    <a:pt x="19660" y="7344"/>
                    <a:pt x="19336" y="12528"/>
                    <a:pt x="12424" y="1458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3" name="Shape"/>
            <p:cNvSpPr/>
            <p:nvPr/>
          </p:nvSpPr>
          <p:spPr>
            <a:xfrm rot="18900000">
              <a:off x="1670226" y="6823090"/>
              <a:ext cx="1299776" cy="1307063"/>
            </a:xfrm>
            <a:custGeom>
              <a:avLst/>
              <a:gdLst/>
              <a:ahLst/>
              <a:cxnLst>
                <a:cxn ang="0">
                  <a:pos x="wd2" y="hd2"/>
                </a:cxn>
                <a:cxn ang="5400000">
                  <a:pos x="wd2" y="hd2"/>
                </a:cxn>
                <a:cxn ang="10800000">
                  <a:pos x="wd2" y="hd2"/>
                </a:cxn>
                <a:cxn ang="16200000">
                  <a:pos x="wd2" y="hd2"/>
                </a:cxn>
              </a:cxnLst>
              <a:rect l="0" t="0" r="r" b="b"/>
              <a:pathLst>
                <a:path w="20748" h="21000" extrusionOk="0">
                  <a:moveTo>
                    <a:pt x="18256" y="2679"/>
                  </a:moveTo>
                  <a:cubicBezTo>
                    <a:pt x="11277" y="0"/>
                    <a:pt x="11277" y="0"/>
                    <a:pt x="11277" y="0"/>
                  </a:cubicBezTo>
                  <a:cubicBezTo>
                    <a:pt x="11277" y="0"/>
                    <a:pt x="3302" y="502"/>
                    <a:pt x="145" y="11219"/>
                  </a:cubicBezTo>
                  <a:cubicBezTo>
                    <a:pt x="145" y="11219"/>
                    <a:pt x="2139" y="9544"/>
                    <a:pt x="3634" y="8874"/>
                  </a:cubicBezTo>
                  <a:cubicBezTo>
                    <a:pt x="3634" y="8874"/>
                    <a:pt x="-852" y="15740"/>
                    <a:pt x="145" y="20930"/>
                  </a:cubicBezTo>
                  <a:cubicBezTo>
                    <a:pt x="4963" y="21600"/>
                    <a:pt x="12108" y="17247"/>
                    <a:pt x="12108" y="17247"/>
                  </a:cubicBezTo>
                  <a:cubicBezTo>
                    <a:pt x="11277" y="18753"/>
                    <a:pt x="9616" y="20763"/>
                    <a:pt x="9616" y="20763"/>
                  </a:cubicBezTo>
                  <a:cubicBezTo>
                    <a:pt x="20250" y="17581"/>
                    <a:pt x="20748" y="9544"/>
                    <a:pt x="20748" y="9544"/>
                  </a:cubicBezTo>
                  <a:cubicBezTo>
                    <a:pt x="18256" y="2679"/>
                    <a:pt x="18256" y="2679"/>
                    <a:pt x="18256" y="2679"/>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4" name="Shape"/>
            <p:cNvSpPr/>
            <p:nvPr/>
          </p:nvSpPr>
          <p:spPr>
            <a:xfrm rot="18900000">
              <a:off x="2323285" y="4996122"/>
              <a:ext cx="1700257" cy="2275794"/>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cubicBezTo>
                    <a:pt x="17517" y="17753"/>
                    <a:pt x="17517" y="17753"/>
                    <a:pt x="17517" y="17753"/>
                  </a:cubicBezTo>
                  <a:cubicBezTo>
                    <a:pt x="0" y="21600"/>
                    <a:pt x="0" y="21600"/>
                    <a:pt x="0" y="21600"/>
                  </a:cubicBezTo>
                  <a:cubicBezTo>
                    <a:pt x="0" y="21600"/>
                    <a:pt x="12249" y="14499"/>
                    <a:pt x="3556" y="8088"/>
                  </a:cubicBezTo>
                  <a:cubicBezTo>
                    <a:pt x="14356" y="0"/>
                    <a:pt x="14356" y="0"/>
                    <a:pt x="14356" y="0"/>
                  </a:cubicBezTo>
                  <a:cubicBezTo>
                    <a:pt x="21600" y="5425"/>
                    <a:pt x="21600" y="5425"/>
                    <a:pt x="21600" y="5425"/>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5" name="Shape"/>
            <p:cNvSpPr/>
            <p:nvPr/>
          </p:nvSpPr>
          <p:spPr>
            <a:xfrm rot="18900000">
              <a:off x="274062" y="5268890"/>
              <a:ext cx="2275795" cy="1717832"/>
            </a:xfrm>
            <a:custGeom>
              <a:avLst/>
              <a:gdLst/>
              <a:ahLst/>
              <a:cxnLst>
                <a:cxn ang="0">
                  <a:pos x="wd2" y="hd2"/>
                </a:cxn>
                <a:cxn ang="5400000">
                  <a:pos x="wd2" y="hd2"/>
                </a:cxn>
                <a:cxn ang="10800000">
                  <a:pos x="wd2" y="hd2"/>
                </a:cxn>
                <a:cxn ang="16200000">
                  <a:pos x="wd2" y="hd2"/>
                </a:cxn>
              </a:cxnLst>
              <a:rect l="0" t="0" r="r" b="b"/>
              <a:pathLst>
                <a:path w="21600" h="21600" extrusionOk="0">
                  <a:moveTo>
                    <a:pt x="16175" y="0"/>
                  </a:moveTo>
                  <a:cubicBezTo>
                    <a:pt x="3748" y="4189"/>
                    <a:pt x="3748" y="4189"/>
                    <a:pt x="3748" y="4189"/>
                  </a:cubicBezTo>
                  <a:cubicBezTo>
                    <a:pt x="0" y="21600"/>
                    <a:pt x="0" y="21600"/>
                    <a:pt x="0" y="21600"/>
                  </a:cubicBezTo>
                  <a:cubicBezTo>
                    <a:pt x="0" y="21600"/>
                    <a:pt x="7003" y="9425"/>
                    <a:pt x="13512" y="17935"/>
                  </a:cubicBezTo>
                  <a:cubicBezTo>
                    <a:pt x="21600" y="7200"/>
                    <a:pt x="21600" y="7200"/>
                    <a:pt x="21600" y="7200"/>
                  </a:cubicBezTo>
                  <a:lnTo>
                    <a:pt x="16175"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6" name="Shape"/>
            <p:cNvSpPr/>
            <p:nvPr/>
          </p:nvSpPr>
          <p:spPr>
            <a:xfrm rot="18900000">
              <a:off x="852817" y="2040458"/>
              <a:ext cx="2895268" cy="2899659"/>
            </a:xfrm>
            <a:custGeom>
              <a:avLst/>
              <a:gdLst/>
              <a:ahLst/>
              <a:cxnLst>
                <a:cxn ang="0">
                  <a:pos x="wd2" y="hd2"/>
                </a:cxn>
                <a:cxn ang="5400000">
                  <a:pos x="wd2" y="hd2"/>
                </a:cxn>
                <a:cxn ang="10800000">
                  <a:pos x="wd2" y="hd2"/>
                </a:cxn>
                <a:cxn ang="16200000">
                  <a:pos x="wd2" y="hd2"/>
                </a:cxn>
              </a:cxnLst>
              <a:rect l="0" t="0" r="r" b="b"/>
              <a:pathLst>
                <a:path w="21600" h="21600" extrusionOk="0">
                  <a:moveTo>
                    <a:pt x="4723" y="17110"/>
                  </a:moveTo>
                  <a:cubicBezTo>
                    <a:pt x="6426" y="18813"/>
                    <a:pt x="8594" y="20439"/>
                    <a:pt x="11458" y="21600"/>
                  </a:cubicBezTo>
                  <a:cubicBezTo>
                    <a:pt x="16026" y="16413"/>
                    <a:pt x="19277" y="10684"/>
                    <a:pt x="21600" y="6039"/>
                  </a:cubicBezTo>
                  <a:cubicBezTo>
                    <a:pt x="20052" y="5419"/>
                    <a:pt x="18890" y="4645"/>
                    <a:pt x="18039" y="3716"/>
                  </a:cubicBezTo>
                  <a:cubicBezTo>
                    <a:pt x="16877" y="2632"/>
                    <a:pt x="16258" y="1471"/>
                    <a:pt x="15794" y="542"/>
                  </a:cubicBezTo>
                  <a:cubicBezTo>
                    <a:pt x="15716" y="310"/>
                    <a:pt x="15639" y="155"/>
                    <a:pt x="15639" y="0"/>
                  </a:cubicBezTo>
                  <a:cubicBezTo>
                    <a:pt x="10916" y="2245"/>
                    <a:pt x="5187" y="5574"/>
                    <a:pt x="0" y="10142"/>
                  </a:cubicBezTo>
                  <a:cubicBezTo>
                    <a:pt x="155" y="10529"/>
                    <a:pt x="387" y="10916"/>
                    <a:pt x="619" y="11381"/>
                  </a:cubicBezTo>
                  <a:cubicBezTo>
                    <a:pt x="1394" y="13006"/>
                    <a:pt x="2710" y="15174"/>
                    <a:pt x="4723" y="17110"/>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7" name="Shape"/>
            <p:cNvSpPr/>
            <p:nvPr/>
          </p:nvSpPr>
          <p:spPr>
            <a:xfrm rot="18900000">
              <a:off x="1686017" y="943535"/>
              <a:ext cx="1225768" cy="1225768"/>
            </a:xfrm>
            <a:custGeom>
              <a:avLst/>
              <a:gdLst/>
              <a:ahLst/>
              <a:cxnLst>
                <a:cxn ang="0">
                  <a:pos x="wd2" y="hd2"/>
                </a:cxn>
                <a:cxn ang="5400000">
                  <a:pos x="wd2" y="hd2"/>
                </a:cxn>
                <a:cxn ang="10800000">
                  <a:pos x="wd2" y="hd2"/>
                </a:cxn>
                <a:cxn ang="16200000">
                  <a:pos x="wd2" y="hd2"/>
                </a:cxn>
              </a:cxnLst>
              <a:rect l="0" t="0" r="r" b="b"/>
              <a:pathLst>
                <a:path w="21600" h="21600" extrusionOk="0">
                  <a:moveTo>
                    <a:pt x="5308" y="16658"/>
                  </a:moveTo>
                  <a:cubicBezTo>
                    <a:pt x="7322" y="18671"/>
                    <a:pt x="9885" y="20319"/>
                    <a:pt x="13180" y="21600"/>
                  </a:cubicBezTo>
                  <a:cubicBezTo>
                    <a:pt x="19037" y="9153"/>
                    <a:pt x="21600" y="0"/>
                    <a:pt x="21600" y="0"/>
                  </a:cubicBezTo>
                  <a:cubicBezTo>
                    <a:pt x="21600" y="0"/>
                    <a:pt x="12631" y="2563"/>
                    <a:pt x="0" y="8420"/>
                  </a:cubicBezTo>
                  <a:cubicBezTo>
                    <a:pt x="183" y="8786"/>
                    <a:pt x="366" y="9153"/>
                    <a:pt x="549" y="9702"/>
                  </a:cubicBezTo>
                  <a:cubicBezTo>
                    <a:pt x="1464" y="11715"/>
                    <a:pt x="2929" y="14278"/>
                    <a:pt x="5308" y="16658"/>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8" name="Shape"/>
            <p:cNvSpPr/>
            <p:nvPr/>
          </p:nvSpPr>
          <p:spPr>
            <a:xfrm rot="18900000">
              <a:off x="783167" y="4117103"/>
              <a:ext cx="3031463" cy="3049036"/>
            </a:xfrm>
            <a:custGeom>
              <a:avLst/>
              <a:gdLst/>
              <a:ahLst/>
              <a:cxnLst>
                <a:cxn ang="0">
                  <a:pos x="wd2" y="hd2"/>
                </a:cxn>
                <a:cxn ang="5400000">
                  <a:pos x="wd2" y="hd2"/>
                </a:cxn>
                <a:cxn ang="10800000">
                  <a:pos x="wd2" y="hd2"/>
                </a:cxn>
                <a:cxn ang="16200000">
                  <a:pos x="wd2" y="hd2"/>
                </a:cxn>
              </a:cxnLst>
              <a:rect l="0" t="0" r="r" b="b"/>
              <a:pathLst>
                <a:path w="21600" h="21600" extrusionOk="0">
                  <a:moveTo>
                    <a:pt x="15238" y="6709"/>
                  </a:moveTo>
                  <a:cubicBezTo>
                    <a:pt x="13241" y="4718"/>
                    <a:pt x="11910" y="2580"/>
                    <a:pt x="11096" y="1032"/>
                  </a:cubicBezTo>
                  <a:cubicBezTo>
                    <a:pt x="10948" y="663"/>
                    <a:pt x="10800" y="295"/>
                    <a:pt x="10652" y="0"/>
                  </a:cubicBezTo>
                  <a:cubicBezTo>
                    <a:pt x="6362" y="3907"/>
                    <a:pt x="2515" y="8699"/>
                    <a:pt x="0" y="14523"/>
                  </a:cubicBezTo>
                  <a:cubicBezTo>
                    <a:pt x="0" y="14523"/>
                    <a:pt x="814" y="16808"/>
                    <a:pt x="2737" y="18651"/>
                  </a:cubicBezTo>
                  <a:cubicBezTo>
                    <a:pt x="4660" y="20568"/>
                    <a:pt x="7101" y="21600"/>
                    <a:pt x="7101" y="21600"/>
                  </a:cubicBezTo>
                  <a:cubicBezTo>
                    <a:pt x="12945" y="19167"/>
                    <a:pt x="17753" y="15260"/>
                    <a:pt x="21600" y="10984"/>
                  </a:cubicBezTo>
                  <a:cubicBezTo>
                    <a:pt x="18937" y="9878"/>
                    <a:pt x="16866" y="8330"/>
                    <a:pt x="15238" y="6709"/>
                  </a:cubicBezTo>
                </a:path>
              </a:pathLst>
            </a:custGeom>
            <a:solidFill>
              <a:srgbClr val="F2F2F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89" name="Shape"/>
            <p:cNvSpPr/>
            <p:nvPr/>
          </p:nvSpPr>
          <p:spPr>
            <a:xfrm rot="18900000">
              <a:off x="1875842" y="1542148"/>
              <a:ext cx="852327" cy="861112"/>
            </a:xfrm>
            <a:custGeom>
              <a:avLst/>
              <a:gdLst/>
              <a:ahLst/>
              <a:cxnLst>
                <a:cxn ang="0">
                  <a:pos x="wd2" y="hd2"/>
                </a:cxn>
                <a:cxn ang="5400000">
                  <a:pos x="wd2" y="hd2"/>
                </a:cxn>
                <a:cxn ang="10800000">
                  <a:pos x="wd2" y="hd2"/>
                </a:cxn>
                <a:cxn ang="16200000">
                  <a:pos x="wd2" y="hd2"/>
                </a:cxn>
              </a:cxnLst>
              <a:rect l="0" t="0" r="r" b="b"/>
              <a:pathLst>
                <a:path w="21600" h="21600" extrusionOk="0">
                  <a:moveTo>
                    <a:pt x="8166" y="13793"/>
                  </a:moveTo>
                  <a:cubicBezTo>
                    <a:pt x="11063" y="16916"/>
                    <a:pt x="15015" y="19518"/>
                    <a:pt x="20283" y="21600"/>
                  </a:cubicBezTo>
                  <a:cubicBezTo>
                    <a:pt x="20546" y="20559"/>
                    <a:pt x="21073" y="19778"/>
                    <a:pt x="21600" y="18737"/>
                  </a:cubicBezTo>
                  <a:cubicBezTo>
                    <a:pt x="16859" y="16916"/>
                    <a:pt x="13171" y="14573"/>
                    <a:pt x="10273" y="11711"/>
                  </a:cubicBezTo>
                  <a:cubicBezTo>
                    <a:pt x="6849" y="8328"/>
                    <a:pt x="4741" y="4684"/>
                    <a:pt x="3424" y="1822"/>
                  </a:cubicBezTo>
                  <a:cubicBezTo>
                    <a:pt x="3161" y="1041"/>
                    <a:pt x="2898" y="520"/>
                    <a:pt x="2634" y="0"/>
                  </a:cubicBezTo>
                  <a:cubicBezTo>
                    <a:pt x="1844" y="520"/>
                    <a:pt x="790" y="781"/>
                    <a:pt x="0" y="1301"/>
                  </a:cubicBezTo>
                  <a:cubicBezTo>
                    <a:pt x="0" y="1822"/>
                    <a:pt x="263" y="2342"/>
                    <a:pt x="527" y="3123"/>
                  </a:cubicBezTo>
                  <a:cubicBezTo>
                    <a:pt x="2107" y="6246"/>
                    <a:pt x="4215" y="10149"/>
                    <a:pt x="8166" y="13793"/>
                  </a:cubicBezTo>
                </a:path>
              </a:pathLst>
            </a:custGeom>
            <a:solidFill>
              <a:srgbClr val="DFDFE0"/>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0" name="Shape"/>
            <p:cNvSpPr/>
            <p:nvPr/>
          </p:nvSpPr>
          <p:spPr>
            <a:xfrm rot="18900000">
              <a:off x="1484828" y="3702955"/>
              <a:ext cx="1634354" cy="1634354"/>
            </a:xfrm>
            <a:custGeom>
              <a:avLst/>
              <a:gdLst/>
              <a:ahLst/>
              <a:cxnLst>
                <a:cxn ang="0">
                  <a:pos x="wd2" y="hd2"/>
                </a:cxn>
                <a:cxn ang="5400000">
                  <a:pos x="wd2" y="hd2"/>
                </a:cxn>
                <a:cxn ang="10800000">
                  <a:pos x="wd2" y="hd2"/>
                </a:cxn>
                <a:cxn ang="16200000">
                  <a:pos x="wd2" y="hd2"/>
                </a:cxn>
              </a:cxnLst>
              <a:rect l="0" t="0" r="r" b="b"/>
              <a:pathLst>
                <a:path w="21600" h="21600" extrusionOk="0">
                  <a:moveTo>
                    <a:pt x="8530" y="13620"/>
                  </a:moveTo>
                  <a:cubicBezTo>
                    <a:pt x="11557" y="16647"/>
                    <a:pt x="15409" y="19536"/>
                    <a:pt x="20362" y="21600"/>
                  </a:cubicBezTo>
                  <a:cubicBezTo>
                    <a:pt x="20775" y="21187"/>
                    <a:pt x="21187" y="20775"/>
                    <a:pt x="21600" y="20362"/>
                  </a:cubicBezTo>
                  <a:cubicBezTo>
                    <a:pt x="16510" y="18298"/>
                    <a:pt x="12657" y="15409"/>
                    <a:pt x="9631" y="12382"/>
                  </a:cubicBezTo>
                  <a:cubicBezTo>
                    <a:pt x="6054" y="8943"/>
                    <a:pt x="3715" y="5090"/>
                    <a:pt x="2339" y="2201"/>
                  </a:cubicBezTo>
                  <a:cubicBezTo>
                    <a:pt x="1926" y="1376"/>
                    <a:pt x="1513" y="688"/>
                    <a:pt x="1238" y="0"/>
                  </a:cubicBezTo>
                  <a:cubicBezTo>
                    <a:pt x="825" y="413"/>
                    <a:pt x="413" y="825"/>
                    <a:pt x="0" y="1101"/>
                  </a:cubicBezTo>
                  <a:cubicBezTo>
                    <a:pt x="275" y="1651"/>
                    <a:pt x="550" y="2339"/>
                    <a:pt x="825" y="3027"/>
                  </a:cubicBezTo>
                  <a:cubicBezTo>
                    <a:pt x="2339" y="5916"/>
                    <a:pt x="4815" y="9906"/>
                    <a:pt x="8530" y="13620"/>
                  </a:cubicBezTo>
                </a:path>
              </a:pathLst>
            </a:custGeom>
            <a:solidFill>
              <a:srgbClr val="AEAFB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1" name="Triangle"/>
            <p:cNvSpPr/>
            <p:nvPr/>
          </p:nvSpPr>
          <p:spPr>
            <a:xfrm rot="18900000">
              <a:off x="1358814" y="5292706"/>
              <a:ext cx="1858421" cy="1862811"/>
            </a:xfrm>
            <a:custGeom>
              <a:avLst/>
              <a:gdLst/>
              <a:ahLst/>
              <a:cxnLst>
                <a:cxn ang="0">
                  <a:pos x="wd2" y="hd2"/>
                </a:cxn>
                <a:cxn ang="5400000">
                  <a:pos x="wd2" y="hd2"/>
                </a:cxn>
                <a:cxn ang="10800000">
                  <a:pos x="wd2" y="hd2"/>
                </a:cxn>
                <a:cxn ang="16200000">
                  <a:pos x="wd2" y="hd2"/>
                </a:cxn>
              </a:cxnLst>
              <a:rect l="0" t="0" r="r" b="b"/>
              <a:pathLst>
                <a:path w="21600" h="21600" extrusionOk="0">
                  <a:moveTo>
                    <a:pt x="18077" y="0"/>
                  </a:moveTo>
                  <a:lnTo>
                    <a:pt x="21600" y="3617"/>
                  </a:lnTo>
                  <a:lnTo>
                    <a:pt x="0" y="21600"/>
                  </a:lnTo>
                  <a:lnTo>
                    <a:pt x="18077"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2" name="Shape"/>
            <p:cNvSpPr/>
            <p:nvPr/>
          </p:nvSpPr>
          <p:spPr>
            <a:xfrm rot="18900000">
              <a:off x="1903490" y="163783"/>
              <a:ext cx="790817" cy="7908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40" y="15600"/>
                  </a:lnTo>
                  <a:lnTo>
                    <a:pt x="0" y="21600"/>
                  </a:lnTo>
                  <a:lnTo>
                    <a:pt x="6000" y="20400"/>
                  </a:lnTo>
                  <a:lnTo>
                    <a:pt x="21600" y="0"/>
                  </a:lnTo>
                  <a:close/>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3" name="Shape"/>
            <p:cNvSpPr/>
            <p:nvPr/>
          </p:nvSpPr>
          <p:spPr>
            <a:xfrm rot="18900000">
              <a:off x="1844398" y="2704931"/>
              <a:ext cx="909007" cy="909007"/>
            </a:xfrm>
            <a:custGeom>
              <a:avLst/>
              <a:gdLst/>
              <a:ahLst/>
              <a:cxnLst>
                <a:cxn ang="0">
                  <a:pos x="wd2" y="hd2"/>
                </a:cxn>
                <a:cxn ang="5400000">
                  <a:pos x="wd2" y="hd2"/>
                </a:cxn>
                <a:cxn ang="10800000">
                  <a:pos x="wd2" y="hd2"/>
                </a:cxn>
                <a:cxn ang="16200000">
                  <a:pos x="wd2" y="hd2"/>
                </a:cxn>
              </a:cxnLst>
              <a:rect l="0" t="0" r="r" b="b"/>
              <a:pathLst>
                <a:path w="19688" h="19688" extrusionOk="0">
                  <a:moveTo>
                    <a:pt x="16819" y="16819"/>
                  </a:moveTo>
                  <a:cubicBezTo>
                    <a:pt x="12994" y="20644"/>
                    <a:pt x="6694" y="20644"/>
                    <a:pt x="2869" y="16819"/>
                  </a:cubicBezTo>
                  <a:cubicBezTo>
                    <a:pt x="-956" y="12994"/>
                    <a:pt x="-956" y="6694"/>
                    <a:pt x="2869" y="2869"/>
                  </a:cubicBezTo>
                  <a:cubicBezTo>
                    <a:pt x="6694" y="-956"/>
                    <a:pt x="12994" y="-956"/>
                    <a:pt x="16819" y="2869"/>
                  </a:cubicBezTo>
                  <a:cubicBezTo>
                    <a:pt x="20644" y="6694"/>
                    <a:pt x="20644" y="12994"/>
                    <a:pt x="16819" y="16819"/>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4" name="Shape"/>
            <p:cNvSpPr/>
            <p:nvPr/>
          </p:nvSpPr>
          <p:spPr>
            <a:xfrm rot="18900000">
              <a:off x="1845490" y="2706023"/>
              <a:ext cx="906823" cy="90682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875" y="21600"/>
                    <a:pt x="5175" y="20475"/>
                    <a:pt x="3150" y="18450"/>
                  </a:cubicBezTo>
                  <a:cubicBezTo>
                    <a:pt x="1125" y="16425"/>
                    <a:pt x="0" y="13725"/>
                    <a:pt x="0" y="10800"/>
                  </a:cubicBezTo>
                  <a:cubicBezTo>
                    <a:pt x="0" y="7875"/>
                    <a:pt x="1125" y="5175"/>
                    <a:pt x="3150" y="3150"/>
                  </a:cubicBezTo>
                  <a:cubicBezTo>
                    <a:pt x="5175" y="1125"/>
                    <a:pt x="7875" y="0"/>
                    <a:pt x="10800" y="0"/>
                  </a:cubicBezTo>
                  <a:cubicBezTo>
                    <a:pt x="13725" y="0"/>
                    <a:pt x="16425" y="1125"/>
                    <a:pt x="18450" y="3150"/>
                  </a:cubicBezTo>
                  <a:cubicBezTo>
                    <a:pt x="20475" y="5175"/>
                    <a:pt x="21600" y="7875"/>
                    <a:pt x="21600" y="10800"/>
                  </a:cubicBezTo>
                  <a:cubicBezTo>
                    <a:pt x="21600" y="13725"/>
                    <a:pt x="20475" y="16425"/>
                    <a:pt x="18450" y="18450"/>
                  </a:cubicBezTo>
                  <a:cubicBezTo>
                    <a:pt x="16425" y="20475"/>
                    <a:pt x="13725" y="21600"/>
                    <a:pt x="10800" y="21600"/>
                  </a:cubicBezTo>
                  <a:moveTo>
                    <a:pt x="10800" y="2250"/>
                  </a:moveTo>
                  <a:cubicBezTo>
                    <a:pt x="8550" y="2250"/>
                    <a:pt x="6300" y="3150"/>
                    <a:pt x="4725" y="4725"/>
                  </a:cubicBezTo>
                  <a:cubicBezTo>
                    <a:pt x="3150" y="6300"/>
                    <a:pt x="2250" y="8550"/>
                    <a:pt x="2250" y="10800"/>
                  </a:cubicBezTo>
                  <a:cubicBezTo>
                    <a:pt x="2250" y="13050"/>
                    <a:pt x="3150" y="15300"/>
                    <a:pt x="4725" y="16875"/>
                  </a:cubicBezTo>
                  <a:cubicBezTo>
                    <a:pt x="6300" y="18450"/>
                    <a:pt x="8550" y="19350"/>
                    <a:pt x="10800" y="19350"/>
                  </a:cubicBezTo>
                  <a:cubicBezTo>
                    <a:pt x="13050" y="19350"/>
                    <a:pt x="15300" y="18450"/>
                    <a:pt x="16875" y="16875"/>
                  </a:cubicBezTo>
                  <a:cubicBezTo>
                    <a:pt x="18450" y="15300"/>
                    <a:pt x="19350" y="13050"/>
                    <a:pt x="19350" y="10800"/>
                  </a:cubicBezTo>
                  <a:cubicBezTo>
                    <a:pt x="19350" y="8550"/>
                    <a:pt x="18450" y="6300"/>
                    <a:pt x="16875" y="4725"/>
                  </a:cubicBezTo>
                  <a:cubicBezTo>
                    <a:pt x="15300" y="3150"/>
                    <a:pt x="13050" y="2250"/>
                    <a:pt x="10800" y="2250"/>
                  </a:cubicBezTo>
                </a:path>
              </a:pathLst>
            </a:custGeom>
            <a:solidFill>
              <a:srgbClr val="467D6F"/>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5" name="Oval"/>
            <p:cNvSpPr/>
            <p:nvPr/>
          </p:nvSpPr>
          <p:spPr>
            <a:xfrm rot="18900000">
              <a:off x="2302005" y="684313"/>
              <a:ext cx="1694" cy="16934"/>
            </a:xfrm>
            <a:prstGeom prst="ellipse">
              <a:avLst/>
            </a:prstGeom>
            <a:no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6" name="Shape"/>
            <p:cNvSpPr/>
            <p:nvPr/>
          </p:nvSpPr>
          <p:spPr>
            <a:xfrm rot="18900000">
              <a:off x="2279662" y="5345282"/>
              <a:ext cx="1849633" cy="1291667"/>
            </a:xfrm>
            <a:custGeom>
              <a:avLst/>
              <a:gdLst/>
              <a:ahLst/>
              <a:cxnLst>
                <a:cxn ang="0">
                  <a:pos x="wd2" y="hd2"/>
                </a:cxn>
                <a:cxn ang="5400000">
                  <a:pos x="wd2" y="hd2"/>
                </a:cxn>
                <a:cxn ang="10800000">
                  <a:pos x="wd2" y="hd2"/>
                </a:cxn>
                <a:cxn ang="16200000">
                  <a:pos x="wd2" y="hd2"/>
                </a:cxn>
              </a:cxnLst>
              <a:rect l="0" t="0" r="r" b="b"/>
              <a:pathLst>
                <a:path w="21600" h="21600" extrusionOk="0">
                  <a:moveTo>
                    <a:pt x="5461" y="17768"/>
                  </a:moveTo>
                  <a:cubicBezTo>
                    <a:pt x="3762" y="19161"/>
                    <a:pt x="1942" y="20381"/>
                    <a:pt x="121" y="21426"/>
                  </a:cubicBezTo>
                  <a:cubicBezTo>
                    <a:pt x="121" y="21426"/>
                    <a:pt x="121" y="21426"/>
                    <a:pt x="0" y="21426"/>
                  </a:cubicBezTo>
                  <a:cubicBezTo>
                    <a:pt x="0" y="21426"/>
                    <a:pt x="0" y="21426"/>
                    <a:pt x="0" y="21426"/>
                  </a:cubicBezTo>
                  <a:cubicBezTo>
                    <a:pt x="121" y="21600"/>
                    <a:pt x="121" y="21600"/>
                    <a:pt x="121" y="21600"/>
                  </a:cubicBezTo>
                  <a:cubicBezTo>
                    <a:pt x="1942" y="20381"/>
                    <a:pt x="3762" y="19161"/>
                    <a:pt x="5461" y="17768"/>
                  </a:cubicBezTo>
                  <a:cubicBezTo>
                    <a:pt x="5461" y="17768"/>
                    <a:pt x="5461" y="17768"/>
                    <a:pt x="5461" y="17768"/>
                  </a:cubicBezTo>
                  <a:moveTo>
                    <a:pt x="21600" y="0"/>
                  </a:moveTo>
                  <a:cubicBezTo>
                    <a:pt x="20872" y="1219"/>
                    <a:pt x="20022" y="2265"/>
                    <a:pt x="19173" y="3310"/>
                  </a:cubicBezTo>
                  <a:cubicBezTo>
                    <a:pt x="19173" y="3310"/>
                    <a:pt x="19173" y="3310"/>
                    <a:pt x="19173" y="3310"/>
                  </a:cubicBezTo>
                  <a:cubicBezTo>
                    <a:pt x="20022" y="2265"/>
                    <a:pt x="20872" y="1219"/>
                    <a:pt x="21600" y="0"/>
                  </a:cubicBezTo>
                </a:path>
              </a:pathLst>
            </a:custGeom>
            <a:solidFill>
              <a:srgbClr val="E5E5E5"/>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7" name="Shape"/>
            <p:cNvSpPr/>
            <p:nvPr/>
          </p:nvSpPr>
          <p:spPr>
            <a:xfrm rot="18900000">
              <a:off x="2951977" y="7093852"/>
              <a:ext cx="48330" cy="219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21600"/>
                    <a:pt x="21600" y="21600"/>
                    <a:pt x="21600" y="21600"/>
                  </a:cubicBezTo>
                  <a:cubicBezTo>
                    <a:pt x="21600" y="21600"/>
                    <a:pt x="21600" y="21600"/>
                    <a:pt x="21600" y="21600"/>
                  </a:cubicBezTo>
                  <a:cubicBezTo>
                    <a:pt x="17280" y="10800"/>
                    <a:pt x="12960" y="10800"/>
                    <a:pt x="0" y="0"/>
                  </a:cubicBezTo>
                </a:path>
              </a:pathLst>
            </a:custGeom>
            <a:solidFill>
              <a:srgbClr val="E5C0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8" name="Shape"/>
            <p:cNvSpPr/>
            <p:nvPr/>
          </p:nvSpPr>
          <p:spPr>
            <a:xfrm rot="18900000">
              <a:off x="2700280" y="5454289"/>
              <a:ext cx="1173046" cy="8655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92" y="8067"/>
                    <a:pt x="8028" y="15614"/>
                    <a:pt x="0" y="21600"/>
                  </a:cubicBezTo>
                  <a:cubicBezTo>
                    <a:pt x="0" y="21600"/>
                    <a:pt x="0" y="21600"/>
                    <a:pt x="0" y="21600"/>
                  </a:cubicBezTo>
                  <a:cubicBezTo>
                    <a:pt x="8028" y="15614"/>
                    <a:pt x="15292" y="8067"/>
                    <a:pt x="21600" y="0"/>
                  </a:cubicBezTo>
                  <a:cubicBezTo>
                    <a:pt x="21600" y="0"/>
                    <a:pt x="21600" y="0"/>
                    <a:pt x="21600" y="0"/>
                  </a:cubicBezTo>
                </a:path>
              </a:pathLst>
            </a:custGeom>
            <a:solidFill>
              <a:srgbClr val="264D62"/>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299" name="Shape"/>
            <p:cNvSpPr/>
            <p:nvPr/>
          </p:nvSpPr>
          <p:spPr>
            <a:xfrm rot="18900000">
              <a:off x="2022033" y="2253952"/>
              <a:ext cx="1805700" cy="2205500"/>
            </a:xfrm>
            <a:custGeom>
              <a:avLst/>
              <a:gdLst/>
              <a:ahLst/>
              <a:cxnLst>
                <a:cxn ang="0">
                  <a:pos x="wd2" y="hd2"/>
                </a:cxn>
                <a:cxn ang="5400000">
                  <a:pos x="wd2" y="hd2"/>
                </a:cxn>
                <a:cxn ang="10800000">
                  <a:pos x="wd2" y="hd2"/>
                </a:cxn>
                <a:cxn ang="16200000">
                  <a:pos x="wd2" y="hd2"/>
                </a:cxn>
              </a:cxnLst>
              <a:rect l="0" t="0" r="r" b="b"/>
              <a:pathLst>
                <a:path w="21600" h="21600" extrusionOk="0">
                  <a:moveTo>
                    <a:pt x="18993" y="0"/>
                  </a:moveTo>
                  <a:cubicBezTo>
                    <a:pt x="17131" y="2242"/>
                    <a:pt x="15021" y="4687"/>
                    <a:pt x="12538" y="7234"/>
                  </a:cubicBezTo>
                  <a:cubicBezTo>
                    <a:pt x="12290" y="7743"/>
                    <a:pt x="11917" y="8151"/>
                    <a:pt x="11421" y="8558"/>
                  </a:cubicBezTo>
                  <a:cubicBezTo>
                    <a:pt x="11297" y="8660"/>
                    <a:pt x="11172" y="8762"/>
                    <a:pt x="11048" y="8864"/>
                  </a:cubicBezTo>
                  <a:cubicBezTo>
                    <a:pt x="7821" y="12226"/>
                    <a:pt x="4097" y="15792"/>
                    <a:pt x="0" y="19257"/>
                  </a:cubicBezTo>
                  <a:cubicBezTo>
                    <a:pt x="1614" y="20174"/>
                    <a:pt x="3476" y="20989"/>
                    <a:pt x="5462" y="21600"/>
                  </a:cubicBezTo>
                  <a:cubicBezTo>
                    <a:pt x="12786" y="14774"/>
                    <a:pt x="18000" y="7234"/>
                    <a:pt x="21600" y="1121"/>
                  </a:cubicBezTo>
                  <a:cubicBezTo>
                    <a:pt x="20607" y="815"/>
                    <a:pt x="19738" y="408"/>
                    <a:pt x="18993"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0" name="Shape"/>
            <p:cNvSpPr/>
            <p:nvPr/>
          </p:nvSpPr>
          <p:spPr>
            <a:xfrm rot="18900000">
              <a:off x="2244924" y="1009455"/>
              <a:ext cx="601901" cy="9665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32"/>
                    <a:pt x="19366" y="232"/>
                    <a:pt x="19366" y="232"/>
                  </a:cubicBezTo>
                  <a:cubicBezTo>
                    <a:pt x="15269" y="4645"/>
                    <a:pt x="8938" y="11381"/>
                    <a:pt x="0" y="19277"/>
                  </a:cubicBezTo>
                  <a:cubicBezTo>
                    <a:pt x="2234" y="20206"/>
                    <a:pt x="4841" y="20903"/>
                    <a:pt x="7448" y="21600"/>
                  </a:cubicBezTo>
                  <a:cubicBezTo>
                    <a:pt x="14524" y="12310"/>
                    <a:pt x="18993" y="4645"/>
                    <a:pt x="21600" y="0"/>
                  </a:cubicBezTo>
                </a:path>
              </a:pathLst>
            </a:custGeom>
            <a:solidFill>
              <a:srgbClr val="5FA593"/>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1" name="Shape"/>
            <p:cNvSpPr/>
            <p:nvPr/>
          </p:nvSpPr>
          <p:spPr>
            <a:xfrm rot="18900000">
              <a:off x="1786057" y="5010934"/>
              <a:ext cx="2398810" cy="1739795"/>
            </a:xfrm>
            <a:custGeom>
              <a:avLst/>
              <a:gdLst/>
              <a:ahLst/>
              <a:cxnLst>
                <a:cxn ang="0">
                  <a:pos x="wd2" y="hd2"/>
                </a:cxn>
                <a:cxn ang="5400000">
                  <a:pos x="wd2" y="hd2"/>
                </a:cxn>
                <a:cxn ang="10800000">
                  <a:pos x="wd2" y="hd2"/>
                </a:cxn>
                <a:cxn ang="16200000">
                  <a:pos x="wd2" y="hd2"/>
                </a:cxn>
              </a:cxnLst>
              <a:rect l="0" t="0" r="r" b="b"/>
              <a:pathLst>
                <a:path w="21600" h="21600" extrusionOk="0">
                  <a:moveTo>
                    <a:pt x="17579" y="0"/>
                  </a:moveTo>
                  <a:cubicBezTo>
                    <a:pt x="12436" y="7114"/>
                    <a:pt x="6545" y="13969"/>
                    <a:pt x="0" y="19013"/>
                  </a:cubicBezTo>
                  <a:cubicBezTo>
                    <a:pt x="2712" y="21341"/>
                    <a:pt x="2712" y="21341"/>
                    <a:pt x="2712" y="21341"/>
                  </a:cubicBezTo>
                  <a:cubicBezTo>
                    <a:pt x="2992" y="21471"/>
                    <a:pt x="3086" y="21471"/>
                    <a:pt x="3179" y="21600"/>
                  </a:cubicBezTo>
                  <a:cubicBezTo>
                    <a:pt x="3273" y="21600"/>
                    <a:pt x="3273" y="21600"/>
                    <a:pt x="3273" y="21600"/>
                  </a:cubicBezTo>
                  <a:cubicBezTo>
                    <a:pt x="4675" y="20824"/>
                    <a:pt x="6078" y="19919"/>
                    <a:pt x="7387" y="18884"/>
                  </a:cubicBezTo>
                  <a:cubicBezTo>
                    <a:pt x="11314" y="15909"/>
                    <a:pt x="14868" y="12158"/>
                    <a:pt x="17953" y="8149"/>
                  </a:cubicBezTo>
                  <a:cubicBezTo>
                    <a:pt x="18608" y="7372"/>
                    <a:pt x="19262" y="6596"/>
                    <a:pt x="19823" y="5691"/>
                  </a:cubicBezTo>
                  <a:cubicBezTo>
                    <a:pt x="20478" y="4786"/>
                    <a:pt x="21039" y="3880"/>
                    <a:pt x="21600" y="2975"/>
                  </a:cubicBezTo>
                  <a:cubicBezTo>
                    <a:pt x="20104" y="2199"/>
                    <a:pt x="18795" y="1164"/>
                    <a:pt x="17579" y="0"/>
                  </a:cubicBezTo>
                </a:path>
              </a:pathLst>
            </a:custGeom>
            <a:solidFill>
              <a:srgbClr val="D9D9D9"/>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2" name="Shape"/>
            <p:cNvSpPr/>
            <p:nvPr/>
          </p:nvSpPr>
          <p:spPr>
            <a:xfrm rot="18900000">
              <a:off x="2592970" y="1894578"/>
              <a:ext cx="272395" cy="215279"/>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cubicBezTo>
                    <a:pt x="3323" y="4114"/>
                    <a:pt x="1662" y="7200"/>
                    <a:pt x="0" y="10286"/>
                  </a:cubicBezTo>
                  <a:cubicBezTo>
                    <a:pt x="4985" y="14400"/>
                    <a:pt x="10800" y="18514"/>
                    <a:pt x="17446" y="21600"/>
                  </a:cubicBezTo>
                  <a:cubicBezTo>
                    <a:pt x="19108" y="17486"/>
                    <a:pt x="20769" y="13371"/>
                    <a:pt x="21600" y="10286"/>
                  </a:cubicBezTo>
                  <a:cubicBezTo>
                    <a:pt x="15785" y="7200"/>
                    <a:pt x="9969" y="4114"/>
                    <a:pt x="4985" y="0"/>
                  </a:cubicBezTo>
                </a:path>
              </a:pathLst>
            </a:custGeom>
            <a:solidFill>
              <a:srgbClr val="CECFD1"/>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3" name="Shape"/>
            <p:cNvSpPr/>
            <p:nvPr/>
          </p:nvSpPr>
          <p:spPr>
            <a:xfrm rot="18900000">
              <a:off x="2878362" y="4426184"/>
              <a:ext cx="540395" cy="333901"/>
            </a:xfrm>
            <a:custGeom>
              <a:avLst/>
              <a:gdLst/>
              <a:ahLst/>
              <a:cxnLst>
                <a:cxn ang="0">
                  <a:pos x="wd2" y="hd2"/>
                </a:cxn>
                <a:cxn ang="5400000">
                  <a:pos x="wd2" y="hd2"/>
                </a:cxn>
                <a:cxn ang="10800000">
                  <a:pos x="wd2" y="hd2"/>
                </a:cxn>
                <a:cxn ang="16200000">
                  <a:pos x="wd2" y="hd2"/>
                </a:cxn>
              </a:cxnLst>
              <a:rect l="0" t="0" r="r" b="b"/>
              <a:pathLst>
                <a:path w="21600" h="21600" extrusionOk="0">
                  <a:moveTo>
                    <a:pt x="3323" y="0"/>
                  </a:moveTo>
                  <a:cubicBezTo>
                    <a:pt x="2077" y="2025"/>
                    <a:pt x="831" y="4050"/>
                    <a:pt x="0" y="6075"/>
                  </a:cubicBezTo>
                  <a:cubicBezTo>
                    <a:pt x="5400" y="12150"/>
                    <a:pt x="11215" y="17550"/>
                    <a:pt x="17862" y="21600"/>
                  </a:cubicBezTo>
                  <a:cubicBezTo>
                    <a:pt x="19108" y="19575"/>
                    <a:pt x="20354" y="17550"/>
                    <a:pt x="21600" y="15525"/>
                  </a:cubicBezTo>
                  <a:cubicBezTo>
                    <a:pt x="14954" y="11475"/>
                    <a:pt x="8723" y="6075"/>
                    <a:pt x="3323" y="0"/>
                  </a:cubicBezTo>
                </a:path>
              </a:pathLst>
            </a:custGeom>
            <a:solidFill>
              <a:srgbClr val="818287"/>
            </a:solidFill>
            <a:ln w="12700" cap="flat">
              <a:noFill/>
              <a:miter lim="400000"/>
            </a:ln>
            <a:effectLst/>
          </p:spPr>
          <p:txBody>
            <a:bodyPr wrap="square" lIns="22859" tIns="22859" rIns="22859" bIns="22859" numCol="1" anchor="t">
              <a:noAutofit/>
            </a:bodyPr>
            <a:lstStyle/>
            <a:p>
              <a:pPr algn="l" defTabSz="12192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grpSp>
      <p:sp>
        <p:nvSpPr>
          <p:cNvPr id="305" name="区块链本质上还是一项技术创新，“区块链+”变革也是由技术创新驱动，技术创新能力和技术储备将对未来竞争格局产生至关重要重要影响，技术储备的本质是创新人才的储备。"/>
          <p:cNvSpPr txBox="1"/>
          <p:nvPr/>
        </p:nvSpPr>
        <p:spPr>
          <a:xfrm>
            <a:off x="624840" y="3147060"/>
            <a:ext cx="2352675" cy="1175385"/>
          </a:xfrm>
          <a:prstGeom prst="rect">
            <a:avLst/>
          </a:prstGeom>
          <a:ln w="12700">
            <a:miter lim="400000"/>
          </a:ln>
        </p:spPr>
        <p:txBody>
          <a:bodyPr wrap="square" lIns="22859" tIns="22859" rIns="22859" bIns="22859">
            <a:spAutoFit/>
          </a:bodyPr>
          <a:lstStyle>
            <a:lvl1pPr algn="just" defTabSz="1219200">
              <a:lnSpc>
                <a:spcPct val="140000"/>
              </a:lnSpc>
              <a:defRPr sz="2000">
                <a:solidFill>
                  <a:srgbClr val="000000"/>
                </a:solidFill>
              </a:defRPr>
            </a:lvl1pPr>
          </a:lstStyle>
          <a:p>
            <a:r>
              <a:rPr sz="750">
                <a:solidFill>
                  <a:schemeClr val="bg1"/>
                </a:solidFill>
                <a:effectLst/>
                <a:latin typeface="Arial" panose="020B0604020202020204" pitchFamily="34" charset="0"/>
                <a:ea typeface="微软雅黑" panose="020B0503020204020204" charset="-122"/>
                <a:cs typeface="微软雅黑" panose="020B0503020204020204" charset="-122"/>
              </a:rPr>
              <a:t>The blockchain is essentially a technological innovation, and the "blockchain +" transformation is also driven by technological innovation. The ability of technological innovation and technological reserve will have a crucial impact on the future competition pattern. The essence of technological reserve is the reserve of innovative talent.</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6" name="通过权益形态的变革，打破企业边界，让用户等所有利益相关人深度参与到经营活动中，实现企业向社群化组织形态的转变，从根本上自我革新，才有机会实现降维打击，获得前所未有的竞争优势。"/>
          <p:cNvSpPr txBox="1"/>
          <p:nvPr/>
        </p:nvSpPr>
        <p:spPr>
          <a:xfrm>
            <a:off x="6059170" y="3074670"/>
            <a:ext cx="2590800" cy="1175385"/>
          </a:xfrm>
          <a:prstGeom prst="rect">
            <a:avLst/>
          </a:prstGeom>
          <a:ln w="12700">
            <a:miter lim="400000"/>
          </a:ln>
        </p:spPr>
        <p:txBody>
          <a:bodyPr wrap="square" lIns="22859" tIns="22859" rIns="22859" bIns="22859">
            <a:spAutoFit/>
          </a:bodyPr>
          <a:lstStyle>
            <a:lvl1pPr algn="just" defTabSz="1219200">
              <a:lnSpc>
                <a:spcPct val="140000"/>
              </a:lnSpc>
              <a:defRPr sz="2000">
                <a:solidFill>
                  <a:srgbClr val="000000"/>
                </a:solidFill>
              </a:defRPr>
            </a:lvl1pPr>
          </a:lstStyle>
          <a:p>
            <a:r>
              <a:rPr lang="en-US" sz="750">
                <a:solidFill>
                  <a:schemeClr val="bg1"/>
                </a:solidFill>
                <a:effectLst/>
                <a:latin typeface="Arial" panose="020B0604020202020204" pitchFamily="34" charset="0"/>
                <a:ea typeface="微软雅黑" panose="020B0503020204020204" charset="-122"/>
                <a:cs typeface="微软雅黑" panose="020B0503020204020204" charset="-122"/>
              </a:rPr>
              <a:t>T</a:t>
            </a:r>
            <a:r>
              <a:rPr sz="750">
                <a:solidFill>
                  <a:schemeClr val="bg1"/>
                </a:solidFill>
                <a:effectLst/>
                <a:latin typeface="Arial" panose="020B0604020202020204" pitchFamily="34" charset="0"/>
                <a:ea typeface="微软雅黑" panose="020B0503020204020204" charset="-122"/>
                <a:cs typeface="微软雅黑" panose="020B0503020204020204" charset="-122"/>
              </a:rPr>
              <a:t>hrough the reform of the rights and interests form,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enterprises are able to</a:t>
            </a:r>
            <a:r>
              <a:rPr sz="750">
                <a:solidFill>
                  <a:schemeClr val="bg1"/>
                </a:solidFill>
                <a:effectLst/>
                <a:latin typeface="Arial" panose="020B0604020202020204" pitchFamily="34" charset="0"/>
                <a:ea typeface="微软雅黑" panose="020B0503020204020204" charset="-122"/>
                <a:cs typeface="微软雅黑" panose="020B0503020204020204" charset="-122"/>
              </a:rPr>
              <a:t> break the boundary, let stakeholders deeply participate in business activities, realize the transformation of the enterprise to the community form and fundamentally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revolute themselves. O</a:t>
            </a:r>
            <a:r>
              <a:rPr sz="750">
                <a:solidFill>
                  <a:schemeClr val="bg1"/>
                </a:solidFill>
                <a:effectLst/>
                <a:latin typeface="Arial" panose="020B0604020202020204" pitchFamily="34" charset="0"/>
                <a:ea typeface="微软雅黑" panose="020B0503020204020204" charset="-122"/>
                <a:cs typeface="微软雅黑" panose="020B0503020204020204" charset="-122"/>
              </a:rPr>
              <a:t>nly then can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they </a:t>
            </a:r>
            <a:r>
              <a:rPr sz="750">
                <a:solidFill>
                  <a:schemeClr val="bg1"/>
                </a:solidFill>
                <a:effectLst/>
                <a:latin typeface="Arial" panose="020B0604020202020204" pitchFamily="34" charset="0"/>
                <a:ea typeface="微软雅黑" panose="020B0503020204020204" charset="-122"/>
                <a:cs typeface="微软雅黑" panose="020B0503020204020204" charset="-122"/>
              </a:rPr>
              <a:t>have the opportunity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of</a:t>
            </a:r>
            <a:r>
              <a:rPr sz="750">
                <a:solidFill>
                  <a:schemeClr val="bg1"/>
                </a:solidFill>
                <a:effectLst/>
                <a:latin typeface="Arial" panose="020B0604020202020204" pitchFamily="34" charset="0"/>
                <a:ea typeface="微软雅黑" panose="020B0503020204020204" charset="-122"/>
                <a:cs typeface="微软雅黑" panose="020B0503020204020204" charset="-122"/>
              </a:rPr>
              <a:t> dimensionality reduction attack </a:t>
            </a:r>
            <a:r>
              <a:rPr lang="en-US" sz="750">
                <a:solidFill>
                  <a:schemeClr val="bg1"/>
                </a:solidFill>
                <a:effectLst/>
                <a:latin typeface="Arial" panose="020B0604020202020204" pitchFamily="34" charset="0"/>
                <a:ea typeface="微软雅黑" panose="020B0503020204020204" charset="-122"/>
                <a:cs typeface="微软雅黑" panose="020B0503020204020204" charset="-122"/>
              </a:rPr>
              <a:t>and gaining</a:t>
            </a:r>
            <a:r>
              <a:rPr sz="750">
                <a:solidFill>
                  <a:schemeClr val="bg1"/>
                </a:solidFill>
                <a:effectLst/>
                <a:latin typeface="Arial" panose="020B0604020202020204" pitchFamily="34" charset="0"/>
                <a:ea typeface="微软雅黑" panose="020B0503020204020204" charset="-122"/>
                <a:cs typeface="微软雅黑" panose="020B0503020204020204" charset="-122"/>
              </a:rPr>
              <a:t> unprecedented competitive advantage.</a:t>
            </a:r>
            <a:endParaRPr sz="75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7" name="区块链赋能实体经济：区块链+战略变革的火箭模型"/>
          <p:cNvSpPr txBox="1"/>
          <p:nvPr/>
        </p:nvSpPr>
        <p:spPr>
          <a:xfrm>
            <a:off x="423545" y="86995"/>
            <a:ext cx="7666990" cy="622300"/>
          </a:xfrm>
          <a:prstGeom prst="rect">
            <a:avLst/>
          </a:prstGeom>
          <a:ln w="12700">
            <a:miter lim="400000"/>
          </a:ln>
        </p:spPr>
        <p:txBody>
          <a:bodyPr wrap="square" lIns="22859" tIns="22859" rIns="22859" bIns="22859">
            <a:spAutoFit/>
          </a:bodyPr>
          <a:lstStyle>
            <a:lvl1pPr algn="just" defTabSz="1219200">
              <a:defRPr sz="5000">
                <a:solidFill>
                  <a:srgbClr val="000000"/>
                </a:solidFill>
              </a:defRPr>
            </a:lvl1pPr>
          </a:lstStyle>
          <a:p>
            <a:r>
              <a:rPr lang="en-US" sz="1875">
                <a:solidFill>
                  <a:schemeClr val="bg1"/>
                </a:solidFill>
                <a:latin typeface="Arial" panose="020B0604020202020204" pitchFamily="34" charset="0"/>
                <a:ea typeface="微软雅黑" panose="020B0503020204020204" charset="-122"/>
                <a:cs typeface="微软雅黑" panose="020B0503020204020204" charset="-122"/>
                <a:sym typeface="+mn-ea"/>
              </a:rPr>
              <a:t>Blockchains empower economy</a:t>
            </a:r>
            <a:r>
              <a:rPr sz="1875">
                <a:solidFill>
                  <a:schemeClr val="bg1"/>
                </a:solidFill>
                <a:effectLst/>
                <a:latin typeface="Arial" panose="020B0604020202020204" pitchFamily="34" charset="0"/>
                <a:ea typeface="微软雅黑" panose="020B0503020204020204" charset="-122"/>
                <a:cs typeface="微软雅黑" panose="020B0503020204020204" charset="-122"/>
              </a:rPr>
              <a:t>：</a:t>
            </a:r>
            <a:r>
              <a:rPr lang="en-US" sz="1875">
                <a:solidFill>
                  <a:schemeClr val="bg1"/>
                </a:solidFill>
                <a:effectLst/>
                <a:latin typeface="Arial" panose="020B0604020202020204" pitchFamily="34" charset="0"/>
                <a:ea typeface="微软雅黑" panose="020B0503020204020204" charset="-122"/>
                <a:cs typeface="微软雅黑" panose="020B0503020204020204" charset="-122"/>
              </a:rPr>
              <a:t>the Rocket Model of “blockchain+” strategic change</a:t>
            </a:r>
            <a:endParaRPr lang="en-US" sz="1875">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8" name="Shape"/>
          <p:cNvSpPr/>
          <p:nvPr/>
        </p:nvSpPr>
        <p:spPr>
          <a:xfrm>
            <a:off x="5781592" y="2833868"/>
            <a:ext cx="238125" cy="180029"/>
          </a:xfrm>
          <a:custGeom>
            <a:avLst/>
            <a:gdLst/>
            <a:ahLst/>
            <a:cxnLst>
              <a:cxn ang="0">
                <a:pos x="wd2" y="hd2"/>
              </a:cxn>
              <a:cxn ang="5400000">
                <a:pos x="wd2" y="hd2"/>
              </a:cxn>
              <a:cxn ang="10800000">
                <a:pos x="wd2" y="hd2"/>
              </a:cxn>
              <a:cxn ang="16200000">
                <a:pos x="wd2" y="hd2"/>
              </a:cxn>
            </a:cxnLst>
            <a:rect l="0" t="0" r="r" b="b"/>
            <a:pathLst>
              <a:path w="21600" h="21086" extrusionOk="0">
                <a:moveTo>
                  <a:pt x="21600" y="2653"/>
                </a:moveTo>
                <a:cubicBezTo>
                  <a:pt x="21600" y="11332"/>
                  <a:pt x="21600" y="11332"/>
                  <a:pt x="21600" y="11332"/>
                </a:cubicBezTo>
                <a:cubicBezTo>
                  <a:pt x="21600" y="11332"/>
                  <a:pt x="20146" y="11810"/>
                  <a:pt x="19972" y="11810"/>
                </a:cubicBezTo>
                <a:cubicBezTo>
                  <a:pt x="19603" y="11810"/>
                  <a:pt x="18691" y="12287"/>
                  <a:pt x="18148" y="11332"/>
                </a:cubicBezTo>
                <a:cubicBezTo>
                  <a:pt x="17063" y="10152"/>
                  <a:pt x="13438" y="5237"/>
                  <a:pt x="13438" y="5237"/>
                </a:cubicBezTo>
                <a:cubicBezTo>
                  <a:pt x="13438" y="5237"/>
                  <a:pt x="12895" y="4535"/>
                  <a:pt x="11788" y="5237"/>
                </a:cubicBezTo>
                <a:cubicBezTo>
                  <a:pt x="10898" y="5939"/>
                  <a:pt x="9617" y="6866"/>
                  <a:pt x="9074" y="7119"/>
                </a:cubicBezTo>
                <a:cubicBezTo>
                  <a:pt x="8901" y="7344"/>
                  <a:pt x="8531" y="7568"/>
                  <a:pt x="8336" y="7568"/>
                </a:cubicBezTo>
                <a:cubicBezTo>
                  <a:pt x="7620" y="7568"/>
                  <a:pt x="7077" y="6641"/>
                  <a:pt x="7077" y="5714"/>
                </a:cubicBezTo>
                <a:cubicBezTo>
                  <a:pt x="7077" y="4984"/>
                  <a:pt x="7446" y="4535"/>
                  <a:pt x="7815" y="4282"/>
                </a:cubicBezTo>
                <a:cubicBezTo>
                  <a:pt x="9248" y="3102"/>
                  <a:pt x="11983" y="1248"/>
                  <a:pt x="13069" y="293"/>
                </a:cubicBezTo>
                <a:cubicBezTo>
                  <a:pt x="13785" y="-156"/>
                  <a:pt x="14154" y="-156"/>
                  <a:pt x="15239" y="771"/>
                </a:cubicBezTo>
                <a:cubicBezTo>
                  <a:pt x="16325" y="2175"/>
                  <a:pt x="17432" y="3355"/>
                  <a:pt x="17432" y="3355"/>
                </a:cubicBezTo>
                <a:cubicBezTo>
                  <a:pt x="17432" y="3355"/>
                  <a:pt x="17779" y="3580"/>
                  <a:pt x="18148" y="3580"/>
                </a:cubicBezTo>
                <a:cubicBezTo>
                  <a:pt x="19060" y="3355"/>
                  <a:pt x="21600" y="2653"/>
                  <a:pt x="21600" y="2653"/>
                </a:cubicBezTo>
                <a:close/>
                <a:moveTo>
                  <a:pt x="7251" y="17427"/>
                </a:moveTo>
                <a:cubicBezTo>
                  <a:pt x="7446" y="16978"/>
                  <a:pt x="7446" y="16276"/>
                  <a:pt x="7077" y="15798"/>
                </a:cubicBezTo>
                <a:cubicBezTo>
                  <a:pt x="6708" y="15321"/>
                  <a:pt x="6361" y="15321"/>
                  <a:pt x="5992" y="15321"/>
                </a:cubicBezTo>
                <a:cubicBezTo>
                  <a:pt x="5992" y="14871"/>
                  <a:pt x="5992" y="14169"/>
                  <a:pt x="5623" y="13916"/>
                </a:cubicBezTo>
                <a:cubicBezTo>
                  <a:pt x="5449" y="13439"/>
                  <a:pt x="4906" y="13214"/>
                  <a:pt x="4537" y="13439"/>
                </a:cubicBezTo>
                <a:cubicBezTo>
                  <a:pt x="4711" y="12989"/>
                  <a:pt x="4537" y="12287"/>
                  <a:pt x="4363" y="11810"/>
                </a:cubicBezTo>
                <a:cubicBezTo>
                  <a:pt x="3821" y="11107"/>
                  <a:pt x="2909" y="11332"/>
                  <a:pt x="2366" y="12034"/>
                </a:cubicBezTo>
                <a:cubicBezTo>
                  <a:pt x="1997" y="12512"/>
                  <a:pt x="1628" y="13916"/>
                  <a:pt x="1997" y="14619"/>
                </a:cubicBezTo>
                <a:cubicBezTo>
                  <a:pt x="2540" y="15321"/>
                  <a:pt x="3083" y="14871"/>
                  <a:pt x="3452" y="14871"/>
                </a:cubicBezTo>
                <a:cubicBezTo>
                  <a:pt x="3452" y="15321"/>
                  <a:pt x="3083" y="15798"/>
                  <a:pt x="3452" y="16500"/>
                </a:cubicBezTo>
                <a:cubicBezTo>
                  <a:pt x="3821" y="17203"/>
                  <a:pt x="4537" y="16753"/>
                  <a:pt x="4906" y="16753"/>
                </a:cubicBezTo>
                <a:cubicBezTo>
                  <a:pt x="4711" y="17203"/>
                  <a:pt x="4363" y="17905"/>
                  <a:pt x="4906" y="18607"/>
                </a:cubicBezTo>
                <a:cubicBezTo>
                  <a:pt x="5253" y="19085"/>
                  <a:pt x="5992" y="18860"/>
                  <a:pt x="6361" y="18607"/>
                </a:cubicBezTo>
                <a:cubicBezTo>
                  <a:pt x="6165" y="19309"/>
                  <a:pt x="5818" y="19787"/>
                  <a:pt x="6361" y="20742"/>
                </a:cubicBezTo>
                <a:cubicBezTo>
                  <a:pt x="6903" y="21444"/>
                  <a:pt x="7989" y="20966"/>
                  <a:pt x="8531" y="20264"/>
                </a:cubicBezTo>
                <a:cubicBezTo>
                  <a:pt x="9074" y="19562"/>
                  <a:pt x="9074" y="18607"/>
                  <a:pt x="8531" y="17905"/>
                </a:cubicBezTo>
                <a:cubicBezTo>
                  <a:pt x="8162" y="17427"/>
                  <a:pt x="7815" y="17427"/>
                  <a:pt x="7251" y="17427"/>
                </a:cubicBezTo>
                <a:close/>
                <a:moveTo>
                  <a:pt x="17063" y="12989"/>
                </a:moveTo>
                <a:cubicBezTo>
                  <a:pt x="13242" y="7821"/>
                  <a:pt x="15066" y="10152"/>
                  <a:pt x="12895" y="7344"/>
                </a:cubicBezTo>
                <a:cubicBezTo>
                  <a:pt x="12895" y="7344"/>
                  <a:pt x="12352" y="6417"/>
                  <a:pt x="11440" y="7119"/>
                </a:cubicBezTo>
                <a:cubicBezTo>
                  <a:pt x="10898" y="7344"/>
                  <a:pt x="10160" y="7821"/>
                  <a:pt x="9617" y="8299"/>
                </a:cubicBezTo>
                <a:cubicBezTo>
                  <a:pt x="9074" y="8523"/>
                  <a:pt x="8531" y="8748"/>
                  <a:pt x="8336" y="8748"/>
                </a:cubicBezTo>
                <a:cubicBezTo>
                  <a:pt x="7077" y="8748"/>
                  <a:pt x="6165" y="7344"/>
                  <a:pt x="6165" y="5939"/>
                </a:cubicBezTo>
                <a:cubicBezTo>
                  <a:pt x="6165" y="4759"/>
                  <a:pt x="6534" y="3833"/>
                  <a:pt x="7251" y="3355"/>
                </a:cubicBezTo>
                <a:cubicBezTo>
                  <a:pt x="7989" y="2653"/>
                  <a:pt x="9986" y="1248"/>
                  <a:pt x="9986" y="1248"/>
                </a:cubicBezTo>
                <a:cubicBezTo>
                  <a:pt x="9986" y="1248"/>
                  <a:pt x="9443" y="69"/>
                  <a:pt x="8162" y="69"/>
                </a:cubicBezTo>
                <a:cubicBezTo>
                  <a:pt x="6708" y="69"/>
                  <a:pt x="3994" y="2653"/>
                  <a:pt x="3994" y="2653"/>
                </a:cubicBezTo>
                <a:cubicBezTo>
                  <a:pt x="3994" y="2653"/>
                  <a:pt x="3256" y="3102"/>
                  <a:pt x="2171" y="2653"/>
                </a:cubicBezTo>
                <a:cubicBezTo>
                  <a:pt x="0" y="1698"/>
                  <a:pt x="0" y="1698"/>
                  <a:pt x="0" y="1698"/>
                </a:cubicBezTo>
                <a:cubicBezTo>
                  <a:pt x="0" y="11810"/>
                  <a:pt x="0" y="11810"/>
                  <a:pt x="0" y="11810"/>
                </a:cubicBezTo>
                <a:cubicBezTo>
                  <a:pt x="0" y="11810"/>
                  <a:pt x="543" y="12034"/>
                  <a:pt x="1085" y="12287"/>
                </a:cubicBezTo>
                <a:cubicBezTo>
                  <a:pt x="1281" y="11810"/>
                  <a:pt x="1454" y="11332"/>
                  <a:pt x="1802" y="10855"/>
                </a:cubicBezTo>
                <a:cubicBezTo>
                  <a:pt x="2714" y="9703"/>
                  <a:pt x="4168" y="9703"/>
                  <a:pt x="5080" y="10855"/>
                </a:cubicBezTo>
                <a:cubicBezTo>
                  <a:pt x="5253" y="11332"/>
                  <a:pt x="5449" y="11557"/>
                  <a:pt x="5449" y="12034"/>
                </a:cubicBezTo>
                <a:cubicBezTo>
                  <a:pt x="5818" y="12287"/>
                  <a:pt x="6165" y="12512"/>
                  <a:pt x="6361" y="12989"/>
                </a:cubicBezTo>
                <a:cubicBezTo>
                  <a:pt x="6708" y="13214"/>
                  <a:pt x="6903" y="13692"/>
                  <a:pt x="6903" y="14169"/>
                </a:cubicBezTo>
                <a:cubicBezTo>
                  <a:pt x="7251" y="14169"/>
                  <a:pt x="7620" y="14394"/>
                  <a:pt x="7815" y="14871"/>
                </a:cubicBezTo>
                <a:cubicBezTo>
                  <a:pt x="8162" y="15321"/>
                  <a:pt x="8336" y="15798"/>
                  <a:pt x="8336" y="16276"/>
                </a:cubicBezTo>
                <a:cubicBezTo>
                  <a:pt x="8705" y="16276"/>
                  <a:pt x="9074" y="16500"/>
                  <a:pt x="9248" y="16978"/>
                </a:cubicBezTo>
                <a:cubicBezTo>
                  <a:pt x="9791" y="17680"/>
                  <a:pt x="9986" y="18607"/>
                  <a:pt x="9791" y="19562"/>
                </a:cubicBezTo>
                <a:cubicBezTo>
                  <a:pt x="9986" y="19562"/>
                  <a:pt x="10160" y="20011"/>
                  <a:pt x="10355" y="20264"/>
                </a:cubicBezTo>
                <a:cubicBezTo>
                  <a:pt x="10702" y="20742"/>
                  <a:pt x="11440" y="20742"/>
                  <a:pt x="11788" y="20264"/>
                </a:cubicBezTo>
                <a:cubicBezTo>
                  <a:pt x="12157" y="19787"/>
                  <a:pt x="12157" y="18860"/>
                  <a:pt x="11788" y="18382"/>
                </a:cubicBezTo>
                <a:lnTo>
                  <a:pt x="11614" y="18382"/>
                </a:lnTo>
                <a:cubicBezTo>
                  <a:pt x="10529" y="16753"/>
                  <a:pt x="10355" y="16500"/>
                  <a:pt x="10529" y="16276"/>
                </a:cubicBezTo>
                <a:cubicBezTo>
                  <a:pt x="10702" y="16276"/>
                  <a:pt x="10898" y="16500"/>
                  <a:pt x="12157" y="18382"/>
                </a:cubicBezTo>
                <a:cubicBezTo>
                  <a:pt x="12352" y="18607"/>
                  <a:pt x="12352" y="18607"/>
                  <a:pt x="12352" y="18607"/>
                </a:cubicBezTo>
                <a:cubicBezTo>
                  <a:pt x="12699" y="19085"/>
                  <a:pt x="13242" y="19085"/>
                  <a:pt x="13611" y="18607"/>
                </a:cubicBezTo>
                <a:cubicBezTo>
                  <a:pt x="13980" y="18158"/>
                  <a:pt x="13980" y="17203"/>
                  <a:pt x="13611" y="16753"/>
                </a:cubicBezTo>
                <a:cubicBezTo>
                  <a:pt x="12352" y="14871"/>
                  <a:pt x="12157" y="14619"/>
                  <a:pt x="12157" y="14394"/>
                </a:cubicBezTo>
                <a:cubicBezTo>
                  <a:pt x="12352" y="14394"/>
                  <a:pt x="12895" y="15321"/>
                  <a:pt x="14154" y="16978"/>
                </a:cubicBezTo>
                <a:cubicBezTo>
                  <a:pt x="14523" y="17427"/>
                  <a:pt x="15239" y="17427"/>
                  <a:pt x="15608" y="16978"/>
                </a:cubicBezTo>
                <a:cubicBezTo>
                  <a:pt x="15782" y="16500"/>
                  <a:pt x="15977" y="15798"/>
                  <a:pt x="15608" y="15096"/>
                </a:cubicBezTo>
                <a:cubicBezTo>
                  <a:pt x="13980" y="12989"/>
                  <a:pt x="13980" y="12989"/>
                  <a:pt x="14154" y="12737"/>
                </a:cubicBezTo>
                <a:lnTo>
                  <a:pt x="15782" y="14619"/>
                </a:lnTo>
                <a:cubicBezTo>
                  <a:pt x="15782" y="14871"/>
                  <a:pt x="15782" y="14871"/>
                  <a:pt x="15782" y="14871"/>
                </a:cubicBezTo>
                <a:cubicBezTo>
                  <a:pt x="16151" y="15321"/>
                  <a:pt x="16694" y="15321"/>
                  <a:pt x="17063" y="14871"/>
                </a:cubicBezTo>
                <a:cubicBezTo>
                  <a:pt x="17432" y="14169"/>
                  <a:pt x="17432" y="13439"/>
                  <a:pt x="17063" y="12989"/>
                </a:cubicBezTo>
                <a:close/>
              </a:path>
            </a:pathLst>
          </a:custGeom>
          <a:solidFill>
            <a:srgbClr val="FFFFFF"/>
          </a:solidFill>
          <a:ln w="12700">
            <a:miter lim="400000"/>
          </a:ln>
        </p:spPr>
        <p:txBody>
          <a:bodyPr lIns="17144" rIns="17144" anchor="ctr"/>
          <a:lstStyle/>
          <a:p>
            <a:pPr algn="l" defTabSz="914400">
              <a:defRPr sz="2400">
                <a:solidFill>
                  <a:srgbClr val="000000"/>
                </a:solidFill>
              </a:defRPr>
            </a:pPr>
            <a:endParaRPr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
        <p:nvSpPr>
          <p:cNvPr id="309" name="「区块链+」引发产业变革的速度和广度将会是「互联网+」的十倍"/>
          <p:cNvSpPr txBox="1"/>
          <p:nvPr/>
        </p:nvSpPr>
        <p:spPr>
          <a:xfrm>
            <a:off x="518981" y="709047"/>
            <a:ext cx="4993640" cy="177165"/>
          </a:xfrm>
          <a:prstGeom prst="rect">
            <a:avLst/>
          </a:prstGeom>
          <a:ln w="12700">
            <a:miter lim="400000"/>
          </a:ln>
        </p:spPr>
        <p:txBody>
          <a:bodyPr wrap="none" lIns="26788" tIns="26788" rIns="26788" bIns="26788" anchor="ctr">
            <a:spAutoFit/>
          </a:bodyPr>
          <a:lstStyle>
            <a:lvl1pPr algn="l" defTabSz="914400">
              <a:lnSpc>
                <a:spcPct val="90000"/>
              </a:lnSpc>
              <a:defRPr sz="2400">
                <a:solidFill>
                  <a:srgbClr val="6C6C6C"/>
                </a:solidFill>
              </a:defRPr>
            </a:lvl1pPr>
          </a:lstStyle>
          <a:p>
            <a:pPr algn="l"/>
            <a:r>
              <a:rPr lang="en-US" sz="900">
                <a:solidFill>
                  <a:schemeClr val="bg1"/>
                </a:solidFill>
                <a:effectLst/>
                <a:latin typeface="Arial" panose="020B0604020202020204" pitchFamily="34" charset="0"/>
                <a:ea typeface="微软雅黑" panose="020B0503020204020204" charset="-122"/>
                <a:cs typeface="微软雅黑" panose="020B0503020204020204" charset="-122"/>
              </a:rPr>
              <a:t>The speed and breadth that </a:t>
            </a:r>
            <a:r>
              <a:rPr lang="en-US" sz="900">
                <a:solidFill>
                  <a:schemeClr val="bg1"/>
                </a:solidFill>
                <a:effectLst/>
                <a:latin typeface="Arial" panose="020B0604020202020204" pitchFamily="34" charset="0"/>
                <a:ea typeface="微软雅黑" panose="020B0503020204020204" charset="-122"/>
                <a:cs typeface="微软雅黑" panose="020B0503020204020204" charset="-122"/>
                <a:sym typeface="+mn-ea"/>
              </a:rPr>
              <a:t>”Blockchain +” </a:t>
            </a:r>
            <a:r>
              <a:rPr lang="en-US" sz="900">
                <a:solidFill>
                  <a:schemeClr val="bg1"/>
                </a:solidFill>
                <a:effectLst/>
                <a:latin typeface="Arial" panose="020B0604020202020204" pitchFamily="34" charset="0"/>
                <a:ea typeface="微软雅黑" panose="020B0503020204020204" charset="-122"/>
                <a:cs typeface="微软雅黑" panose="020B0503020204020204" charset="-122"/>
              </a:rPr>
              <a:t>triggers industrial change will be ten times “Internet +”.</a:t>
            </a:r>
            <a:endParaRPr lang="en-US" sz="900">
              <a:solidFill>
                <a:schemeClr val="bg1"/>
              </a:solidFill>
              <a:effectLst/>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143000" y="799847"/>
            <a:ext cx="6858000" cy="723353"/>
          </a:xfrm>
          <a:prstGeom prst="rect">
            <a:avLst/>
          </a:prstGeom>
        </p:spPr>
        <p:txBody>
          <a:bodyPr vert="horz" lIns="68580" tIns="34290" rIns="68580" bIns="34290" rtlCol="0" anchor="ct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『区块链</a:t>
            </a: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时代，唯</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穿越者</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才能生存</a:t>
            </a:r>
            <a:endPar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7" name="标题 1"/>
          <p:cNvSpPr txBox="1"/>
          <p:nvPr/>
        </p:nvSpPr>
        <p:spPr>
          <a:xfrm>
            <a:off x="1143000" y="1282244"/>
            <a:ext cx="6858000" cy="72335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1800" dirty="0">
                <a:solidFill>
                  <a:schemeClr val="bg1"/>
                </a:solidFill>
                <a:latin typeface="Arial" panose="020B0604020202020204" pitchFamily="34" charset="0"/>
                <a:ea typeface="微软雅黑" panose="020B0503020204020204" charset="-122"/>
                <a:cs typeface="微软雅黑" panose="020B0503020204020204" charset="-122"/>
              </a:rPr>
              <a:t>以终为始，方得始终</a:t>
            </a:r>
            <a:endParaRPr kumimoji="1" lang="zh-CN" altLang="en-US" sz="18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2" name="文本框 11"/>
          <p:cNvSpPr txBox="1"/>
          <p:nvPr/>
        </p:nvSpPr>
        <p:spPr>
          <a:xfrm>
            <a:off x="2585786" y="2387418"/>
            <a:ext cx="5801362" cy="737235"/>
          </a:xfrm>
          <a:prstGeom prst="rect">
            <a:avLst/>
          </a:prstGeom>
          <a:noFill/>
        </p:spPr>
        <p:txBody>
          <a:bodyPr wrap="square" rtlCol="0">
            <a:spAutoFit/>
          </a:bodyPr>
          <a:lstStyle/>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踏上穿梭到未来的时光机</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穿越历史的迷雾</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站到未来看现在</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成为人类历史大跃迁大变革的观察者、见证者、参与者、推动者！</a:t>
            </a:r>
            <a:endParaRPr lang="zh-CN" altLang="zh-CN"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 name="文本框 20"/>
          <p:cNvSpPr txBox="1"/>
          <p:nvPr/>
        </p:nvSpPr>
        <p:spPr>
          <a:xfrm>
            <a:off x="2585786" y="3712204"/>
            <a:ext cx="5801362" cy="737235"/>
          </a:xfrm>
          <a:prstGeom prst="rect">
            <a:avLst/>
          </a:prstGeom>
          <a:noFill/>
        </p:spPr>
        <p:txBody>
          <a:bodyPr wrap="square" rtlCol="0">
            <a:spAutoFit/>
          </a:bodyPr>
          <a:lstStyle/>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暴风雨即将来临，谁会是那只海燕？</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a:p>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在区块链+的世界里</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        没有</a:t>
            </a:r>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50</a:t>
            </a:r>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、60、70、80、90后</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endParaRPr>
          </a:p>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        只有进击与退守</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4" name="rocket-launch_117992"/>
          <p:cNvSpPr>
            <a:spLocks noChangeAspect="1"/>
          </p:cNvSpPr>
          <p:nvPr/>
        </p:nvSpPr>
        <p:spPr bwMode="auto">
          <a:xfrm>
            <a:off x="2058407" y="2451693"/>
            <a:ext cx="320566" cy="609685"/>
          </a:xfrm>
          <a:custGeom>
            <a:avLst/>
            <a:gdLst>
              <a:gd name="connsiteX0" fmla="*/ 202549 w 305266"/>
              <a:gd name="connsiteY0" fmla="*/ 431904 h 580585"/>
              <a:gd name="connsiteX1" fmla="*/ 214835 w 305266"/>
              <a:gd name="connsiteY1" fmla="*/ 444258 h 580585"/>
              <a:gd name="connsiteX2" fmla="*/ 214835 w 305266"/>
              <a:gd name="connsiteY2" fmla="*/ 506204 h 580585"/>
              <a:gd name="connsiteX3" fmla="*/ 202549 w 305266"/>
              <a:gd name="connsiteY3" fmla="*/ 518558 h 580585"/>
              <a:gd name="connsiteX4" fmla="*/ 190174 w 305266"/>
              <a:gd name="connsiteY4" fmla="*/ 506204 h 580585"/>
              <a:gd name="connsiteX5" fmla="*/ 190174 w 305266"/>
              <a:gd name="connsiteY5" fmla="*/ 444258 h 580585"/>
              <a:gd name="connsiteX6" fmla="*/ 202549 w 305266"/>
              <a:gd name="connsiteY6" fmla="*/ 431904 h 580585"/>
              <a:gd name="connsiteX7" fmla="*/ 152545 w 305266"/>
              <a:gd name="connsiteY7" fmla="*/ 431904 h 580585"/>
              <a:gd name="connsiteX8" fmla="*/ 164305 w 305266"/>
              <a:gd name="connsiteY8" fmla="*/ 440880 h 580585"/>
              <a:gd name="connsiteX9" fmla="*/ 164840 w 305266"/>
              <a:gd name="connsiteY9" fmla="*/ 444257 h 580585"/>
              <a:gd name="connsiteX10" fmla="*/ 164840 w 305266"/>
              <a:gd name="connsiteY10" fmla="*/ 568321 h 580585"/>
              <a:gd name="connsiteX11" fmla="*/ 164484 w 305266"/>
              <a:gd name="connsiteY11" fmla="*/ 571165 h 580585"/>
              <a:gd name="connsiteX12" fmla="*/ 152456 w 305266"/>
              <a:gd name="connsiteY12" fmla="*/ 580585 h 580585"/>
              <a:gd name="connsiteX13" fmla="*/ 140428 w 305266"/>
              <a:gd name="connsiteY13" fmla="*/ 571165 h 580585"/>
              <a:gd name="connsiteX14" fmla="*/ 140072 w 305266"/>
              <a:gd name="connsiteY14" fmla="*/ 568321 h 580585"/>
              <a:gd name="connsiteX15" fmla="*/ 140072 w 305266"/>
              <a:gd name="connsiteY15" fmla="*/ 444435 h 580585"/>
              <a:gd name="connsiteX16" fmla="*/ 140607 w 305266"/>
              <a:gd name="connsiteY16" fmla="*/ 441147 h 580585"/>
              <a:gd name="connsiteX17" fmla="*/ 143636 w 305266"/>
              <a:gd name="connsiteY17" fmla="*/ 435726 h 580585"/>
              <a:gd name="connsiteX18" fmla="*/ 143814 w 305266"/>
              <a:gd name="connsiteY18" fmla="*/ 435548 h 580585"/>
              <a:gd name="connsiteX19" fmla="*/ 152545 w 305266"/>
              <a:gd name="connsiteY19" fmla="*/ 431904 h 580585"/>
              <a:gd name="connsiteX20" fmla="*/ 102637 w 305266"/>
              <a:gd name="connsiteY20" fmla="*/ 431904 h 580585"/>
              <a:gd name="connsiteX21" fmla="*/ 115021 w 305266"/>
              <a:gd name="connsiteY21" fmla="*/ 444258 h 580585"/>
              <a:gd name="connsiteX22" fmla="*/ 115021 w 305266"/>
              <a:gd name="connsiteY22" fmla="*/ 506204 h 580585"/>
              <a:gd name="connsiteX23" fmla="*/ 102637 w 305266"/>
              <a:gd name="connsiteY23" fmla="*/ 518558 h 580585"/>
              <a:gd name="connsiteX24" fmla="*/ 90253 w 305266"/>
              <a:gd name="connsiteY24" fmla="*/ 506204 h 580585"/>
              <a:gd name="connsiteX25" fmla="*/ 90253 w 305266"/>
              <a:gd name="connsiteY25" fmla="*/ 444258 h 580585"/>
              <a:gd name="connsiteX26" fmla="*/ 102637 w 305266"/>
              <a:gd name="connsiteY26" fmla="*/ 431904 h 580585"/>
              <a:gd name="connsiteX27" fmla="*/ 259699 w 305266"/>
              <a:gd name="connsiteY27" fmla="*/ 323052 h 580585"/>
              <a:gd name="connsiteX28" fmla="*/ 241721 w 305266"/>
              <a:gd name="connsiteY28" fmla="*/ 386063 h 580585"/>
              <a:gd name="connsiteX29" fmla="*/ 268954 w 305266"/>
              <a:gd name="connsiteY29" fmla="*/ 445875 h 580585"/>
              <a:gd name="connsiteX30" fmla="*/ 280524 w 305266"/>
              <a:gd name="connsiteY30" fmla="*/ 392818 h 580585"/>
              <a:gd name="connsiteX31" fmla="*/ 259699 w 305266"/>
              <a:gd name="connsiteY31" fmla="*/ 323052 h 580585"/>
              <a:gd name="connsiteX32" fmla="*/ 45567 w 305266"/>
              <a:gd name="connsiteY32" fmla="*/ 323052 h 580585"/>
              <a:gd name="connsiteX33" fmla="*/ 24742 w 305266"/>
              <a:gd name="connsiteY33" fmla="*/ 392818 h 580585"/>
              <a:gd name="connsiteX34" fmla="*/ 36312 w 305266"/>
              <a:gd name="connsiteY34" fmla="*/ 445875 h 580585"/>
              <a:gd name="connsiteX35" fmla="*/ 63545 w 305266"/>
              <a:gd name="connsiteY35" fmla="*/ 386063 h 580585"/>
              <a:gd name="connsiteX36" fmla="*/ 45567 w 305266"/>
              <a:gd name="connsiteY36" fmla="*/ 323052 h 580585"/>
              <a:gd name="connsiteX37" fmla="*/ 87575 w 305266"/>
              <a:gd name="connsiteY37" fmla="*/ 133220 h 580585"/>
              <a:gd name="connsiteX38" fmla="*/ 90423 w 305266"/>
              <a:gd name="connsiteY38" fmla="*/ 386508 h 580585"/>
              <a:gd name="connsiteX39" fmla="*/ 214754 w 305266"/>
              <a:gd name="connsiteY39" fmla="*/ 386508 h 580585"/>
              <a:gd name="connsiteX40" fmla="*/ 217602 w 305266"/>
              <a:gd name="connsiteY40" fmla="*/ 133220 h 580585"/>
              <a:gd name="connsiteX41" fmla="*/ 152544 w 305266"/>
              <a:gd name="connsiteY41" fmla="*/ 29949 h 580585"/>
              <a:gd name="connsiteX42" fmla="*/ 98611 w 305266"/>
              <a:gd name="connsiteY42" fmla="*/ 108691 h 580585"/>
              <a:gd name="connsiteX43" fmla="*/ 206655 w 305266"/>
              <a:gd name="connsiteY43" fmla="*/ 108691 h 580585"/>
              <a:gd name="connsiteX44" fmla="*/ 152544 w 305266"/>
              <a:gd name="connsiteY44" fmla="*/ 29949 h 580585"/>
              <a:gd name="connsiteX45" fmla="*/ 143911 w 305266"/>
              <a:gd name="connsiteY45" fmla="*/ 3465 h 580585"/>
              <a:gd name="connsiteX46" fmla="*/ 161355 w 305266"/>
              <a:gd name="connsiteY46" fmla="*/ 3465 h 580585"/>
              <a:gd name="connsiteX47" fmla="*/ 264505 w 305266"/>
              <a:gd name="connsiteY47" fmla="*/ 289103 h 580585"/>
              <a:gd name="connsiteX48" fmla="*/ 305266 w 305266"/>
              <a:gd name="connsiteY48" fmla="*/ 392818 h 580585"/>
              <a:gd name="connsiteX49" fmla="*/ 263170 w 305266"/>
              <a:gd name="connsiteY49" fmla="*/ 497777 h 580585"/>
              <a:gd name="connsiteX50" fmla="*/ 242255 w 305266"/>
              <a:gd name="connsiteY50" fmla="*/ 486224 h 580585"/>
              <a:gd name="connsiteX51" fmla="*/ 245459 w 305266"/>
              <a:gd name="connsiteY51" fmla="*/ 462584 h 580585"/>
              <a:gd name="connsiteX52" fmla="*/ 228905 w 305266"/>
              <a:gd name="connsiteY52" fmla="*/ 409793 h 580585"/>
              <a:gd name="connsiteX53" fmla="*/ 222942 w 305266"/>
              <a:gd name="connsiteY53" fmla="*/ 411303 h 580585"/>
              <a:gd name="connsiteX54" fmla="*/ 82324 w 305266"/>
              <a:gd name="connsiteY54" fmla="*/ 411303 h 580585"/>
              <a:gd name="connsiteX55" fmla="*/ 76361 w 305266"/>
              <a:gd name="connsiteY55" fmla="*/ 409793 h 580585"/>
              <a:gd name="connsiteX56" fmla="*/ 59807 w 305266"/>
              <a:gd name="connsiteY56" fmla="*/ 462584 h 580585"/>
              <a:gd name="connsiteX57" fmla="*/ 63011 w 305266"/>
              <a:gd name="connsiteY57" fmla="*/ 486224 h 580585"/>
              <a:gd name="connsiteX58" fmla="*/ 42096 w 305266"/>
              <a:gd name="connsiteY58" fmla="*/ 497777 h 580585"/>
              <a:gd name="connsiteX59" fmla="*/ 0 w 305266"/>
              <a:gd name="connsiteY59" fmla="*/ 392818 h 580585"/>
              <a:gd name="connsiteX60" fmla="*/ 40761 w 305266"/>
              <a:gd name="connsiteY60" fmla="*/ 289103 h 580585"/>
              <a:gd name="connsiteX61" fmla="*/ 143911 w 305266"/>
              <a:gd name="connsiteY61" fmla="*/ 3465 h 58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5266" h="580585">
                <a:moveTo>
                  <a:pt x="202549" y="431904"/>
                </a:moveTo>
                <a:cubicBezTo>
                  <a:pt x="209404" y="431904"/>
                  <a:pt x="215013" y="437326"/>
                  <a:pt x="214835" y="444258"/>
                </a:cubicBezTo>
                <a:lnTo>
                  <a:pt x="214835" y="506204"/>
                </a:lnTo>
                <a:cubicBezTo>
                  <a:pt x="214835" y="512959"/>
                  <a:pt x="209315" y="518558"/>
                  <a:pt x="202549" y="518558"/>
                </a:cubicBezTo>
                <a:cubicBezTo>
                  <a:pt x="195783" y="518558"/>
                  <a:pt x="190174" y="513048"/>
                  <a:pt x="190174" y="506204"/>
                </a:cubicBezTo>
                <a:lnTo>
                  <a:pt x="190174" y="444258"/>
                </a:lnTo>
                <a:cubicBezTo>
                  <a:pt x="190174" y="437503"/>
                  <a:pt x="195605" y="431904"/>
                  <a:pt x="202549" y="431904"/>
                </a:cubicBezTo>
                <a:close/>
                <a:moveTo>
                  <a:pt x="152545" y="431904"/>
                </a:moveTo>
                <a:cubicBezTo>
                  <a:pt x="158247" y="431904"/>
                  <a:pt x="163058" y="435726"/>
                  <a:pt x="164305" y="440880"/>
                </a:cubicBezTo>
                <a:cubicBezTo>
                  <a:pt x="164662" y="441947"/>
                  <a:pt x="164840" y="443013"/>
                  <a:pt x="164840" y="444257"/>
                </a:cubicBezTo>
                <a:lnTo>
                  <a:pt x="164840" y="568321"/>
                </a:lnTo>
                <a:cubicBezTo>
                  <a:pt x="164840" y="569210"/>
                  <a:pt x="164662" y="570187"/>
                  <a:pt x="164484" y="571165"/>
                </a:cubicBezTo>
                <a:cubicBezTo>
                  <a:pt x="163147" y="576586"/>
                  <a:pt x="158247" y="580585"/>
                  <a:pt x="152456" y="580585"/>
                </a:cubicBezTo>
                <a:cubicBezTo>
                  <a:pt x="146665" y="580585"/>
                  <a:pt x="141765" y="576586"/>
                  <a:pt x="140428" y="571165"/>
                </a:cubicBezTo>
                <a:cubicBezTo>
                  <a:pt x="140250" y="570187"/>
                  <a:pt x="140072" y="569210"/>
                  <a:pt x="140072" y="568321"/>
                </a:cubicBezTo>
                <a:lnTo>
                  <a:pt x="140072" y="444435"/>
                </a:lnTo>
                <a:cubicBezTo>
                  <a:pt x="140072" y="443280"/>
                  <a:pt x="140339" y="442213"/>
                  <a:pt x="140607" y="441147"/>
                </a:cubicBezTo>
                <a:cubicBezTo>
                  <a:pt x="141141" y="439014"/>
                  <a:pt x="142210" y="437148"/>
                  <a:pt x="143636" y="435726"/>
                </a:cubicBezTo>
                <a:lnTo>
                  <a:pt x="143814" y="435548"/>
                </a:lnTo>
                <a:cubicBezTo>
                  <a:pt x="146041" y="433326"/>
                  <a:pt x="149160" y="431904"/>
                  <a:pt x="152545" y="431904"/>
                </a:cubicBezTo>
                <a:close/>
                <a:moveTo>
                  <a:pt x="102637" y="431904"/>
                </a:moveTo>
                <a:cubicBezTo>
                  <a:pt x="109408" y="431904"/>
                  <a:pt x="115021" y="437326"/>
                  <a:pt x="115021" y="444258"/>
                </a:cubicBezTo>
                <a:lnTo>
                  <a:pt x="115021" y="506204"/>
                </a:lnTo>
                <a:cubicBezTo>
                  <a:pt x="115021" y="512959"/>
                  <a:pt x="109408" y="518558"/>
                  <a:pt x="102637" y="518558"/>
                </a:cubicBezTo>
                <a:cubicBezTo>
                  <a:pt x="95866" y="518558"/>
                  <a:pt x="90253" y="513048"/>
                  <a:pt x="90253" y="506204"/>
                </a:cubicBezTo>
                <a:lnTo>
                  <a:pt x="90253" y="444258"/>
                </a:lnTo>
                <a:cubicBezTo>
                  <a:pt x="90253" y="437503"/>
                  <a:pt x="95777" y="431904"/>
                  <a:pt x="102637" y="431904"/>
                </a:cubicBezTo>
                <a:close/>
                <a:moveTo>
                  <a:pt x="259699" y="323052"/>
                </a:moveTo>
                <a:cubicBezTo>
                  <a:pt x="259610" y="323763"/>
                  <a:pt x="248574" y="368378"/>
                  <a:pt x="241721" y="386063"/>
                </a:cubicBezTo>
                <a:cubicBezTo>
                  <a:pt x="256406" y="403127"/>
                  <a:pt x="265751" y="423746"/>
                  <a:pt x="268954" y="445875"/>
                </a:cubicBezTo>
                <a:cubicBezTo>
                  <a:pt x="276430" y="429433"/>
                  <a:pt x="280524" y="411392"/>
                  <a:pt x="280524" y="392818"/>
                </a:cubicBezTo>
                <a:cubicBezTo>
                  <a:pt x="280524" y="367578"/>
                  <a:pt x="273226" y="343493"/>
                  <a:pt x="259699" y="323052"/>
                </a:cubicBezTo>
                <a:close/>
                <a:moveTo>
                  <a:pt x="45567" y="323052"/>
                </a:moveTo>
                <a:cubicBezTo>
                  <a:pt x="32040" y="343671"/>
                  <a:pt x="24742" y="367667"/>
                  <a:pt x="24742" y="392818"/>
                </a:cubicBezTo>
                <a:cubicBezTo>
                  <a:pt x="24742" y="411392"/>
                  <a:pt x="28658" y="429433"/>
                  <a:pt x="36312" y="445875"/>
                </a:cubicBezTo>
                <a:cubicBezTo>
                  <a:pt x="39337" y="423746"/>
                  <a:pt x="48771" y="403127"/>
                  <a:pt x="63545" y="386063"/>
                </a:cubicBezTo>
                <a:cubicBezTo>
                  <a:pt x="58561" y="373355"/>
                  <a:pt x="45656" y="323941"/>
                  <a:pt x="45567" y="323052"/>
                </a:cubicBezTo>
                <a:close/>
                <a:moveTo>
                  <a:pt x="87575" y="133220"/>
                </a:moveTo>
                <a:cubicBezTo>
                  <a:pt x="55891" y="213383"/>
                  <a:pt x="55535" y="304745"/>
                  <a:pt x="90423" y="386508"/>
                </a:cubicBezTo>
                <a:lnTo>
                  <a:pt x="214754" y="386508"/>
                </a:lnTo>
                <a:cubicBezTo>
                  <a:pt x="249642" y="304745"/>
                  <a:pt x="249286" y="213383"/>
                  <a:pt x="217602" y="133220"/>
                </a:cubicBezTo>
                <a:close/>
                <a:moveTo>
                  <a:pt x="152544" y="29949"/>
                </a:moveTo>
                <a:cubicBezTo>
                  <a:pt x="130472" y="53678"/>
                  <a:pt x="112495" y="80251"/>
                  <a:pt x="98611" y="108691"/>
                </a:cubicBezTo>
                <a:lnTo>
                  <a:pt x="206655" y="108691"/>
                </a:lnTo>
                <a:cubicBezTo>
                  <a:pt x="192682" y="80340"/>
                  <a:pt x="174616" y="53678"/>
                  <a:pt x="152544" y="29949"/>
                </a:cubicBezTo>
                <a:close/>
                <a:moveTo>
                  <a:pt x="143911" y="3465"/>
                </a:moveTo>
                <a:cubicBezTo>
                  <a:pt x="148539" y="-1156"/>
                  <a:pt x="156727" y="-1156"/>
                  <a:pt x="161355" y="3465"/>
                </a:cubicBezTo>
                <a:cubicBezTo>
                  <a:pt x="237538" y="79540"/>
                  <a:pt x="273849" y="185299"/>
                  <a:pt x="264505" y="289103"/>
                </a:cubicBezTo>
                <a:cubicBezTo>
                  <a:pt x="290848" y="317365"/>
                  <a:pt x="305177" y="353980"/>
                  <a:pt x="305266" y="392818"/>
                </a:cubicBezTo>
                <a:cubicBezTo>
                  <a:pt x="305266" y="432011"/>
                  <a:pt x="290225" y="469249"/>
                  <a:pt x="263170" y="497777"/>
                </a:cubicBezTo>
                <a:cubicBezTo>
                  <a:pt x="257563" y="503821"/>
                  <a:pt x="239763" y="503287"/>
                  <a:pt x="242255" y="486224"/>
                </a:cubicBezTo>
                <a:cubicBezTo>
                  <a:pt x="243501" y="478047"/>
                  <a:pt x="245459" y="470316"/>
                  <a:pt x="245459" y="462584"/>
                </a:cubicBezTo>
                <a:cubicBezTo>
                  <a:pt x="245459" y="443387"/>
                  <a:pt x="239674" y="425168"/>
                  <a:pt x="228905" y="409793"/>
                </a:cubicBezTo>
                <a:cubicBezTo>
                  <a:pt x="227125" y="410681"/>
                  <a:pt x="225078" y="411303"/>
                  <a:pt x="222942" y="411303"/>
                </a:cubicBezTo>
                <a:lnTo>
                  <a:pt x="82324" y="411303"/>
                </a:lnTo>
                <a:cubicBezTo>
                  <a:pt x="80188" y="411303"/>
                  <a:pt x="78141" y="410681"/>
                  <a:pt x="76361" y="409793"/>
                </a:cubicBezTo>
                <a:cubicBezTo>
                  <a:pt x="65592" y="425168"/>
                  <a:pt x="59807" y="443387"/>
                  <a:pt x="59807" y="462584"/>
                </a:cubicBezTo>
                <a:cubicBezTo>
                  <a:pt x="59807" y="470316"/>
                  <a:pt x="61587" y="478136"/>
                  <a:pt x="63011" y="486224"/>
                </a:cubicBezTo>
                <a:cubicBezTo>
                  <a:pt x="65681" y="501599"/>
                  <a:pt x="48771" y="504798"/>
                  <a:pt x="42096" y="497777"/>
                </a:cubicBezTo>
                <a:cubicBezTo>
                  <a:pt x="14952" y="469338"/>
                  <a:pt x="0" y="432011"/>
                  <a:pt x="0" y="392818"/>
                </a:cubicBezTo>
                <a:cubicBezTo>
                  <a:pt x="0" y="353980"/>
                  <a:pt x="14418" y="317453"/>
                  <a:pt x="40761" y="289103"/>
                </a:cubicBezTo>
                <a:cubicBezTo>
                  <a:pt x="31417" y="185210"/>
                  <a:pt x="67728" y="79540"/>
                  <a:pt x="143911" y="3465"/>
                </a:cubicBezTo>
                <a:close/>
              </a:path>
            </a:pathLst>
          </a:custGeom>
          <a:solidFill>
            <a:schemeClr val="accent1"/>
          </a:solidFill>
          <a:ln>
            <a:noFill/>
          </a:ln>
        </p:spPr>
      </p:sp>
      <p:sp>
        <p:nvSpPr>
          <p:cNvPr id="6" name="swift-bird-shape_47080"/>
          <p:cNvSpPr>
            <a:spLocks noChangeAspect="1"/>
          </p:cNvSpPr>
          <p:nvPr/>
        </p:nvSpPr>
        <p:spPr bwMode="auto">
          <a:xfrm>
            <a:off x="1914483" y="3805545"/>
            <a:ext cx="609685" cy="551201"/>
          </a:xfrm>
          <a:custGeom>
            <a:avLst/>
            <a:gdLst>
              <a:gd name="T0" fmla="*/ 7193 w 7628"/>
              <a:gd name="T1" fmla="*/ 4823 h 6906"/>
              <a:gd name="T2" fmla="*/ 6625 w 7628"/>
              <a:gd name="T3" fmla="*/ 4805 h 6906"/>
              <a:gd name="T4" fmla="*/ 6631 w 7628"/>
              <a:gd name="T5" fmla="*/ 4751 h 6906"/>
              <a:gd name="T6" fmla="*/ 6678 w 7628"/>
              <a:gd name="T7" fmla="*/ 3554 h 6906"/>
              <a:gd name="T8" fmla="*/ 6391 w 7628"/>
              <a:gd name="T9" fmla="*/ 2291 h 6906"/>
              <a:gd name="T10" fmla="*/ 5849 w 7628"/>
              <a:gd name="T11" fmla="*/ 882 h 6906"/>
              <a:gd name="T12" fmla="*/ 5400 w 7628"/>
              <a:gd name="T13" fmla="*/ 27 h 6906"/>
              <a:gd name="T14" fmla="*/ 5371 w 7628"/>
              <a:gd name="T15" fmla="*/ 0 h 6906"/>
              <a:gd name="T16" fmla="*/ 5283 w 7628"/>
              <a:gd name="T17" fmla="*/ 1069 h 6906"/>
              <a:gd name="T18" fmla="*/ 5650 w 7628"/>
              <a:gd name="T19" fmla="*/ 2992 h 6906"/>
              <a:gd name="T20" fmla="*/ 5407 w 7628"/>
              <a:gd name="T21" fmla="*/ 3934 h 6906"/>
              <a:gd name="T22" fmla="*/ 5046 w 7628"/>
              <a:gd name="T23" fmla="*/ 4320 h 6906"/>
              <a:gd name="T24" fmla="*/ 4764 w 7628"/>
              <a:gd name="T25" fmla="*/ 4599 h 6906"/>
              <a:gd name="T26" fmla="*/ 3932 w 7628"/>
              <a:gd name="T27" fmla="*/ 4424 h 6906"/>
              <a:gd name="T28" fmla="*/ 2378 w 7628"/>
              <a:gd name="T29" fmla="*/ 3870 h 6906"/>
              <a:gd name="T30" fmla="*/ 2387 w 7628"/>
              <a:gd name="T31" fmla="*/ 4008 h 6906"/>
              <a:gd name="T32" fmla="*/ 1776 w 7628"/>
              <a:gd name="T33" fmla="*/ 5366 h 6906"/>
              <a:gd name="T34" fmla="*/ 2491 w 7628"/>
              <a:gd name="T35" fmla="*/ 5263 h 6906"/>
              <a:gd name="T36" fmla="*/ 3561 w 7628"/>
              <a:gd name="T37" fmla="*/ 5177 h 6906"/>
              <a:gd name="T38" fmla="*/ 4246 w 7628"/>
              <a:gd name="T39" fmla="*/ 5281 h 6906"/>
              <a:gd name="T40" fmla="*/ 4053 w 7628"/>
              <a:gd name="T41" fmla="*/ 5811 h 6906"/>
              <a:gd name="T42" fmla="*/ 3375 w 7628"/>
              <a:gd name="T43" fmla="*/ 6049 h 6906"/>
              <a:gd name="T44" fmla="*/ 999 w 7628"/>
              <a:gd name="T45" fmla="*/ 6557 h 6906"/>
              <a:gd name="T46" fmla="*/ 110 w 7628"/>
              <a:gd name="T47" fmla="*/ 6617 h 6906"/>
              <a:gd name="T48" fmla="*/ 0 w 7628"/>
              <a:gd name="T49" fmla="*/ 6635 h 6906"/>
              <a:gd name="T50" fmla="*/ 758 w 7628"/>
              <a:gd name="T51" fmla="*/ 6850 h 6906"/>
              <a:gd name="T52" fmla="*/ 3558 w 7628"/>
              <a:gd name="T53" fmla="*/ 6795 h 6906"/>
              <a:gd name="T54" fmla="*/ 5193 w 7628"/>
              <a:gd name="T55" fmla="*/ 6525 h 6906"/>
              <a:gd name="T56" fmla="*/ 5890 w 7628"/>
              <a:gd name="T57" fmla="*/ 6168 h 6906"/>
              <a:gd name="T58" fmla="*/ 6039 w 7628"/>
              <a:gd name="T59" fmla="*/ 5964 h 6906"/>
              <a:gd name="T60" fmla="*/ 6276 w 7628"/>
              <a:gd name="T61" fmla="*/ 5948 h 6906"/>
              <a:gd name="T62" fmla="*/ 7564 w 7628"/>
              <a:gd name="T63" fmla="*/ 5149 h 6906"/>
              <a:gd name="T64" fmla="*/ 7469 w 7628"/>
              <a:gd name="T65" fmla="*/ 5004 h 6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28" h="6906">
                <a:moveTo>
                  <a:pt x="7360" y="4933"/>
                </a:moveTo>
                <a:cubicBezTo>
                  <a:pt x="7325" y="4864"/>
                  <a:pt x="7262" y="4839"/>
                  <a:pt x="7193" y="4823"/>
                </a:cubicBezTo>
                <a:cubicBezTo>
                  <a:pt x="7070" y="4795"/>
                  <a:pt x="6945" y="4770"/>
                  <a:pt x="6817" y="4779"/>
                </a:cubicBezTo>
                <a:cubicBezTo>
                  <a:pt x="6753" y="4783"/>
                  <a:pt x="6689" y="4796"/>
                  <a:pt x="6625" y="4805"/>
                </a:cubicBezTo>
                <a:cubicBezTo>
                  <a:pt x="6618" y="4806"/>
                  <a:pt x="6610" y="4806"/>
                  <a:pt x="6595" y="4808"/>
                </a:cubicBezTo>
                <a:cubicBezTo>
                  <a:pt x="6609" y="4785"/>
                  <a:pt x="6620" y="4768"/>
                  <a:pt x="6631" y="4751"/>
                </a:cubicBezTo>
                <a:cubicBezTo>
                  <a:pt x="6690" y="4659"/>
                  <a:pt x="6714" y="4558"/>
                  <a:pt x="6728" y="4451"/>
                </a:cubicBezTo>
                <a:cubicBezTo>
                  <a:pt x="6764" y="4149"/>
                  <a:pt x="6732" y="3851"/>
                  <a:pt x="6678" y="3554"/>
                </a:cubicBezTo>
                <a:cubicBezTo>
                  <a:pt x="6640" y="3343"/>
                  <a:pt x="6613" y="3129"/>
                  <a:pt x="6565" y="2920"/>
                </a:cubicBezTo>
                <a:cubicBezTo>
                  <a:pt x="6517" y="2708"/>
                  <a:pt x="6455" y="2499"/>
                  <a:pt x="6391" y="2291"/>
                </a:cubicBezTo>
                <a:cubicBezTo>
                  <a:pt x="6308" y="2026"/>
                  <a:pt x="6225" y="1759"/>
                  <a:pt x="6127" y="1500"/>
                </a:cubicBezTo>
                <a:cubicBezTo>
                  <a:pt x="6047" y="1289"/>
                  <a:pt x="5947" y="1086"/>
                  <a:pt x="5849" y="882"/>
                </a:cubicBezTo>
                <a:cubicBezTo>
                  <a:pt x="5771" y="718"/>
                  <a:pt x="5685" y="558"/>
                  <a:pt x="5601" y="398"/>
                </a:cubicBezTo>
                <a:cubicBezTo>
                  <a:pt x="5535" y="273"/>
                  <a:pt x="5467" y="151"/>
                  <a:pt x="5400" y="27"/>
                </a:cubicBezTo>
                <a:cubicBezTo>
                  <a:pt x="5396" y="19"/>
                  <a:pt x="5390" y="11"/>
                  <a:pt x="5385" y="3"/>
                </a:cubicBezTo>
                <a:cubicBezTo>
                  <a:pt x="5380" y="2"/>
                  <a:pt x="5376" y="1"/>
                  <a:pt x="5371" y="0"/>
                </a:cubicBezTo>
                <a:cubicBezTo>
                  <a:pt x="5345" y="75"/>
                  <a:pt x="5316" y="149"/>
                  <a:pt x="5295" y="225"/>
                </a:cubicBezTo>
                <a:cubicBezTo>
                  <a:pt x="5217" y="505"/>
                  <a:pt x="5230" y="786"/>
                  <a:pt x="5283" y="1069"/>
                </a:cubicBezTo>
                <a:cubicBezTo>
                  <a:pt x="5352" y="1444"/>
                  <a:pt x="5418" y="1820"/>
                  <a:pt x="5483" y="2196"/>
                </a:cubicBezTo>
                <a:cubicBezTo>
                  <a:pt x="5529" y="2464"/>
                  <a:pt x="5573" y="2731"/>
                  <a:pt x="5650" y="2992"/>
                </a:cubicBezTo>
                <a:cubicBezTo>
                  <a:pt x="5696" y="3151"/>
                  <a:pt x="5692" y="3309"/>
                  <a:pt x="5631" y="3467"/>
                </a:cubicBezTo>
                <a:cubicBezTo>
                  <a:pt x="5569" y="3629"/>
                  <a:pt x="5511" y="3793"/>
                  <a:pt x="5407" y="3934"/>
                </a:cubicBezTo>
                <a:cubicBezTo>
                  <a:pt x="5376" y="3977"/>
                  <a:pt x="5333" y="4012"/>
                  <a:pt x="5297" y="4051"/>
                </a:cubicBezTo>
                <a:cubicBezTo>
                  <a:pt x="5213" y="4140"/>
                  <a:pt x="5127" y="4228"/>
                  <a:pt x="5046" y="4320"/>
                </a:cubicBezTo>
                <a:cubicBezTo>
                  <a:pt x="4977" y="4398"/>
                  <a:pt x="4912" y="4480"/>
                  <a:pt x="4848" y="4562"/>
                </a:cubicBezTo>
                <a:cubicBezTo>
                  <a:pt x="4825" y="4592"/>
                  <a:pt x="4801" y="4606"/>
                  <a:pt x="4764" y="4599"/>
                </a:cubicBezTo>
                <a:cubicBezTo>
                  <a:pt x="4644" y="4579"/>
                  <a:pt x="4524" y="4565"/>
                  <a:pt x="4405" y="4540"/>
                </a:cubicBezTo>
                <a:cubicBezTo>
                  <a:pt x="4246" y="4506"/>
                  <a:pt x="4087" y="4472"/>
                  <a:pt x="3932" y="4424"/>
                </a:cubicBezTo>
                <a:cubicBezTo>
                  <a:pt x="3526" y="4300"/>
                  <a:pt x="3126" y="4181"/>
                  <a:pt x="2724" y="4045"/>
                </a:cubicBezTo>
                <a:cubicBezTo>
                  <a:pt x="2603" y="4004"/>
                  <a:pt x="2493" y="3929"/>
                  <a:pt x="2378" y="3870"/>
                </a:cubicBezTo>
                <a:cubicBezTo>
                  <a:pt x="2366" y="3863"/>
                  <a:pt x="2354" y="3858"/>
                  <a:pt x="2336" y="3849"/>
                </a:cubicBezTo>
                <a:cubicBezTo>
                  <a:pt x="2326" y="3915"/>
                  <a:pt x="2357" y="3962"/>
                  <a:pt x="2387" y="4008"/>
                </a:cubicBezTo>
                <a:cubicBezTo>
                  <a:pt x="3950" y="4583"/>
                  <a:pt x="4465" y="4948"/>
                  <a:pt x="1935" y="5248"/>
                </a:cubicBezTo>
                <a:cubicBezTo>
                  <a:pt x="1779" y="5266"/>
                  <a:pt x="1799" y="5343"/>
                  <a:pt x="1776" y="5366"/>
                </a:cubicBezTo>
                <a:cubicBezTo>
                  <a:pt x="1805" y="5363"/>
                  <a:pt x="1834" y="5362"/>
                  <a:pt x="1862" y="5357"/>
                </a:cubicBezTo>
                <a:cubicBezTo>
                  <a:pt x="2072" y="5326"/>
                  <a:pt x="2281" y="5288"/>
                  <a:pt x="2491" y="5263"/>
                </a:cubicBezTo>
                <a:cubicBezTo>
                  <a:pt x="2713" y="5237"/>
                  <a:pt x="2936" y="5223"/>
                  <a:pt x="3158" y="5204"/>
                </a:cubicBezTo>
                <a:cubicBezTo>
                  <a:pt x="3292" y="5193"/>
                  <a:pt x="3428" y="5170"/>
                  <a:pt x="3561" y="5177"/>
                </a:cubicBezTo>
                <a:cubicBezTo>
                  <a:pt x="3731" y="5186"/>
                  <a:pt x="3899" y="5219"/>
                  <a:pt x="4068" y="5244"/>
                </a:cubicBezTo>
                <a:cubicBezTo>
                  <a:pt x="4128" y="5253"/>
                  <a:pt x="4187" y="5269"/>
                  <a:pt x="4246" y="5281"/>
                </a:cubicBezTo>
                <a:cubicBezTo>
                  <a:pt x="4290" y="5290"/>
                  <a:pt x="4306" y="5313"/>
                  <a:pt x="4291" y="5355"/>
                </a:cubicBezTo>
                <a:cubicBezTo>
                  <a:pt x="4235" y="5519"/>
                  <a:pt x="4159" y="5674"/>
                  <a:pt x="4053" y="5811"/>
                </a:cubicBezTo>
                <a:cubicBezTo>
                  <a:pt x="4019" y="5855"/>
                  <a:pt x="3956" y="5885"/>
                  <a:pt x="3900" y="5903"/>
                </a:cubicBezTo>
                <a:cubicBezTo>
                  <a:pt x="3727" y="5957"/>
                  <a:pt x="3552" y="6007"/>
                  <a:pt x="3375" y="6049"/>
                </a:cubicBezTo>
                <a:cubicBezTo>
                  <a:pt x="2957" y="6149"/>
                  <a:pt x="2539" y="6247"/>
                  <a:pt x="2118" y="6337"/>
                </a:cubicBezTo>
                <a:cubicBezTo>
                  <a:pt x="1747" y="6417"/>
                  <a:pt x="1372" y="6484"/>
                  <a:pt x="999" y="6557"/>
                </a:cubicBezTo>
                <a:cubicBezTo>
                  <a:pt x="858" y="6585"/>
                  <a:pt x="715" y="6580"/>
                  <a:pt x="571" y="6585"/>
                </a:cubicBezTo>
                <a:cubicBezTo>
                  <a:pt x="417" y="6590"/>
                  <a:pt x="264" y="6606"/>
                  <a:pt x="110" y="6617"/>
                </a:cubicBezTo>
                <a:cubicBezTo>
                  <a:pt x="75" y="6619"/>
                  <a:pt x="40" y="6619"/>
                  <a:pt x="5" y="6620"/>
                </a:cubicBezTo>
                <a:cubicBezTo>
                  <a:pt x="3" y="6625"/>
                  <a:pt x="2" y="6630"/>
                  <a:pt x="0" y="6635"/>
                </a:cubicBezTo>
                <a:cubicBezTo>
                  <a:pt x="59" y="6665"/>
                  <a:pt x="117" y="6699"/>
                  <a:pt x="178" y="6723"/>
                </a:cubicBezTo>
                <a:cubicBezTo>
                  <a:pt x="364" y="6797"/>
                  <a:pt x="560" y="6831"/>
                  <a:pt x="758" y="6850"/>
                </a:cubicBezTo>
                <a:cubicBezTo>
                  <a:pt x="1273" y="6901"/>
                  <a:pt x="1790" y="6906"/>
                  <a:pt x="2307" y="6894"/>
                </a:cubicBezTo>
                <a:cubicBezTo>
                  <a:pt x="2726" y="6884"/>
                  <a:pt x="3144" y="6858"/>
                  <a:pt x="3558" y="6795"/>
                </a:cubicBezTo>
                <a:cubicBezTo>
                  <a:pt x="3843" y="6752"/>
                  <a:pt x="4126" y="6699"/>
                  <a:pt x="4411" y="6658"/>
                </a:cubicBezTo>
                <a:cubicBezTo>
                  <a:pt x="4673" y="6620"/>
                  <a:pt x="4935" y="6585"/>
                  <a:pt x="5193" y="6525"/>
                </a:cubicBezTo>
                <a:cubicBezTo>
                  <a:pt x="5398" y="6478"/>
                  <a:pt x="5578" y="6380"/>
                  <a:pt x="5751" y="6264"/>
                </a:cubicBezTo>
                <a:cubicBezTo>
                  <a:pt x="5798" y="6233"/>
                  <a:pt x="5844" y="6201"/>
                  <a:pt x="5890" y="6168"/>
                </a:cubicBezTo>
                <a:cubicBezTo>
                  <a:pt x="5948" y="6126"/>
                  <a:pt x="5988" y="6071"/>
                  <a:pt x="5999" y="5999"/>
                </a:cubicBezTo>
                <a:cubicBezTo>
                  <a:pt x="6002" y="5974"/>
                  <a:pt x="6013" y="5964"/>
                  <a:pt x="6039" y="5964"/>
                </a:cubicBezTo>
                <a:cubicBezTo>
                  <a:pt x="6102" y="5962"/>
                  <a:pt x="6165" y="5957"/>
                  <a:pt x="6229" y="5955"/>
                </a:cubicBezTo>
                <a:cubicBezTo>
                  <a:pt x="6246" y="5955"/>
                  <a:pt x="6262" y="5953"/>
                  <a:pt x="6276" y="5948"/>
                </a:cubicBezTo>
                <a:cubicBezTo>
                  <a:pt x="6731" y="5905"/>
                  <a:pt x="7160" y="5658"/>
                  <a:pt x="7395" y="5269"/>
                </a:cubicBezTo>
                <a:cubicBezTo>
                  <a:pt x="7442" y="5216"/>
                  <a:pt x="7507" y="5188"/>
                  <a:pt x="7564" y="5149"/>
                </a:cubicBezTo>
                <a:cubicBezTo>
                  <a:pt x="7585" y="5135"/>
                  <a:pt x="7604" y="5118"/>
                  <a:pt x="7628" y="5099"/>
                </a:cubicBezTo>
                <a:cubicBezTo>
                  <a:pt x="7578" y="5052"/>
                  <a:pt x="7528" y="5017"/>
                  <a:pt x="7469" y="5004"/>
                </a:cubicBezTo>
                <a:cubicBezTo>
                  <a:pt x="7421" y="4994"/>
                  <a:pt x="7382" y="4977"/>
                  <a:pt x="7360" y="4933"/>
                </a:cubicBezTo>
                <a:close/>
              </a:path>
            </a:pathLst>
          </a:custGeom>
          <a:solidFill>
            <a:schemeClr val="accent1"/>
          </a:solidFill>
          <a:ln>
            <a:noFill/>
          </a:ln>
        </p:spPr>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48005" y="800100"/>
            <a:ext cx="7452995" cy="723265"/>
          </a:xfrm>
          <a:prstGeom prst="rect">
            <a:avLst/>
          </a:prstGeom>
        </p:spPr>
        <p:txBody>
          <a:bodyPr vert="horz" lIns="68580" tIns="34290" rIns="68580" bIns="34290" rtlCol="0" anchor="ctr">
            <a:normAutofit fontScale="6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The era of</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a:t>
            </a: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Blockchain+</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rPr>
              <a:t>，</a:t>
            </a: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only</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Traverser</a:t>
            </a:r>
            <a:r>
              <a:rPr kumimoji="1" lang="zh-CN" altLang="en-US" sz="360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rPr>
              <a:t>can survive</a:t>
            </a:r>
            <a:endParaRPr kumimoji="1" lang="en-US" altLang="zh-CN" sz="36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7" name="标题 1"/>
          <p:cNvSpPr txBox="1"/>
          <p:nvPr/>
        </p:nvSpPr>
        <p:spPr>
          <a:xfrm>
            <a:off x="1217295" y="1294944"/>
            <a:ext cx="6858000" cy="72335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CN" altLang="en-US" sz="1800" dirty="0">
                <a:solidFill>
                  <a:schemeClr val="bg1"/>
                </a:solidFill>
                <a:latin typeface="Arial" panose="020B0604020202020204" pitchFamily="34" charset="0"/>
                <a:ea typeface="微软雅黑" panose="020B0503020204020204" charset="-122"/>
                <a:cs typeface="微软雅黑" panose="020B0503020204020204" charset="-122"/>
              </a:rPr>
              <a:t>Always begin with the end</a:t>
            </a:r>
            <a:r>
              <a:rPr kumimoji="1" lang="en-US" altLang="zh-CN" sz="1800" dirty="0">
                <a:solidFill>
                  <a:schemeClr val="bg1"/>
                </a:solidFill>
                <a:latin typeface="Arial" panose="020B0604020202020204" pitchFamily="34" charset="0"/>
                <a:ea typeface="微软雅黑" panose="020B0503020204020204" charset="-122"/>
                <a:cs typeface="微软雅黑" panose="020B0503020204020204" charset="-122"/>
              </a:rPr>
              <a:t>.</a:t>
            </a:r>
            <a:endParaRPr kumimoji="1" lang="en-US" altLang="zh-CN" sz="18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2" name="文本框 11"/>
          <p:cNvSpPr txBox="1"/>
          <p:nvPr/>
        </p:nvSpPr>
        <p:spPr>
          <a:xfrm>
            <a:off x="2585720" y="2387600"/>
            <a:ext cx="6487160" cy="737235"/>
          </a:xfrm>
          <a:prstGeom prst="rect">
            <a:avLst/>
          </a:prstGeom>
          <a:noFill/>
        </p:spPr>
        <p:txBody>
          <a:bodyPr wrap="square" rtlCol="0">
            <a:spAutoFit/>
          </a:bodyPr>
          <a:lstStyle/>
          <a:p>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Stepping into the future time machine</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endParaRPr lang="zh-CN" altLang="zh-CN" sz="1050" dirty="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Passing through the </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mist</a:t>
            </a:r>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 of history</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a:t>
            </a:r>
            <a:endParaRPr lang="zh-CN" altLang="zh-CN" sz="1050" dirty="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Stand</a:t>
            </a:r>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ing</a:t>
            </a:r>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 in the future and look at the present.</a:t>
            </a:r>
            <a:endParaRPr lang="zh-CN" altLang="zh-CN" sz="1050" dirty="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050" dirty="0">
                <a:solidFill>
                  <a:schemeClr val="bg1"/>
                </a:solidFill>
                <a:latin typeface="Arial" panose="020B0604020202020204" pitchFamily="34" charset="0"/>
                <a:ea typeface="微软雅黑" panose="020B0503020204020204" charset="-122"/>
                <a:cs typeface="微软雅黑" panose="020B0503020204020204" charset="-122"/>
              </a:rPr>
              <a:t>——to b</a:t>
            </a:r>
            <a:r>
              <a:rPr lang="zh-CN" altLang="zh-CN" sz="1050" dirty="0">
                <a:solidFill>
                  <a:schemeClr val="bg1"/>
                </a:solidFill>
                <a:latin typeface="Arial" panose="020B0604020202020204" pitchFamily="34" charset="0"/>
                <a:ea typeface="微软雅黑" panose="020B0503020204020204" charset="-122"/>
                <a:cs typeface="微软雅黑" panose="020B0503020204020204" charset="-122"/>
              </a:rPr>
              <a:t>ecome observers, witnesses, participants and promoters of great changes in human history！</a:t>
            </a:r>
            <a:endParaRPr lang="zh-CN" altLang="zh-CN" sz="105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21" name="文本框 20"/>
          <p:cNvSpPr txBox="1"/>
          <p:nvPr/>
        </p:nvSpPr>
        <p:spPr>
          <a:xfrm>
            <a:off x="2585786" y="3712204"/>
            <a:ext cx="5801362" cy="737235"/>
          </a:xfrm>
          <a:prstGeom prst="rect">
            <a:avLst/>
          </a:prstGeom>
          <a:noFill/>
        </p:spPr>
        <p:txBody>
          <a:bodyPr wrap="square" rtlCol="0">
            <a:spAutoFit/>
          </a:bodyPr>
          <a:lstStyle/>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Who will be the petrel when the storm is coming?</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kumimoji="1" 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There is no age difference </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In the world of </a:t>
            </a:r>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a:t>
            </a:r>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blockchain +</a:t>
            </a:r>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a:p>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There is only </a:t>
            </a:r>
            <a:r>
              <a:rPr kumimoji="1" lang="zh-CN" altLang="en-US" sz="1050" dirty="0">
                <a:solidFill>
                  <a:schemeClr val="bg1"/>
                </a:solidFill>
                <a:latin typeface="Arial" panose="020B0604020202020204" pitchFamily="34" charset="0"/>
                <a:ea typeface="微软雅黑" panose="020B0503020204020204" charset="-122"/>
                <a:cs typeface="微软雅黑" panose="020B0503020204020204" charset="-122"/>
                <a:sym typeface="+mn-ea"/>
              </a:rPr>
              <a:t>attack and retreat</a:t>
            </a:r>
            <a:r>
              <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rPr>
              <a:t>.</a:t>
            </a:r>
            <a:endParaRPr kumimoji="1" lang="en-US" altLang="zh-CN" sz="1050" dirty="0">
              <a:solidFill>
                <a:schemeClr val="bg1"/>
              </a:solidFill>
              <a:latin typeface="Arial" panose="020B0604020202020204" pitchFamily="34" charset="0"/>
              <a:ea typeface="微软雅黑" panose="020B0503020204020204" charset="-122"/>
              <a:cs typeface="微软雅黑" panose="020B0503020204020204" charset="-122"/>
              <a:sym typeface="+mn-ea"/>
            </a:endParaRPr>
          </a:p>
        </p:txBody>
      </p:sp>
      <p:sp>
        <p:nvSpPr>
          <p:cNvPr id="4" name="rocket-launch_117992"/>
          <p:cNvSpPr>
            <a:spLocks noChangeAspect="1"/>
          </p:cNvSpPr>
          <p:nvPr/>
        </p:nvSpPr>
        <p:spPr bwMode="auto">
          <a:xfrm>
            <a:off x="2058407" y="2451693"/>
            <a:ext cx="320566" cy="609685"/>
          </a:xfrm>
          <a:custGeom>
            <a:avLst/>
            <a:gdLst>
              <a:gd name="connsiteX0" fmla="*/ 202549 w 305266"/>
              <a:gd name="connsiteY0" fmla="*/ 431904 h 580585"/>
              <a:gd name="connsiteX1" fmla="*/ 214835 w 305266"/>
              <a:gd name="connsiteY1" fmla="*/ 444258 h 580585"/>
              <a:gd name="connsiteX2" fmla="*/ 214835 w 305266"/>
              <a:gd name="connsiteY2" fmla="*/ 506204 h 580585"/>
              <a:gd name="connsiteX3" fmla="*/ 202549 w 305266"/>
              <a:gd name="connsiteY3" fmla="*/ 518558 h 580585"/>
              <a:gd name="connsiteX4" fmla="*/ 190174 w 305266"/>
              <a:gd name="connsiteY4" fmla="*/ 506204 h 580585"/>
              <a:gd name="connsiteX5" fmla="*/ 190174 w 305266"/>
              <a:gd name="connsiteY5" fmla="*/ 444258 h 580585"/>
              <a:gd name="connsiteX6" fmla="*/ 202549 w 305266"/>
              <a:gd name="connsiteY6" fmla="*/ 431904 h 580585"/>
              <a:gd name="connsiteX7" fmla="*/ 152545 w 305266"/>
              <a:gd name="connsiteY7" fmla="*/ 431904 h 580585"/>
              <a:gd name="connsiteX8" fmla="*/ 164305 w 305266"/>
              <a:gd name="connsiteY8" fmla="*/ 440880 h 580585"/>
              <a:gd name="connsiteX9" fmla="*/ 164840 w 305266"/>
              <a:gd name="connsiteY9" fmla="*/ 444257 h 580585"/>
              <a:gd name="connsiteX10" fmla="*/ 164840 w 305266"/>
              <a:gd name="connsiteY10" fmla="*/ 568321 h 580585"/>
              <a:gd name="connsiteX11" fmla="*/ 164484 w 305266"/>
              <a:gd name="connsiteY11" fmla="*/ 571165 h 580585"/>
              <a:gd name="connsiteX12" fmla="*/ 152456 w 305266"/>
              <a:gd name="connsiteY12" fmla="*/ 580585 h 580585"/>
              <a:gd name="connsiteX13" fmla="*/ 140428 w 305266"/>
              <a:gd name="connsiteY13" fmla="*/ 571165 h 580585"/>
              <a:gd name="connsiteX14" fmla="*/ 140072 w 305266"/>
              <a:gd name="connsiteY14" fmla="*/ 568321 h 580585"/>
              <a:gd name="connsiteX15" fmla="*/ 140072 w 305266"/>
              <a:gd name="connsiteY15" fmla="*/ 444435 h 580585"/>
              <a:gd name="connsiteX16" fmla="*/ 140607 w 305266"/>
              <a:gd name="connsiteY16" fmla="*/ 441147 h 580585"/>
              <a:gd name="connsiteX17" fmla="*/ 143636 w 305266"/>
              <a:gd name="connsiteY17" fmla="*/ 435726 h 580585"/>
              <a:gd name="connsiteX18" fmla="*/ 143814 w 305266"/>
              <a:gd name="connsiteY18" fmla="*/ 435548 h 580585"/>
              <a:gd name="connsiteX19" fmla="*/ 152545 w 305266"/>
              <a:gd name="connsiteY19" fmla="*/ 431904 h 580585"/>
              <a:gd name="connsiteX20" fmla="*/ 102637 w 305266"/>
              <a:gd name="connsiteY20" fmla="*/ 431904 h 580585"/>
              <a:gd name="connsiteX21" fmla="*/ 115021 w 305266"/>
              <a:gd name="connsiteY21" fmla="*/ 444258 h 580585"/>
              <a:gd name="connsiteX22" fmla="*/ 115021 w 305266"/>
              <a:gd name="connsiteY22" fmla="*/ 506204 h 580585"/>
              <a:gd name="connsiteX23" fmla="*/ 102637 w 305266"/>
              <a:gd name="connsiteY23" fmla="*/ 518558 h 580585"/>
              <a:gd name="connsiteX24" fmla="*/ 90253 w 305266"/>
              <a:gd name="connsiteY24" fmla="*/ 506204 h 580585"/>
              <a:gd name="connsiteX25" fmla="*/ 90253 w 305266"/>
              <a:gd name="connsiteY25" fmla="*/ 444258 h 580585"/>
              <a:gd name="connsiteX26" fmla="*/ 102637 w 305266"/>
              <a:gd name="connsiteY26" fmla="*/ 431904 h 580585"/>
              <a:gd name="connsiteX27" fmla="*/ 259699 w 305266"/>
              <a:gd name="connsiteY27" fmla="*/ 323052 h 580585"/>
              <a:gd name="connsiteX28" fmla="*/ 241721 w 305266"/>
              <a:gd name="connsiteY28" fmla="*/ 386063 h 580585"/>
              <a:gd name="connsiteX29" fmla="*/ 268954 w 305266"/>
              <a:gd name="connsiteY29" fmla="*/ 445875 h 580585"/>
              <a:gd name="connsiteX30" fmla="*/ 280524 w 305266"/>
              <a:gd name="connsiteY30" fmla="*/ 392818 h 580585"/>
              <a:gd name="connsiteX31" fmla="*/ 259699 w 305266"/>
              <a:gd name="connsiteY31" fmla="*/ 323052 h 580585"/>
              <a:gd name="connsiteX32" fmla="*/ 45567 w 305266"/>
              <a:gd name="connsiteY32" fmla="*/ 323052 h 580585"/>
              <a:gd name="connsiteX33" fmla="*/ 24742 w 305266"/>
              <a:gd name="connsiteY33" fmla="*/ 392818 h 580585"/>
              <a:gd name="connsiteX34" fmla="*/ 36312 w 305266"/>
              <a:gd name="connsiteY34" fmla="*/ 445875 h 580585"/>
              <a:gd name="connsiteX35" fmla="*/ 63545 w 305266"/>
              <a:gd name="connsiteY35" fmla="*/ 386063 h 580585"/>
              <a:gd name="connsiteX36" fmla="*/ 45567 w 305266"/>
              <a:gd name="connsiteY36" fmla="*/ 323052 h 580585"/>
              <a:gd name="connsiteX37" fmla="*/ 87575 w 305266"/>
              <a:gd name="connsiteY37" fmla="*/ 133220 h 580585"/>
              <a:gd name="connsiteX38" fmla="*/ 90423 w 305266"/>
              <a:gd name="connsiteY38" fmla="*/ 386508 h 580585"/>
              <a:gd name="connsiteX39" fmla="*/ 214754 w 305266"/>
              <a:gd name="connsiteY39" fmla="*/ 386508 h 580585"/>
              <a:gd name="connsiteX40" fmla="*/ 217602 w 305266"/>
              <a:gd name="connsiteY40" fmla="*/ 133220 h 580585"/>
              <a:gd name="connsiteX41" fmla="*/ 152544 w 305266"/>
              <a:gd name="connsiteY41" fmla="*/ 29949 h 580585"/>
              <a:gd name="connsiteX42" fmla="*/ 98611 w 305266"/>
              <a:gd name="connsiteY42" fmla="*/ 108691 h 580585"/>
              <a:gd name="connsiteX43" fmla="*/ 206655 w 305266"/>
              <a:gd name="connsiteY43" fmla="*/ 108691 h 580585"/>
              <a:gd name="connsiteX44" fmla="*/ 152544 w 305266"/>
              <a:gd name="connsiteY44" fmla="*/ 29949 h 580585"/>
              <a:gd name="connsiteX45" fmla="*/ 143911 w 305266"/>
              <a:gd name="connsiteY45" fmla="*/ 3465 h 580585"/>
              <a:gd name="connsiteX46" fmla="*/ 161355 w 305266"/>
              <a:gd name="connsiteY46" fmla="*/ 3465 h 580585"/>
              <a:gd name="connsiteX47" fmla="*/ 264505 w 305266"/>
              <a:gd name="connsiteY47" fmla="*/ 289103 h 580585"/>
              <a:gd name="connsiteX48" fmla="*/ 305266 w 305266"/>
              <a:gd name="connsiteY48" fmla="*/ 392818 h 580585"/>
              <a:gd name="connsiteX49" fmla="*/ 263170 w 305266"/>
              <a:gd name="connsiteY49" fmla="*/ 497777 h 580585"/>
              <a:gd name="connsiteX50" fmla="*/ 242255 w 305266"/>
              <a:gd name="connsiteY50" fmla="*/ 486224 h 580585"/>
              <a:gd name="connsiteX51" fmla="*/ 245459 w 305266"/>
              <a:gd name="connsiteY51" fmla="*/ 462584 h 580585"/>
              <a:gd name="connsiteX52" fmla="*/ 228905 w 305266"/>
              <a:gd name="connsiteY52" fmla="*/ 409793 h 580585"/>
              <a:gd name="connsiteX53" fmla="*/ 222942 w 305266"/>
              <a:gd name="connsiteY53" fmla="*/ 411303 h 580585"/>
              <a:gd name="connsiteX54" fmla="*/ 82324 w 305266"/>
              <a:gd name="connsiteY54" fmla="*/ 411303 h 580585"/>
              <a:gd name="connsiteX55" fmla="*/ 76361 w 305266"/>
              <a:gd name="connsiteY55" fmla="*/ 409793 h 580585"/>
              <a:gd name="connsiteX56" fmla="*/ 59807 w 305266"/>
              <a:gd name="connsiteY56" fmla="*/ 462584 h 580585"/>
              <a:gd name="connsiteX57" fmla="*/ 63011 w 305266"/>
              <a:gd name="connsiteY57" fmla="*/ 486224 h 580585"/>
              <a:gd name="connsiteX58" fmla="*/ 42096 w 305266"/>
              <a:gd name="connsiteY58" fmla="*/ 497777 h 580585"/>
              <a:gd name="connsiteX59" fmla="*/ 0 w 305266"/>
              <a:gd name="connsiteY59" fmla="*/ 392818 h 580585"/>
              <a:gd name="connsiteX60" fmla="*/ 40761 w 305266"/>
              <a:gd name="connsiteY60" fmla="*/ 289103 h 580585"/>
              <a:gd name="connsiteX61" fmla="*/ 143911 w 305266"/>
              <a:gd name="connsiteY61" fmla="*/ 3465 h 58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5266" h="580585">
                <a:moveTo>
                  <a:pt x="202549" y="431904"/>
                </a:moveTo>
                <a:cubicBezTo>
                  <a:pt x="209404" y="431904"/>
                  <a:pt x="215013" y="437326"/>
                  <a:pt x="214835" y="444258"/>
                </a:cubicBezTo>
                <a:lnTo>
                  <a:pt x="214835" y="506204"/>
                </a:lnTo>
                <a:cubicBezTo>
                  <a:pt x="214835" y="512959"/>
                  <a:pt x="209315" y="518558"/>
                  <a:pt x="202549" y="518558"/>
                </a:cubicBezTo>
                <a:cubicBezTo>
                  <a:pt x="195783" y="518558"/>
                  <a:pt x="190174" y="513048"/>
                  <a:pt x="190174" y="506204"/>
                </a:cubicBezTo>
                <a:lnTo>
                  <a:pt x="190174" y="444258"/>
                </a:lnTo>
                <a:cubicBezTo>
                  <a:pt x="190174" y="437503"/>
                  <a:pt x="195605" y="431904"/>
                  <a:pt x="202549" y="431904"/>
                </a:cubicBezTo>
                <a:close/>
                <a:moveTo>
                  <a:pt x="152545" y="431904"/>
                </a:moveTo>
                <a:cubicBezTo>
                  <a:pt x="158247" y="431904"/>
                  <a:pt x="163058" y="435726"/>
                  <a:pt x="164305" y="440880"/>
                </a:cubicBezTo>
                <a:cubicBezTo>
                  <a:pt x="164662" y="441947"/>
                  <a:pt x="164840" y="443013"/>
                  <a:pt x="164840" y="444257"/>
                </a:cubicBezTo>
                <a:lnTo>
                  <a:pt x="164840" y="568321"/>
                </a:lnTo>
                <a:cubicBezTo>
                  <a:pt x="164840" y="569210"/>
                  <a:pt x="164662" y="570187"/>
                  <a:pt x="164484" y="571165"/>
                </a:cubicBezTo>
                <a:cubicBezTo>
                  <a:pt x="163147" y="576586"/>
                  <a:pt x="158247" y="580585"/>
                  <a:pt x="152456" y="580585"/>
                </a:cubicBezTo>
                <a:cubicBezTo>
                  <a:pt x="146665" y="580585"/>
                  <a:pt x="141765" y="576586"/>
                  <a:pt x="140428" y="571165"/>
                </a:cubicBezTo>
                <a:cubicBezTo>
                  <a:pt x="140250" y="570187"/>
                  <a:pt x="140072" y="569210"/>
                  <a:pt x="140072" y="568321"/>
                </a:cubicBezTo>
                <a:lnTo>
                  <a:pt x="140072" y="444435"/>
                </a:lnTo>
                <a:cubicBezTo>
                  <a:pt x="140072" y="443280"/>
                  <a:pt x="140339" y="442213"/>
                  <a:pt x="140607" y="441147"/>
                </a:cubicBezTo>
                <a:cubicBezTo>
                  <a:pt x="141141" y="439014"/>
                  <a:pt x="142210" y="437148"/>
                  <a:pt x="143636" y="435726"/>
                </a:cubicBezTo>
                <a:lnTo>
                  <a:pt x="143814" y="435548"/>
                </a:lnTo>
                <a:cubicBezTo>
                  <a:pt x="146041" y="433326"/>
                  <a:pt x="149160" y="431904"/>
                  <a:pt x="152545" y="431904"/>
                </a:cubicBezTo>
                <a:close/>
                <a:moveTo>
                  <a:pt x="102637" y="431904"/>
                </a:moveTo>
                <a:cubicBezTo>
                  <a:pt x="109408" y="431904"/>
                  <a:pt x="115021" y="437326"/>
                  <a:pt x="115021" y="444258"/>
                </a:cubicBezTo>
                <a:lnTo>
                  <a:pt x="115021" y="506204"/>
                </a:lnTo>
                <a:cubicBezTo>
                  <a:pt x="115021" y="512959"/>
                  <a:pt x="109408" y="518558"/>
                  <a:pt x="102637" y="518558"/>
                </a:cubicBezTo>
                <a:cubicBezTo>
                  <a:pt x="95866" y="518558"/>
                  <a:pt x="90253" y="513048"/>
                  <a:pt x="90253" y="506204"/>
                </a:cubicBezTo>
                <a:lnTo>
                  <a:pt x="90253" y="444258"/>
                </a:lnTo>
                <a:cubicBezTo>
                  <a:pt x="90253" y="437503"/>
                  <a:pt x="95777" y="431904"/>
                  <a:pt x="102637" y="431904"/>
                </a:cubicBezTo>
                <a:close/>
                <a:moveTo>
                  <a:pt x="259699" y="323052"/>
                </a:moveTo>
                <a:cubicBezTo>
                  <a:pt x="259610" y="323763"/>
                  <a:pt x="248574" y="368378"/>
                  <a:pt x="241721" y="386063"/>
                </a:cubicBezTo>
                <a:cubicBezTo>
                  <a:pt x="256406" y="403127"/>
                  <a:pt x="265751" y="423746"/>
                  <a:pt x="268954" y="445875"/>
                </a:cubicBezTo>
                <a:cubicBezTo>
                  <a:pt x="276430" y="429433"/>
                  <a:pt x="280524" y="411392"/>
                  <a:pt x="280524" y="392818"/>
                </a:cubicBezTo>
                <a:cubicBezTo>
                  <a:pt x="280524" y="367578"/>
                  <a:pt x="273226" y="343493"/>
                  <a:pt x="259699" y="323052"/>
                </a:cubicBezTo>
                <a:close/>
                <a:moveTo>
                  <a:pt x="45567" y="323052"/>
                </a:moveTo>
                <a:cubicBezTo>
                  <a:pt x="32040" y="343671"/>
                  <a:pt x="24742" y="367667"/>
                  <a:pt x="24742" y="392818"/>
                </a:cubicBezTo>
                <a:cubicBezTo>
                  <a:pt x="24742" y="411392"/>
                  <a:pt x="28658" y="429433"/>
                  <a:pt x="36312" y="445875"/>
                </a:cubicBezTo>
                <a:cubicBezTo>
                  <a:pt x="39337" y="423746"/>
                  <a:pt x="48771" y="403127"/>
                  <a:pt x="63545" y="386063"/>
                </a:cubicBezTo>
                <a:cubicBezTo>
                  <a:pt x="58561" y="373355"/>
                  <a:pt x="45656" y="323941"/>
                  <a:pt x="45567" y="323052"/>
                </a:cubicBezTo>
                <a:close/>
                <a:moveTo>
                  <a:pt x="87575" y="133220"/>
                </a:moveTo>
                <a:cubicBezTo>
                  <a:pt x="55891" y="213383"/>
                  <a:pt x="55535" y="304745"/>
                  <a:pt x="90423" y="386508"/>
                </a:cubicBezTo>
                <a:lnTo>
                  <a:pt x="214754" y="386508"/>
                </a:lnTo>
                <a:cubicBezTo>
                  <a:pt x="249642" y="304745"/>
                  <a:pt x="249286" y="213383"/>
                  <a:pt x="217602" y="133220"/>
                </a:cubicBezTo>
                <a:close/>
                <a:moveTo>
                  <a:pt x="152544" y="29949"/>
                </a:moveTo>
                <a:cubicBezTo>
                  <a:pt x="130472" y="53678"/>
                  <a:pt x="112495" y="80251"/>
                  <a:pt x="98611" y="108691"/>
                </a:cubicBezTo>
                <a:lnTo>
                  <a:pt x="206655" y="108691"/>
                </a:lnTo>
                <a:cubicBezTo>
                  <a:pt x="192682" y="80340"/>
                  <a:pt x="174616" y="53678"/>
                  <a:pt x="152544" y="29949"/>
                </a:cubicBezTo>
                <a:close/>
                <a:moveTo>
                  <a:pt x="143911" y="3465"/>
                </a:moveTo>
                <a:cubicBezTo>
                  <a:pt x="148539" y="-1156"/>
                  <a:pt x="156727" y="-1156"/>
                  <a:pt x="161355" y="3465"/>
                </a:cubicBezTo>
                <a:cubicBezTo>
                  <a:pt x="237538" y="79540"/>
                  <a:pt x="273849" y="185299"/>
                  <a:pt x="264505" y="289103"/>
                </a:cubicBezTo>
                <a:cubicBezTo>
                  <a:pt x="290848" y="317365"/>
                  <a:pt x="305177" y="353980"/>
                  <a:pt x="305266" y="392818"/>
                </a:cubicBezTo>
                <a:cubicBezTo>
                  <a:pt x="305266" y="432011"/>
                  <a:pt x="290225" y="469249"/>
                  <a:pt x="263170" y="497777"/>
                </a:cubicBezTo>
                <a:cubicBezTo>
                  <a:pt x="257563" y="503821"/>
                  <a:pt x="239763" y="503287"/>
                  <a:pt x="242255" y="486224"/>
                </a:cubicBezTo>
                <a:cubicBezTo>
                  <a:pt x="243501" y="478047"/>
                  <a:pt x="245459" y="470316"/>
                  <a:pt x="245459" y="462584"/>
                </a:cubicBezTo>
                <a:cubicBezTo>
                  <a:pt x="245459" y="443387"/>
                  <a:pt x="239674" y="425168"/>
                  <a:pt x="228905" y="409793"/>
                </a:cubicBezTo>
                <a:cubicBezTo>
                  <a:pt x="227125" y="410681"/>
                  <a:pt x="225078" y="411303"/>
                  <a:pt x="222942" y="411303"/>
                </a:cubicBezTo>
                <a:lnTo>
                  <a:pt x="82324" y="411303"/>
                </a:lnTo>
                <a:cubicBezTo>
                  <a:pt x="80188" y="411303"/>
                  <a:pt x="78141" y="410681"/>
                  <a:pt x="76361" y="409793"/>
                </a:cubicBezTo>
                <a:cubicBezTo>
                  <a:pt x="65592" y="425168"/>
                  <a:pt x="59807" y="443387"/>
                  <a:pt x="59807" y="462584"/>
                </a:cubicBezTo>
                <a:cubicBezTo>
                  <a:pt x="59807" y="470316"/>
                  <a:pt x="61587" y="478136"/>
                  <a:pt x="63011" y="486224"/>
                </a:cubicBezTo>
                <a:cubicBezTo>
                  <a:pt x="65681" y="501599"/>
                  <a:pt x="48771" y="504798"/>
                  <a:pt x="42096" y="497777"/>
                </a:cubicBezTo>
                <a:cubicBezTo>
                  <a:pt x="14952" y="469338"/>
                  <a:pt x="0" y="432011"/>
                  <a:pt x="0" y="392818"/>
                </a:cubicBezTo>
                <a:cubicBezTo>
                  <a:pt x="0" y="353980"/>
                  <a:pt x="14418" y="317453"/>
                  <a:pt x="40761" y="289103"/>
                </a:cubicBezTo>
                <a:cubicBezTo>
                  <a:pt x="31417" y="185210"/>
                  <a:pt x="67728" y="79540"/>
                  <a:pt x="143911" y="3465"/>
                </a:cubicBezTo>
                <a:close/>
              </a:path>
            </a:pathLst>
          </a:custGeom>
          <a:solidFill>
            <a:schemeClr val="accent1"/>
          </a:solidFill>
          <a:ln>
            <a:noFill/>
          </a:ln>
        </p:spPr>
      </p:sp>
      <p:sp>
        <p:nvSpPr>
          <p:cNvPr id="6" name="swift-bird-shape_47080"/>
          <p:cNvSpPr>
            <a:spLocks noChangeAspect="1"/>
          </p:cNvSpPr>
          <p:nvPr/>
        </p:nvSpPr>
        <p:spPr bwMode="auto">
          <a:xfrm>
            <a:off x="1914483" y="3805545"/>
            <a:ext cx="609685" cy="551201"/>
          </a:xfrm>
          <a:custGeom>
            <a:avLst/>
            <a:gdLst>
              <a:gd name="T0" fmla="*/ 7193 w 7628"/>
              <a:gd name="T1" fmla="*/ 4823 h 6906"/>
              <a:gd name="T2" fmla="*/ 6625 w 7628"/>
              <a:gd name="T3" fmla="*/ 4805 h 6906"/>
              <a:gd name="T4" fmla="*/ 6631 w 7628"/>
              <a:gd name="T5" fmla="*/ 4751 h 6906"/>
              <a:gd name="T6" fmla="*/ 6678 w 7628"/>
              <a:gd name="T7" fmla="*/ 3554 h 6906"/>
              <a:gd name="T8" fmla="*/ 6391 w 7628"/>
              <a:gd name="T9" fmla="*/ 2291 h 6906"/>
              <a:gd name="T10" fmla="*/ 5849 w 7628"/>
              <a:gd name="T11" fmla="*/ 882 h 6906"/>
              <a:gd name="T12" fmla="*/ 5400 w 7628"/>
              <a:gd name="T13" fmla="*/ 27 h 6906"/>
              <a:gd name="T14" fmla="*/ 5371 w 7628"/>
              <a:gd name="T15" fmla="*/ 0 h 6906"/>
              <a:gd name="T16" fmla="*/ 5283 w 7628"/>
              <a:gd name="T17" fmla="*/ 1069 h 6906"/>
              <a:gd name="T18" fmla="*/ 5650 w 7628"/>
              <a:gd name="T19" fmla="*/ 2992 h 6906"/>
              <a:gd name="T20" fmla="*/ 5407 w 7628"/>
              <a:gd name="T21" fmla="*/ 3934 h 6906"/>
              <a:gd name="T22" fmla="*/ 5046 w 7628"/>
              <a:gd name="T23" fmla="*/ 4320 h 6906"/>
              <a:gd name="T24" fmla="*/ 4764 w 7628"/>
              <a:gd name="T25" fmla="*/ 4599 h 6906"/>
              <a:gd name="T26" fmla="*/ 3932 w 7628"/>
              <a:gd name="T27" fmla="*/ 4424 h 6906"/>
              <a:gd name="T28" fmla="*/ 2378 w 7628"/>
              <a:gd name="T29" fmla="*/ 3870 h 6906"/>
              <a:gd name="T30" fmla="*/ 2387 w 7628"/>
              <a:gd name="T31" fmla="*/ 4008 h 6906"/>
              <a:gd name="T32" fmla="*/ 1776 w 7628"/>
              <a:gd name="T33" fmla="*/ 5366 h 6906"/>
              <a:gd name="T34" fmla="*/ 2491 w 7628"/>
              <a:gd name="T35" fmla="*/ 5263 h 6906"/>
              <a:gd name="T36" fmla="*/ 3561 w 7628"/>
              <a:gd name="T37" fmla="*/ 5177 h 6906"/>
              <a:gd name="T38" fmla="*/ 4246 w 7628"/>
              <a:gd name="T39" fmla="*/ 5281 h 6906"/>
              <a:gd name="T40" fmla="*/ 4053 w 7628"/>
              <a:gd name="T41" fmla="*/ 5811 h 6906"/>
              <a:gd name="T42" fmla="*/ 3375 w 7628"/>
              <a:gd name="T43" fmla="*/ 6049 h 6906"/>
              <a:gd name="T44" fmla="*/ 999 w 7628"/>
              <a:gd name="T45" fmla="*/ 6557 h 6906"/>
              <a:gd name="T46" fmla="*/ 110 w 7628"/>
              <a:gd name="T47" fmla="*/ 6617 h 6906"/>
              <a:gd name="T48" fmla="*/ 0 w 7628"/>
              <a:gd name="T49" fmla="*/ 6635 h 6906"/>
              <a:gd name="T50" fmla="*/ 758 w 7628"/>
              <a:gd name="T51" fmla="*/ 6850 h 6906"/>
              <a:gd name="T52" fmla="*/ 3558 w 7628"/>
              <a:gd name="T53" fmla="*/ 6795 h 6906"/>
              <a:gd name="T54" fmla="*/ 5193 w 7628"/>
              <a:gd name="T55" fmla="*/ 6525 h 6906"/>
              <a:gd name="T56" fmla="*/ 5890 w 7628"/>
              <a:gd name="T57" fmla="*/ 6168 h 6906"/>
              <a:gd name="T58" fmla="*/ 6039 w 7628"/>
              <a:gd name="T59" fmla="*/ 5964 h 6906"/>
              <a:gd name="T60" fmla="*/ 6276 w 7628"/>
              <a:gd name="T61" fmla="*/ 5948 h 6906"/>
              <a:gd name="T62" fmla="*/ 7564 w 7628"/>
              <a:gd name="T63" fmla="*/ 5149 h 6906"/>
              <a:gd name="T64" fmla="*/ 7469 w 7628"/>
              <a:gd name="T65" fmla="*/ 5004 h 6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28" h="6906">
                <a:moveTo>
                  <a:pt x="7360" y="4933"/>
                </a:moveTo>
                <a:cubicBezTo>
                  <a:pt x="7325" y="4864"/>
                  <a:pt x="7262" y="4839"/>
                  <a:pt x="7193" y="4823"/>
                </a:cubicBezTo>
                <a:cubicBezTo>
                  <a:pt x="7070" y="4795"/>
                  <a:pt x="6945" y="4770"/>
                  <a:pt x="6817" y="4779"/>
                </a:cubicBezTo>
                <a:cubicBezTo>
                  <a:pt x="6753" y="4783"/>
                  <a:pt x="6689" y="4796"/>
                  <a:pt x="6625" y="4805"/>
                </a:cubicBezTo>
                <a:cubicBezTo>
                  <a:pt x="6618" y="4806"/>
                  <a:pt x="6610" y="4806"/>
                  <a:pt x="6595" y="4808"/>
                </a:cubicBezTo>
                <a:cubicBezTo>
                  <a:pt x="6609" y="4785"/>
                  <a:pt x="6620" y="4768"/>
                  <a:pt x="6631" y="4751"/>
                </a:cubicBezTo>
                <a:cubicBezTo>
                  <a:pt x="6690" y="4659"/>
                  <a:pt x="6714" y="4558"/>
                  <a:pt x="6728" y="4451"/>
                </a:cubicBezTo>
                <a:cubicBezTo>
                  <a:pt x="6764" y="4149"/>
                  <a:pt x="6732" y="3851"/>
                  <a:pt x="6678" y="3554"/>
                </a:cubicBezTo>
                <a:cubicBezTo>
                  <a:pt x="6640" y="3343"/>
                  <a:pt x="6613" y="3129"/>
                  <a:pt x="6565" y="2920"/>
                </a:cubicBezTo>
                <a:cubicBezTo>
                  <a:pt x="6517" y="2708"/>
                  <a:pt x="6455" y="2499"/>
                  <a:pt x="6391" y="2291"/>
                </a:cubicBezTo>
                <a:cubicBezTo>
                  <a:pt x="6308" y="2026"/>
                  <a:pt x="6225" y="1759"/>
                  <a:pt x="6127" y="1500"/>
                </a:cubicBezTo>
                <a:cubicBezTo>
                  <a:pt x="6047" y="1289"/>
                  <a:pt x="5947" y="1086"/>
                  <a:pt x="5849" y="882"/>
                </a:cubicBezTo>
                <a:cubicBezTo>
                  <a:pt x="5771" y="718"/>
                  <a:pt x="5685" y="558"/>
                  <a:pt x="5601" y="398"/>
                </a:cubicBezTo>
                <a:cubicBezTo>
                  <a:pt x="5535" y="273"/>
                  <a:pt x="5467" y="151"/>
                  <a:pt x="5400" y="27"/>
                </a:cubicBezTo>
                <a:cubicBezTo>
                  <a:pt x="5396" y="19"/>
                  <a:pt x="5390" y="11"/>
                  <a:pt x="5385" y="3"/>
                </a:cubicBezTo>
                <a:cubicBezTo>
                  <a:pt x="5380" y="2"/>
                  <a:pt x="5376" y="1"/>
                  <a:pt x="5371" y="0"/>
                </a:cubicBezTo>
                <a:cubicBezTo>
                  <a:pt x="5345" y="75"/>
                  <a:pt x="5316" y="149"/>
                  <a:pt x="5295" y="225"/>
                </a:cubicBezTo>
                <a:cubicBezTo>
                  <a:pt x="5217" y="505"/>
                  <a:pt x="5230" y="786"/>
                  <a:pt x="5283" y="1069"/>
                </a:cubicBezTo>
                <a:cubicBezTo>
                  <a:pt x="5352" y="1444"/>
                  <a:pt x="5418" y="1820"/>
                  <a:pt x="5483" y="2196"/>
                </a:cubicBezTo>
                <a:cubicBezTo>
                  <a:pt x="5529" y="2464"/>
                  <a:pt x="5573" y="2731"/>
                  <a:pt x="5650" y="2992"/>
                </a:cubicBezTo>
                <a:cubicBezTo>
                  <a:pt x="5696" y="3151"/>
                  <a:pt x="5692" y="3309"/>
                  <a:pt x="5631" y="3467"/>
                </a:cubicBezTo>
                <a:cubicBezTo>
                  <a:pt x="5569" y="3629"/>
                  <a:pt x="5511" y="3793"/>
                  <a:pt x="5407" y="3934"/>
                </a:cubicBezTo>
                <a:cubicBezTo>
                  <a:pt x="5376" y="3977"/>
                  <a:pt x="5333" y="4012"/>
                  <a:pt x="5297" y="4051"/>
                </a:cubicBezTo>
                <a:cubicBezTo>
                  <a:pt x="5213" y="4140"/>
                  <a:pt x="5127" y="4228"/>
                  <a:pt x="5046" y="4320"/>
                </a:cubicBezTo>
                <a:cubicBezTo>
                  <a:pt x="4977" y="4398"/>
                  <a:pt x="4912" y="4480"/>
                  <a:pt x="4848" y="4562"/>
                </a:cubicBezTo>
                <a:cubicBezTo>
                  <a:pt x="4825" y="4592"/>
                  <a:pt x="4801" y="4606"/>
                  <a:pt x="4764" y="4599"/>
                </a:cubicBezTo>
                <a:cubicBezTo>
                  <a:pt x="4644" y="4579"/>
                  <a:pt x="4524" y="4565"/>
                  <a:pt x="4405" y="4540"/>
                </a:cubicBezTo>
                <a:cubicBezTo>
                  <a:pt x="4246" y="4506"/>
                  <a:pt x="4087" y="4472"/>
                  <a:pt x="3932" y="4424"/>
                </a:cubicBezTo>
                <a:cubicBezTo>
                  <a:pt x="3526" y="4300"/>
                  <a:pt x="3126" y="4181"/>
                  <a:pt x="2724" y="4045"/>
                </a:cubicBezTo>
                <a:cubicBezTo>
                  <a:pt x="2603" y="4004"/>
                  <a:pt x="2493" y="3929"/>
                  <a:pt x="2378" y="3870"/>
                </a:cubicBezTo>
                <a:cubicBezTo>
                  <a:pt x="2366" y="3863"/>
                  <a:pt x="2354" y="3858"/>
                  <a:pt x="2336" y="3849"/>
                </a:cubicBezTo>
                <a:cubicBezTo>
                  <a:pt x="2326" y="3915"/>
                  <a:pt x="2357" y="3962"/>
                  <a:pt x="2387" y="4008"/>
                </a:cubicBezTo>
                <a:cubicBezTo>
                  <a:pt x="3950" y="4583"/>
                  <a:pt x="4465" y="4948"/>
                  <a:pt x="1935" y="5248"/>
                </a:cubicBezTo>
                <a:cubicBezTo>
                  <a:pt x="1779" y="5266"/>
                  <a:pt x="1799" y="5343"/>
                  <a:pt x="1776" y="5366"/>
                </a:cubicBezTo>
                <a:cubicBezTo>
                  <a:pt x="1805" y="5363"/>
                  <a:pt x="1834" y="5362"/>
                  <a:pt x="1862" y="5357"/>
                </a:cubicBezTo>
                <a:cubicBezTo>
                  <a:pt x="2072" y="5326"/>
                  <a:pt x="2281" y="5288"/>
                  <a:pt x="2491" y="5263"/>
                </a:cubicBezTo>
                <a:cubicBezTo>
                  <a:pt x="2713" y="5237"/>
                  <a:pt x="2936" y="5223"/>
                  <a:pt x="3158" y="5204"/>
                </a:cubicBezTo>
                <a:cubicBezTo>
                  <a:pt x="3292" y="5193"/>
                  <a:pt x="3428" y="5170"/>
                  <a:pt x="3561" y="5177"/>
                </a:cubicBezTo>
                <a:cubicBezTo>
                  <a:pt x="3731" y="5186"/>
                  <a:pt x="3899" y="5219"/>
                  <a:pt x="4068" y="5244"/>
                </a:cubicBezTo>
                <a:cubicBezTo>
                  <a:pt x="4128" y="5253"/>
                  <a:pt x="4187" y="5269"/>
                  <a:pt x="4246" y="5281"/>
                </a:cubicBezTo>
                <a:cubicBezTo>
                  <a:pt x="4290" y="5290"/>
                  <a:pt x="4306" y="5313"/>
                  <a:pt x="4291" y="5355"/>
                </a:cubicBezTo>
                <a:cubicBezTo>
                  <a:pt x="4235" y="5519"/>
                  <a:pt x="4159" y="5674"/>
                  <a:pt x="4053" y="5811"/>
                </a:cubicBezTo>
                <a:cubicBezTo>
                  <a:pt x="4019" y="5855"/>
                  <a:pt x="3956" y="5885"/>
                  <a:pt x="3900" y="5903"/>
                </a:cubicBezTo>
                <a:cubicBezTo>
                  <a:pt x="3727" y="5957"/>
                  <a:pt x="3552" y="6007"/>
                  <a:pt x="3375" y="6049"/>
                </a:cubicBezTo>
                <a:cubicBezTo>
                  <a:pt x="2957" y="6149"/>
                  <a:pt x="2539" y="6247"/>
                  <a:pt x="2118" y="6337"/>
                </a:cubicBezTo>
                <a:cubicBezTo>
                  <a:pt x="1747" y="6417"/>
                  <a:pt x="1372" y="6484"/>
                  <a:pt x="999" y="6557"/>
                </a:cubicBezTo>
                <a:cubicBezTo>
                  <a:pt x="858" y="6585"/>
                  <a:pt x="715" y="6580"/>
                  <a:pt x="571" y="6585"/>
                </a:cubicBezTo>
                <a:cubicBezTo>
                  <a:pt x="417" y="6590"/>
                  <a:pt x="264" y="6606"/>
                  <a:pt x="110" y="6617"/>
                </a:cubicBezTo>
                <a:cubicBezTo>
                  <a:pt x="75" y="6619"/>
                  <a:pt x="40" y="6619"/>
                  <a:pt x="5" y="6620"/>
                </a:cubicBezTo>
                <a:cubicBezTo>
                  <a:pt x="3" y="6625"/>
                  <a:pt x="2" y="6630"/>
                  <a:pt x="0" y="6635"/>
                </a:cubicBezTo>
                <a:cubicBezTo>
                  <a:pt x="59" y="6665"/>
                  <a:pt x="117" y="6699"/>
                  <a:pt x="178" y="6723"/>
                </a:cubicBezTo>
                <a:cubicBezTo>
                  <a:pt x="364" y="6797"/>
                  <a:pt x="560" y="6831"/>
                  <a:pt x="758" y="6850"/>
                </a:cubicBezTo>
                <a:cubicBezTo>
                  <a:pt x="1273" y="6901"/>
                  <a:pt x="1790" y="6906"/>
                  <a:pt x="2307" y="6894"/>
                </a:cubicBezTo>
                <a:cubicBezTo>
                  <a:pt x="2726" y="6884"/>
                  <a:pt x="3144" y="6858"/>
                  <a:pt x="3558" y="6795"/>
                </a:cubicBezTo>
                <a:cubicBezTo>
                  <a:pt x="3843" y="6752"/>
                  <a:pt x="4126" y="6699"/>
                  <a:pt x="4411" y="6658"/>
                </a:cubicBezTo>
                <a:cubicBezTo>
                  <a:pt x="4673" y="6620"/>
                  <a:pt x="4935" y="6585"/>
                  <a:pt x="5193" y="6525"/>
                </a:cubicBezTo>
                <a:cubicBezTo>
                  <a:pt x="5398" y="6478"/>
                  <a:pt x="5578" y="6380"/>
                  <a:pt x="5751" y="6264"/>
                </a:cubicBezTo>
                <a:cubicBezTo>
                  <a:pt x="5798" y="6233"/>
                  <a:pt x="5844" y="6201"/>
                  <a:pt x="5890" y="6168"/>
                </a:cubicBezTo>
                <a:cubicBezTo>
                  <a:pt x="5948" y="6126"/>
                  <a:pt x="5988" y="6071"/>
                  <a:pt x="5999" y="5999"/>
                </a:cubicBezTo>
                <a:cubicBezTo>
                  <a:pt x="6002" y="5974"/>
                  <a:pt x="6013" y="5964"/>
                  <a:pt x="6039" y="5964"/>
                </a:cubicBezTo>
                <a:cubicBezTo>
                  <a:pt x="6102" y="5962"/>
                  <a:pt x="6165" y="5957"/>
                  <a:pt x="6229" y="5955"/>
                </a:cubicBezTo>
                <a:cubicBezTo>
                  <a:pt x="6246" y="5955"/>
                  <a:pt x="6262" y="5953"/>
                  <a:pt x="6276" y="5948"/>
                </a:cubicBezTo>
                <a:cubicBezTo>
                  <a:pt x="6731" y="5905"/>
                  <a:pt x="7160" y="5658"/>
                  <a:pt x="7395" y="5269"/>
                </a:cubicBezTo>
                <a:cubicBezTo>
                  <a:pt x="7442" y="5216"/>
                  <a:pt x="7507" y="5188"/>
                  <a:pt x="7564" y="5149"/>
                </a:cubicBezTo>
                <a:cubicBezTo>
                  <a:pt x="7585" y="5135"/>
                  <a:pt x="7604" y="5118"/>
                  <a:pt x="7628" y="5099"/>
                </a:cubicBezTo>
                <a:cubicBezTo>
                  <a:pt x="7578" y="5052"/>
                  <a:pt x="7528" y="5017"/>
                  <a:pt x="7469" y="5004"/>
                </a:cubicBezTo>
                <a:cubicBezTo>
                  <a:pt x="7421" y="4994"/>
                  <a:pt x="7382" y="4977"/>
                  <a:pt x="7360" y="4933"/>
                </a:cubicBezTo>
                <a:close/>
              </a:path>
            </a:pathLst>
          </a:custGeom>
          <a:solidFill>
            <a:schemeClr val="accent1"/>
          </a:solidFill>
          <a:ln>
            <a:noFill/>
          </a:ln>
        </p:spPr>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pic>
        <p:nvPicPr>
          <p:cNvPr id="2097153" name="architecture-3076685.jpg" descr="architecture-3076685.jpg"/>
          <p:cNvPicPr>
            <a:picLocks noChangeAspect="1"/>
          </p:cNvPicPr>
          <p:nvPr/>
        </p:nvPicPr>
        <p:blipFill>
          <a:blip r:embed="rId1"/>
          <a:srcRect l="10922" t="7645" b="7645"/>
          <a:stretch>
            <a:fillRect/>
          </a:stretch>
        </p:blipFill>
        <p:spPr>
          <a:xfrm>
            <a:off x="998376" y="-10084"/>
            <a:ext cx="8146190" cy="5163669"/>
          </a:xfrm>
          <a:prstGeom prst="rect">
            <a:avLst/>
          </a:prstGeom>
          <a:ln w="12700">
            <a:miter lim="400000"/>
            <a:headEnd/>
            <a:tailEnd/>
          </a:ln>
        </p:spPr>
      </p:pic>
      <p:sp>
        <p:nvSpPr>
          <p:cNvPr id="1048580" name="Rectangle"/>
          <p:cNvSpPr/>
          <p:nvPr/>
        </p:nvSpPr>
        <p:spPr>
          <a:xfrm>
            <a:off x="3743325" y="180974"/>
            <a:ext cx="5212817" cy="1829285"/>
          </a:xfrm>
          <a:prstGeom prst="rect">
            <a:avLst/>
          </a:prstGeom>
          <a:solidFill>
            <a:srgbClr val="55A6DA">
              <a:alpha val="59407"/>
            </a:srgbClr>
          </a:solidFill>
          <a:ln w="12700">
            <a:miter lim="400000"/>
          </a:ln>
        </p:spPr>
        <p:txBody>
          <a:bodyPr lIns="26788" tIns="26788" rIns="26788" bIns="26788" anchor="ctr"/>
          <a:p>
            <a:pPr>
              <a:defRPr sz="3000">
                <a:solidFill>
                  <a:srgbClr val="FFFFFF"/>
                </a:solidFill>
              </a:defRPr>
            </a:pPr>
            <a:endParaRPr sz="1125">
              <a:latin typeface="Arial" panose="020B0604020202020204" pitchFamily="34" charset="0"/>
              <a:ea typeface="微软雅黑" panose="020B0503020204020204" charset="-122"/>
              <a:cs typeface="微软雅黑" panose="020B0503020204020204" charset="-122"/>
            </a:endParaRPr>
          </a:p>
        </p:txBody>
      </p:sp>
      <p:sp>
        <p:nvSpPr>
          <p:cNvPr id="1048581" name="全球区块链领导者课程…"/>
          <p:cNvSpPr txBox="1"/>
          <p:nvPr/>
        </p:nvSpPr>
        <p:spPr>
          <a:xfrm>
            <a:off x="3842170" y="375813"/>
            <a:ext cx="4575810" cy="972185"/>
          </a:xfrm>
          <a:prstGeom prst="rect">
            <a:avLst/>
          </a:prstGeom>
          <a:ln w="12700">
            <a:miter lim="400000"/>
          </a:ln>
        </p:spPr>
        <p:txBody>
          <a:bodyPr wrap="none" lIns="26788" tIns="26788" rIns="26788" bIns="26788">
            <a:spAutoFit/>
          </a:bodyPr>
          <a:p>
            <a:pPr algn="l">
              <a:lnSpc>
                <a:spcPct val="120000"/>
              </a:lnSpc>
              <a:defRPr sz="7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625">
                <a:latin typeface="Arial" panose="020B0604020202020204" pitchFamily="34" charset="0"/>
              </a:rPr>
              <a:t>全球区块链领导者课程</a:t>
            </a:r>
            <a:endParaRPr sz="2625">
              <a:latin typeface="Arial" panose="020B0604020202020204" pitchFamily="34" charset="0"/>
            </a:endParaRPr>
          </a:p>
          <a:p>
            <a:pPr algn="l">
              <a:lnSpc>
                <a:spcPct val="150000"/>
              </a:lnSpc>
              <a:defRPr sz="5000" b="1">
                <a:solidFill>
                  <a:srgbClr val="FFFFFF"/>
                </a:solidFill>
                <a:latin typeface="+mn-lt"/>
                <a:ea typeface="+mn-ea"/>
                <a:cs typeface="+mn-cs"/>
                <a:sym typeface="Helvetica Neue"/>
              </a:defRPr>
            </a:pPr>
            <a:r>
              <a:rPr sz="1875">
                <a:latin typeface="Arial" panose="020B0604020202020204" pitchFamily="34" charset="0"/>
              </a:rPr>
              <a:t>Global Blockchain Leaders Programme </a:t>
            </a:r>
            <a:endParaRPr sz="1875">
              <a:latin typeface="Arial" panose="020B0604020202020204" pitchFamily="34" charset="0"/>
            </a:endParaRPr>
          </a:p>
        </p:txBody>
      </p:sp>
      <p:sp>
        <p:nvSpPr>
          <p:cNvPr id="1048582" name="火币大学 Huobi University"/>
          <p:cNvSpPr txBox="1"/>
          <p:nvPr/>
        </p:nvSpPr>
        <p:spPr>
          <a:xfrm>
            <a:off x="3857029" y="1713904"/>
            <a:ext cx="1595755" cy="214630"/>
          </a:xfrm>
          <a:prstGeom prst="rect">
            <a:avLst/>
          </a:prstGeom>
          <a:ln w="12700">
            <a:miter lim="400000"/>
          </a:ln>
        </p:spPr>
        <p:txBody>
          <a:bodyPr wrap="none" lIns="26788" tIns="26788" rIns="26788" bIns="26788">
            <a:spAutoFit/>
          </a:bodyPr>
          <a:lstStyle>
            <a:lvl1pPr algn="l">
              <a:defRPr sz="2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050">
                <a:latin typeface="Arial" panose="020B0604020202020204" pitchFamily="34" charset="0"/>
              </a:rPr>
              <a:t>火币大学 Huobi University</a:t>
            </a:r>
            <a:endParaRPr sz="1050">
              <a:latin typeface="Arial" panose="020B0604020202020204" pitchFamily="34" charset="0"/>
            </a:endParaRPr>
          </a:p>
        </p:txBody>
      </p:sp>
      <p:sp>
        <p:nvSpPr>
          <p:cNvPr id="1048583" name="火币大学（Huobi University）是一家致力于推动区块链赋能实体经济的全球性教育机构，…"/>
          <p:cNvSpPr txBox="1"/>
          <p:nvPr/>
        </p:nvSpPr>
        <p:spPr>
          <a:xfrm>
            <a:off x="3938326" y="4828540"/>
            <a:ext cx="5799462" cy="191770"/>
          </a:xfrm>
          <a:prstGeom prst="rect">
            <a:avLst/>
          </a:prstGeom>
          <a:ln w="12700">
            <a:miter lim="400000"/>
          </a:ln>
        </p:spPr>
        <p:txBody>
          <a:bodyPr lIns="26788" tIns="26788" rIns="26788" bIns="26788" anchor="ctr">
            <a:spAutoFit/>
          </a:bodyPr>
          <a:lstStyle>
            <a:lvl1pPr algn="l">
              <a:lnSpc>
                <a:spcPct val="12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latin typeface="Arial" panose="020B0604020202020204" pitchFamily="34" charset="0"/>
              </a:rPr>
              <a:t>Huobi University is a global educational institute to empower digital economy with Blockchain.</a:t>
            </a:r>
            <a:endParaRPr sz="750">
              <a:latin typeface="Arial" panose="020B0604020202020204" pitchFamily="34" charset="0"/>
            </a:endParaRPr>
          </a:p>
        </p:txBody>
      </p:sp>
      <p:pic>
        <p:nvPicPr>
          <p:cNvPr id="1" name="图片 0" descr="火币大学竖版反白"/>
          <p:cNvPicPr>
            <a:picLocks noChangeAspect="1"/>
          </p:cNvPicPr>
          <p:nvPr/>
        </p:nvPicPr>
        <p:blipFill>
          <a:blip r:embed="rId2"/>
          <a:stretch>
            <a:fillRect/>
          </a:stretch>
        </p:blipFill>
        <p:spPr>
          <a:xfrm>
            <a:off x="24765" y="236220"/>
            <a:ext cx="908685" cy="111188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86380" y="1490980"/>
            <a:ext cx="3058160" cy="388620"/>
          </a:xfrm>
          <a:prstGeom prst="rect">
            <a:avLst/>
          </a:prstGeom>
          <a:noFill/>
        </p:spPr>
        <p:txBody>
          <a:bodyPr wrap="square" rtlCol="0">
            <a:spAutoFit/>
          </a:bodyPr>
          <a:p>
            <a:r>
              <a:rPr lang="zh-CN" altLang="en-US">
                <a:solidFill>
                  <a:schemeClr val="bg1"/>
                </a:solidFill>
                <a:latin typeface="Arial" panose="020B0604020202020204" pitchFamily="34" charset="0"/>
                <a:ea typeface="微软雅黑" panose="020B0503020204020204" charset="-122"/>
                <a:cs typeface="微软雅黑" panose="020B0503020204020204" charset="-122"/>
              </a:rPr>
              <a:t>此处应该还有一页</a:t>
            </a:r>
            <a:r>
              <a:rPr lang="en-US" altLang="zh-CN">
                <a:solidFill>
                  <a:schemeClr val="bg1"/>
                </a:solidFill>
                <a:latin typeface="Arial" panose="020B0604020202020204" pitchFamily="34" charset="0"/>
                <a:ea typeface="微软雅黑" panose="020B0503020204020204" charset="-122"/>
                <a:cs typeface="微软雅黑" panose="020B0503020204020204" charset="-122"/>
              </a:rPr>
              <a:t>PPT</a:t>
            </a:r>
            <a:r>
              <a:rPr lang="zh-CN" altLang="en-US">
                <a:solidFill>
                  <a:schemeClr val="bg1"/>
                </a:solidFill>
                <a:latin typeface="Arial" panose="020B0604020202020204" pitchFamily="34" charset="0"/>
                <a:ea typeface="微软雅黑" panose="020B0503020204020204" charset="-122"/>
                <a:cs typeface="微软雅黑" panose="020B0503020204020204" charset="-122"/>
              </a:rPr>
              <a:t>，是三个村民讨论变革记账方式地那一张，问子洵</a:t>
            </a:r>
            <a:endParaRPr lang="zh-CN" altLang="en-US">
              <a:solidFill>
                <a:schemeClr val="bg1"/>
              </a:solidFill>
              <a:latin typeface="Arial" panose="020B0604020202020204" pitchFamily="34" charset="0"/>
              <a:ea typeface="微软雅黑" panose="020B0503020204020204" charset="-122"/>
              <a:cs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p:cNvSpPr/>
          <p:nvPr/>
        </p:nvSpPr>
        <p:spPr>
          <a:xfrm>
            <a:off x="561947" y="1698924"/>
            <a:ext cx="142875" cy="153710"/>
          </a:xfrm>
          <a:custGeom>
            <a:avLst/>
            <a:gdLst/>
            <a:ahLst/>
            <a:cxnLst>
              <a:cxn ang="0">
                <a:pos x="wd2" y="hd2"/>
              </a:cxn>
              <a:cxn ang="5400000">
                <a:pos x="wd2" y="hd2"/>
              </a:cxn>
              <a:cxn ang="10800000">
                <a:pos x="wd2" y="hd2"/>
              </a:cxn>
              <a:cxn ang="16200000">
                <a:pos x="wd2" y="hd2"/>
              </a:cxn>
            </a:cxnLst>
            <a:rect l="0" t="0" r="r" b="b"/>
            <a:pathLst>
              <a:path w="21600" h="21600" extrusionOk="0">
                <a:moveTo>
                  <a:pt x="21122" y="3521"/>
                </a:moveTo>
                <a:lnTo>
                  <a:pt x="20849" y="3299"/>
                </a:lnTo>
                <a:lnTo>
                  <a:pt x="20542" y="3172"/>
                </a:lnTo>
                <a:lnTo>
                  <a:pt x="20269" y="3108"/>
                </a:lnTo>
                <a:lnTo>
                  <a:pt x="19928" y="3077"/>
                </a:lnTo>
                <a:lnTo>
                  <a:pt x="18256" y="3077"/>
                </a:lnTo>
                <a:lnTo>
                  <a:pt x="18256" y="1713"/>
                </a:lnTo>
                <a:lnTo>
                  <a:pt x="18222" y="1522"/>
                </a:lnTo>
                <a:lnTo>
                  <a:pt x="18188" y="1364"/>
                </a:lnTo>
                <a:lnTo>
                  <a:pt x="18119" y="1142"/>
                </a:lnTo>
                <a:lnTo>
                  <a:pt x="18051" y="1015"/>
                </a:lnTo>
                <a:lnTo>
                  <a:pt x="17949" y="856"/>
                </a:lnTo>
                <a:lnTo>
                  <a:pt x="17812" y="666"/>
                </a:lnTo>
                <a:lnTo>
                  <a:pt x="17676" y="539"/>
                </a:lnTo>
                <a:lnTo>
                  <a:pt x="17335" y="285"/>
                </a:lnTo>
                <a:lnTo>
                  <a:pt x="17164" y="190"/>
                </a:lnTo>
                <a:lnTo>
                  <a:pt x="16993" y="127"/>
                </a:lnTo>
                <a:lnTo>
                  <a:pt x="16789" y="63"/>
                </a:lnTo>
                <a:lnTo>
                  <a:pt x="16618" y="32"/>
                </a:lnTo>
                <a:lnTo>
                  <a:pt x="16413" y="0"/>
                </a:lnTo>
                <a:lnTo>
                  <a:pt x="15185" y="0"/>
                </a:lnTo>
                <a:lnTo>
                  <a:pt x="14946" y="32"/>
                </a:lnTo>
                <a:lnTo>
                  <a:pt x="14775" y="63"/>
                </a:lnTo>
                <a:lnTo>
                  <a:pt x="14571" y="127"/>
                </a:lnTo>
                <a:lnTo>
                  <a:pt x="14400" y="190"/>
                </a:lnTo>
                <a:lnTo>
                  <a:pt x="14229" y="285"/>
                </a:lnTo>
                <a:lnTo>
                  <a:pt x="14059" y="412"/>
                </a:lnTo>
                <a:lnTo>
                  <a:pt x="13786" y="666"/>
                </a:lnTo>
                <a:lnTo>
                  <a:pt x="13615" y="856"/>
                </a:lnTo>
                <a:lnTo>
                  <a:pt x="13513" y="1015"/>
                </a:lnTo>
                <a:lnTo>
                  <a:pt x="13445" y="1142"/>
                </a:lnTo>
                <a:lnTo>
                  <a:pt x="13376" y="1364"/>
                </a:lnTo>
                <a:lnTo>
                  <a:pt x="13342" y="1522"/>
                </a:lnTo>
                <a:lnTo>
                  <a:pt x="13308" y="1713"/>
                </a:lnTo>
                <a:lnTo>
                  <a:pt x="13308" y="3077"/>
                </a:lnTo>
                <a:lnTo>
                  <a:pt x="8326" y="3077"/>
                </a:lnTo>
                <a:lnTo>
                  <a:pt x="8326" y="1903"/>
                </a:lnTo>
                <a:lnTo>
                  <a:pt x="8292" y="1713"/>
                </a:lnTo>
                <a:lnTo>
                  <a:pt x="8292" y="1522"/>
                </a:lnTo>
                <a:lnTo>
                  <a:pt x="8224" y="1364"/>
                </a:lnTo>
                <a:lnTo>
                  <a:pt x="8155" y="1142"/>
                </a:lnTo>
                <a:lnTo>
                  <a:pt x="8053" y="1015"/>
                </a:lnTo>
                <a:lnTo>
                  <a:pt x="7951" y="856"/>
                </a:lnTo>
                <a:lnTo>
                  <a:pt x="7848" y="666"/>
                </a:lnTo>
                <a:lnTo>
                  <a:pt x="7678" y="539"/>
                </a:lnTo>
                <a:lnTo>
                  <a:pt x="7541" y="412"/>
                </a:lnTo>
                <a:lnTo>
                  <a:pt x="7371" y="285"/>
                </a:lnTo>
                <a:lnTo>
                  <a:pt x="7200" y="190"/>
                </a:lnTo>
                <a:lnTo>
                  <a:pt x="6859" y="63"/>
                </a:lnTo>
                <a:lnTo>
                  <a:pt x="6449" y="0"/>
                </a:lnTo>
                <a:lnTo>
                  <a:pt x="5187" y="0"/>
                </a:lnTo>
                <a:lnTo>
                  <a:pt x="5016" y="32"/>
                </a:lnTo>
                <a:lnTo>
                  <a:pt x="4777" y="63"/>
                </a:lnTo>
                <a:lnTo>
                  <a:pt x="4607" y="127"/>
                </a:lnTo>
                <a:lnTo>
                  <a:pt x="4402" y="190"/>
                </a:lnTo>
                <a:lnTo>
                  <a:pt x="4265" y="285"/>
                </a:lnTo>
                <a:lnTo>
                  <a:pt x="3924" y="539"/>
                </a:lnTo>
                <a:lnTo>
                  <a:pt x="3788" y="666"/>
                </a:lnTo>
                <a:lnTo>
                  <a:pt x="3685" y="856"/>
                </a:lnTo>
                <a:lnTo>
                  <a:pt x="3549" y="1015"/>
                </a:lnTo>
                <a:lnTo>
                  <a:pt x="3481" y="1142"/>
                </a:lnTo>
                <a:lnTo>
                  <a:pt x="3412" y="1364"/>
                </a:lnTo>
                <a:lnTo>
                  <a:pt x="3344" y="1522"/>
                </a:lnTo>
                <a:lnTo>
                  <a:pt x="3344" y="1713"/>
                </a:lnTo>
                <a:lnTo>
                  <a:pt x="3310" y="1903"/>
                </a:lnTo>
                <a:lnTo>
                  <a:pt x="3310" y="3077"/>
                </a:lnTo>
                <a:lnTo>
                  <a:pt x="1638" y="3077"/>
                </a:lnTo>
                <a:lnTo>
                  <a:pt x="1331" y="3108"/>
                </a:lnTo>
                <a:lnTo>
                  <a:pt x="1024" y="3172"/>
                </a:lnTo>
                <a:lnTo>
                  <a:pt x="751" y="3299"/>
                </a:lnTo>
                <a:lnTo>
                  <a:pt x="273" y="3743"/>
                </a:lnTo>
                <a:lnTo>
                  <a:pt x="136" y="4028"/>
                </a:lnTo>
                <a:lnTo>
                  <a:pt x="34" y="4314"/>
                </a:lnTo>
                <a:lnTo>
                  <a:pt x="0" y="4599"/>
                </a:lnTo>
                <a:lnTo>
                  <a:pt x="0" y="20046"/>
                </a:lnTo>
                <a:lnTo>
                  <a:pt x="34" y="20363"/>
                </a:lnTo>
                <a:lnTo>
                  <a:pt x="136" y="20648"/>
                </a:lnTo>
                <a:lnTo>
                  <a:pt x="273" y="20902"/>
                </a:lnTo>
                <a:lnTo>
                  <a:pt x="512" y="21156"/>
                </a:lnTo>
                <a:lnTo>
                  <a:pt x="751" y="21315"/>
                </a:lnTo>
                <a:lnTo>
                  <a:pt x="1024" y="21505"/>
                </a:lnTo>
                <a:lnTo>
                  <a:pt x="1331" y="21568"/>
                </a:lnTo>
                <a:lnTo>
                  <a:pt x="1638" y="21600"/>
                </a:lnTo>
                <a:lnTo>
                  <a:pt x="19928" y="21600"/>
                </a:lnTo>
                <a:lnTo>
                  <a:pt x="20269" y="21568"/>
                </a:lnTo>
                <a:lnTo>
                  <a:pt x="20542" y="21505"/>
                </a:lnTo>
                <a:lnTo>
                  <a:pt x="20849" y="21315"/>
                </a:lnTo>
                <a:lnTo>
                  <a:pt x="21122" y="21156"/>
                </a:lnTo>
                <a:lnTo>
                  <a:pt x="21327" y="20902"/>
                </a:lnTo>
                <a:lnTo>
                  <a:pt x="21464" y="20648"/>
                </a:lnTo>
                <a:lnTo>
                  <a:pt x="21600" y="20363"/>
                </a:lnTo>
                <a:lnTo>
                  <a:pt x="21600" y="4314"/>
                </a:lnTo>
                <a:lnTo>
                  <a:pt x="21327" y="3743"/>
                </a:lnTo>
                <a:lnTo>
                  <a:pt x="21122" y="3521"/>
                </a:lnTo>
                <a:close/>
                <a:moveTo>
                  <a:pt x="5391" y="20046"/>
                </a:moveTo>
                <a:lnTo>
                  <a:pt x="1638" y="20046"/>
                </a:lnTo>
                <a:lnTo>
                  <a:pt x="1638" y="16557"/>
                </a:lnTo>
                <a:lnTo>
                  <a:pt x="5391" y="16557"/>
                </a:lnTo>
                <a:lnTo>
                  <a:pt x="5391" y="20046"/>
                </a:lnTo>
                <a:close/>
                <a:moveTo>
                  <a:pt x="5391" y="15827"/>
                </a:moveTo>
                <a:lnTo>
                  <a:pt x="1638" y="15827"/>
                </a:lnTo>
                <a:lnTo>
                  <a:pt x="1638" y="11926"/>
                </a:lnTo>
                <a:lnTo>
                  <a:pt x="5391" y="11926"/>
                </a:lnTo>
                <a:lnTo>
                  <a:pt x="5391" y="15827"/>
                </a:lnTo>
                <a:close/>
                <a:moveTo>
                  <a:pt x="5391" y="11196"/>
                </a:moveTo>
                <a:lnTo>
                  <a:pt x="1638" y="11196"/>
                </a:lnTo>
                <a:lnTo>
                  <a:pt x="1638" y="7707"/>
                </a:lnTo>
                <a:lnTo>
                  <a:pt x="5391" y="7707"/>
                </a:lnTo>
                <a:lnTo>
                  <a:pt x="5391" y="11196"/>
                </a:lnTo>
                <a:close/>
                <a:moveTo>
                  <a:pt x="5118" y="5646"/>
                </a:moveTo>
                <a:lnTo>
                  <a:pt x="5016" y="5551"/>
                </a:lnTo>
                <a:lnTo>
                  <a:pt x="5016" y="1776"/>
                </a:lnTo>
                <a:lnTo>
                  <a:pt x="5118" y="1618"/>
                </a:lnTo>
                <a:lnTo>
                  <a:pt x="5255" y="1554"/>
                </a:lnTo>
                <a:lnTo>
                  <a:pt x="5391" y="1522"/>
                </a:lnTo>
                <a:lnTo>
                  <a:pt x="6210" y="1522"/>
                </a:lnTo>
                <a:lnTo>
                  <a:pt x="6415" y="1554"/>
                </a:lnTo>
                <a:lnTo>
                  <a:pt x="6518" y="1618"/>
                </a:lnTo>
                <a:lnTo>
                  <a:pt x="6620" y="1776"/>
                </a:lnTo>
                <a:lnTo>
                  <a:pt x="6654" y="1903"/>
                </a:lnTo>
                <a:lnTo>
                  <a:pt x="6654" y="5360"/>
                </a:lnTo>
                <a:lnTo>
                  <a:pt x="6620" y="5551"/>
                </a:lnTo>
                <a:lnTo>
                  <a:pt x="6415" y="5741"/>
                </a:lnTo>
                <a:lnTo>
                  <a:pt x="6210" y="5773"/>
                </a:lnTo>
                <a:lnTo>
                  <a:pt x="5391" y="5773"/>
                </a:lnTo>
                <a:lnTo>
                  <a:pt x="5255" y="5741"/>
                </a:lnTo>
                <a:lnTo>
                  <a:pt x="5118" y="5646"/>
                </a:lnTo>
                <a:close/>
                <a:moveTo>
                  <a:pt x="10373" y="20046"/>
                </a:moveTo>
                <a:lnTo>
                  <a:pt x="6210" y="20046"/>
                </a:lnTo>
                <a:lnTo>
                  <a:pt x="6210" y="16557"/>
                </a:lnTo>
                <a:lnTo>
                  <a:pt x="10373" y="16557"/>
                </a:lnTo>
                <a:lnTo>
                  <a:pt x="10373" y="20046"/>
                </a:lnTo>
                <a:close/>
                <a:moveTo>
                  <a:pt x="10373" y="15827"/>
                </a:moveTo>
                <a:lnTo>
                  <a:pt x="6210" y="15827"/>
                </a:lnTo>
                <a:lnTo>
                  <a:pt x="6210" y="11926"/>
                </a:lnTo>
                <a:lnTo>
                  <a:pt x="10373" y="11926"/>
                </a:lnTo>
                <a:lnTo>
                  <a:pt x="10373" y="15827"/>
                </a:lnTo>
                <a:close/>
                <a:moveTo>
                  <a:pt x="10373" y="11196"/>
                </a:moveTo>
                <a:lnTo>
                  <a:pt x="6210" y="11196"/>
                </a:lnTo>
                <a:lnTo>
                  <a:pt x="6210" y="7707"/>
                </a:lnTo>
                <a:lnTo>
                  <a:pt x="10373" y="7707"/>
                </a:lnTo>
                <a:lnTo>
                  <a:pt x="10373" y="11196"/>
                </a:lnTo>
                <a:close/>
                <a:moveTo>
                  <a:pt x="15355" y="20046"/>
                </a:moveTo>
                <a:lnTo>
                  <a:pt x="11227" y="20046"/>
                </a:lnTo>
                <a:lnTo>
                  <a:pt x="11227" y="16557"/>
                </a:lnTo>
                <a:lnTo>
                  <a:pt x="15355" y="16557"/>
                </a:lnTo>
                <a:lnTo>
                  <a:pt x="15355" y="20046"/>
                </a:lnTo>
                <a:close/>
                <a:moveTo>
                  <a:pt x="15355" y="15827"/>
                </a:moveTo>
                <a:lnTo>
                  <a:pt x="11227" y="15827"/>
                </a:lnTo>
                <a:lnTo>
                  <a:pt x="11227" y="11926"/>
                </a:lnTo>
                <a:lnTo>
                  <a:pt x="15355" y="11926"/>
                </a:lnTo>
                <a:lnTo>
                  <a:pt x="15355" y="15827"/>
                </a:lnTo>
                <a:close/>
                <a:moveTo>
                  <a:pt x="15355" y="11196"/>
                </a:moveTo>
                <a:lnTo>
                  <a:pt x="11227" y="11196"/>
                </a:lnTo>
                <a:lnTo>
                  <a:pt x="11227" y="7707"/>
                </a:lnTo>
                <a:lnTo>
                  <a:pt x="15355" y="7707"/>
                </a:lnTo>
                <a:lnTo>
                  <a:pt x="15355" y="11196"/>
                </a:lnTo>
                <a:close/>
                <a:moveTo>
                  <a:pt x="15048" y="5646"/>
                </a:moveTo>
                <a:lnTo>
                  <a:pt x="14980" y="5551"/>
                </a:lnTo>
                <a:lnTo>
                  <a:pt x="14946" y="5360"/>
                </a:lnTo>
                <a:lnTo>
                  <a:pt x="14946" y="1903"/>
                </a:lnTo>
                <a:lnTo>
                  <a:pt x="14980" y="1776"/>
                </a:lnTo>
                <a:lnTo>
                  <a:pt x="15048" y="1618"/>
                </a:lnTo>
                <a:lnTo>
                  <a:pt x="15219" y="1554"/>
                </a:lnTo>
                <a:lnTo>
                  <a:pt x="15355" y="1522"/>
                </a:lnTo>
                <a:lnTo>
                  <a:pt x="16209" y="1522"/>
                </a:lnTo>
                <a:lnTo>
                  <a:pt x="16345" y="1554"/>
                </a:lnTo>
                <a:lnTo>
                  <a:pt x="16516" y="1618"/>
                </a:lnTo>
                <a:lnTo>
                  <a:pt x="16584" y="1776"/>
                </a:lnTo>
                <a:lnTo>
                  <a:pt x="16618" y="1903"/>
                </a:lnTo>
                <a:lnTo>
                  <a:pt x="16618" y="5360"/>
                </a:lnTo>
                <a:lnTo>
                  <a:pt x="16584" y="5551"/>
                </a:lnTo>
                <a:lnTo>
                  <a:pt x="16516" y="5646"/>
                </a:lnTo>
                <a:lnTo>
                  <a:pt x="16345" y="5741"/>
                </a:lnTo>
                <a:lnTo>
                  <a:pt x="16209" y="5773"/>
                </a:lnTo>
                <a:lnTo>
                  <a:pt x="15355" y="5773"/>
                </a:lnTo>
                <a:lnTo>
                  <a:pt x="15219" y="5741"/>
                </a:lnTo>
                <a:lnTo>
                  <a:pt x="15048" y="5646"/>
                </a:lnTo>
                <a:close/>
                <a:moveTo>
                  <a:pt x="19928" y="20046"/>
                </a:moveTo>
                <a:lnTo>
                  <a:pt x="16209" y="20046"/>
                </a:lnTo>
                <a:lnTo>
                  <a:pt x="16209" y="16557"/>
                </a:lnTo>
                <a:lnTo>
                  <a:pt x="19928" y="16557"/>
                </a:lnTo>
                <a:lnTo>
                  <a:pt x="19928" y="20046"/>
                </a:lnTo>
                <a:close/>
                <a:moveTo>
                  <a:pt x="19928" y="15827"/>
                </a:moveTo>
                <a:lnTo>
                  <a:pt x="16209" y="15827"/>
                </a:lnTo>
                <a:lnTo>
                  <a:pt x="16209" y="11926"/>
                </a:lnTo>
                <a:lnTo>
                  <a:pt x="19928" y="11926"/>
                </a:lnTo>
                <a:lnTo>
                  <a:pt x="19928" y="15827"/>
                </a:lnTo>
                <a:close/>
                <a:moveTo>
                  <a:pt x="19928" y="11196"/>
                </a:moveTo>
                <a:lnTo>
                  <a:pt x="16209" y="11196"/>
                </a:lnTo>
                <a:lnTo>
                  <a:pt x="16209" y="7707"/>
                </a:lnTo>
                <a:lnTo>
                  <a:pt x="19928" y="7707"/>
                </a:lnTo>
                <a:lnTo>
                  <a:pt x="19928" y="11196"/>
                </a:lnTo>
                <a:close/>
              </a:path>
            </a:pathLst>
          </a:custGeom>
          <a:solidFill>
            <a:srgbClr val="5E5E5E"/>
          </a:solidFill>
          <a:ln w="12700">
            <a:miter lim="400000"/>
          </a:ln>
        </p:spPr>
        <p:txBody>
          <a:bodyPr lIns="17144" rIns="17144"/>
          <a:lstStyle/>
          <a:p>
            <a:pPr algn="l" defTabSz="914400">
              <a:defRPr sz="1800" b="0">
                <a:solidFill>
                  <a:srgbClr val="595959"/>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38" name="Shape"/>
          <p:cNvSpPr/>
          <p:nvPr/>
        </p:nvSpPr>
        <p:spPr>
          <a:xfrm>
            <a:off x="561947" y="2330522"/>
            <a:ext cx="142875" cy="122196"/>
          </a:xfrm>
          <a:custGeom>
            <a:avLst/>
            <a:gdLst/>
            <a:ahLst/>
            <a:cxnLst>
              <a:cxn ang="0">
                <a:pos x="wd2" y="hd2"/>
              </a:cxn>
              <a:cxn ang="5400000">
                <a:pos x="wd2" y="hd2"/>
              </a:cxn>
              <a:cxn ang="10800000">
                <a:pos x="wd2" y="hd2"/>
              </a:cxn>
              <a:cxn ang="16200000">
                <a:pos x="wd2" y="hd2"/>
              </a:cxn>
            </a:cxnLst>
            <a:rect l="0" t="0" r="r" b="b"/>
            <a:pathLst>
              <a:path w="21600" h="21600" extrusionOk="0">
                <a:moveTo>
                  <a:pt x="21126" y="7730"/>
                </a:moveTo>
                <a:lnTo>
                  <a:pt x="20873" y="7471"/>
                </a:lnTo>
                <a:lnTo>
                  <a:pt x="20620" y="7323"/>
                </a:lnTo>
                <a:lnTo>
                  <a:pt x="20335" y="7249"/>
                </a:lnTo>
                <a:lnTo>
                  <a:pt x="20019" y="7212"/>
                </a:lnTo>
                <a:lnTo>
                  <a:pt x="20019" y="1442"/>
                </a:lnTo>
                <a:lnTo>
                  <a:pt x="19924" y="1110"/>
                </a:lnTo>
                <a:lnTo>
                  <a:pt x="19766" y="814"/>
                </a:lnTo>
                <a:lnTo>
                  <a:pt x="19576" y="518"/>
                </a:lnTo>
                <a:lnTo>
                  <a:pt x="19323" y="296"/>
                </a:lnTo>
                <a:lnTo>
                  <a:pt x="19070" y="111"/>
                </a:lnTo>
                <a:lnTo>
                  <a:pt x="18785" y="0"/>
                </a:lnTo>
                <a:lnTo>
                  <a:pt x="18469" y="0"/>
                </a:lnTo>
                <a:lnTo>
                  <a:pt x="17805" y="666"/>
                </a:lnTo>
                <a:lnTo>
                  <a:pt x="17109" y="1258"/>
                </a:lnTo>
                <a:lnTo>
                  <a:pt x="16445" y="1812"/>
                </a:lnTo>
                <a:lnTo>
                  <a:pt x="15749" y="2367"/>
                </a:lnTo>
                <a:lnTo>
                  <a:pt x="15054" y="2848"/>
                </a:lnTo>
                <a:lnTo>
                  <a:pt x="14389" y="3292"/>
                </a:lnTo>
                <a:lnTo>
                  <a:pt x="13694" y="3699"/>
                </a:lnTo>
                <a:lnTo>
                  <a:pt x="12365" y="4364"/>
                </a:lnTo>
                <a:lnTo>
                  <a:pt x="11670" y="4660"/>
                </a:lnTo>
                <a:lnTo>
                  <a:pt x="11006" y="4882"/>
                </a:lnTo>
                <a:lnTo>
                  <a:pt x="10341" y="5030"/>
                </a:lnTo>
                <a:lnTo>
                  <a:pt x="9677" y="5215"/>
                </a:lnTo>
                <a:lnTo>
                  <a:pt x="9013" y="5326"/>
                </a:lnTo>
                <a:lnTo>
                  <a:pt x="8381" y="5363"/>
                </a:lnTo>
                <a:lnTo>
                  <a:pt x="7717" y="5400"/>
                </a:lnTo>
                <a:lnTo>
                  <a:pt x="1739" y="5400"/>
                </a:lnTo>
                <a:lnTo>
                  <a:pt x="1360" y="5474"/>
                </a:lnTo>
                <a:lnTo>
                  <a:pt x="1202" y="5548"/>
                </a:lnTo>
                <a:lnTo>
                  <a:pt x="1012" y="5622"/>
                </a:lnTo>
                <a:lnTo>
                  <a:pt x="854" y="5770"/>
                </a:lnTo>
                <a:lnTo>
                  <a:pt x="727" y="5881"/>
                </a:lnTo>
                <a:lnTo>
                  <a:pt x="569" y="6029"/>
                </a:lnTo>
                <a:lnTo>
                  <a:pt x="443" y="6251"/>
                </a:lnTo>
                <a:lnTo>
                  <a:pt x="348" y="6399"/>
                </a:lnTo>
                <a:lnTo>
                  <a:pt x="253" y="6584"/>
                </a:lnTo>
                <a:lnTo>
                  <a:pt x="127" y="6805"/>
                </a:lnTo>
                <a:lnTo>
                  <a:pt x="95" y="6990"/>
                </a:lnTo>
                <a:lnTo>
                  <a:pt x="32" y="7212"/>
                </a:lnTo>
                <a:lnTo>
                  <a:pt x="0" y="7397"/>
                </a:lnTo>
                <a:lnTo>
                  <a:pt x="0" y="10578"/>
                </a:lnTo>
                <a:lnTo>
                  <a:pt x="32" y="10800"/>
                </a:lnTo>
                <a:lnTo>
                  <a:pt x="95" y="10985"/>
                </a:lnTo>
                <a:lnTo>
                  <a:pt x="127" y="11207"/>
                </a:lnTo>
                <a:lnTo>
                  <a:pt x="253" y="11392"/>
                </a:lnTo>
                <a:lnTo>
                  <a:pt x="443" y="11762"/>
                </a:lnTo>
                <a:lnTo>
                  <a:pt x="569" y="11947"/>
                </a:lnTo>
                <a:lnTo>
                  <a:pt x="727" y="12095"/>
                </a:lnTo>
                <a:lnTo>
                  <a:pt x="854" y="12242"/>
                </a:lnTo>
                <a:lnTo>
                  <a:pt x="1012" y="12353"/>
                </a:lnTo>
                <a:lnTo>
                  <a:pt x="1202" y="12427"/>
                </a:lnTo>
                <a:lnTo>
                  <a:pt x="1360" y="12501"/>
                </a:lnTo>
                <a:lnTo>
                  <a:pt x="1739" y="12575"/>
                </a:lnTo>
                <a:lnTo>
                  <a:pt x="3416" y="12575"/>
                </a:lnTo>
                <a:lnTo>
                  <a:pt x="3321" y="12982"/>
                </a:lnTo>
                <a:lnTo>
                  <a:pt x="3257" y="13352"/>
                </a:lnTo>
                <a:lnTo>
                  <a:pt x="3194" y="13759"/>
                </a:lnTo>
                <a:lnTo>
                  <a:pt x="3131" y="14129"/>
                </a:lnTo>
                <a:lnTo>
                  <a:pt x="3099" y="14536"/>
                </a:lnTo>
                <a:lnTo>
                  <a:pt x="3099" y="14905"/>
                </a:lnTo>
                <a:lnTo>
                  <a:pt x="3068" y="15238"/>
                </a:lnTo>
                <a:lnTo>
                  <a:pt x="3099" y="15534"/>
                </a:lnTo>
                <a:lnTo>
                  <a:pt x="3099" y="15867"/>
                </a:lnTo>
                <a:lnTo>
                  <a:pt x="3131" y="16200"/>
                </a:lnTo>
                <a:lnTo>
                  <a:pt x="3226" y="16533"/>
                </a:lnTo>
                <a:lnTo>
                  <a:pt x="3352" y="17347"/>
                </a:lnTo>
                <a:lnTo>
                  <a:pt x="3416" y="17716"/>
                </a:lnTo>
                <a:lnTo>
                  <a:pt x="3542" y="18234"/>
                </a:lnTo>
                <a:lnTo>
                  <a:pt x="3637" y="18456"/>
                </a:lnTo>
                <a:lnTo>
                  <a:pt x="3700" y="18752"/>
                </a:lnTo>
                <a:lnTo>
                  <a:pt x="3827" y="19085"/>
                </a:lnTo>
                <a:lnTo>
                  <a:pt x="3922" y="19529"/>
                </a:lnTo>
                <a:lnTo>
                  <a:pt x="4080" y="19973"/>
                </a:lnTo>
                <a:lnTo>
                  <a:pt x="4175" y="20305"/>
                </a:lnTo>
                <a:lnTo>
                  <a:pt x="4238" y="20564"/>
                </a:lnTo>
                <a:lnTo>
                  <a:pt x="4301" y="20786"/>
                </a:lnTo>
                <a:lnTo>
                  <a:pt x="4428" y="20897"/>
                </a:lnTo>
                <a:lnTo>
                  <a:pt x="4617" y="21045"/>
                </a:lnTo>
                <a:lnTo>
                  <a:pt x="4775" y="21193"/>
                </a:lnTo>
                <a:lnTo>
                  <a:pt x="4965" y="21267"/>
                </a:lnTo>
                <a:lnTo>
                  <a:pt x="5408" y="21415"/>
                </a:lnTo>
                <a:lnTo>
                  <a:pt x="5882" y="21526"/>
                </a:lnTo>
                <a:lnTo>
                  <a:pt x="6388" y="21600"/>
                </a:lnTo>
                <a:lnTo>
                  <a:pt x="6894" y="21600"/>
                </a:lnTo>
                <a:lnTo>
                  <a:pt x="7400" y="21526"/>
                </a:lnTo>
                <a:lnTo>
                  <a:pt x="7906" y="21378"/>
                </a:lnTo>
                <a:lnTo>
                  <a:pt x="8128" y="21304"/>
                </a:lnTo>
                <a:lnTo>
                  <a:pt x="8381" y="21193"/>
                </a:lnTo>
                <a:lnTo>
                  <a:pt x="8570" y="21045"/>
                </a:lnTo>
                <a:lnTo>
                  <a:pt x="8760" y="20934"/>
                </a:lnTo>
                <a:lnTo>
                  <a:pt x="8887" y="20786"/>
                </a:lnTo>
                <a:lnTo>
                  <a:pt x="9013" y="20601"/>
                </a:lnTo>
                <a:lnTo>
                  <a:pt x="9171" y="20416"/>
                </a:lnTo>
                <a:lnTo>
                  <a:pt x="9266" y="20232"/>
                </a:lnTo>
                <a:lnTo>
                  <a:pt x="8855" y="19825"/>
                </a:lnTo>
                <a:lnTo>
                  <a:pt x="8507" y="19492"/>
                </a:lnTo>
                <a:lnTo>
                  <a:pt x="8223" y="19196"/>
                </a:lnTo>
                <a:lnTo>
                  <a:pt x="7938" y="18826"/>
                </a:lnTo>
                <a:lnTo>
                  <a:pt x="7685" y="18419"/>
                </a:lnTo>
                <a:lnTo>
                  <a:pt x="7527" y="18012"/>
                </a:lnTo>
                <a:lnTo>
                  <a:pt x="7495" y="17864"/>
                </a:lnTo>
                <a:lnTo>
                  <a:pt x="7464" y="17679"/>
                </a:lnTo>
                <a:lnTo>
                  <a:pt x="7464" y="17236"/>
                </a:lnTo>
                <a:lnTo>
                  <a:pt x="7495" y="16977"/>
                </a:lnTo>
                <a:lnTo>
                  <a:pt x="7622" y="16533"/>
                </a:lnTo>
                <a:lnTo>
                  <a:pt x="7717" y="16311"/>
                </a:lnTo>
                <a:lnTo>
                  <a:pt x="7527" y="16015"/>
                </a:lnTo>
                <a:lnTo>
                  <a:pt x="7369" y="15719"/>
                </a:lnTo>
                <a:lnTo>
                  <a:pt x="7274" y="15349"/>
                </a:lnTo>
                <a:lnTo>
                  <a:pt x="7242" y="14979"/>
                </a:lnTo>
                <a:lnTo>
                  <a:pt x="7274" y="14610"/>
                </a:lnTo>
                <a:lnTo>
                  <a:pt x="7337" y="14277"/>
                </a:lnTo>
                <a:lnTo>
                  <a:pt x="7464" y="13907"/>
                </a:lnTo>
                <a:lnTo>
                  <a:pt x="7622" y="13574"/>
                </a:lnTo>
                <a:lnTo>
                  <a:pt x="7843" y="13278"/>
                </a:lnTo>
                <a:lnTo>
                  <a:pt x="8096" y="13019"/>
                </a:lnTo>
                <a:lnTo>
                  <a:pt x="8412" y="12834"/>
                </a:lnTo>
                <a:lnTo>
                  <a:pt x="8697" y="12686"/>
                </a:lnTo>
                <a:lnTo>
                  <a:pt x="9329" y="12723"/>
                </a:lnTo>
                <a:lnTo>
                  <a:pt x="9899" y="12834"/>
                </a:lnTo>
                <a:lnTo>
                  <a:pt x="10531" y="12982"/>
                </a:lnTo>
                <a:lnTo>
                  <a:pt x="11100" y="13130"/>
                </a:lnTo>
                <a:lnTo>
                  <a:pt x="11733" y="13389"/>
                </a:lnTo>
                <a:lnTo>
                  <a:pt x="12334" y="13611"/>
                </a:lnTo>
                <a:lnTo>
                  <a:pt x="12935" y="13907"/>
                </a:lnTo>
                <a:lnTo>
                  <a:pt x="14136" y="14573"/>
                </a:lnTo>
                <a:lnTo>
                  <a:pt x="14769" y="14942"/>
                </a:lnTo>
                <a:lnTo>
                  <a:pt x="15370" y="15386"/>
                </a:lnTo>
                <a:lnTo>
                  <a:pt x="16002" y="15830"/>
                </a:lnTo>
                <a:lnTo>
                  <a:pt x="16635" y="16348"/>
                </a:lnTo>
                <a:lnTo>
                  <a:pt x="17236" y="16866"/>
                </a:lnTo>
                <a:lnTo>
                  <a:pt x="17868" y="17421"/>
                </a:lnTo>
                <a:lnTo>
                  <a:pt x="18469" y="17975"/>
                </a:lnTo>
                <a:lnTo>
                  <a:pt x="18785" y="17975"/>
                </a:lnTo>
                <a:lnTo>
                  <a:pt x="19070" y="17864"/>
                </a:lnTo>
                <a:lnTo>
                  <a:pt x="19323" y="17716"/>
                </a:lnTo>
                <a:lnTo>
                  <a:pt x="19576" y="17458"/>
                </a:lnTo>
                <a:lnTo>
                  <a:pt x="19766" y="17199"/>
                </a:lnTo>
                <a:lnTo>
                  <a:pt x="19924" y="16866"/>
                </a:lnTo>
                <a:lnTo>
                  <a:pt x="20019" y="16533"/>
                </a:lnTo>
                <a:lnTo>
                  <a:pt x="20019" y="10800"/>
                </a:lnTo>
                <a:lnTo>
                  <a:pt x="20335" y="10763"/>
                </a:lnTo>
                <a:lnTo>
                  <a:pt x="20620" y="10689"/>
                </a:lnTo>
                <a:lnTo>
                  <a:pt x="20873" y="10504"/>
                </a:lnTo>
                <a:lnTo>
                  <a:pt x="21126" y="10282"/>
                </a:lnTo>
                <a:lnTo>
                  <a:pt x="21315" y="9986"/>
                </a:lnTo>
                <a:lnTo>
                  <a:pt x="21442" y="9690"/>
                </a:lnTo>
                <a:lnTo>
                  <a:pt x="21568" y="9358"/>
                </a:lnTo>
                <a:lnTo>
                  <a:pt x="21600" y="8988"/>
                </a:lnTo>
                <a:lnTo>
                  <a:pt x="21568" y="8618"/>
                </a:lnTo>
                <a:lnTo>
                  <a:pt x="21442" y="8322"/>
                </a:lnTo>
                <a:lnTo>
                  <a:pt x="21315" y="7989"/>
                </a:lnTo>
                <a:lnTo>
                  <a:pt x="21126" y="7730"/>
                </a:lnTo>
                <a:close/>
                <a:moveTo>
                  <a:pt x="18469" y="15719"/>
                </a:moveTo>
                <a:lnTo>
                  <a:pt x="17900" y="15201"/>
                </a:lnTo>
                <a:lnTo>
                  <a:pt x="17331" y="14721"/>
                </a:lnTo>
                <a:lnTo>
                  <a:pt x="16730" y="14240"/>
                </a:lnTo>
                <a:lnTo>
                  <a:pt x="15591" y="13426"/>
                </a:lnTo>
                <a:lnTo>
                  <a:pt x="14990" y="13019"/>
                </a:lnTo>
                <a:lnTo>
                  <a:pt x="14421" y="12723"/>
                </a:lnTo>
                <a:lnTo>
                  <a:pt x="13820" y="12390"/>
                </a:lnTo>
                <a:lnTo>
                  <a:pt x="13251" y="12095"/>
                </a:lnTo>
                <a:lnTo>
                  <a:pt x="12682" y="11836"/>
                </a:lnTo>
                <a:lnTo>
                  <a:pt x="12081" y="11614"/>
                </a:lnTo>
                <a:lnTo>
                  <a:pt x="11512" y="11429"/>
                </a:lnTo>
                <a:lnTo>
                  <a:pt x="10974" y="11244"/>
                </a:lnTo>
                <a:lnTo>
                  <a:pt x="10373" y="11096"/>
                </a:lnTo>
                <a:lnTo>
                  <a:pt x="9804" y="10985"/>
                </a:lnTo>
                <a:lnTo>
                  <a:pt x="9266" y="10911"/>
                </a:lnTo>
                <a:lnTo>
                  <a:pt x="9266" y="7064"/>
                </a:lnTo>
                <a:lnTo>
                  <a:pt x="9804" y="6990"/>
                </a:lnTo>
                <a:lnTo>
                  <a:pt x="10942" y="6768"/>
                </a:lnTo>
                <a:lnTo>
                  <a:pt x="11512" y="6547"/>
                </a:lnTo>
                <a:lnTo>
                  <a:pt x="12081" y="6362"/>
                </a:lnTo>
                <a:lnTo>
                  <a:pt x="12682" y="6177"/>
                </a:lnTo>
                <a:lnTo>
                  <a:pt x="13219" y="5881"/>
                </a:lnTo>
                <a:lnTo>
                  <a:pt x="13789" y="5585"/>
                </a:lnTo>
                <a:lnTo>
                  <a:pt x="14389" y="5289"/>
                </a:lnTo>
                <a:lnTo>
                  <a:pt x="15528" y="4549"/>
                </a:lnTo>
                <a:lnTo>
                  <a:pt x="16129" y="4179"/>
                </a:lnTo>
                <a:lnTo>
                  <a:pt x="17331" y="3292"/>
                </a:lnTo>
                <a:lnTo>
                  <a:pt x="17900" y="2811"/>
                </a:lnTo>
                <a:lnTo>
                  <a:pt x="18469" y="2293"/>
                </a:lnTo>
                <a:lnTo>
                  <a:pt x="18469" y="15719"/>
                </a:lnTo>
                <a:close/>
              </a:path>
            </a:pathLst>
          </a:custGeom>
          <a:solidFill>
            <a:srgbClr val="5E5E5E"/>
          </a:solidFill>
          <a:ln w="12700">
            <a:miter lim="400000"/>
          </a:ln>
        </p:spPr>
        <p:txBody>
          <a:bodyPr lIns="17144" rIns="17144"/>
          <a:lstStyle/>
          <a:p>
            <a:pPr algn="l" defTabSz="914400">
              <a:defRPr sz="1800" b="0">
                <a:solidFill>
                  <a:srgbClr val="595959"/>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39" name="开课日期…"/>
          <p:cNvSpPr txBox="1"/>
          <p:nvPr/>
        </p:nvSpPr>
        <p:spPr>
          <a:xfrm>
            <a:off x="888522" y="1656870"/>
            <a:ext cx="1045845" cy="399415"/>
          </a:xfrm>
          <a:prstGeom prst="rect">
            <a:avLst/>
          </a:prstGeom>
          <a:ln w="12700">
            <a:miter lim="400000"/>
          </a:ln>
        </p:spPr>
        <p:txBody>
          <a:bodyPr wrap="none" lIns="26788" tIns="26788" rIns="26788" bIns="26788">
            <a:spAutoFit/>
          </a:bodyPr>
          <a:lstStyle/>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开课日期</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2018年11月-2019年</a:t>
            </a:r>
            <a:r>
              <a:rPr lang="en-US" sz="750">
                <a:solidFill>
                  <a:schemeClr val="bg1"/>
                </a:solidFill>
                <a:latin typeface="Arial" panose="020B0604020202020204" pitchFamily="34" charset="0"/>
              </a:rPr>
              <a:t>4</a:t>
            </a:r>
            <a:r>
              <a:rPr sz="750">
                <a:solidFill>
                  <a:schemeClr val="bg1"/>
                </a:solidFill>
                <a:latin typeface="Arial" panose="020B0604020202020204" pitchFamily="34" charset="0"/>
              </a:rPr>
              <a:t>月</a:t>
            </a:r>
            <a:endParaRPr sz="750">
              <a:solidFill>
                <a:schemeClr val="bg1"/>
              </a:solidFill>
              <a:latin typeface="Arial" panose="020B0604020202020204" pitchFamily="34" charset="0"/>
            </a:endParaRPr>
          </a:p>
        </p:txBody>
      </p:sp>
      <p:sp>
        <p:nvSpPr>
          <p:cNvPr id="140" name="开课语言…"/>
          <p:cNvSpPr txBox="1"/>
          <p:nvPr/>
        </p:nvSpPr>
        <p:spPr>
          <a:xfrm>
            <a:off x="888522" y="2248572"/>
            <a:ext cx="1005840" cy="399415"/>
          </a:xfrm>
          <a:prstGeom prst="rect">
            <a:avLst/>
          </a:prstGeom>
          <a:ln w="12700">
            <a:miter lim="400000"/>
          </a:ln>
        </p:spPr>
        <p:txBody>
          <a:bodyPr wrap="none" lIns="26788" tIns="26788" rIns="26788" bIns="26788">
            <a:spAutoFit/>
          </a:bodyPr>
          <a:lstStyle/>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开课语言</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中英文双语授课配翻译</a:t>
            </a:r>
            <a:endParaRPr sz="750">
              <a:solidFill>
                <a:schemeClr val="bg1"/>
              </a:solidFill>
              <a:latin typeface="Arial" panose="020B0604020202020204" pitchFamily="34" charset="0"/>
            </a:endParaRPr>
          </a:p>
        </p:txBody>
      </p:sp>
      <p:sp>
        <p:nvSpPr>
          <p:cNvPr id="141" name="Shape"/>
          <p:cNvSpPr/>
          <p:nvPr/>
        </p:nvSpPr>
        <p:spPr>
          <a:xfrm>
            <a:off x="561947" y="2936022"/>
            <a:ext cx="142875" cy="142875"/>
          </a:xfrm>
          <a:custGeom>
            <a:avLst/>
            <a:gdLst/>
            <a:ahLst/>
            <a:cxnLst>
              <a:cxn ang="0">
                <a:pos x="wd2" y="hd2"/>
              </a:cxn>
              <a:cxn ang="5400000">
                <a:pos x="wd2" y="hd2"/>
              </a:cxn>
              <a:cxn ang="10800000">
                <a:pos x="wd2" y="hd2"/>
              </a:cxn>
              <a:cxn ang="16200000">
                <a:pos x="wd2" y="hd2"/>
              </a:cxn>
            </a:cxnLst>
            <a:rect l="0" t="0" r="r" b="b"/>
            <a:pathLst>
              <a:path w="21600" h="21600" extrusionOk="0">
                <a:moveTo>
                  <a:pt x="20158" y="5391"/>
                </a:moveTo>
                <a:lnTo>
                  <a:pt x="19788" y="4800"/>
                </a:lnTo>
                <a:lnTo>
                  <a:pt x="19344" y="4209"/>
                </a:lnTo>
                <a:lnTo>
                  <a:pt x="18937" y="3655"/>
                </a:lnTo>
                <a:lnTo>
                  <a:pt x="18456" y="3138"/>
                </a:lnTo>
                <a:lnTo>
                  <a:pt x="17975" y="2695"/>
                </a:lnTo>
                <a:lnTo>
                  <a:pt x="17384" y="2215"/>
                </a:lnTo>
                <a:lnTo>
                  <a:pt x="16829" y="1846"/>
                </a:lnTo>
                <a:lnTo>
                  <a:pt x="16237" y="1477"/>
                </a:lnTo>
                <a:lnTo>
                  <a:pt x="15608" y="1108"/>
                </a:lnTo>
                <a:lnTo>
                  <a:pt x="14979" y="849"/>
                </a:lnTo>
                <a:lnTo>
                  <a:pt x="14277" y="591"/>
                </a:lnTo>
                <a:lnTo>
                  <a:pt x="13648" y="369"/>
                </a:lnTo>
                <a:lnTo>
                  <a:pt x="12945" y="185"/>
                </a:lnTo>
                <a:lnTo>
                  <a:pt x="11540" y="37"/>
                </a:lnTo>
                <a:lnTo>
                  <a:pt x="10800" y="0"/>
                </a:lnTo>
                <a:lnTo>
                  <a:pt x="10097" y="37"/>
                </a:lnTo>
                <a:lnTo>
                  <a:pt x="9358" y="111"/>
                </a:lnTo>
                <a:lnTo>
                  <a:pt x="8655" y="185"/>
                </a:lnTo>
                <a:lnTo>
                  <a:pt x="7989" y="369"/>
                </a:lnTo>
                <a:lnTo>
                  <a:pt x="7286" y="591"/>
                </a:lnTo>
                <a:lnTo>
                  <a:pt x="6029" y="1108"/>
                </a:lnTo>
                <a:lnTo>
                  <a:pt x="5363" y="1477"/>
                </a:lnTo>
                <a:lnTo>
                  <a:pt x="4179" y="2215"/>
                </a:lnTo>
                <a:lnTo>
                  <a:pt x="3662" y="2695"/>
                </a:lnTo>
                <a:lnTo>
                  <a:pt x="3144" y="3138"/>
                </a:lnTo>
                <a:lnTo>
                  <a:pt x="2663" y="3655"/>
                </a:lnTo>
                <a:lnTo>
                  <a:pt x="2219" y="4209"/>
                </a:lnTo>
                <a:lnTo>
                  <a:pt x="1405" y="5391"/>
                </a:lnTo>
                <a:lnTo>
                  <a:pt x="814" y="6646"/>
                </a:lnTo>
                <a:lnTo>
                  <a:pt x="555" y="7311"/>
                </a:lnTo>
                <a:lnTo>
                  <a:pt x="333" y="7975"/>
                </a:lnTo>
                <a:lnTo>
                  <a:pt x="185" y="8640"/>
                </a:lnTo>
                <a:lnTo>
                  <a:pt x="74" y="9378"/>
                </a:lnTo>
                <a:lnTo>
                  <a:pt x="37" y="10080"/>
                </a:lnTo>
                <a:lnTo>
                  <a:pt x="0" y="10818"/>
                </a:lnTo>
                <a:lnTo>
                  <a:pt x="74" y="12222"/>
                </a:lnTo>
                <a:lnTo>
                  <a:pt x="185" y="12960"/>
                </a:lnTo>
                <a:lnTo>
                  <a:pt x="333" y="13625"/>
                </a:lnTo>
                <a:lnTo>
                  <a:pt x="555" y="14326"/>
                </a:lnTo>
                <a:lnTo>
                  <a:pt x="814" y="14954"/>
                </a:lnTo>
                <a:lnTo>
                  <a:pt x="1405" y="16209"/>
                </a:lnTo>
                <a:lnTo>
                  <a:pt x="1812" y="16837"/>
                </a:lnTo>
                <a:lnTo>
                  <a:pt x="2219" y="17391"/>
                </a:lnTo>
                <a:lnTo>
                  <a:pt x="2663" y="17945"/>
                </a:lnTo>
                <a:lnTo>
                  <a:pt x="3144" y="18462"/>
                </a:lnTo>
                <a:lnTo>
                  <a:pt x="3662" y="18905"/>
                </a:lnTo>
                <a:lnTo>
                  <a:pt x="4179" y="19385"/>
                </a:lnTo>
                <a:lnTo>
                  <a:pt x="4771" y="19791"/>
                </a:lnTo>
                <a:lnTo>
                  <a:pt x="5363" y="20123"/>
                </a:lnTo>
                <a:lnTo>
                  <a:pt x="6029" y="20492"/>
                </a:lnTo>
                <a:lnTo>
                  <a:pt x="6658" y="20788"/>
                </a:lnTo>
                <a:lnTo>
                  <a:pt x="7286" y="21009"/>
                </a:lnTo>
                <a:lnTo>
                  <a:pt x="7989" y="21194"/>
                </a:lnTo>
                <a:lnTo>
                  <a:pt x="8655" y="21378"/>
                </a:lnTo>
                <a:lnTo>
                  <a:pt x="9358" y="21489"/>
                </a:lnTo>
                <a:lnTo>
                  <a:pt x="10097" y="21563"/>
                </a:lnTo>
                <a:lnTo>
                  <a:pt x="10800" y="21600"/>
                </a:lnTo>
                <a:lnTo>
                  <a:pt x="11540" y="21563"/>
                </a:lnTo>
                <a:lnTo>
                  <a:pt x="12242" y="21489"/>
                </a:lnTo>
                <a:lnTo>
                  <a:pt x="12945" y="21378"/>
                </a:lnTo>
                <a:lnTo>
                  <a:pt x="13648" y="21194"/>
                </a:lnTo>
                <a:lnTo>
                  <a:pt x="14277" y="21009"/>
                </a:lnTo>
                <a:lnTo>
                  <a:pt x="14979" y="20788"/>
                </a:lnTo>
                <a:lnTo>
                  <a:pt x="15608" y="20492"/>
                </a:lnTo>
                <a:lnTo>
                  <a:pt x="16237" y="20123"/>
                </a:lnTo>
                <a:lnTo>
                  <a:pt x="16829" y="19791"/>
                </a:lnTo>
                <a:lnTo>
                  <a:pt x="17384" y="19385"/>
                </a:lnTo>
                <a:lnTo>
                  <a:pt x="17975" y="18905"/>
                </a:lnTo>
                <a:lnTo>
                  <a:pt x="18456" y="18462"/>
                </a:lnTo>
                <a:lnTo>
                  <a:pt x="18937" y="17945"/>
                </a:lnTo>
                <a:lnTo>
                  <a:pt x="19344" y="17391"/>
                </a:lnTo>
                <a:lnTo>
                  <a:pt x="19788" y="16837"/>
                </a:lnTo>
                <a:lnTo>
                  <a:pt x="20527" y="15582"/>
                </a:lnTo>
                <a:lnTo>
                  <a:pt x="21045" y="14326"/>
                </a:lnTo>
                <a:lnTo>
                  <a:pt x="21230" y="13625"/>
                </a:lnTo>
                <a:lnTo>
                  <a:pt x="21378" y="12960"/>
                </a:lnTo>
                <a:lnTo>
                  <a:pt x="21526" y="12222"/>
                </a:lnTo>
                <a:lnTo>
                  <a:pt x="21600" y="11520"/>
                </a:lnTo>
                <a:lnTo>
                  <a:pt x="21600" y="10080"/>
                </a:lnTo>
                <a:lnTo>
                  <a:pt x="21526" y="9378"/>
                </a:lnTo>
                <a:lnTo>
                  <a:pt x="21378" y="8640"/>
                </a:lnTo>
                <a:lnTo>
                  <a:pt x="21230" y="7975"/>
                </a:lnTo>
                <a:lnTo>
                  <a:pt x="21045" y="7311"/>
                </a:lnTo>
                <a:lnTo>
                  <a:pt x="20786" y="6646"/>
                </a:lnTo>
                <a:lnTo>
                  <a:pt x="20527" y="6018"/>
                </a:lnTo>
                <a:lnTo>
                  <a:pt x="20158" y="5391"/>
                </a:lnTo>
                <a:close/>
                <a:moveTo>
                  <a:pt x="12168" y="16468"/>
                </a:moveTo>
                <a:lnTo>
                  <a:pt x="12058" y="16320"/>
                </a:lnTo>
                <a:lnTo>
                  <a:pt x="12058" y="16172"/>
                </a:lnTo>
                <a:lnTo>
                  <a:pt x="12021" y="16283"/>
                </a:lnTo>
                <a:lnTo>
                  <a:pt x="11984" y="16320"/>
                </a:lnTo>
                <a:lnTo>
                  <a:pt x="11540" y="15988"/>
                </a:lnTo>
                <a:lnTo>
                  <a:pt x="11466" y="15914"/>
                </a:lnTo>
                <a:lnTo>
                  <a:pt x="11392" y="15877"/>
                </a:lnTo>
                <a:lnTo>
                  <a:pt x="11355" y="15803"/>
                </a:lnTo>
                <a:lnTo>
                  <a:pt x="11318" y="15692"/>
                </a:lnTo>
                <a:lnTo>
                  <a:pt x="11170" y="15471"/>
                </a:lnTo>
                <a:lnTo>
                  <a:pt x="11133" y="15360"/>
                </a:lnTo>
                <a:lnTo>
                  <a:pt x="11133" y="15286"/>
                </a:lnTo>
                <a:lnTo>
                  <a:pt x="10985" y="15323"/>
                </a:lnTo>
                <a:lnTo>
                  <a:pt x="10800" y="15286"/>
                </a:lnTo>
                <a:lnTo>
                  <a:pt x="10578" y="15212"/>
                </a:lnTo>
                <a:lnTo>
                  <a:pt x="10319" y="15102"/>
                </a:lnTo>
                <a:lnTo>
                  <a:pt x="10208" y="14991"/>
                </a:lnTo>
                <a:lnTo>
                  <a:pt x="10060" y="14806"/>
                </a:lnTo>
                <a:lnTo>
                  <a:pt x="9986" y="14695"/>
                </a:lnTo>
                <a:lnTo>
                  <a:pt x="9764" y="14585"/>
                </a:lnTo>
                <a:lnTo>
                  <a:pt x="9653" y="14585"/>
                </a:lnTo>
                <a:lnTo>
                  <a:pt x="9579" y="14622"/>
                </a:lnTo>
                <a:lnTo>
                  <a:pt x="9468" y="14622"/>
                </a:lnTo>
                <a:lnTo>
                  <a:pt x="9321" y="14658"/>
                </a:lnTo>
                <a:lnTo>
                  <a:pt x="9173" y="14658"/>
                </a:lnTo>
                <a:lnTo>
                  <a:pt x="9025" y="14622"/>
                </a:lnTo>
                <a:lnTo>
                  <a:pt x="8729" y="14474"/>
                </a:lnTo>
                <a:lnTo>
                  <a:pt x="8581" y="14363"/>
                </a:lnTo>
                <a:lnTo>
                  <a:pt x="8470" y="14326"/>
                </a:lnTo>
                <a:lnTo>
                  <a:pt x="8285" y="14215"/>
                </a:lnTo>
                <a:lnTo>
                  <a:pt x="8063" y="14105"/>
                </a:lnTo>
                <a:lnTo>
                  <a:pt x="7989" y="14031"/>
                </a:lnTo>
                <a:lnTo>
                  <a:pt x="7878" y="13957"/>
                </a:lnTo>
                <a:lnTo>
                  <a:pt x="7804" y="13883"/>
                </a:lnTo>
                <a:lnTo>
                  <a:pt x="7767" y="13809"/>
                </a:lnTo>
                <a:lnTo>
                  <a:pt x="7730" y="13662"/>
                </a:lnTo>
                <a:lnTo>
                  <a:pt x="7656" y="13218"/>
                </a:lnTo>
                <a:lnTo>
                  <a:pt x="7582" y="13071"/>
                </a:lnTo>
                <a:lnTo>
                  <a:pt x="7508" y="12960"/>
                </a:lnTo>
                <a:lnTo>
                  <a:pt x="7323" y="12812"/>
                </a:lnTo>
                <a:lnTo>
                  <a:pt x="7175" y="12665"/>
                </a:lnTo>
                <a:lnTo>
                  <a:pt x="7064" y="12665"/>
                </a:lnTo>
                <a:lnTo>
                  <a:pt x="7101" y="12628"/>
                </a:lnTo>
                <a:lnTo>
                  <a:pt x="7101" y="12554"/>
                </a:lnTo>
                <a:lnTo>
                  <a:pt x="7064" y="12480"/>
                </a:lnTo>
                <a:lnTo>
                  <a:pt x="6842" y="12185"/>
                </a:lnTo>
                <a:lnTo>
                  <a:pt x="6805" y="12111"/>
                </a:lnTo>
                <a:lnTo>
                  <a:pt x="6473" y="11778"/>
                </a:lnTo>
                <a:lnTo>
                  <a:pt x="6362" y="11631"/>
                </a:lnTo>
                <a:lnTo>
                  <a:pt x="6288" y="11483"/>
                </a:lnTo>
                <a:lnTo>
                  <a:pt x="6251" y="11372"/>
                </a:lnTo>
                <a:lnTo>
                  <a:pt x="6251" y="11188"/>
                </a:lnTo>
                <a:lnTo>
                  <a:pt x="6214" y="11188"/>
                </a:lnTo>
                <a:lnTo>
                  <a:pt x="6140" y="11114"/>
                </a:lnTo>
                <a:lnTo>
                  <a:pt x="6066" y="11114"/>
                </a:lnTo>
                <a:lnTo>
                  <a:pt x="6029" y="11077"/>
                </a:lnTo>
                <a:lnTo>
                  <a:pt x="5955" y="11077"/>
                </a:lnTo>
                <a:lnTo>
                  <a:pt x="5955" y="11151"/>
                </a:lnTo>
                <a:lnTo>
                  <a:pt x="5992" y="11298"/>
                </a:lnTo>
                <a:lnTo>
                  <a:pt x="6029" y="11409"/>
                </a:lnTo>
                <a:lnTo>
                  <a:pt x="6140" y="11631"/>
                </a:lnTo>
                <a:lnTo>
                  <a:pt x="6288" y="11889"/>
                </a:lnTo>
                <a:lnTo>
                  <a:pt x="6473" y="12148"/>
                </a:lnTo>
                <a:lnTo>
                  <a:pt x="6584" y="12406"/>
                </a:lnTo>
                <a:lnTo>
                  <a:pt x="6621" y="12591"/>
                </a:lnTo>
                <a:lnTo>
                  <a:pt x="6621" y="12775"/>
                </a:lnTo>
                <a:lnTo>
                  <a:pt x="6584" y="12812"/>
                </a:lnTo>
                <a:lnTo>
                  <a:pt x="6547" y="12775"/>
                </a:lnTo>
                <a:lnTo>
                  <a:pt x="6510" y="12665"/>
                </a:lnTo>
                <a:lnTo>
                  <a:pt x="6510" y="12591"/>
                </a:lnTo>
                <a:lnTo>
                  <a:pt x="6473" y="12517"/>
                </a:lnTo>
                <a:lnTo>
                  <a:pt x="6473" y="12443"/>
                </a:lnTo>
                <a:lnTo>
                  <a:pt x="6362" y="12369"/>
                </a:lnTo>
                <a:lnTo>
                  <a:pt x="6214" y="12295"/>
                </a:lnTo>
                <a:lnTo>
                  <a:pt x="6103" y="12148"/>
                </a:lnTo>
                <a:lnTo>
                  <a:pt x="6029" y="12074"/>
                </a:lnTo>
                <a:lnTo>
                  <a:pt x="6066" y="12037"/>
                </a:lnTo>
                <a:lnTo>
                  <a:pt x="6103" y="12037"/>
                </a:lnTo>
                <a:lnTo>
                  <a:pt x="6066" y="11889"/>
                </a:lnTo>
                <a:lnTo>
                  <a:pt x="5955" y="11705"/>
                </a:lnTo>
                <a:lnTo>
                  <a:pt x="5807" y="11557"/>
                </a:lnTo>
                <a:lnTo>
                  <a:pt x="5807" y="11446"/>
                </a:lnTo>
                <a:lnTo>
                  <a:pt x="5696" y="11335"/>
                </a:lnTo>
                <a:lnTo>
                  <a:pt x="5622" y="11114"/>
                </a:lnTo>
                <a:lnTo>
                  <a:pt x="5548" y="10929"/>
                </a:lnTo>
                <a:lnTo>
                  <a:pt x="5400" y="10708"/>
                </a:lnTo>
                <a:lnTo>
                  <a:pt x="5326" y="10634"/>
                </a:lnTo>
                <a:lnTo>
                  <a:pt x="5104" y="10486"/>
                </a:lnTo>
                <a:lnTo>
                  <a:pt x="4882" y="10375"/>
                </a:lnTo>
                <a:lnTo>
                  <a:pt x="4808" y="10302"/>
                </a:lnTo>
                <a:lnTo>
                  <a:pt x="4660" y="10006"/>
                </a:lnTo>
                <a:lnTo>
                  <a:pt x="4549" y="9858"/>
                </a:lnTo>
                <a:lnTo>
                  <a:pt x="4512" y="9785"/>
                </a:lnTo>
                <a:lnTo>
                  <a:pt x="4512" y="9674"/>
                </a:lnTo>
                <a:lnTo>
                  <a:pt x="4549" y="9637"/>
                </a:lnTo>
                <a:lnTo>
                  <a:pt x="4475" y="9637"/>
                </a:lnTo>
                <a:lnTo>
                  <a:pt x="4364" y="9600"/>
                </a:lnTo>
                <a:lnTo>
                  <a:pt x="4290" y="9526"/>
                </a:lnTo>
                <a:lnTo>
                  <a:pt x="4253" y="9415"/>
                </a:lnTo>
                <a:lnTo>
                  <a:pt x="4179" y="9120"/>
                </a:lnTo>
                <a:lnTo>
                  <a:pt x="4179" y="8898"/>
                </a:lnTo>
                <a:lnTo>
                  <a:pt x="4142" y="8898"/>
                </a:lnTo>
                <a:lnTo>
                  <a:pt x="4142" y="8566"/>
                </a:lnTo>
                <a:lnTo>
                  <a:pt x="4179" y="8308"/>
                </a:lnTo>
                <a:lnTo>
                  <a:pt x="4179" y="8049"/>
                </a:lnTo>
                <a:lnTo>
                  <a:pt x="4253" y="7902"/>
                </a:lnTo>
                <a:lnTo>
                  <a:pt x="4290" y="7865"/>
                </a:lnTo>
                <a:lnTo>
                  <a:pt x="4327" y="7865"/>
                </a:lnTo>
                <a:lnTo>
                  <a:pt x="4290" y="7865"/>
                </a:lnTo>
                <a:lnTo>
                  <a:pt x="4253" y="7828"/>
                </a:lnTo>
                <a:lnTo>
                  <a:pt x="4216" y="7717"/>
                </a:lnTo>
                <a:lnTo>
                  <a:pt x="4179" y="7643"/>
                </a:lnTo>
                <a:lnTo>
                  <a:pt x="4142" y="7495"/>
                </a:lnTo>
                <a:lnTo>
                  <a:pt x="4179" y="7422"/>
                </a:lnTo>
                <a:lnTo>
                  <a:pt x="4216" y="7422"/>
                </a:lnTo>
                <a:lnTo>
                  <a:pt x="4290" y="7458"/>
                </a:lnTo>
                <a:lnTo>
                  <a:pt x="4401" y="7569"/>
                </a:lnTo>
                <a:lnTo>
                  <a:pt x="4512" y="7532"/>
                </a:lnTo>
                <a:lnTo>
                  <a:pt x="4549" y="7458"/>
                </a:lnTo>
                <a:lnTo>
                  <a:pt x="4586" y="7422"/>
                </a:lnTo>
                <a:lnTo>
                  <a:pt x="4586" y="7348"/>
                </a:lnTo>
                <a:lnTo>
                  <a:pt x="4475" y="7200"/>
                </a:lnTo>
                <a:lnTo>
                  <a:pt x="4253" y="7052"/>
                </a:lnTo>
                <a:lnTo>
                  <a:pt x="3810" y="6720"/>
                </a:lnTo>
                <a:lnTo>
                  <a:pt x="3662" y="6646"/>
                </a:lnTo>
                <a:lnTo>
                  <a:pt x="3699" y="6572"/>
                </a:lnTo>
                <a:lnTo>
                  <a:pt x="3699" y="6498"/>
                </a:lnTo>
                <a:lnTo>
                  <a:pt x="3662" y="6462"/>
                </a:lnTo>
                <a:lnTo>
                  <a:pt x="3625" y="6388"/>
                </a:lnTo>
                <a:lnTo>
                  <a:pt x="3514" y="6462"/>
                </a:lnTo>
                <a:lnTo>
                  <a:pt x="3477" y="6425"/>
                </a:lnTo>
                <a:lnTo>
                  <a:pt x="3403" y="6388"/>
                </a:lnTo>
                <a:lnTo>
                  <a:pt x="3403" y="6314"/>
                </a:lnTo>
                <a:lnTo>
                  <a:pt x="3366" y="6166"/>
                </a:lnTo>
                <a:lnTo>
                  <a:pt x="3329" y="6129"/>
                </a:lnTo>
                <a:lnTo>
                  <a:pt x="3181" y="6055"/>
                </a:lnTo>
                <a:lnTo>
                  <a:pt x="3514" y="5538"/>
                </a:lnTo>
                <a:lnTo>
                  <a:pt x="3847" y="5095"/>
                </a:lnTo>
                <a:lnTo>
                  <a:pt x="4216" y="4652"/>
                </a:lnTo>
                <a:lnTo>
                  <a:pt x="4623" y="4283"/>
                </a:lnTo>
                <a:lnTo>
                  <a:pt x="5511" y="3545"/>
                </a:lnTo>
                <a:lnTo>
                  <a:pt x="5992" y="3212"/>
                </a:lnTo>
                <a:lnTo>
                  <a:pt x="6510" y="2917"/>
                </a:lnTo>
                <a:lnTo>
                  <a:pt x="6768" y="2917"/>
                </a:lnTo>
                <a:lnTo>
                  <a:pt x="6879" y="2954"/>
                </a:lnTo>
                <a:lnTo>
                  <a:pt x="7027" y="2991"/>
                </a:lnTo>
                <a:lnTo>
                  <a:pt x="7101" y="3028"/>
                </a:lnTo>
                <a:lnTo>
                  <a:pt x="7360" y="3286"/>
                </a:lnTo>
                <a:lnTo>
                  <a:pt x="7360" y="3175"/>
                </a:lnTo>
                <a:lnTo>
                  <a:pt x="7286" y="3028"/>
                </a:lnTo>
                <a:lnTo>
                  <a:pt x="7360" y="2954"/>
                </a:lnTo>
                <a:lnTo>
                  <a:pt x="7619" y="2880"/>
                </a:lnTo>
                <a:lnTo>
                  <a:pt x="7841" y="2843"/>
                </a:lnTo>
                <a:lnTo>
                  <a:pt x="8026" y="2880"/>
                </a:lnTo>
                <a:lnTo>
                  <a:pt x="7952" y="2695"/>
                </a:lnTo>
                <a:lnTo>
                  <a:pt x="7730" y="2511"/>
                </a:lnTo>
                <a:lnTo>
                  <a:pt x="7693" y="2585"/>
                </a:lnTo>
                <a:lnTo>
                  <a:pt x="7619" y="2548"/>
                </a:lnTo>
                <a:lnTo>
                  <a:pt x="7471" y="2548"/>
                </a:lnTo>
                <a:lnTo>
                  <a:pt x="7286" y="2585"/>
                </a:lnTo>
                <a:lnTo>
                  <a:pt x="7101" y="2658"/>
                </a:lnTo>
                <a:lnTo>
                  <a:pt x="7064" y="2695"/>
                </a:lnTo>
                <a:lnTo>
                  <a:pt x="6953" y="2732"/>
                </a:lnTo>
                <a:lnTo>
                  <a:pt x="6842" y="2843"/>
                </a:lnTo>
                <a:lnTo>
                  <a:pt x="6768" y="2880"/>
                </a:lnTo>
                <a:lnTo>
                  <a:pt x="6584" y="2880"/>
                </a:lnTo>
                <a:lnTo>
                  <a:pt x="7249" y="2548"/>
                </a:lnTo>
                <a:lnTo>
                  <a:pt x="7582" y="2400"/>
                </a:lnTo>
                <a:lnTo>
                  <a:pt x="7952" y="2289"/>
                </a:lnTo>
                <a:lnTo>
                  <a:pt x="7989" y="2363"/>
                </a:lnTo>
                <a:lnTo>
                  <a:pt x="8063" y="2400"/>
                </a:lnTo>
                <a:lnTo>
                  <a:pt x="8211" y="2548"/>
                </a:lnTo>
                <a:lnTo>
                  <a:pt x="8174" y="2548"/>
                </a:lnTo>
                <a:lnTo>
                  <a:pt x="8174" y="2585"/>
                </a:lnTo>
                <a:lnTo>
                  <a:pt x="8137" y="2695"/>
                </a:lnTo>
                <a:lnTo>
                  <a:pt x="8174" y="2880"/>
                </a:lnTo>
                <a:lnTo>
                  <a:pt x="8248" y="2954"/>
                </a:lnTo>
                <a:lnTo>
                  <a:pt x="8655" y="2954"/>
                </a:lnTo>
                <a:lnTo>
                  <a:pt x="8766" y="2917"/>
                </a:lnTo>
                <a:lnTo>
                  <a:pt x="8840" y="2917"/>
                </a:lnTo>
                <a:lnTo>
                  <a:pt x="9025" y="2954"/>
                </a:lnTo>
                <a:lnTo>
                  <a:pt x="9321" y="2954"/>
                </a:lnTo>
                <a:lnTo>
                  <a:pt x="9358" y="2917"/>
                </a:lnTo>
                <a:lnTo>
                  <a:pt x="9321" y="2880"/>
                </a:lnTo>
                <a:lnTo>
                  <a:pt x="9395" y="2954"/>
                </a:lnTo>
                <a:lnTo>
                  <a:pt x="9468" y="3065"/>
                </a:lnTo>
                <a:lnTo>
                  <a:pt x="9505" y="3212"/>
                </a:lnTo>
                <a:lnTo>
                  <a:pt x="9579" y="3360"/>
                </a:lnTo>
                <a:lnTo>
                  <a:pt x="9616" y="3286"/>
                </a:lnTo>
                <a:lnTo>
                  <a:pt x="9616" y="3138"/>
                </a:lnTo>
                <a:lnTo>
                  <a:pt x="9579" y="3028"/>
                </a:lnTo>
                <a:lnTo>
                  <a:pt x="9616" y="2954"/>
                </a:lnTo>
                <a:lnTo>
                  <a:pt x="9690" y="2880"/>
                </a:lnTo>
                <a:lnTo>
                  <a:pt x="9764" y="2880"/>
                </a:lnTo>
                <a:lnTo>
                  <a:pt x="9838" y="2843"/>
                </a:lnTo>
                <a:lnTo>
                  <a:pt x="9949" y="2806"/>
                </a:lnTo>
                <a:lnTo>
                  <a:pt x="9986" y="2732"/>
                </a:lnTo>
                <a:lnTo>
                  <a:pt x="10023" y="2732"/>
                </a:lnTo>
                <a:lnTo>
                  <a:pt x="9986" y="2695"/>
                </a:lnTo>
                <a:lnTo>
                  <a:pt x="9949" y="2622"/>
                </a:lnTo>
                <a:lnTo>
                  <a:pt x="9838" y="2585"/>
                </a:lnTo>
                <a:lnTo>
                  <a:pt x="9801" y="2548"/>
                </a:lnTo>
                <a:lnTo>
                  <a:pt x="9727" y="2511"/>
                </a:lnTo>
                <a:lnTo>
                  <a:pt x="9653" y="2511"/>
                </a:lnTo>
                <a:lnTo>
                  <a:pt x="9505" y="2437"/>
                </a:lnTo>
                <a:lnTo>
                  <a:pt x="9395" y="2400"/>
                </a:lnTo>
                <a:lnTo>
                  <a:pt x="9358" y="2363"/>
                </a:lnTo>
                <a:lnTo>
                  <a:pt x="9358" y="2178"/>
                </a:lnTo>
                <a:lnTo>
                  <a:pt x="9468" y="2105"/>
                </a:lnTo>
                <a:lnTo>
                  <a:pt x="9542" y="2068"/>
                </a:lnTo>
                <a:lnTo>
                  <a:pt x="9875" y="2068"/>
                </a:lnTo>
                <a:lnTo>
                  <a:pt x="10023" y="2142"/>
                </a:lnTo>
                <a:lnTo>
                  <a:pt x="10134" y="2215"/>
                </a:lnTo>
                <a:lnTo>
                  <a:pt x="10208" y="2363"/>
                </a:lnTo>
                <a:lnTo>
                  <a:pt x="10208" y="2437"/>
                </a:lnTo>
                <a:lnTo>
                  <a:pt x="10097" y="2511"/>
                </a:lnTo>
                <a:lnTo>
                  <a:pt x="10245" y="2548"/>
                </a:lnTo>
                <a:lnTo>
                  <a:pt x="10467" y="2622"/>
                </a:lnTo>
                <a:lnTo>
                  <a:pt x="10541" y="2658"/>
                </a:lnTo>
                <a:lnTo>
                  <a:pt x="10578" y="2695"/>
                </a:lnTo>
                <a:lnTo>
                  <a:pt x="10615" y="2806"/>
                </a:lnTo>
                <a:lnTo>
                  <a:pt x="10615" y="2843"/>
                </a:lnTo>
                <a:lnTo>
                  <a:pt x="10726" y="2658"/>
                </a:lnTo>
                <a:lnTo>
                  <a:pt x="10800" y="2622"/>
                </a:lnTo>
                <a:lnTo>
                  <a:pt x="10874" y="2658"/>
                </a:lnTo>
                <a:lnTo>
                  <a:pt x="10985" y="2843"/>
                </a:lnTo>
                <a:lnTo>
                  <a:pt x="11022" y="2954"/>
                </a:lnTo>
                <a:lnTo>
                  <a:pt x="11059" y="2991"/>
                </a:lnTo>
                <a:lnTo>
                  <a:pt x="11096" y="3065"/>
                </a:lnTo>
                <a:lnTo>
                  <a:pt x="11170" y="3102"/>
                </a:lnTo>
                <a:lnTo>
                  <a:pt x="11207" y="3102"/>
                </a:lnTo>
                <a:lnTo>
                  <a:pt x="11244" y="3065"/>
                </a:lnTo>
                <a:lnTo>
                  <a:pt x="11355" y="2991"/>
                </a:lnTo>
                <a:lnTo>
                  <a:pt x="11503" y="2843"/>
                </a:lnTo>
                <a:lnTo>
                  <a:pt x="11614" y="2695"/>
                </a:lnTo>
                <a:lnTo>
                  <a:pt x="11651" y="2658"/>
                </a:lnTo>
                <a:lnTo>
                  <a:pt x="11577" y="2658"/>
                </a:lnTo>
                <a:lnTo>
                  <a:pt x="11577" y="2585"/>
                </a:lnTo>
                <a:lnTo>
                  <a:pt x="11614" y="2585"/>
                </a:lnTo>
                <a:lnTo>
                  <a:pt x="11688" y="2511"/>
                </a:lnTo>
                <a:lnTo>
                  <a:pt x="11799" y="2474"/>
                </a:lnTo>
                <a:lnTo>
                  <a:pt x="11873" y="2474"/>
                </a:lnTo>
                <a:lnTo>
                  <a:pt x="11984" y="2511"/>
                </a:lnTo>
                <a:lnTo>
                  <a:pt x="12058" y="2548"/>
                </a:lnTo>
                <a:lnTo>
                  <a:pt x="12095" y="2622"/>
                </a:lnTo>
                <a:lnTo>
                  <a:pt x="12132" y="2732"/>
                </a:lnTo>
                <a:lnTo>
                  <a:pt x="12132" y="2880"/>
                </a:lnTo>
                <a:lnTo>
                  <a:pt x="12058" y="2880"/>
                </a:lnTo>
                <a:lnTo>
                  <a:pt x="12132" y="2991"/>
                </a:lnTo>
                <a:lnTo>
                  <a:pt x="12168" y="3138"/>
                </a:lnTo>
                <a:lnTo>
                  <a:pt x="12095" y="3286"/>
                </a:lnTo>
                <a:lnTo>
                  <a:pt x="12021" y="3323"/>
                </a:lnTo>
                <a:lnTo>
                  <a:pt x="11947" y="3323"/>
                </a:lnTo>
                <a:lnTo>
                  <a:pt x="11836" y="3286"/>
                </a:lnTo>
                <a:lnTo>
                  <a:pt x="11725" y="3212"/>
                </a:lnTo>
                <a:lnTo>
                  <a:pt x="11614" y="3175"/>
                </a:lnTo>
                <a:lnTo>
                  <a:pt x="11540" y="3138"/>
                </a:lnTo>
                <a:lnTo>
                  <a:pt x="11466" y="3175"/>
                </a:lnTo>
                <a:lnTo>
                  <a:pt x="11318" y="3212"/>
                </a:lnTo>
                <a:lnTo>
                  <a:pt x="11281" y="3323"/>
                </a:lnTo>
                <a:lnTo>
                  <a:pt x="11170" y="3471"/>
                </a:lnTo>
                <a:lnTo>
                  <a:pt x="11096" y="3618"/>
                </a:lnTo>
                <a:lnTo>
                  <a:pt x="11022" y="3692"/>
                </a:lnTo>
                <a:lnTo>
                  <a:pt x="10874" y="3803"/>
                </a:lnTo>
                <a:lnTo>
                  <a:pt x="10726" y="3877"/>
                </a:lnTo>
                <a:lnTo>
                  <a:pt x="10319" y="3877"/>
                </a:lnTo>
                <a:lnTo>
                  <a:pt x="10319" y="3951"/>
                </a:lnTo>
                <a:lnTo>
                  <a:pt x="10245" y="4025"/>
                </a:lnTo>
                <a:lnTo>
                  <a:pt x="10171" y="4135"/>
                </a:lnTo>
                <a:lnTo>
                  <a:pt x="10097" y="4283"/>
                </a:lnTo>
                <a:lnTo>
                  <a:pt x="9986" y="4431"/>
                </a:lnTo>
                <a:lnTo>
                  <a:pt x="9949" y="4578"/>
                </a:lnTo>
                <a:lnTo>
                  <a:pt x="9875" y="4615"/>
                </a:lnTo>
                <a:lnTo>
                  <a:pt x="9875" y="4911"/>
                </a:lnTo>
                <a:lnTo>
                  <a:pt x="9838" y="5022"/>
                </a:lnTo>
                <a:lnTo>
                  <a:pt x="10023" y="5022"/>
                </a:lnTo>
                <a:lnTo>
                  <a:pt x="10097" y="5169"/>
                </a:lnTo>
                <a:lnTo>
                  <a:pt x="10134" y="5280"/>
                </a:lnTo>
                <a:lnTo>
                  <a:pt x="10171" y="5354"/>
                </a:lnTo>
                <a:lnTo>
                  <a:pt x="10134" y="5391"/>
                </a:lnTo>
                <a:lnTo>
                  <a:pt x="10097" y="5391"/>
                </a:lnTo>
                <a:lnTo>
                  <a:pt x="10726" y="5391"/>
                </a:lnTo>
                <a:lnTo>
                  <a:pt x="11170" y="5538"/>
                </a:lnTo>
                <a:lnTo>
                  <a:pt x="11318" y="5612"/>
                </a:lnTo>
                <a:lnTo>
                  <a:pt x="11466" y="5723"/>
                </a:lnTo>
                <a:lnTo>
                  <a:pt x="11503" y="5834"/>
                </a:lnTo>
                <a:lnTo>
                  <a:pt x="11577" y="5797"/>
                </a:lnTo>
                <a:lnTo>
                  <a:pt x="11651" y="5723"/>
                </a:lnTo>
                <a:lnTo>
                  <a:pt x="11762" y="5797"/>
                </a:lnTo>
                <a:lnTo>
                  <a:pt x="11947" y="5834"/>
                </a:lnTo>
                <a:lnTo>
                  <a:pt x="12058" y="5945"/>
                </a:lnTo>
                <a:lnTo>
                  <a:pt x="12132" y="6203"/>
                </a:lnTo>
                <a:lnTo>
                  <a:pt x="12205" y="6425"/>
                </a:lnTo>
                <a:lnTo>
                  <a:pt x="12316" y="6572"/>
                </a:lnTo>
                <a:lnTo>
                  <a:pt x="12390" y="6646"/>
                </a:lnTo>
                <a:lnTo>
                  <a:pt x="12464" y="6683"/>
                </a:lnTo>
                <a:lnTo>
                  <a:pt x="12538" y="6683"/>
                </a:lnTo>
                <a:lnTo>
                  <a:pt x="12612" y="6646"/>
                </a:lnTo>
                <a:lnTo>
                  <a:pt x="12649" y="6646"/>
                </a:lnTo>
                <a:lnTo>
                  <a:pt x="12723" y="6609"/>
                </a:lnTo>
                <a:lnTo>
                  <a:pt x="12871" y="6462"/>
                </a:lnTo>
                <a:lnTo>
                  <a:pt x="12760" y="6351"/>
                </a:lnTo>
                <a:lnTo>
                  <a:pt x="12686" y="6166"/>
                </a:lnTo>
                <a:lnTo>
                  <a:pt x="12686" y="6055"/>
                </a:lnTo>
                <a:lnTo>
                  <a:pt x="12723" y="5945"/>
                </a:lnTo>
                <a:lnTo>
                  <a:pt x="12797" y="5871"/>
                </a:lnTo>
                <a:lnTo>
                  <a:pt x="12982" y="5797"/>
                </a:lnTo>
                <a:lnTo>
                  <a:pt x="13093" y="5649"/>
                </a:lnTo>
                <a:lnTo>
                  <a:pt x="13167" y="5538"/>
                </a:lnTo>
                <a:lnTo>
                  <a:pt x="13204" y="5465"/>
                </a:lnTo>
                <a:lnTo>
                  <a:pt x="13130" y="5317"/>
                </a:lnTo>
                <a:lnTo>
                  <a:pt x="13056" y="5206"/>
                </a:lnTo>
                <a:lnTo>
                  <a:pt x="12871" y="5095"/>
                </a:lnTo>
                <a:lnTo>
                  <a:pt x="12834" y="5022"/>
                </a:lnTo>
                <a:lnTo>
                  <a:pt x="12834" y="4948"/>
                </a:lnTo>
                <a:lnTo>
                  <a:pt x="12945" y="4874"/>
                </a:lnTo>
                <a:lnTo>
                  <a:pt x="13019" y="4726"/>
                </a:lnTo>
                <a:lnTo>
                  <a:pt x="13019" y="4578"/>
                </a:lnTo>
                <a:lnTo>
                  <a:pt x="12982" y="4505"/>
                </a:lnTo>
                <a:lnTo>
                  <a:pt x="12945" y="4394"/>
                </a:lnTo>
                <a:lnTo>
                  <a:pt x="12871" y="4320"/>
                </a:lnTo>
                <a:lnTo>
                  <a:pt x="12945" y="4209"/>
                </a:lnTo>
                <a:lnTo>
                  <a:pt x="12982" y="4135"/>
                </a:lnTo>
                <a:lnTo>
                  <a:pt x="13130" y="4098"/>
                </a:lnTo>
                <a:lnTo>
                  <a:pt x="13463" y="4135"/>
                </a:lnTo>
                <a:lnTo>
                  <a:pt x="13722" y="4209"/>
                </a:lnTo>
                <a:lnTo>
                  <a:pt x="13944" y="4283"/>
                </a:lnTo>
                <a:lnTo>
                  <a:pt x="13981" y="4320"/>
                </a:lnTo>
                <a:lnTo>
                  <a:pt x="14092" y="4394"/>
                </a:lnTo>
                <a:lnTo>
                  <a:pt x="14240" y="4431"/>
                </a:lnTo>
                <a:lnTo>
                  <a:pt x="14314" y="4505"/>
                </a:lnTo>
                <a:lnTo>
                  <a:pt x="14388" y="4542"/>
                </a:lnTo>
                <a:lnTo>
                  <a:pt x="14462" y="4615"/>
                </a:lnTo>
                <a:lnTo>
                  <a:pt x="14388" y="4615"/>
                </a:lnTo>
                <a:lnTo>
                  <a:pt x="14499" y="4689"/>
                </a:lnTo>
                <a:lnTo>
                  <a:pt x="14536" y="4837"/>
                </a:lnTo>
                <a:lnTo>
                  <a:pt x="14499" y="4911"/>
                </a:lnTo>
                <a:lnTo>
                  <a:pt x="14388" y="4985"/>
                </a:lnTo>
                <a:lnTo>
                  <a:pt x="14499" y="4985"/>
                </a:lnTo>
                <a:lnTo>
                  <a:pt x="14647" y="5022"/>
                </a:lnTo>
                <a:lnTo>
                  <a:pt x="14721" y="5058"/>
                </a:lnTo>
                <a:lnTo>
                  <a:pt x="14721" y="5132"/>
                </a:lnTo>
                <a:lnTo>
                  <a:pt x="14647" y="5169"/>
                </a:lnTo>
                <a:lnTo>
                  <a:pt x="14684" y="5132"/>
                </a:lnTo>
                <a:lnTo>
                  <a:pt x="14832" y="5132"/>
                </a:lnTo>
                <a:lnTo>
                  <a:pt x="14868" y="5095"/>
                </a:lnTo>
                <a:lnTo>
                  <a:pt x="14942" y="5058"/>
                </a:lnTo>
                <a:lnTo>
                  <a:pt x="14979" y="5058"/>
                </a:lnTo>
                <a:lnTo>
                  <a:pt x="15053" y="4985"/>
                </a:lnTo>
                <a:lnTo>
                  <a:pt x="15127" y="4985"/>
                </a:lnTo>
                <a:lnTo>
                  <a:pt x="15164" y="5022"/>
                </a:lnTo>
                <a:lnTo>
                  <a:pt x="15238" y="4948"/>
                </a:lnTo>
                <a:lnTo>
                  <a:pt x="15275" y="4874"/>
                </a:lnTo>
                <a:lnTo>
                  <a:pt x="15312" y="4837"/>
                </a:lnTo>
                <a:lnTo>
                  <a:pt x="15386" y="4726"/>
                </a:lnTo>
                <a:lnTo>
                  <a:pt x="15497" y="4726"/>
                </a:lnTo>
                <a:lnTo>
                  <a:pt x="15534" y="4800"/>
                </a:lnTo>
                <a:lnTo>
                  <a:pt x="15534" y="4837"/>
                </a:lnTo>
                <a:lnTo>
                  <a:pt x="15608" y="4911"/>
                </a:lnTo>
                <a:lnTo>
                  <a:pt x="15608" y="4948"/>
                </a:lnTo>
                <a:lnTo>
                  <a:pt x="15645" y="4985"/>
                </a:lnTo>
                <a:lnTo>
                  <a:pt x="15645" y="5022"/>
                </a:lnTo>
                <a:lnTo>
                  <a:pt x="15682" y="5095"/>
                </a:lnTo>
                <a:lnTo>
                  <a:pt x="15756" y="5169"/>
                </a:lnTo>
                <a:lnTo>
                  <a:pt x="15830" y="5206"/>
                </a:lnTo>
                <a:lnTo>
                  <a:pt x="15941" y="5317"/>
                </a:lnTo>
                <a:lnTo>
                  <a:pt x="15941" y="5391"/>
                </a:lnTo>
                <a:lnTo>
                  <a:pt x="15978" y="5538"/>
                </a:lnTo>
                <a:lnTo>
                  <a:pt x="16015" y="5649"/>
                </a:lnTo>
                <a:lnTo>
                  <a:pt x="16089" y="5723"/>
                </a:lnTo>
                <a:lnTo>
                  <a:pt x="16163" y="5834"/>
                </a:lnTo>
                <a:lnTo>
                  <a:pt x="16274" y="5871"/>
                </a:lnTo>
                <a:lnTo>
                  <a:pt x="16385" y="5871"/>
                </a:lnTo>
                <a:lnTo>
                  <a:pt x="16533" y="5834"/>
                </a:lnTo>
                <a:lnTo>
                  <a:pt x="16570" y="5834"/>
                </a:lnTo>
                <a:lnTo>
                  <a:pt x="16644" y="5871"/>
                </a:lnTo>
                <a:lnTo>
                  <a:pt x="16644" y="5945"/>
                </a:lnTo>
                <a:lnTo>
                  <a:pt x="16718" y="5871"/>
                </a:lnTo>
                <a:lnTo>
                  <a:pt x="16718" y="5834"/>
                </a:lnTo>
                <a:lnTo>
                  <a:pt x="16792" y="6129"/>
                </a:lnTo>
                <a:lnTo>
                  <a:pt x="16940" y="6203"/>
                </a:lnTo>
                <a:lnTo>
                  <a:pt x="17088" y="6203"/>
                </a:lnTo>
                <a:lnTo>
                  <a:pt x="17051" y="6535"/>
                </a:lnTo>
                <a:lnTo>
                  <a:pt x="16829" y="6646"/>
                </a:lnTo>
                <a:lnTo>
                  <a:pt x="16681" y="6646"/>
                </a:lnTo>
                <a:lnTo>
                  <a:pt x="16533" y="6720"/>
                </a:lnTo>
                <a:lnTo>
                  <a:pt x="16274" y="6978"/>
                </a:lnTo>
                <a:lnTo>
                  <a:pt x="16274" y="7052"/>
                </a:lnTo>
                <a:lnTo>
                  <a:pt x="16126" y="6942"/>
                </a:lnTo>
                <a:lnTo>
                  <a:pt x="15978" y="6905"/>
                </a:lnTo>
                <a:lnTo>
                  <a:pt x="15756" y="6868"/>
                </a:lnTo>
                <a:lnTo>
                  <a:pt x="15571" y="6905"/>
                </a:lnTo>
                <a:lnTo>
                  <a:pt x="15127" y="6978"/>
                </a:lnTo>
                <a:lnTo>
                  <a:pt x="14795" y="7052"/>
                </a:lnTo>
                <a:lnTo>
                  <a:pt x="14647" y="7163"/>
                </a:lnTo>
                <a:lnTo>
                  <a:pt x="14536" y="7311"/>
                </a:lnTo>
                <a:lnTo>
                  <a:pt x="14499" y="7311"/>
                </a:lnTo>
                <a:lnTo>
                  <a:pt x="14462" y="7385"/>
                </a:lnTo>
                <a:lnTo>
                  <a:pt x="14462" y="7458"/>
                </a:lnTo>
                <a:lnTo>
                  <a:pt x="14314" y="7606"/>
                </a:lnTo>
                <a:lnTo>
                  <a:pt x="14388" y="7569"/>
                </a:lnTo>
                <a:lnTo>
                  <a:pt x="14536" y="7458"/>
                </a:lnTo>
                <a:lnTo>
                  <a:pt x="14647" y="7348"/>
                </a:lnTo>
                <a:lnTo>
                  <a:pt x="14832" y="7200"/>
                </a:lnTo>
                <a:lnTo>
                  <a:pt x="15016" y="7163"/>
                </a:lnTo>
                <a:lnTo>
                  <a:pt x="15127" y="7126"/>
                </a:lnTo>
                <a:lnTo>
                  <a:pt x="15460" y="7237"/>
                </a:lnTo>
                <a:lnTo>
                  <a:pt x="15460" y="7348"/>
                </a:lnTo>
                <a:lnTo>
                  <a:pt x="15349" y="7385"/>
                </a:lnTo>
                <a:lnTo>
                  <a:pt x="15312" y="7422"/>
                </a:lnTo>
                <a:lnTo>
                  <a:pt x="15053" y="7422"/>
                </a:lnTo>
                <a:lnTo>
                  <a:pt x="15164" y="7458"/>
                </a:lnTo>
                <a:lnTo>
                  <a:pt x="15312" y="7532"/>
                </a:lnTo>
                <a:lnTo>
                  <a:pt x="15275" y="7606"/>
                </a:lnTo>
                <a:lnTo>
                  <a:pt x="15386" y="7680"/>
                </a:lnTo>
                <a:lnTo>
                  <a:pt x="15460" y="7791"/>
                </a:lnTo>
                <a:lnTo>
                  <a:pt x="15460" y="7865"/>
                </a:lnTo>
                <a:lnTo>
                  <a:pt x="15386" y="7902"/>
                </a:lnTo>
                <a:lnTo>
                  <a:pt x="15275" y="7975"/>
                </a:lnTo>
                <a:lnTo>
                  <a:pt x="15201" y="8049"/>
                </a:lnTo>
                <a:lnTo>
                  <a:pt x="14979" y="8049"/>
                </a:lnTo>
                <a:lnTo>
                  <a:pt x="14979" y="8123"/>
                </a:lnTo>
                <a:lnTo>
                  <a:pt x="14721" y="8308"/>
                </a:lnTo>
                <a:lnTo>
                  <a:pt x="14647" y="8308"/>
                </a:lnTo>
                <a:lnTo>
                  <a:pt x="14536" y="8345"/>
                </a:lnTo>
                <a:lnTo>
                  <a:pt x="14388" y="8418"/>
                </a:lnTo>
                <a:lnTo>
                  <a:pt x="14277" y="8529"/>
                </a:lnTo>
                <a:lnTo>
                  <a:pt x="14277" y="8714"/>
                </a:lnTo>
                <a:lnTo>
                  <a:pt x="14240" y="8825"/>
                </a:lnTo>
                <a:lnTo>
                  <a:pt x="14240" y="8862"/>
                </a:lnTo>
                <a:lnTo>
                  <a:pt x="14166" y="8862"/>
                </a:lnTo>
                <a:lnTo>
                  <a:pt x="14055" y="8935"/>
                </a:lnTo>
                <a:lnTo>
                  <a:pt x="13870" y="8972"/>
                </a:lnTo>
                <a:lnTo>
                  <a:pt x="13722" y="9046"/>
                </a:lnTo>
                <a:lnTo>
                  <a:pt x="13611" y="9120"/>
                </a:lnTo>
                <a:lnTo>
                  <a:pt x="13648" y="9157"/>
                </a:lnTo>
                <a:lnTo>
                  <a:pt x="13648" y="9231"/>
                </a:lnTo>
                <a:lnTo>
                  <a:pt x="13611" y="9305"/>
                </a:lnTo>
                <a:lnTo>
                  <a:pt x="13500" y="9415"/>
                </a:lnTo>
                <a:lnTo>
                  <a:pt x="13463" y="9415"/>
                </a:lnTo>
                <a:lnTo>
                  <a:pt x="13352" y="9378"/>
                </a:lnTo>
                <a:lnTo>
                  <a:pt x="13278" y="9342"/>
                </a:lnTo>
                <a:lnTo>
                  <a:pt x="13167" y="9452"/>
                </a:lnTo>
                <a:lnTo>
                  <a:pt x="13130" y="9563"/>
                </a:lnTo>
                <a:lnTo>
                  <a:pt x="13093" y="9600"/>
                </a:lnTo>
                <a:lnTo>
                  <a:pt x="13130" y="9674"/>
                </a:lnTo>
                <a:lnTo>
                  <a:pt x="13130" y="9711"/>
                </a:lnTo>
                <a:lnTo>
                  <a:pt x="13093" y="9822"/>
                </a:lnTo>
                <a:lnTo>
                  <a:pt x="13056" y="9858"/>
                </a:lnTo>
                <a:lnTo>
                  <a:pt x="13130" y="9858"/>
                </a:lnTo>
                <a:lnTo>
                  <a:pt x="13241" y="9969"/>
                </a:lnTo>
                <a:lnTo>
                  <a:pt x="13278" y="9969"/>
                </a:lnTo>
                <a:lnTo>
                  <a:pt x="13204" y="10080"/>
                </a:lnTo>
                <a:lnTo>
                  <a:pt x="13130" y="10080"/>
                </a:lnTo>
                <a:lnTo>
                  <a:pt x="13167" y="10191"/>
                </a:lnTo>
                <a:lnTo>
                  <a:pt x="13130" y="10338"/>
                </a:lnTo>
                <a:lnTo>
                  <a:pt x="13056" y="10449"/>
                </a:lnTo>
                <a:lnTo>
                  <a:pt x="12945" y="10597"/>
                </a:lnTo>
                <a:lnTo>
                  <a:pt x="12834" y="10634"/>
                </a:lnTo>
                <a:lnTo>
                  <a:pt x="12760" y="10708"/>
                </a:lnTo>
                <a:lnTo>
                  <a:pt x="12649" y="10782"/>
                </a:lnTo>
                <a:lnTo>
                  <a:pt x="12538" y="10818"/>
                </a:lnTo>
                <a:lnTo>
                  <a:pt x="12464" y="10855"/>
                </a:lnTo>
                <a:lnTo>
                  <a:pt x="12390" y="10855"/>
                </a:lnTo>
                <a:lnTo>
                  <a:pt x="12279" y="10966"/>
                </a:lnTo>
                <a:lnTo>
                  <a:pt x="12205" y="11114"/>
                </a:lnTo>
                <a:lnTo>
                  <a:pt x="12168" y="11225"/>
                </a:lnTo>
                <a:lnTo>
                  <a:pt x="12168" y="11372"/>
                </a:lnTo>
                <a:lnTo>
                  <a:pt x="12205" y="11446"/>
                </a:lnTo>
                <a:lnTo>
                  <a:pt x="12353" y="11520"/>
                </a:lnTo>
                <a:lnTo>
                  <a:pt x="12464" y="11520"/>
                </a:lnTo>
                <a:lnTo>
                  <a:pt x="12464" y="11889"/>
                </a:lnTo>
                <a:lnTo>
                  <a:pt x="12501" y="12000"/>
                </a:lnTo>
                <a:lnTo>
                  <a:pt x="12501" y="12480"/>
                </a:lnTo>
                <a:lnTo>
                  <a:pt x="12464" y="12517"/>
                </a:lnTo>
                <a:lnTo>
                  <a:pt x="12353" y="12517"/>
                </a:lnTo>
                <a:lnTo>
                  <a:pt x="12205" y="12443"/>
                </a:lnTo>
                <a:lnTo>
                  <a:pt x="12021" y="11889"/>
                </a:lnTo>
                <a:lnTo>
                  <a:pt x="11984" y="11705"/>
                </a:lnTo>
                <a:lnTo>
                  <a:pt x="11836" y="11520"/>
                </a:lnTo>
                <a:lnTo>
                  <a:pt x="11725" y="11631"/>
                </a:lnTo>
                <a:lnTo>
                  <a:pt x="11651" y="11631"/>
                </a:lnTo>
                <a:lnTo>
                  <a:pt x="11503" y="11483"/>
                </a:lnTo>
                <a:lnTo>
                  <a:pt x="11355" y="11446"/>
                </a:lnTo>
                <a:lnTo>
                  <a:pt x="11207" y="11446"/>
                </a:lnTo>
                <a:lnTo>
                  <a:pt x="11096" y="11409"/>
                </a:lnTo>
                <a:lnTo>
                  <a:pt x="11022" y="11372"/>
                </a:lnTo>
                <a:lnTo>
                  <a:pt x="10837" y="11446"/>
                </a:lnTo>
                <a:lnTo>
                  <a:pt x="10726" y="11446"/>
                </a:lnTo>
                <a:lnTo>
                  <a:pt x="10652" y="11372"/>
                </a:lnTo>
                <a:lnTo>
                  <a:pt x="10615" y="11225"/>
                </a:lnTo>
                <a:lnTo>
                  <a:pt x="10578" y="11335"/>
                </a:lnTo>
                <a:lnTo>
                  <a:pt x="10615" y="11409"/>
                </a:lnTo>
                <a:lnTo>
                  <a:pt x="10652" y="11520"/>
                </a:lnTo>
                <a:lnTo>
                  <a:pt x="10652" y="11557"/>
                </a:lnTo>
                <a:lnTo>
                  <a:pt x="10578" y="11594"/>
                </a:lnTo>
                <a:lnTo>
                  <a:pt x="10541" y="11631"/>
                </a:lnTo>
                <a:lnTo>
                  <a:pt x="10467" y="11631"/>
                </a:lnTo>
                <a:lnTo>
                  <a:pt x="10319" y="11557"/>
                </a:lnTo>
                <a:lnTo>
                  <a:pt x="10208" y="11520"/>
                </a:lnTo>
                <a:lnTo>
                  <a:pt x="9690" y="11594"/>
                </a:lnTo>
                <a:lnTo>
                  <a:pt x="9542" y="11557"/>
                </a:lnTo>
                <a:lnTo>
                  <a:pt x="9579" y="11594"/>
                </a:lnTo>
                <a:lnTo>
                  <a:pt x="9616" y="11594"/>
                </a:lnTo>
                <a:lnTo>
                  <a:pt x="9653" y="11631"/>
                </a:lnTo>
                <a:lnTo>
                  <a:pt x="9653" y="11705"/>
                </a:lnTo>
                <a:lnTo>
                  <a:pt x="9616" y="11778"/>
                </a:lnTo>
                <a:lnTo>
                  <a:pt x="9468" y="11778"/>
                </a:lnTo>
                <a:lnTo>
                  <a:pt x="9468" y="11815"/>
                </a:lnTo>
                <a:lnTo>
                  <a:pt x="9358" y="11852"/>
                </a:lnTo>
                <a:lnTo>
                  <a:pt x="9284" y="11926"/>
                </a:lnTo>
                <a:lnTo>
                  <a:pt x="9210" y="12037"/>
                </a:lnTo>
                <a:lnTo>
                  <a:pt x="9173" y="12074"/>
                </a:lnTo>
                <a:lnTo>
                  <a:pt x="9210" y="12295"/>
                </a:lnTo>
                <a:lnTo>
                  <a:pt x="9247" y="12406"/>
                </a:lnTo>
                <a:lnTo>
                  <a:pt x="9210" y="12554"/>
                </a:lnTo>
                <a:lnTo>
                  <a:pt x="9210" y="12775"/>
                </a:lnTo>
                <a:lnTo>
                  <a:pt x="9173" y="12960"/>
                </a:lnTo>
                <a:lnTo>
                  <a:pt x="9173" y="13108"/>
                </a:lnTo>
                <a:lnTo>
                  <a:pt x="9210" y="13403"/>
                </a:lnTo>
                <a:lnTo>
                  <a:pt x="9284" y="13662"/>
                </a:lnTo>
                <a:lnTo>
                  <a:pt x="9468" y="13920"/>
                </a:lnTo>
                <a:lnTo>
                  <a:pt x="9616" y="14068"/>
                </a:lnTo>
                <a:lnTo>
                  <a:pt x="9727" y="14105"/>
                </a:lnTo>
                <a:lnTo>
                  <a:pt x="9986" y="14105"/>
                </a:lnTo>
                <a:lnTo>
                  <a:pt x="10171" y="14142"/>
                </a:lnTo>
                <a:lnTo>
                  <a:pt x="10282" y="14105"/>
                </a:lnTo>
                <a:lnTo>
                  <a:pt x="10356" y="14068"/>
                </a:lnTo>
                <a:lnTo>
                  <a:pt x="10393" y="13994"/>
                </a:lnTo>
                <a:lnTo>
                  <a:pt x="10467" y="13957"/>
                </a:lnTo>
                <a:lnTo>
                  <a:pt x="10541" y="13735"/>
                </a:lnTo>
                <a:lnTo>
                  <a:pt x="10541" y="13698"/>
                </a:lnTo>
                <a:lnTo>
                  <a:pt x="10689" y="13477"/>
                </a:lnTo>
                <a:lnTo>
                  <a:pt x="10763" y="13440"/>
                </a:lnTo>
                <a:lnTo>
                  <a:pt x="11133" y="13440"/>
                </a:lnTo>
                <a:lnTo>
                  <a:pt x="11207" y="13514"/>
                </a:lnTo>
                <a:lnTo>
                  <a:pt x="11207" y="13588"/>
                </a:lnTo>
                <a:lnTo>
                  <a:pt x="11170" y="13662"/>
                </a:lnTo>
                <a:lnTo>
                  <a:pt x="11170" y="13735"/>
                </a:lnTo>
                <a:lnTo>
                  <a:pt x="11059" y="13957"/>
                </a:lnTo>
                <a:lnTo>
                  <a:pt x="11022" y="14068"/>
                </a:lnTo>
                <a:lnTo>
                  <a:pt x="10985" y="14142"/>
                </a:lnTo>
                <a:lnTo>
                  <a:pt x="10948" y="14289"/>
                </a:lnTo>
                <a:lnTo>
                  <a:pt x="10948" y="14437"/>
                </a:lnTo>
                <a:lnTo>
                  <a:pt x="10874" y="14622"/>
                </a:lnTo>
                <a:lnTo>
                  <a:pt x="10874" y="14695"/>
                </a:lnTo>
                <a:lnTo>
                  <a:pt x="11096" y="14695"/>
                </a:lnTo>
                <a:lnTo>
                  <a:pt x="11096" y="14658"/>
                </a:lnTo>
                <a:lnTo>
                  <a:pt x="11133" y="14622"/>
                </a:lnTo>
                <a:lnTo>
                  <a:pt x="11133" y="14548"/>
                </a:lnTo>
                <a:lnTo>
                  <a:pt x="11207" y="14622"/>
                </a:lnTo>
                <a:lnTo>
                  <a:pt x="11355" y="14658"/>
                </a:lnTo>
                <a:lnTo>
                  <a:pt x="11466" y="14658"/>
                </a:lnTo>
                <a:lnTo>
                  <a:pt x="11577" y="14548"/>
                </a:lnTo>
                <a:lnTo>
                  <a:pt x="11762" y="14732"/>
                </a:lnTo>
                <a:lnTo>
                  <a:pt x="11836" y="14917"/>
                </a:lnTo>
                <a:lnTo>
                  <a:pt x="11947" y="15028"/>
                </a:lnTo>
                <a:lnTo>
                  <a:pt x="11947" y="15102"/>
                </a:lnTo>
                <a:lnTo>
                  <a:pt x="11984" y="15212"/>
                </a:lnTo>
                <a:lnTo>
                  <a:pt x="12021" y="15360"/>
                </a:lnTo>
                <a:lnTo>
                  <a:pt x="12021" y="15397"/>
                </a:lnTo>
                <a:lnTo>
                  <a:pt x="11984" y="15434"/>
                </a:lnTo>
                <a:lnTo>
                  <a:pt x="11836" y="15471"/>
                </a:lnTo>
                <a:lnTo>
                  <a:pt x="11799" y="15471"/>
                </a:lnTo>
                <a:lnTo>
                  <a:pt x="11762" y="15508"/>
                </a:lnTo>
                <a:lnTo>
                  <a:pt x="11762" y="15582"/>
                </a:lnTo>
                <a:lnTo>
                  <a:pt x="11799" y="15655"/>
                </a:lnTo>
                <a:lnTo>
                  <a:pt x="11799" y="15692"/>
                </a:lnTo>
                <a:lnTo>
                  <a:pt x="11836" y="15803"/>
                </a:lnTo>
                <a:lnTo>
                  <a:pt x="11873" y="15840"/>
                </a:lnTo>
                <a:lnTo>
                  <a:pt x="11873" y="15914"/>
                </a:lnTo>
                <a:lnTo>
                  <a:pt x="11947" y="15914"/>
                </a:lnTo>
                <a:lnTo>
                  <a:pt x="12058" y="16098"/>
                </a:lnTo>
                <a:lnTo>
                  <a:pt x="12205" y="16209"/>
                </a:lnTo>
                <a:lnTo>
                  <a:pt x="12501" y="16209"/>
                </a:lnTo>
                <a:lnTo>
                  <a:pt x="12612" y="16172"/>
                </a:lnTo>
                <a:lnTo>
                  <a:pt x="12612" y="16357"/>
                </a:lnTo>
                <a:lnTo>
                  <a:pt x="12575" y="16505"/>
                </a:lnTo>
                <a:lnTo>
                  <a:pt x="12501" y="16578"/>
                </a:lnTo>
                <a:lnTo>
                  <a:pt x="12390" y="16615"/>
                </a:lnTo>
                <a:lnTo>
                  <a:pt x="12279" y="16578"/>
                </a:lnTo>
                <a:lnTo>
                  <a:pt x="12168" y="16468"/>
                </a:lnTo>
                <a:close/>
                <a:moveTo>
                  <a:pt x="12353" y="19643"/>
                </a:moveTo>
                <a:lnTo>
                  <a:pt x="12316" y="19532"/>
                </a:lnTo>
                <a:lnTo>
                  <a:pt x="12316" y="19422"/>
                </a:lnTo>
                <a:lnTo>
                  <a:pt x="12353" y="19311"/>
                </a:lnTo>
                <a:lnTo>
                  <a:pt x="12464" y="19126"/>
                </a:lnTo>
                <a:lnTo>
                  <a:pt x="12538" y="18978"/>
                </a:lnTo>
                <a:lnTo>
                  <a:pt x="12538" y="18868"/>
                </a:lnTo>
                <a:lnTo>
                  <a:pt x="12390" y="18720"/>
                </a:lnTo>
                <a:lnTo>
                  <a:pt x="12353" y="18609"/>
                </a:lnTo>
                <a:lnTo>
                  <a:pt x="12353" y="18462"/>
                </a:lnTo>
                <a:lnTo>
                  <a:pt x="12390" y="18388"/>
                </a:lnTo>
                <a:lnTo>
                  <a:pt x="12501" y="18203"/>
                </a:lnTo>
                <a:lnTo>
                  <a:pt x="12612" y="18055"/>
                </a:lnTo>
                <a:lnTo>
                  <a:pt x="12871" y="17797"/>
                </a:lnTo>
                <a:lnTo>
                  <a:pt x="12982" y="17612"/>
                </a:lnTo>
                <a:lnTo>
                  <a:pt x="12982" y="17206"/>
                </a:lnTo>
                <a:lnTo>
                  <a:pt x="12945" y="17022"/>
                </a:lnTo>
                <a:lnTo>
                  <a:pt x="12871" y="16689"/>
                </a:lnTo>
                <a:lnTo>
                  <a:pt x="12834" y="16394"/>
                </a:lnTo>
                <a:lnTo>
                  <a:pt x="12797" y="16209"/>
                </a:lnTo>
                <a:lnTo>
                  <a:pt x="12834" y="16283"/>
                </a:lnTo>
                <a:lnTo>
                  <a:pt x="12982" y="16320"/>
                </a:lnTo>
                <a:lnTo>
                  <a:pt x="13093" y="16357"/>
                </a:lnTo>
                <a:lnTo>
                  <a:pt x="13130" y="16394"/>
                </a:lnTo>
                <a:lnTo>
                  <a:pt x="13167" y="16320"/>
                </a:lnTo>
                <a:lnTo>
                  <a:pt x="13204" y="16209"/>
                </a:lnTo>
                <a:lnTo>
                  <a:pt x="13278" y="16062"/>
                </a:lnTo>
                <a:lnTo>
                  <a:pt x="13389" y="15951"/>
                </a:lnTo>
                <a:lnTo>
                  <a:pt x="13500" y="15914"/>
                </a:lnTo>
                <a:lnTo>
                  <a:pt x="13574" y="15840"/>
                </a:lnTo>
                <a:lnTo>
                  <a:pt x="13648" y="15803"/>
                </a:lnTo>
                <a:lnTo>
                  <a:pt x="13722" y="15692"/>
                </a:lnTo>
                <a:lnTo>
                  <a:pt x="13870" y="15618"/>
                </a:lnTo>
                <a:lnTo>
                  <a:pt x="13981" y="15582"/>
                </a:lnTo>
                <a:lnTo>
                  <a:pt x="14055" y="15582"/>
                </a:lnTo>
                <a:lnTo>
                  <a:pt x="14129" y="15655"/>
                </a:lnTo>
                <a:lnTo>
                  <a:pt x="14166" y="15803"/>
                </a:lnTo>
                <a:lnTo>
                  <a:pt x="14092" y="15914"/>
                </a:lnTo>
                <a:lnTo>
                  <a:pt x="14055" y="15988"/>
                </a:lnTo>
                <a:lnTo>
                  <a:pt x="14055" y="16135"/>
                </a:lnTo>
                <a:lnTo>
                  <a:pt x="14092" y="16172"/>
                </a:lnTo>
                <a:lnTo>
                  <a:pt x="14129" y="16098"/>
                </a:lnTo>
                <a:lnTo>
                  <a:pt x="14129" y="15988"/>
                </a:lnTo>
                <a:lnTo>
                  <a:pt x="14166" y="15877"/>
                </a:lnTo>
                <a:lnTo>
                  <a:pt x="14203" y="15803"/>
                </a:lnTo>
                <a:lnTo>
                  <a:pt x="14277" y="15692"/>
                </a:lnTo>
                <a:lnTo>
                  <a:pt x="14351" y="15655"/>
                </a:lnTo>
                <a:lnTo>
                  <a:pt x="14462" y="15655"/>
                </a:lnTo>
                <a:lnTo>
                  <a:pt x="14536" y="15692"/>
                </a:lnTo>
                <a:lnTo>
                  <a:pt x="14721" y="15877"/>
                </a:lnTo>
                <a:lnTo>
                  <a:pt x="14795" y="15877"/>
                </a:lnTo>
                <a:lnTo>
                  <a:pt x="15053" y="15988"/>
                </a:lnTo>
                <a:lnTo>
                  <a:pt x="15312" y="16172"/>
                </a:lnTo>
                <a:lnTo>
                  <a:pt x="15312" y="16135"/>
                </a:lnTo>
                <a:lnTo>
                  <a:pt x="15386" y="16062"/>
                </a:lnTo>
                <a:lnTo>
                  <a:pt x="15460" y="16062"/>
                </a:lnTo>
                <a:lnTo>
                  <a:pt x="15497" y="16025"/>
                </a:lnTo>
                <a:lnTo>
                  <a:pt x="15645" y="16025"/>
                </a:lnTo>
                <a:lnTo>
                  <a:pt x="15719" y="15988"/>
                </a:lnTo>
                <a:lnTo>
                  <a:pt x="15756" y="15988"/>
                </a:lnTo>
                <a:lnTo>
                  <a:pt x="15830" y="16025"/>
                </a:lnTo>
                <a:lnTo>
                  <a:pt x="15867" y="16062"/>
                </a:lnTo>
                <a:lnTo>
                  <a:pt x="15941" y="16098"/>
                </a:lnTo>
                <a:lnTo>
                  <a:pt x="15978" y="16098"/>
                </a:lnTo>
                <a:lnTo>
                  <a:pt x="16089" y="16209"/>
                </a:lnTo>
                <a:lnTo>
                  <a:pt x="16126" y="16283"/>
                </a:lnTo>
                <a:lnTo>
                  <a:pt x="16274" y="16357"/>
                </a:lnTo>
                <a:lnTo>
                  <a:pt x="16385" y="16431"/>
                </a:lnTo>
                <a:lnTo>
                  <a:pt x="16496" y="16468"/>
                </a:lnTo>
                <a:lnTo>
                  <a:pt x="16533" y="16505"/>
                </a:lnTo>
                <a:lnTo>
                  <a:pt x="16607" y="16652"/>
                </a:lnTo>
                <a:lnTo>
                  <a:pt x="16607" y="16800"/>
                </a:lnTo>
                <a:lnTo>
                  <a:pt x="16718" y="16837"/>
                </a:lnTo>
                <a:lnTo>
                  <a:pt x="16977" y="16911"/>
                </a:lnTo>
                <a:lnTo>
                  <a:pt x="17014" y="16911"/>
                </a:lnTo>
                <a:lnTo>
                  <a:pt x="17125" y="16948"/>
                </a:lnTo>
                <a:lnTo>
                  <a:pt x="17236" y="16948"/>
                </a:lnTo>
                <a:lnTo>
                  <a:pt x="17310" y="16985"/>
                </a:lnTo>
                <a:lnTo>
                  <a:pt x="16755" y="17502"/>
                </a:lnTo>
                <a:lnTo>
                  <a:pt x="16237" y="17982"/>
                </a:lnTo>
                <a:lnTo>
                  <a:pt x="15645" y="18388"/>
                </a:lnTo>
                <a:lnTo>
                  <a:pt x="15053" y="18720"/>
                </a:lnTo>
                <a:lnTo>
                  <a:pt x="14388" y="19052"/>
                </a:lnTo>
                <a:lnTo>
                  <a:pt x="13759" y="19311"/>
                </a:lnTo>
                <a:lnTo>
                  <a:pt x="13093" y="19495"/>
                </a:lnTo>
                <a:lnTo>
                  <a:pt x="12353" y="19643"/>
                </a:lnTo>
                <a:close/>
              </a:path>
            </a:pathLst>
          </a:custGeom>
          <a:solidFill>
            <a:srgbClr val="5E5E5E"/>
          </a:solidFill>
          <a:ln w="12700">
            <a:miter lim="400000"/>
          </a:ln>
        </p:spPr>
        <p:txBody>
          <a:bodyPr lIns="17144" rIns="17144"/>
          <a:lstStyle/>
          <a:p>
            <a:pPr algn="l" defTabSz="914400">
              <a:defRPr sz="1800" b="0">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2" name="开课地点…"/>
          <p:cNvSpPr txBox="1"/>
          <p:nvPr/>
        </p:nvSpPr>
        <p:spPr>
          <a:xfrm>
            <a:off x="888522" y="2840274"/>
            <a:ext cx="910590" cy="399415"/>
          </a:xfrm>
          <a:prstGeom prst="rect">
            <a:avLst/>
          </a:prstGeom>
          <a:ln w="12700">
            <a:miter lim="400000"/>
          </a:ln>
        </p:spPr>
        <p:txBody>
          <a:bodyPr wrap="none" lIns="26788" tIns="26788" rIns="26788" bIns="26788">
            <a:spAutoFit/>
          </a:bodyPr>
          <a:lstStyle/>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开课地点</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北京、</a:t>
            </a:r>
            <a:r>
              <a:rPr lang="zh-CN" sz="750">
                <a:solidFill>
                  <a:schemeClr val="bg1"/>
                </a:solidFill>
                <a:latin typeface="Arial" panose="020B0604020202020204" pitchFamily="34" charset="0"/>
              </a:rPr>
              <a:t>海南、</a:t>
            </a:r>
            <a:r>
              <a:rPr sz="750">
                <a:solidFill>
                  <a:schemeClr val="bg1"/>
                </a:solidFill>
                <a:latin typeface="Arial" panose="020B0604020202020204" pitchFamily="34" charset="0"/>
              </a:rPr>
              <a:t>硅谷等</a:t>
            </a:r>
            <a:endParaRPr sz="750">
              <a:solidFill>
                <a:schemeClr val="bg1"/>
              </a:solidFill>
              <a:latin typeface="Arial" panose="020B0604020202020204" pitchFamily="34" charset="0"/>
            </a:endParaRPr>
          </a:p>
        </p:txBody>
      </p:sp>
      <p:sp>
        <p:nvSpPr>
          <p:cNvPr id="143" name="* 课程费用包括学费、案例使用费、午餐费、资料费、文具费、其他相关材料费、住宿费。不含国际模块的机票与酒店费用。…"/>
          <p:cNvSpPr txBox="1"/>
          <p:nvPr/>
        </p:nvSpPr>
        <p:spPr>
          <a:xfrm>
            <a:off x="234702" y="4841623"/>
            <a:ext cx="3177540" cy="218440"/>
          </a:xfrm>
          <a:prstGeom prst="rect">
            <a:avLst/>
          </a:prstGeom>
          <a:ln w="12700">
            <a:miter lim="400000"/>
          </a:ln>
        </p:spPr>
        <p:txBody>
          <a:bodyPr wrap="none" lIns="26788" tIns="26788" rIns="26788" bIns="26788" anchor="ctr">
            <a:spAutoFit/>
          </a:bodyPr>
          <a:lstStyle/>
          <a:p>
            <a:pPr algn="l" defTabSz="457200">
              <a:lnSpc>
                <a:spcPct val="120000"/>
              </a:lnSpc>
              <a:defRPr sz="1200" b="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50">
                <a:solidFill>
                  <a:schemeClr val="bg1"/>
                </a:solidFill>
                <a:latin typeface="Arial" panose="020B0604020202020204" pitchFamily="34" charset="0"/>
              </a:rPr>
              <a:t>* 课程费用包括学费、案例使用费、午餐费、资料费、文具费、其他相关材料费、住宿费。不含国际模块的机票与酒店费用。</a:t>
            </a:r>
            <a:endParaRPr sz="450">
              <a:solidFill>
                <a:schemeClr val="bg1"/>
              </a:solidFill>
              <a:latin typeface="Arial" panose="020B0604020202020204" pitchFamily="34" charset="0"/>
            </a:endParaRPr>
          </a:p>
          <a:p>
            <a:pPr algn="l" defTabSz="457200">
              <a:lnSpc>
                <a:spcPct val="120000"/>
              </a:lnSpc>
              <a:defRPr sz="1200" b="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50">
                <a:solidFill>
                  <a:schemeClr val="bg1"/>
                </a:solidFill>
                <a:latin typeface="Arial" panose="020B0604020202020204" pitchFamily="34" charset="0"/>
              </a:rPr>
              <a:t>** 保留对课程信息(包括价格、优惠条件、日期、地点、师资、课程安排等其他细节)进行调整的权利。</a:t>
            </a:r>
            <a:endParaRPr sz="450">
              <a:solidFill>
                <a:schemeClr val="bg1"/>
              </a:solidFill>
              <a:latin typeface="Arial" panose="020B0604020202020204" pitchFamily="34" charset="0"/>
            </a:endParaRPr>
          </a:p>
        </p:txBody>
      </p:sp>
      <p:sp>
        <p:nvSpPr>
          <p:cNvPr id="144" name="Shape"/>
          <p:cNvSpPr/>
          <p:nvPr/>
        </p:nvSpPr>
        <p:spPr>
          <a:xfrm>
            <a:off x="561947" y="3566209"/>
            <a:ext cx="142875" cy="114183"/>
          </a:xfrm>
          <a:custGeom>
            <a:avLst/>
            <a:gdLst/>
            <a:ahLst/>
            <a:cxnLst>
              <a:cxn ang="0">
                <a:pos x="wd2" y="hd2"/>
              </a:cxn>
              <a:cxn ang="5400000">
                <a:pos x="wd2" y="hd2"/>
              </a:cxn>
              <a:cxn ang="10800000">
                <a:pos x="wd2" y="hd2"/>
              </a:cxn>
              <a:cxn ang="16200000">
                <a:pos x="wd2" y="hd2"/>
              </a:cxn>
            </a:cxnLst>
            <a:rect l="0" t="0" r="r" b="b"/>
            <a:pathLst>
              <a:path w="21600" h="21600" extrusionOk="0">
                <a:moveTo>
                  <a:pt x="21068" y="665"/>
                </a:moveTo>
                <a:lnTo>
                  <a:pt x="20773" y="369"/>
                </a:lnTo>
                <a:lnTo>
                  <a:pt x="20654" y="258"/>
                </a:lnTo>
                <a:lnTo>
                  <a:pt x="20477" y="185"/>
                </a:lnTo>
                <a:lnTo>
                  <a:pt x="20329" y="111"/>
                </a:lnTo>
                <a:lnTo>
                  <a:pt x="20123" y="74"/>
                </a:lnTo>
                <a:lnTo>
                  <a:pt x="19975" y="37"/>
                </a:lnTo>
                <a:lnTo>
                  <a:pt x="19798" y="0"/>
                </a:lnTo>
                <a:lnTo>
                  <a:pt x="1832" y="0"/>
                </a:lnTo>
                <a:lnTo>
                  <a:pt x="1625" y="37"/>
                </a:lnTo>
                <a:lnTo>
                  <a:pt x="1271" y="111"/>
                </a:lnTo>
                <a:lnTo>
                  <a:pt x="1123" y="185"/>
                </a:lnTo>
                <a:lnTo>
                  <a:pt x="946" y="258"/>
                </a:lnTo>
                <a:lnTo>
                  <a:pt x="798" y="369"/>
                </a:lnTo>
                <a:lnTo>
                  <a:pt x="680" y="517"/>
                </a:lnTo>
                <a:lnTo>
                  <a:pt x="532" y="665"/>
                </a:lnTo>
                <a:lnTo>
                  <a:pt x="414" y="812"/>
                </a:lnTo>
                <a:lnTo>
                  <a:pt x="295" y="1034"/>
                </a:lnTo>
                <a:lnTo>
                  <a:pt x="236" y="1182"/>
                </a:lnTo>
                <a:lnTo>
                  <a:pt x="118" y="1366"/>
                </a:lnTo>
                <a:lnTo>
                  <a:pt x="59" y="1588"/>
                </a:lnTo>
                <a:lnTo>
                  <a:pt x="0" y="2031"/>
                </a:lnTo>
                <a:lnTo>
                  <a:pt x="0" y="19569"/>
                </a:lnTo>
                <a:lnTo>
                  <a:pt x="59" y="20012"/>
                </a:lnTo>
                <a:lnTo>
                  <a:pt x="118" y="20197"/>
                </a:lnTo>
                <a:lnTo>
                  <a:pt x="236" y="20382"/>
                </a:lnTo>
                <a:lnTo>
                  <a:pt x="295" y="20566"/>
                </a:lnTo>
                <a:lnTo>
                  <a:pt x="532" y="20935"/>
                </a:lnTo>
                <a:lnTo>
                  <a:pt x="680" y="21083"/>
                </a:lnTo>
                <a:lnTo>
                  <a:pt x="798" y="21194"/>
                </a:lnTo>
                <a:lnTo>
                  <a:pt x="946" y="21305"/>
                </a:lnTo>
                <a:lnTo>
                  <a:pt x="1123" y="21452"/>
                </a:lnTo>
                <a:lnTo>
                  <a:pt x="1271" y="21489"/>
                </a:lnTo>
                <a:lnTo>
                  <a:pt x="1448" y="21563"/>
                </a:lnTo>
                <a:lnTo>
                  <a:pt x="1625" y="21563"/>
                </a:lnTo>
                <a:lnTo>
                  <a:pt x="1832" y="21600"/>
                </a:lnTo>
                <a:lnTo>
                  <a:pt x="19798" y="21600"/>
                </a:lnTo>
                <a:lnTo>
                  <a:pt x="19975" y="21563"/>
                </a:lnTo>
                <a:lnTo>
                  <a:pt x="20123" y="21563"/>
                </a:lnTo>
                <a:lnTo>
                  <a:pt x="20329" y="21489"/>
                </a:lnTo>
                <a:lnTo>
                  <a:pt x="20477" y="21452"/>
                </a:lnTo>
                <a:lnTo>
                  <a:pt x="20654" y="21305"/>
                </a:lnTo>
                <a:lnTo>
                  <a:pt x="20773" y="21194"/>
                </a:lnTo>
                <a:lnTo>
                  <a:pt x="20920" y="21083"/>
                </a:lnTo>
                <a:lnTo>
                  <a:pt x="21068" y="20935"/>
                </a:lnTo>
                <a:lnTo>
                  <a:pt x="21186" y="20751"/>
                </a:lnTo>
                <a:lnTo>
                  <a:pt x="21275" y="20566"/>
                </a:lnTo>
                <a:lnTo>
                  <a:pt x="21393" y="20382"/>
                </a:lnTo>
                <a:lnTo>
                  <a:pt x="21511" y="20012"/>
                </a:lnTo>
                <a:lnTo>
                  <a:pt x="21570" y="19791"/>
                </a:lnTo>
                <a:lnTo>
                  <a:pt x="21570" y="19569"/>
                </a:lnTo>
                <a:lnTo>
                  <a:pt x="21600" y="19311"/>
                </a:lnTo>
                <a:lnTo>
                  <a:pt x="21600" y="2252"/>
                </a:lnTo>
                <a:lnTo>
                  <a:pt x="21570" y="2031"/>
                </a:lnTo>
                <a:lnTo>
                  <a:pt x="21570" y="1809"/>
                </a:lnTo>
                <a:lnTo>
                  <a:pt x="21452" y="1366"/>
                </a:lnTo>
                <a:lnTo>
                  <a:pt x="21393" y="1182"/>
                </a:lnTo>
                <a:lnTo>
                  <a:pt x="21275" y="1034"/>
                </a:lnTo>
                <a:lnTo>
                  <a:pt x="21186" y="812"/>
                </a:lnTo>
                <a:lnTo>
                  <a:pt x="21068" y="665"/>
                </a:lnTo>
                <a:close/>
                <a:moveTo>
                  <a:pt x="20182" y="19311"/>
                </a:moveTo>
                <a:lnTo>
                  <a:pt x="20123" y="19532"/>
                </a:lnTo>
                <a:lnTo>
                  <a:pt x="19945" y="19754"/>
                </a:lnTo>
                <a:lnTo>
                  <a:pt x="19798" y="19791"/>
                </a:lnTo>
                <a:lnTo>
                  <a:pt x="1832" y="19791"/>
                </a:lnTo>
                <a:lnTo>
                  <a:pt x="1655" y="19754"/>
                </a:lnTo>
                <a:lnTo>
                  <a:pt x="1477" y="19532"/>
                </a:lnTo>
                <a:lnTo>
                  <a:pt x="1448" y="19311"/>
                </a:lnTo>
                <a:lnTo>
                  <a:pt x="1448" y="10782"/>
                </a:lnTo>
                <a:lnTo>
                  <a:pt x="20182" y="10782"/>
                </a:lnTo>
                <a:lnTo>
                  <a:pt x="20182" y="19311"/>
                </a:lnTo>
                <a:close/>
                <a:moveTo>
                  <a:pt x="20182" y="5391"/>
                </a:moveTo>
                <a:lnTo>
                  <a:pt x="1448" y="5391"/>
                </a:lnTo>
                <a:lnTo>
                  <a:pt x="1448" y="2252"/>
                </a:lnTo>
                <a:lnTo>
                  <a:pt x="1477" y="2105"/>
                </a:lnTo>
                <a:lnTo>
                  <a:pt x="1655" y="1809"/>
                </a:lnTo>
                <a:lnTo>
                  <a:pt x="19945" y="1809"/>
                </a:lnTo>
                <a:lnTo>
                  <a:pt x="20123" y="2105"/>
                </a:lnTo>
                <a:lnTo>
                  <a:pt x="20182" y="2252"/>
                </a:lnTo>
                <a:lnTo>
                  <a:pt x="20182" y="5391"/>
                </a:lnTo>
                <a:close/>
              </a:path>
            </a:pathLst>
          </a:custGeom>
          <a:solidFill>
            <a:srgbClr val="5E5E5E"/>
          </a:solidFill>
          <a:ln w="12700">
            <a:miter lim="400000"/>
          </a:ln>
        </p:spPr>
        <p:txBody>
          <a:bodyPr lIns="17144" rIns="17144"/>
          <a:lstStyle/>
          <a:p>
            <a:pPr algn="l" defTabSz="914400">
              <a:defRPr sz="1800" b="0">
                <a:solidFill>
                  <a:srgbClr val="5E5E5E"/>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5" name="课程费用…"/>
          <p:cNvSpPr txBox="1"/>
          <p:nvPr/>
        </p:nvSpPr>
        <p:spPr>
          <a:xfrm>
            <a:off x="888522" y="3478968"/>
            <a:ext cx="1296591" cy="399415"/>
          </a:xfrm>
          <a:prstGeom prst="rect">
            <a:avLst/>
          </a:prstGeom>
          <a:ln w="12700">
            <a:miter lim="400000"/>
          </a:ln>
        </p:spPr>
        <p:txBody>
          <a:bodyPr lIns="26788" tIns="26788" rIns="26788" bIns="26788">
            <a:spAutoFit/>
          </a:bodyPr>
          <a:lstStyle/>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课程费用</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128,000 RMB *</a:t>
            </a:r>
            <a:endParaRPr sz="750">
              <a:solidFill>
                <a:schemeClr val="bg1"/>
              </a:solidFill>
              <a:latin typeface="Arial" panose="020B0604020202020204" pitchFamily="34" charset="0"/>
            </a:endParaRPr>
          </a:p>
        </p:txBody>
      </p:sp>
      <p:sp>
        <p:nvSpPr>
          <p:cNvPr id="146" name="全球区块链领导者课程（模块制）…"/>
          <p:cNvSpPr txBox="1"/>
          <p:nvPr/>
        </p:nvSpPr>
        <p:spPr>
          <a:xfrm>
            <a:off x="877180" y="197432"/>
            <a:ext cx="2983865" cy="523875"/>
          </a:xfrm>
          <a:prstGeom prst="rect">
            <a:avLst/>
          </a:prstGeom>
          <a:ln w="12700">
            <a:miter lim="400000"/>
          </a:ln>
        </p:spPr>
        <p:txBody>
          <a:bodyPr wrap="none" lIns="26788" tIns="26788" rIns="26788" bIns="26788" anchor="ctr">
            <a:spAutoFit/>
          </a:bodyPr>
          <a:lstStyle/>
          <a:p>
            <a:pPr algn="l">
              <a:lnSpc>
                <a:spcPct val="120000"/>
              </a:lnSpc>
              <a:defRPr sz="4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500">
                <a:solidFill>
                  <a:schemeClr val="bg1"/>
                </a:solidFill>
                <a:latin typeface="Arial" panose="020B0604020202020204" pitchFamily="34" charset="0"/>
              </a:rPr>
              <a:t>全球区块链领导者课程（模块制）</a:t>
            </a:r>
            <a:endParaRPr sz="1500">
              <a:solidFill>
                <a:schemeClr val="bg1"/>
              </a:solidFill>
              <a:latin typeface="Arial" panose="020B0604020202020204" pitchFamily="34" charset="0"/>
            </a:endParaRPr>
          </a:p>
          <a:p>
            <a:pPr algn="l">
              <a:lnSpc>
                <a:spcPct val="120000"/>
              </a:lnSpc>
              <a:defRPr sz="2800" b="0">
                <a:solidFill>
                  <a:srgbClr val="5E5E5E"/>
                </a:solidFill>
              </a:defRPr>
            </a:pPr>
            <a:r>
              <a:rPr sz="1050">
                <a:solidFill>
                  <a:schemeClr val="bg1"/>
                </a:solidFill>
                <a:latin typeface="Arial" panose="020B0604020202020204" pitchFamily="34" charset="0"/>
              </a:rPr>
              <a:t>Global Blockchain Leaders Programme (Modular)</a:t>
            </a:r>
            <a:endParaRPr sz="1050">
              <a:solidFill>
                <a:schemeClr val="bg1"/>
              </a:solidFill>
              <a:latin typeface="Arial" panose="020B0604020202020204" pitchFamily="34" charset="0"/>
            </a:endParaRPr>
          </a:p>
        </p:txBody>
      </p:sp>
      <p:sp>
        <p:nvSpPr>
          <p:cNvPr id="147" name="旨在为区块链及关注其应用前景的的技术领导者、商业领导者追踪区块链技术、应用与投资前沿，把握区块链的战略机遇。…"/>
          <p:cNvSpPr txBox="1"/>
          <p:nvPr/>
        </p:nvSpPr>
        <p:spPr>
          <a:xfrm>
            <a:off x="891580" y="803226"/>
            <a:ext cx="6130733" cy="572135"/>
          </a:xfrm>
          <a:prstGeom prst="rect">
            <a:avLst/>
          </a:prstGeom>
          <a:ln w="12700">
            <a:miter lim="400000"/>
          </a:ln>
        </p:spPr>
        <p:txBody>
          <a:bodyPr lIns="26788" tIns="26788" rIns="26788" bIns="26788">
            <a:spAutoFit/>
          </a:bodyPr>
          <a:lstStyle/>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旨在为区块链及关注其应用前景的的技术领导者、商业领导者追踪区块链技术、应用与投资前沿，把握区块链的战略机遇。</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本课程专为领先企业与项目的创始人、CEO等企业最高决策者开设，课程形式为模块制，包括课程、私董会、访学等多模块形式。</a:t>
            </a:r>
            <a:endParaRPr sz="750">
              <a:solidFill>
                <a:schemeClr val="bg1"/>
              </a:solidFill>
              <a:latin typeface="Arial" panose="020B0604020202020204" pitchFamily="34" charset="0"/>
            </a:endParaRPr>
          </a:p>
          <a:p>
            <a:pPr algn="l">
              <a:lnSpc>
                <a:spcPct val="150000"/>
              </a:lnSpc>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由火币大学校长、原工信部信息中心工业经济研究所所长于佳宁博士亲任课程主任。</a:t>
            </a:r>
            <a:endParaRPr sz="750">
              <a:solidFill>
                <a:schemeClr val="bg1"/>
              </a:solidFill>
              <a:latin typeface="Arial" panose="020B0604020202020204" pitchFamily="34" charset="0"/>
            </a:endParaRPr>
          </a:p>
        </p:txBody>
      </p:sp>
      <p:sp>
        <p:nvSpPr>
          <p:cNvPr id="148" name="Rectangle"/>
          <p:cNvSpPr/>
          <p:nvPr/>
        </p:nvSpPr>
        <p:spPr>
          <a:xfrm>
            <a:off x="2590800" y="1656870"/>
            <a:ext cx="1428750" cy="952500"/>
          </a:xfrm>
          <a:prstGeom prst="rect">
            <a:avLst/>
          </a:prstGeom>
          <a:solidFill>
            <a:srgbClr val="1C2240"/>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49" name="Rectangle"/>
          <p:cNvSpPr/>
          <p:nvPr/>
        </p:nvSpPr>
        <p:spPr>
          <a:xfrm>
            <a:off x="2590800" y="2619919"/>
            <a:ext cx="1428750" cy="952500"/>
          </a:xfrm>
          <a:prstGeom prst="rect">
            <a:avLst/>
          </a:prstGeom>
          <a:solidFill>
            <a:srgbClr val="1C233E"/>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0" name="Rectangle"/>
          <p:cNvSpPr/>
          <p:nvPr/>
        </p:nvSpPr>
        <p:spPr>
          <a:xfrm>
            <a:off x="2590800" y="3578205"/>
            <a:ext cx="1428750" cy="952500"/>
          </a:xfrm>
          <a:prstGeom prst="rect">
            <a:avLst/>
          </a:prstGeom>
          <a:solidFill>
            <a:srgbClr val="1D233C"/>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1" name="Rectangle"/>
          <p:cNvSpPr/>
          <p:nvPr/>
        </p:nvSpPr>
        <p:spPr>
          <a:xfrm>
            <a:off x="4029075" y="2619919"/>
            <a:ext cx="1428750" cy="952500"/>
          </a:xfrm>
          <a:prstGeom prst="rect">
            <a:avLst/>
          </a:prstGeom>
          <a:solidFill>
            <a:srgbClr val="1C2240"/>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2" name="Rectangle"/>
          <p:cNvSpPr/>
          <p:nvPr/>
        </p:nvSpPr>
        <p:spPr>
          <a:xfrm>
            <a:off x="4029075" y="3578205"/>
            <a:ext cx="1428750" cy="952500"/>
          </a:xfrm>
          <a:prstGeom prst="rect">
            <a:avLst/>
          </a:prstGeom>
          <a:solidFill>
            <a:srgbClr val="1C2240"/>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3" name="Rectangle"/>
          <p:cNvSpPr/>
          <p:nvPr/>
        </p:nvSpPr>
        <p:spPr>
          <a:xfrm>
            <a:off x="5467350" y="3578205"/>
            <a:ext cx="1428750" cy="952500"/>
          </a:xfrm>
          <a:prstGeom prst="rect">
            <a:avLst/>
          </a:prstGeom>
          <a:solidFill>
            <a:srgbClr val="1C2240"/>
          </a:solidFill>
          <a:ln w="12700">
            <a:miter lim="400000"/>
          </a:ln>
        </p:spPr>
        <p:txBody>
          <a:bodyPr lIns="26788" tIns="26788" rIns="26788" bIns="26788" anchor="ctr"/>
          <a:lstStyle/>
          <a:p>
            <a:pPr>
              <a:defRPr sz="3000" b="0">
                <a:solidFill>
                  <a:srgbClr val="FFFFFF"/>
                </a:solidFill>
                <a:latin typeface="+mn-lt"/>
                <a:ea typeface="+mn-ea"/>
                <a:cs typeface="+mn-cs"/>
                <a:sym typeface="Helvetica Neue Medium"/>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54" name="课程：趋势模块…"/>
          <p:cNvSpPr txBox="1"/>
          <p:nvPr/>
        </p:nvSpPr>
        <p:spPr>
          <a:xfrm>
            <a:off x="2852142" y="1794426"/>
            <a:ext cx="910590"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课程：趋势模块</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区块链产业趋势</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技术前沿、政策趋势</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数字经济前景</a:t>
            </a:r>
            <a:endParaRPr sz="750">
              <a:solidFill>
                <a:schemeClr val="bg1"/>
              </a:solidFill>
              <a:latin typeface="Arial" panose="020B0604020202020204" pitchFamily="34" charset="0"/>
            </a:endParaRPr>
          </a:p>
        </p:txBody>
      </p:sp>
      <p:sp>
        <p:nvSpPr>
          <p:cNvPr id="155" name="课程：产业模块…"/>
          <p:cNvSpPr txBox="1"/>
          <p:nvPr/>
        </p:nvSpPr>
        <p:spPr>
          <a:xfrm>
            <a:off x="2852142" y="2769342"/>
            <a:ext cx="966470"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课程：产业模块</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区块链+产业场景逻辑</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通证经济模型设计</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战略转型与变革</a:t>
            </a:r>
            <a:endParaRPr sz="750">
              <a:solidFill>
                <a:schemeClr val="bg1"/>
              </a:solidFill>
              <a:latin typeface="Arial" panose="020B0604020202020204" pitchFamily="34" charset="0"/>
            </a:endParaRPr>
          </a:p>
        </p:txBody>
      </p:sp>
      <p:sp>
        <p:nvSpPr>
          <p:cNvPr id="156" name="课程：投资模块…"/>
          <p:cNvSpPr txBox="1"/>
          <p:nvPr/>
        </p:nvSpPr>
        <p:spPr>
          <a:xfrm>
            <a:off x="2852142" y="3732391"/>
            <a:ext cx="1005840"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课程：投资模块</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区块链与新经济新金融</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区块链产业投资趋势</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区块链+金融专题</a:t>
            </a:r>
            <a:endParaRPr sz="750">
              <a:solidFill>
                <a:schemeClr val="bg1"/>
              </a:solidFill>
              <a:latin typeface="Arial" panose="020B0604020202020204" pitchFamily="34" charset="0"/>
            </a:endParaRPr>
          </a:p>
        </p:txBody>
      </p:sp>
      <p:sp>
        <p:nvSpPr>
          <p:cNvPr id="157" name="开学典礼暨学术报告会…"/>
          <p:cNvSpPr txBox="1"/>
          <p:nvPr/>
        </p:nvSpPr>
        <p:spPr>
          <a:xfrm>
            <a:off x="4185710" y="2769342"/>
            <a:ext cx="1005840"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开学典礼暨学术报告会</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区块链全球政策</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区块链学术研究</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区块链技术前沿</a:t>
            </a:r>
            <a:endParaRPr sz="750">
              <a:solidFill>
                <a:schemeClr val="bg1"/>
              </a:solidFill>
              <a:latin typeface="Arial" panose="020B0604020202020204" pitchFamily="34" charset="0"/>
            </a:endParaRPr>
          </a:p>
        </p:txBody>
      </p:sp>
      <p:sp>
        <p:nvSpPr>
          <p:cNvPr id="158" name="硅谷区块链+高峰论坛…"/>
          <p:cNvSpPr txBox="1"/>
          <p:nvPr/>
        </p:nvSpPr>
        <p:spPr>
          <a:xfrm>
            <a:off x="4198011" y="3732391"/>
            <a:ext cx="1005840"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硅谷区块链+高峰论坛</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区块链业界、投资人、</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思想者共同探讨前景</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学员毕业报告会</a:t>
            </a:r>
            <a:endParaRPr sz="750">
              <a:solidFill>
                <a:schemeClr val="bg1"/>
              </a:solidFill>
              <a:latin typeface="Arial" panose="020B0604020202020204" pitchFamily="34" charset="0"/>
            </a:endParaRPr>
          </a:p>
        </p:txBody>
      </p:sp>
      <p:sp>
        <p:nvSpPr>
          <p:cNvPr id="159" name="私董会+访学…"/>
          <p:cNvSpPr txBox="1"/>
          <p:nvPr/>
        </p:nvSpPr>
        <p:spPr>
          <a:xfrm>
            <a:off x="5619155" y="3732391"/>
            <a:ext cx="1243965" cy="687705"/>
          </a:xfrm>
          <a:prstGeom prst="rect">
            <a:avLst/>
          </a:prstGeom>
          <a:ln w="12700">
            <a:miter lim="400000"/>
          </a:ln>
        </p:spPr>
        <p:txBody>
          <a:bodyPr wrap="none" lIns="26788" tIns="26788" rIns="26788" bIns="26788">
            <a:spAutoFit/>
          </a:bodyPr>
          <a:lstStyle/>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私董会+访学</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区块链家特别I私董会(6个月)</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区块链技术企业及实体企业</a:t>
            </a:r>
            <a:endParaRPr sz="750">
              <a:solidFill>
                <a:schemeClr val="bg1"/>
              </a:solidFill>
              <a:latin typeface="Arial" panose="020B0604020202020204" pitchFamily="34" charset="0"/>
            </a:endParaRPr>
          </a:p>
          <a:p>
            <a:pPr algn="l">
              <a:lnSpc>
                <a:spcPct val="110000"/>
              </a:lnSpc>
              <a:defRPr sz="2000" b="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访学研讨</a:t>
            </a:r>
            <a:endParaRPr sz="750">
              <a:solidFill>
                <a:schemeClr val="bg1"/>
              </a:solidFill>
              <a:latin typeface="Arial" panose="020B0604020202020204" pitchFamily="34"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1" name="Shape"/>
          <p:cNvSpPr/>
          <p:nvPr/>
        </p:nvSpPr>
        <p:spPr>
          <a:xfrm>
            <a:off x="290990" y="1698924"/>
            <a:ext cx="142876" cy="153710"/>
          </a:xfrm>
          <a:custGeom>
            <a:avLst/>
            <a:gdLst/>
            <a:ahLst/>
            <a:cxnLst>
              <a:cxn ang="0">
                <a:pos x="wd2" y="hd2"/>
              </a:cxn>
              <a:cxn ang="5400000">
                <a:pos x="wd2" y="hd2"/>
              </a:cxn>
              <a:cxn ang="10800000">
                <a:pos x="wd2" y="hd2"/>
              </a:cxn>
              <a:cxn ang="16200000">
                <a:pos x="wd2" y="hd2"/>
              </a:cxn>
            </a:cxnLst>
            <a:rect l="0" t="0" r="r" b="b"/>
            <a:pathLst>
              <a:path w="21600" h="21600" extrusionOk="0">
                <a:moveTo>
                  <a:pt x="21122" y="3521"/>
                </a:moveTo>
                <a:lnTo>
                  <a:pt x="20849" y="3299"/>
                </a:lnTo>
                <a:lnTo>
                  <a:pt x="20542" y="3172"/>
                </a:lnTo>
                <a:lnTo>
                  <a:pt x="20269" y="3108"/>
                </a:lnTo>
                <a:lnTo>
                  <a:pt x="19928" y="3077"/>
                </a:lnTo>
                <a:lnTo>
                  <a:pt x="18256" y="3077"/>
                </a:lnTo>
                <a:lnTo>
                  <a:pt x="18256" y="1713"/>
                </a:lnTo>
                <a:lnTo>
                  <a:pt x="18222" y="1522"/>
                </a:lnTo>
                <a:lnTo>
                  <a:pt x="18188" y="1364"/>
                </a:lnTo>
                <a:lnTo>
                  <a:pt x="18119" y="1142"/>
                </a:lnTo>
                <a:lnTo>
                  <a:pt x="18051" y="1015"/>
                </a:lnTo>
                <a:lnTo>
                  <a:pt x="17949" y="856"/>
                </a:lnTo>
                <a:lnTo>
                  <a:pt x="17812" y="666"/>
                </a:lnTo>
                <a:lnTo>
                  <a:pt x="17676" y="539"/>
                </a:lnTo>
                <a:lnTo>
                  <a:pt x="17335" y="285"/>
                </a:lnTo>
                <a:lnTo>
                  <a:pt x="17164" y="190"/>
                </a:lnTo>
                <a:lnTo>
                  <a:pt x="16993" y="127"/>
                </a:lnTo>
                <a:lnTo>
                  <a:pt x="16789" y="63"/>
                </a:lnTo>
                <a:lnTo>
                  <a:pt x="16618" y="32"/>
                </a:lnTo>
                <a:lnTo>
                  <a:pt x="16413" y="0"/>
                </a:lnTo>
                <a:lnTo>
                  <a:pt x="15185" y="0"/>
                </a:lnTo>
                <a:lnTo>
                  <a:pt x="14946" y="32"/>
                </a:lnTo>
                <a:lnTo>
                  <a:pt x="14775" y="63"/>
                </a:lnTo>
                <a:lnTo>
                  <a:pt x="14571" y="127"/>
                </a:lnTo>
                <a:lnTo>
                  <a:pt x="14400" y="190"/>
                </a:lnTo>
                <a:lnTo>
                  <a:pt x="14229" y="285"/>
                </a:lnTo>
                <a:lnTo>
                  <a:pt x="14059" y="412"/>
                </a:lnTo>
                <a:lnTo>
                  <a:pt x="13786" y="666"/>
                </a:lnTo>
                <a:lnTo>
                  <a:pt x="13615" y="856"/>
                </a:lnTo>
                <a:lnTo>
                  <a:pt x="13513" y="1015"/>
                </a:lnTo>
                <a:lnTo>
                  <a:pt x="13445" y="1142"/>
                </a:lnTo>
                <a:lnTo>
                  <a:pt x="13376" y="1364"/>
                </a:lnTo>
                <a:lnTo>
                  <a:pt x="13342" y="1522"/>
                </a:lnTo>
                <a:lnTo>
                  <a:pt x="13308" y="1713"/>
                </a:lnTo>
                <a:lnTo>
                  <a:pt x="13308" y="3077"/>
                </a:lnTo>
                <a:lnTo>
                  <a:pt x="8326" y="3077"/>
                </a:lnTo>
                <a:lnTo>
                  <a:pt x="8326" y="1903"/>
                </a:lnTo>
                <a:lnTo>
                  <a:pt x="8292" y="1713"/>
                </a:lnTo>
                <a:lnTo>
                  <a:pt x="8292" y="1522"/>
                </a:lnTo>
                <a:lnTo>
                  <a:pt x="8224" y="1364"/>
                </a:lnTo>
                <a:lnTo>
                  <a:pt x="8155" y="1142"/>
                </a:lnTo>
                <a:lnTo>
                  <a:pt x="8053" y="1015"/>
                </a:lnTo>
                <a:lnTo>
                  <a:pt x="7951" y="856"/>
                </a:lnTo>
                <a:lnTo>
                  <a:pt x="7848" y="666"/>
                </a:lnTo>
                <a:lnTo>
                  <a:pt x="7678" y="539"/>
                </a:lnTo>
                <a:lnTo>
                  <a:pt x="7541" y="412"/>
                </a:lnTo>
                <a:lnTo>
                  <a:pt x="7371" y="285"/>
                </a:lnTo>
                <a:lnTo>
                  <a:pt x="7200" y="190"/>
                </a:lnTo>
                <a:lnTo>
                  <a:pt x="6859" y="63"/>
                </a:lnTo>
                <a:lnTo>
                  <a:pt x="6449" y="0"/>
                </a:lnTo>
                <a:lnTo>
                  <a:pt x="5187" y="0"/>
                </a:lnTo>
                <a:lnTo>
                  <a:pt x="5016" y="32"/>
                </a:lnTo>
                <a:lnTo>
                  <a:pt x="4777" y="63"/>
                </a:lnTo>
                <a:lnTo>
                  <a:pt x="4607" y="127"/>
                </a:lnTo>
                <a:lnTo>
                  <a:pt x="4402" y="190"/>
                </a:lnTo>
                <a:lnTo>
                  <a:pt x="4265" y="285"/>
                </a:lnTo>
                <a:lnTo>
                  <a:pt x="3924" y="539"/>
                </a:lnTo>
                <a:lnTo>
                  <a:pt x="3788" y="666"/>
                </a:lnTo>
                <a:lnTo>
                  <a:pt x="3685" y="856"/>
                </a:lnTo>
                <a:lnTo>
                  <a:pt x="3549" y="1015"/>
                </a:lnTo>
                <a:lnTo>
                  <a:pt x="3481" y="1142"/>
                </a:lnTo>
                <a:lnTo>
                  <a:pt x="3412" y="1364"/>
                </a:lnTo>
                <a:lnTo>
                  <a:pt x="3344" y="1522"/>
                </a:lnTo>
                <a:lnTo>
                  <a:pt x="3344" y="1713"/>
                </a:lnTo>
                <a:lnTo>
                  <a:pt x="3310" y="1903"/>
                </a:lnTo>
                <a:lnTo>
                  <a:pt x="3310" y="3077"/>
                </a:lnTo>
                <a:lnTo>
                  <a:pt x="1638" y="3077"/>
                </a:lnTo>
                <a:lnTo>
                  <a:pt x="1331" y="3108"/>
                </a:lnTo>
                <a:lnTo>
                  <a:pt x="1024" y="3172"/>
                </a:lnTo>
                <a:lnTo>
                  <a:pt x="751" y="3299"/>
                </a:lnTo>
                <a:lnTo>
                  <a:pt x="273" y="3743"/>
                </a:lnTo>
                <a:lnTo>
                  <a:pt x="136" y="4028"/>
                </a:lnTo>
                <a:lnTo>
                  <a:pt x="34" y="4314"/>
                </a:lnTo>
                <a:lnTo>
                  <a:pt x="0" y="4599"/>
                </a:lnTo>
                <a:lnTo>
                  <a:pt x="0" y="20046"/>
                </a:lnTo>
                <a:lnTo>
                  <a:pt x="34" y="20363"/>
                </a:lnTo>
                <a:lnTo>
                  <a:pt x="136" y="20648"/>
                </a:lnTo>
                <a:lnTo>
                  <a:pt x="273" y="20902"/>
                </a:lnTo>
                <a:lnTo>
                  <a:pt x="512" y="21156"/>
                </a:lnTo>
                <a:lnTo>
                  <a:pt x="751" y="21315"/>
                </a:lnTo>
                <a:lnTo>
                  <a:pt x="1024" y="21505"/>
                </a:lnTo>
                <a:lnTo>
                  <a:pt x="1331" y="21568"/>
                </a:lnTo>
                <a:lnTo>
                  <a:pt x="1638" y="21600"/>
                </a:lnTo>
                <a:lnTo>
                  <a:pt x="19928" y="21600"/>
                </a:lnTo>
                <a:lnTo>
                  <a:pt x="20269" y="21568"/>
                </a:lnTo>
                <a:lnTo>
                  <a:pt x="20542" y="21505"/>
                </a:lnTo>
                <a:lnTo>
                  <a:pt x="20849" y="21315"/>
                </a:lnTo>
                <a:lnTo>
                  <a:pt x="21122" y="21156"/>
                </a:lnTo>
                <a:lnTo>
                  <a:pt x="21327" y="20902"/>
                </a:lnTo>
                <a:lnTo>
                  <a:pt x="21464" y="20648"/>
                </a:lnTo>
                <a:lnTo>
                  <a:pt x="21600" y="20363"/>
                </a:lnTo>
                <a:lnTo>
                  <a:pt x="21600" y="4314"/>
                </a:lnTo>
                <a:lnTo>
                  <a:pt x="21327" y="3743"/>
                </a:lnTo>
                <a:lnTo>
                  <a:pt x="21122" y="3521"/>
                </a:lnTo>
                <a:close/>
                <a:moveTo>
                  <a:pt x="5391" y="20046"/>
                </a:moveTo>
                <a:lnTo>
                  <a:pt x="1638" y="20046"/>
                </a:lnTo>
                <a:lnTo>
                  <a:pt x="1638" y="16557"/>
                </a:lnTo>
                <a:lnTo>
                  <a:pt x="5391" y="16557"/>
                </a:lnTo>
                <a:lnTo>
                  <a:pt x="5391" y="20046"/>
                </a:lnTo>
                <a:close/>
                <a:moveTo>
                  <a:pt x="5391" y="15827"/>
                </a:moveTo>
                <a:lnTo>
                  <a:pt x="1638" y="15827"/>
                </a:lnTo>
                <a:lnTo>
                  <a:pt x="1638" y="11926"/>
                </a:lnTo>
                <a:lnTo>
                  <a:pt x="5391" y="11926"/>
                </a:lnTo>
                <a:lnTo>
                  <a:pt x="5391" y="15827"/>
                </a:lnTo>
                <a:close/>
                <a:moveTo>
                  <a:pt x="5391" y="11196"/>
                </a:moveTo>
                <a:lnTo>
                  <a:pt x="1638" y="11196"/>
                </a:lnTo>
                <a:lnTo>
                  <a:pt x="1638" y="7707"/>
                </a:lnTo>
                <a:lnTo>
                  <a:pt x="5391" y="7707"/>
                </a:lnTo>
                <a:lnTo>
                  <a:pt x="5391" y="11196"/>
                </a:lnTo>
                <a:close/>
                <a:moveTo>
                  <a:pt x="5118" y="5646"/>
                </a:moveTo>
                <a:lnTo>
                  <a:pt x="5016" y="5551"/>
                </a:lnTo>
                <a:lnTo>
                  <a:pt x="5016" y="1776"/>
                </a:lnTo>
                <a:lnTo>
                  <a:pt x="5118" y="1618"/>
                </a:lnTo>
                <a:lnTo>
                  <a:pt x="5255" y="1554"/>
                </a:lnTo>
                <a:lnTo>
                  <a:pt x="5391" y="1522"/>
                </a:lnTo>
                <a:lnTo>
                  <a:pt x="6210" y="1522"/>
                </a:lnTo>
                <a:lnTo>
                  <a:pt x="6415" y="1554"/>
                </a:lnTo>
                <a:lnTo>
                  <a:pt x="6518" y="1618"/>
                </a:lnTo>
                <a:lnTo>
                  <a:pt x="6620" y="1776"/>
                </a:lnTo>
                <a:lnTo>
                  <a:pt x="6654" y="1903"/>
                </a:lnTo>
                <a:lnTo>
                  <a:pt x="6654" y="5360"/>
                </a:lnTo>
                <a:lnTo>
                  <a:pt x="6620" y="5551"/>
                </a:lnTo>
                <a:lnTo>
                  <a:pt x="6415" y="5741"/>
                </a:lnTo>
                <a:lnTo>
                  <a:pt x="6210" y="5773"/>
                </a:lnTo>
                <a:lnTo>
                  <a:pt x="5391" y="5773"/>
                </a:lnTo>
                <a:lnTo>
                  <a:pt x="5255" y="5741"/>
                </a:lnTo>
                <a:lnTo>
                  <a:pt x="5118" y="5646"/>
                </a:lnTo>
                <a:close/>
                <a:moveTo>
                  <a:pt x="10373" y="20046"/>
                </a:moveTo>
                <a:lnTo>
                  <a:pt x="6210" y="20046"/>
                </a:lnTo>
                <a:lnTo>
                  <a:pt x="6210" y="16557"/>
                </a:lnTo>
                <a:lnTo>
                  <a:pt x="10373" y="16557"/>
                </a:lnTo>
                <a:lnTo>
                  <a:pt x="10373" y="20046"/>
                </a:lnTo>
                <a:close/>
                <a:moveTo>
                  <a:pt x="10373" y="15827"/>
                </a:moveTo>
                <a:lnTo>
                  <a:pt x="6210" y="15827"/>
                </a:lnTo>
                <a:lnTo>
                  <a:pt x="6210" y="11926"/>
                </a:lnTo>
                <a:lnTo>
                  <a:pt x="10373" y="11926"/>
                </a:lnTo>
                <a:lnTo>
                  <a:pt x="10373" y="15827"/>
                </a:lnTo>
                <a:close/>
                <a:moveTo>
                  <a:pt x="10373" y="11196"/>
                </a:moveTo>
                <a:lnTo>
                  <a:pt x="6210" y="11196"/>
                </a:lnTo>
                <a:lnTo>
                  <a:pt x="6210" y="7707"/>
                </a:lnTo>
                <a:lnTo>
                  <a:pt x="10373" y="7707"/>
                </a:lnTo>
                <a:lnTo>
                  <a:pt x="10373" y="11196"/>
                </a:lnTo>
                <a:close/>
                <a:moveTo>
                  <a:pt x="15355" y="20046"/>
                </a:moveTo>
                <a:lnTo>
                  <a:pt x="11227" y="20046"/>
                </a:lnTo>
                <a:lnTo>
                  <a:pt x="11227" y="16557"/>
                </a:lnTo>
                <a:lnTo>
                  <a:pt x="15355" y="16557"/>
                </a:lnTo>
                <a:lnTo>
                  <a:pt x="15355" y="20046"/>
                </a:lnTo>
                <a:close/>
                <a:moveTo>
                  <a:pt x="15355" y="15827"/>
                </a:moveTo>
                <a:lnTo>
                  <a:pt x="11227" y="15827"/>
                </a:lnTo>
                <a:lnTo>
                  <a:pt x="11227" y="11926"/>
                </a:lnTo>
                <a:lnTo>
                  <a:pt x="15355" y="11926"/>
                </a:lnTo>
                <a:lnTo>
                  <a:pt x="15355" y="15827"/>
                </a:lnTo>
                <a:close/>
                <a:moveTo>
                  <a:pt x="15355" y="11196"/>
                </a:moveTo>
                <a:lnTo>
                  <a:pt x="11227" y="11196"/>
                </a:lnTo>
                <a:lnTo>
                  <a:pt x="11227" y="7707"/>
                </a:lnTo>
                <a:lnTo>
                  <a:pt x="15355" y="7707"/>
                </a:lnTo>
                <a:lnTo>
                  <a:pt x="15355" y="11196"/>
                </a:lnTo>
                <a:close/>
                <a:moveTo>
                  <a:pt x="15048" y="5646"/>
                </a:moveTo>
                <a:lnTo>
                  <a:pt x="14980" y="5551"/>
                </a:lnTo>
                <a:lnTo>
                  <a:pt x="14946" y="5360"/>
                </a:lnTo>
                <a:lnTo>
                  <a:pt x="14946" y="1903"/>
                </a:lnTo>
                <a:lnTo>
                  <a:pt x="14980" y="1776"/>
                </a:lnTo>
                <a:lnTo>
                  <a:pt x="15048" y="1618"/>
                </a:lnTo>
                <a:lnTo>
                  <a:pt x="15219" y="1554"/>
                </a:lnTo>
                <a:lnTo>
                  <a:pt x="15355" y="1522"/>
                </a:lnTo>
                <a:lnTo>
                  <a:pt x="16209" y="1522"/>
                </a:lnTo>
                <a:lnTo>
                  <a:pt x="16345" y="1554"/>
                </a:lnTo>
                <a:lnTo>
                  <a:pt x="16516" y="1618"/>
                </a:lnTo>
                <a:lnTo>
                  <a:pt x="16584" y="1776"/>
                </a:lnTo>
                <a:lnTo>
                  <a:pt x="16618" y="1903"/>
                </a:lnTo>
                <a:lnTo>
                  <a:pt x="16618" y="5360"/>
                </a:lnTo>
                <a:lnTo>
                  <a:pt x="16584" y="5551"/>
                </a:lnTo>
                <a:lnTo>
                  <a:pt x="16516" y="5646"/>
                </a:lnTo>
                <a:lnTo>
                  <a:pt x="16345" y="5741"/>
                </a:lnTo>
                <a:lnTo>
                  <a:pt x="16209" y="5773"/>
                </a:lnTo>
                <a:lnTo>
                  <a:pt x="15355" y="5773"/>
                </a:lnTo>
                <a:lnTo>
                  <a:pt x="15219" y="5741"/>
                </a:lnTo>
                <a:lnTo>
                  <a:pt x="15048" y="5646"/>
                </a:lnTo>
                <a:close/>
                <a:moveTo>
                  <a:pt x="19928" y="20046"/>
                </a:moveTo>
                <a:lnTo>
                  <a:pt x="16209" y="20046"/>
                </a:lnTo>
                <a:lnTo>
                  <a:pt x="16209" y="16557"/>
                </a:lnTo>
                <a:lnTo>
                  <a:pt x="19928" y="16557"/>
                </a:lnTo>
                <a:lnTo>
                  <a:pt x="19928" y="20046"/>
                </a:lnTo>
                <a:close/>
                <a:moveTo>
                  <a:pt x="19928" y="15827"/>
                </a:moveTo>
                <a:lnTo>
                  <a:pt x="16209" y="15827"/>
                </a:lnTo>
                <a:lnTo>
                  <a:pt x="16209" y="11926"/>
                </a:lnTo>
                <a:lnTo>
                  <a:pt x="19928" y="11926"/>
                </a:lnTo>
                <a:lnTo>
                  <a:pt x="19928" y="15827"/>
                </a:lnTo>
                <a:close/>
                <a:moveTo>
                  <a:pt x="19928" y="11196"/>
                </a:moveTo>
                <a:lnTo>
                  <a:pt x="16209" y="11196"/>
                </a:lnTo>
                <a:lnTo>
                  <a:pt x="16209" y="7707"/>
                </a:lnTo>
                <a:lnTo>
                  <a:pt x="19928" y="7707"/>
                </a:lnTo>
                <a:lnTo>
                  <a:pt x="19928" y="11196"/>
                </a:lnTo>
                <a:close/>
              </a:path>
            </a:pathLst>
          </a:custGeom>
          <a:solidFill>
            <a:srgbClr val="5E5E5E"/>
          </a:solidFill>
          <a:ln w="12700">
            <a:miter lim="400000"/>
          </a:ln>
        </p:spPr>
        <p:txBody>
          <a:bodyPr lIns="26788" tIns="26788" rIns="26788" bIns="26788"/>
          <a:p>
            <a:pPr algn="l" defTabSz="914400">
              <a:defRPr sz="1800">
                <a:solidFill>
                  <a:srgbClr val="595959"/>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2" name="Shape"/>
          <p:cNvSpPr/>
          <p:nvPr/>
        </p:nvSpPr>
        <p:spPr>
          <a:xfrm>
            <a:off x="290990" y="2330521"/>
            <a:ext cx="142876" cy="122197"/>
          </a:xfrm>
          <a:custGeom>
            <a:avLst/>
            <a:gdLst/>
            <a:ahLst/>
            <a:cxnLst>
              <a:cxn ang="0">
                <a:pos x="wd2" y="hd2"/>
              </a:cxn>
              <a:cxn ang="5400000">
                <a:pos x="wd2" y="hd2"/>
              </a:cxn>
              <a:cxn ang="10800000">
                <a:pos x="wd2" y="hd2"/>
              </a:cxn>
              <a:cxn ang="16200000">
                <a:pos x="wd2" y="hd2"/>
              </a:cxn>
            </a:cxnLst>
            <a:rect l="0" t="0" r="r" b="b"/>
            <a:pathLst>
              <a:path w="21600" h="21600" extrusionOk="0">
                <a:moveTo>
                  <a:pt x="21126" y="7730"/>
                </a:moveTo>
                <a:lnTo>
                  <a:pt x="20873" y="7471"/>
                </a:lnTo>
                <a:lnTo>
                  <a:pt x="20620" y="7323"/>
                </a:lnTo>
                <a:lnTo>
                  <a:pt x="20335" y="7249"/>
                </a:lnTo>
                <a:lnTo>
                  <a:pt x="20019" y="7212"/>
                </a:lnTo>
                <a:lnTo>
                  <a:pt x="20019" y="1442"/>
                </a:lnTo>
                <a:lnTo>
                  <a:pt x="19924" y="1110"/>
                </a:lnTo>
                <a:lnTo>
                  <a:pt x="19766" y="814"/>
                </a:lnTo>
                <a:lnTo>
                  <a:pt x="19576" y="518"/>
                </a:lnTo>
                <a:lnTo>
                  <a:pt x="19323" y="296"/>
                </a:lnTo>
                <a:lnTo>
                  <a:pt x="19070" y="111"/>
                </a:lnTo>
                <a:lnTo>
                  <a:pt x="18785" y="0"/>
                </a:lnTo>
                <a:lnTo>
                  <a:pt x="18469" y="0"/>
                </a:lnTo>
                <a:lnTo>
                  <a:pt x="17805" y="666"/>
                </a:lnTo>
                <a:lnTo>
                  <a:pt x="17109" y="1258"/>
                </a:lnTo>
                <a:lnTo>
                  <a:pt x="16445" y="1812"/>
                </a:lnTo>
                <a:lnTo>
                  <a:pt x="15749" y="2367"/>
                </a:lnTo>
                <a:lnTo>
                  <a:pt x="15054" y="2848"/>
                </a:lnTo>
                <a:lnTo>
                  <a:pt x="14389" y="3292"/>
                </a:lnTo>
                <a:lnTo>
                  <a:pt x="13694" y="3699"/>
                </a:lnTo>
                <a:lnTo>
                  <a:pt x="12365" y="4364"/>
                </a:lnTo>
                <a:lnTo>
                  <a:pt x="11670" y="4660"/>
                </a:lnTo>
                <a:lnTo>
                  <a:pt x="11006" y="4882"/>
                </a:lnTo>
                <a:lnTo>
                  <a:pt x="10341" y="5030"/>
                </a:lnTo>
                <a:lnTo>
                  <a:pt x="9677" y="5215"/>
                </a:lnTo>
                <a:lnTo>
                  <a:pt x="9013" y="5326"/>
                </a:lnTo>
                <a:lnTo>
                  <a:pt x="8381" y="5363"/>
                </a:lnTo>
                <a:lnTo>
                  <a:pt x="7717" y="5400"/>
                </a:lnTo>
                <a:lnTo>
                  <a:pt x="1739" y="5400"/>
                </a:lnTo>
                <a:lnTo>
                  <a:pt x="1360" y="5474"/>
                </a:lnTo>
                <a:lnTo>
                  <a:pt x="1202" y="5548"/>
                </a:lnTo>
                <a:lnTo>
                  <a:pt x="1012" y="5622"/>
                </a:lnTo>
                <a:lnTo>
                  <a:pt x="854" y="5770"/>
                </a:lnTo>
                <a:lnTo>
                  <a:pt x="727" y="5881"/>
                </a:lnTo>
                <a:lnTo>
                  <a:pt x="569" y="6029"/>
                </a:lnTo>
                <a:lnTo>
                  <a:pt x="443" y="6251"/>
                </a:lnTo>
                <a:lnTo>
                  <a:pt x="348" y="6399"/>
                </a:lnTo>
                <a:lnTo>
                  <a:pt x="253" y="6584"/>
                </a:lnTo>
                <a:lnTo>
                  <a:pt x="127" y="6805"/>
                </a:lnTo>
                <a:lnTo>
                  <a:pt x="95" y="6990"/>
                </a:lnTo>
                <a:lnTo>
                  <a:pt x="32" y="7212"/>
                </a:lnTo>
                <a:lnTo>
                  <a:pt x="0" y="7397"/>
                </a:lnTo>
                <a:lnTo>
                  <a:pt x="0" y="10578"/>
                </a:lnTo>
                <a:lnTo>
                  <a:pt x="32" y="10800"/>
                </a:lnTo>
                <a:lnTo>
                  <a:pt x="95" y="10985"/>
                </a:lnTo>
                <a:lnTo>
                  <a:pt x="127" y="11207"/>
                </a:lnTo>
                <a:lnTo>
                  <a:pt x="253" y="11392"/>
                </a:lnTo>
                <a:lnTo>
                  <a:pt x="443" y="11762"/>
                </a:lnTo>
                <a:lnTo>
                  <a:pt x="569" y="11947"/>
                </a:lnTo>
                <a:lnTo>
                  <a:pt x="727" y="12095"/>
                </a:lnTo>
                <a:lnTo>
                  <a:pt x="854" y="12242"/>
                </a:lnTo>
                <a:lnTo>
                  <a:pt x="1012" y="12353"/>
                </a:lnTo>
                <a:lnTo>
                  <a:pt x="1202" y="12427"/>
                </a:lnTo>
                <a:lnTo>
                  <a:pt x="1360" y="12501"/>
                </a:lnTo>
                <a:lnTo>
                  <a:pt x="1739" y="12575"/>
                </a:lnTo>
                <a:lnTo>
                  <a:pt x="3416" y="12575"/>
                </a:lnTo>
                <a:lnTo>
                  <a:pt x="3321" y="12982"/>
                </a:lnTo>
                <a:lnTo>
                  <a:pt x="3257" y="13352"/>
                </a:lnTo>
                <a:lnTo>
                  <a:pt x="3194" y="13759"/>
                </a:lnTo>
                <a:lnTo>
                  <a:pt x="3131" y="14129"/>
                </a:lnTo>
                <a:lnTo>
                  <a:pt x="3099" y="14536"/>
                </a:lnTo>
                <a:lnTo>
                  <a:pt x="3099" y="14905"/>
                </a:lnTo>
                <a:lnTo>
                  <a:pt x="3068" y="15238"/>
                </a:lnTo>
                <a:lnTo>
                  <a:pt x="3099" y="15534"/>
                </a:lnTo>
                <a:lnTo>
                  <a:pt x="3099" y="15867"/>
                </a:lnTo>
                <a:lnTo>
                  <a:pt x="3131" y="16200"/>
                </a:lnTo>
                <a:lnTo>
                  <a:pt x="3226" y="16533"/>
                </a:lnTo>
                <a:lnTo>
                  <a:pt x="3352" y="17347"/>
                </a:lnTo>
                <a:lnTo>
                  <a:pt x="3416" y="17716"/>
                </a:lnTo>
                <a:lnTo>
                  <a:pt x="3542" y="18234"/>
                </a:lnTo>
                <a:lnTo>
                  <a:pt x="3637" y="18456"/>
                </a:lnTo>
                <a:lnTo>
                  <a:pt x="3700" y="18752"/>
                </a:lnTo>
                <a:lnTo>
                  <a:pt x="3827" y="19085"/>
                </a:lnTo>
                <a:lnTo>
                  <a:pt x="3922" y="19529"/>
                </a:lnTo>
                <a:lnTo>
                  <a:pt x="4080" y="19973"/>
                </a:lnTo>
                <a:lnTo>
                  <a:pt x="4175" y="20305"/>
                </a:lnTo>
                <a:lnTo>
                  <a:pt x="4238" y="20564"/>
                </a:lnTo>
                <a:lnTo>
                  <a:pt x="4301" y="20786"/>
                </a:lnTo>
                <a:lnTo>
                  <a:pt x="4428" y="20897"/>
                </a:lnTo>
                <a:lnTo>
                  <a:pt x="4617" y="21045"/>
                </a:lnTo>
                <a:lnTo>
                  <a:pt x="4775" y="21193"/>
                </a:lnTo>
                <a:lnTo>
                  <a:pt x="4965" y="21267"/>
                </a:lnTo>
                <a:lnTo>
                  <a:pt x="5408" y="21415"/>
                </a:lnTo>
                <a:lnTo>
                  <a:pt x="5882" y="21526"/>
                </a:lnTo>
                <a:lnTo>
                  <a:pt x="6388" y="21600"/>
                </a:lnTo>
                <a:lnTo>
                  <a:pt x="6894" y="21600"/>
                </a:lnTo>
                <a:lnTo>
                  <a:pt x="7400" y="21526"/>
                </a:lnTo>
                <a:lnTo>
                  <a:pt x="7906" y="21378"/>
                </a:lnTo>
                <a:lnTo>
                  <a:pt x="8128" y="21304"/>
                </a:lnTo>
                <a:lnTo>
                  <a:pt x="8381" y="21193"/>
                </a:lnTo>
                <a:lnTo>
                  <a:pt x="8570" y="21045"/>
                </a:lnTo>
                <a:lnTo>
                  <a:pt x="8760" y="20934"/>
                </a:lnTo>
                <a:lnTo>
                  <a:pt x="8887" y="20786"/>
                </a:lnTo>
                <a:lnTo>
                  <a:pt x="9013" y="20601"/>
                </a:lnTo>
                <a:lnTo>
                  <a:pt x="9171" y="20416"/>
                </a:lnTo>
                <a:lnTo>
                  <a:pt x="9266" y="20232"/>
                </a:lnTo>
                <a:lnTo>
                  <a:pt x="8855" y="19825"/>
                </a:lnTo>
                <a:lnTo>
                  <a:pt x="8507" y="19492"/>
                </a:lnTo>
                <a:lnTo>
                  <a:pt x="8223" y="19196"/>
                </a:lnTo>
                <a:lnTo>
                  <a:pt x="7938" y="18826"/>
                </a:lnTo>
                <a:lnTo>
                  <a:pt x="7685" y="18419"/>
                </a:lnTo>
                <a:lnTo>
                  <a:pt x="7527" y="18012"/>
                </a:lnTo>
                <a:lnTo>
                  <a:pt x="7495" y="17864"/>
                </a:lnTo>
                <a:lnTo>
                  <a:pt x="7464" y="17679"/>
                </a:lnTo>
                <a:lnTo>
                  <a:pt x="7464" y="17236"/>
                </a:lnTo>
                <a:lnTo>
                  <a:pt x="7495" y="16977"/>
                </a:lnTo>
                <a:lnTo>
                  <a:pt x="7622" y="16533"/>
                </a:lnTo>
                <a:lnTo>
                  <a:pt x="7717" y="16311"/>
                </a:lnTo>
                <a:lnTo>
                  <a:pt x="7527" y="16015"/>
                </a:lnTo>
                <a:lnTo>
                  <a:pt x="7369" y="15719"/>
                </a:lnTo>
                <a:lnTo>
                  <a:pt x="7274" y="15349"/>
                </a:lnTo>
                <a:lnTo>
                  <a:pt x="7242" y="14979"/>
                </a:lnTo>
                <a:lnTo>
                  <a:pt x="7274" y="14610"/>
                </a:lnTo>
                <a:lnTo>
                  <a:pt x="7337" y="14277"/>
                </a:lnTo>
                <a:lnTo>
                  <a:pt x="7464" y="13907"/>
                </a:lnTo>
                <a:lnTo>
                  <a:pt x="7622" y="13574"/>
                </a:lnTo>
                <a:lnTo>
                  <a:pt x="7843" y="13278"/>
                </a:lnTo>
                <a:lnTo>
                  <a:pt x="8096" y="13019"/>
                </a:lnTo>
                <a:lnTo>
                  <a:pt x="8412" y="12834"/>
                </a:lnTo>
                <a:lnTo>
                  <a:pt x="8697" y="12686"/>
                </a:lnTo>
                <a:lnTo>
                  <a:pt x="9329" y="12723"/>
                </a:lnTo>
                <a:lnTo>
                  <a:pt x="9899" y="12834"/>
                </a:lnTo>
                <a:lnTo>
                  <a:pt x="10531" y="12982"/>
                </a:lnTo>
                <a:lnTo>
                  <a:pt x="11100" y="13130"/>
                </a:lnTo>
                <a:lnTo>
                  <a:pt x="11733" y="13389"/>
                </a:lnTo>
                <a:lnTo>
                  <a:pt x="12334" y="13611"/>
                </a:lnTo>
                <a:lnTo>
                  <a:pt x="12935" y="13907"/>
                </a:lnTo>
                <a:lnTo>
                  <a:pt x="14136" y="14573"/>
                </a:lnTo>
                <a:lnTo>
                  <a:pt x="14769" y="14942"/>
                </a:lnTo>
                <a:lnTo>
                  <a:pt x="15370" y="15386"/>
                </a:lnTo>
                <a:lnTo>
                  <a:pt x="16002" y="15830"/>
                </a:lnTo>
                <a:lnTo>
                  <a:pt x="16635" y="16348"/>
                </a:lnTo>
                <a:lnTo>
                  <a:pt x="17236" y="16866"/>
                </a:lnTo>
                <a:lnTo>
                  <a:pt x="17868" y="17421"/>
                </a:lnTo>
                <a:lnTo>
                  <a:pt x="18469" y="17975"/>
                </a:lnTo>
                <a:lnTo>
                  <a:pt x="18785" y="17975"/>
                </a:lnTo>
                <a:lnTo>
                  <a:pt x="19070" y="17864"/>
                </a:lnTo>
                <a:lnTo>
                  <a:pt x="19323" y="17716"/>
                </a:lnTo>
                <a:lnTo>
                  <a:pt x="19576" y="17458"/>
                </a:lnTo>
                <a:lnTo>
                  <a:pt x="19766" y="17199"/>
                </a:lnTo>
                <a:lnTo>
                  <a:pt x="19924" y="16866"/>
                </a:lnTo>
                <a:lnTo>
                  <a:pt x="20019" y="16533"/>
                </a:lnTo>
                <a:lnTo>
                  <a:pt x="20019" y="10800"/>
                </a:lnTo>
                <a:lnTo>
                  <a:pt x="20335" y="10763"/>
                </a:lnTo>
                <a:lnTo>
                  <a:pt x="20620" y="10689"/>
                </a:lnTo>
                <a:lnTo>
                  <a:pt x="20873" y="10504"/>
                </a:lnTo>
                <a:lnTo>
                  <a:pt x="21126" y="10282"/>
                </a:lnTo>
                <a:lnTo>
                  <a:pt x="21315" y="9986"/>
                </a:lnTo>
                <a:lnTo>
                  <a:pt x="21442" y="9690"/>
                </a:lnTo>
                <a:lnTo>
                  <a:pt x="21568" y="9358"/>
                </a:lnTo>
                <a:lnTo>
                  <a:pt x="21600" y="8988"/>
                </a:lnTo>
                <a:lnTo>
                  <a:pt x="21568" y="8618"/>
                </a:lnTo>
                <a:lnTo>
                  <a:pt x="21442" y="8322"/>
                </a:lnTo>
                <a:lnTo>
                  <a:pt x="21315" y="7989"/>
                </a:lnTo>
                <a:lnTo>
                  <a:pt x="21126" y="7730"/>
                </a:lnTo>
                <a:close/>
                <a:moveTo>
                  <a:pt x="18469" y="15719"/>
                </a:moveTo>
                <a:lnTo>
                  <a:pt x="17900" y="15201"/>
                </a:lnTo>
                <a:lnTo>
                  <a:pt x="17331" y="14721"/>
                </a:lnTo>
                <a:lnTo>
                  <a:pt x="16730" y="14240"/>
                </a:lnTo>
                <a:lnTo>
                  <a:pt x="15591" y="13426"/>
                </a:lnTo>
                <a:lnTo>
                  <a:pt x="14990" y="13019"/>
                </a:lnTo>
                <a:lnTo>
                  <a:pt x="14421" y="12723"/>
                </a:lnTo>
                <a:lnTo>
                  <a:pt x="13820" y="12390"/>
                </a:lnTo>
                <a:lnTo>
                  <a:pt x="13251" y="12095"/>
                </a:lnTo>
                <a:lnTo>
                  <a:pt x="12682" y="11836"/>
                </a:lnTo>
                <a:lnTo>
                  <a:pt x="12081" y="11614"/>
                </a:lnTo>
                <a:lnTo>
                  <a:pt x="11512" y="11429"/>
                </a:lnTo>
                <a:lnTo>
                  <a:pt x="10974" y="11244"/>
                </a:lnTo>
                <a:lnTo>
                  <a:pt x="10373" y="11096"/>
                </a:lnTo>
                <a:lnTo>
                  <a:pt x="9804" y="10985"/>
                </a:lnTo>
                <a:lnTo>
                  <a:pt x="9266" y="10911"/>
                </a:lnTo>
                <a:lnTo>
                  <a:pt x="9266" y="7064"/>
                </a:lnTo>
                <a:lnTo>
                  <a:pt x="9804" y="6990"/>
                </a:lnTo>
                <a:lnTo>
                  <a:pt x="10942" y="6768"/>
                </a:lnTo>
                <a:lnTo>
                  <a:pt x="11512" y="6547"/>
                </a:lnTo>
                <a:lnTo>
                  <a:pt x="12081" y="6362"/>
                </a:lnTo>
                <a:lnTo>
                  <a:pt x="12682" y="6177"/>
                </a:lnTo>
                <a:lnTo>
                  <a:pt x="13219" y="5881"/>
                </a:lnTo>
                <a:lnTo>
                  <a:pt x="13789" y="5585"/>
                </a:lnTo>
                <a:lnTo>
                  <a:pt x="14389" y="5289"/>
                </a:lnTo>
                <a:lnTo>
                  <a:pt x="15528" y="4549"/>
                </a:lnTo>
                <a:lnTo>
                  <a:pt x="16129" y="4179"/>
                </a:lnTo>
                <a:lnTo>
                  <a:pt x="17331" y="3292"/>
                </a:lnTo>
                <a:lnTo>
                  <a:pt x="17900" y="2811"/>
                </a:lnTo>
                <a:lnTo>
                  <a:pt x="18469" y="2293"/>
                </a:lnTo>
                <a:lnTo>
                  <a:pt x="18469" y="15719"/>
                </a:lnTo>
                <a:close/>
              </a:path>
            </a:pathLst>
          </a:custGeom>
          <a:solidFill>
            <a:srgbClr val="5E5E5E"/>
          </a:solidFill>
          <a:ln w="12700">
            <a:miter lim="400000"/>
          </a:ln>
        </p:spPr>
        <p:txBody>
          <a:bodyPr lIns="26788" tIns="26788" rIns="26788" bIns="26788"/>
          <a:p>
            <a:pPr algn="l" defTabSz="914400">
              <a:defRPr sz="1800">
                <a:solidFill>
                  <a:srgbClr val="595959"/>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3" name="开课日期…"/>
          <p:cNvSpPr txBox="1"/>
          <p:nvPr/>
        </p:nvSpPr>
        <p:spPr>
          <a:xfrm>
            <a:off x="510408" y="1656870"/>
            <a:ext cx="848360" cy="399415"/>
          </a:xfrm>
          <a:prstGeom prst="rect">
            <a:avLst/>
          </a:prstGeom>
          <a:ln w="12700">
            <a:miter lim="400000"/>
          </a:ln>
        </p:spPr>
        <p:txBody>
          <a:bodyPr wrap="none" lIns="26788" tIns="26788" rIns="26788" bIns="26788">
            <a:spAutoFit/>
          </a:bodyPr>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Time</a:t>
            </a:r>
            <a:endParaRPr sz="750">
              <a:solidFill>
                <a:schemeClr val="bg1"/>
              </a:solidFill>
              <a:latin typeface="Arial" panose="020B0604020202020204" pitchFamily="34" charset="0"/>
            </a:endParaRPr>
          </a:p>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2018.11 ~ 2019.1</a:t>
            </a:r>
            <a:r>
              <a:rPr lang="en-US" sz="750">
                <a:solidFill>
                  <a:schemeClr val="bg1"/>
                </a:solidFill>
                <a:latin typeface="Arial" panose="020B0604020202020204" pitchFamily="34" charset="0"/>
              </a:rPr>
              <a:t>4</a:t>
            </a:r>
            <a:endParaRPr lang="en-US" sz="750">
              <a:solidFill>
                <a:schemeClr val="bg1"/>
              </a:solidFill>
              <a:latin typeface="Arial" panose="020B0604020202020204" pitchFamily="34" charset="0"/>
            </a:endParaRPr>
          </a:p>
        </p:txBody>
      </p:sp>
      <p:sp>
        <p:nvSpPr>
          <p:cNvPr id="1048614" name="开课语言…"/>
          <p:cNvSpPr txBox="1"/>
          <p:nvPr/>
        </p:nvSpPr>
        <p:spPr>
          <a:xfrm>
            <a:off x="510408" y="2248572"/>
            <a:ext cx="1446530" cy="572135"/>
          </a:xfrm>
          <a:prstGeom prst="rect">
            <a:avLst/>
          </a:prstGeom>
          <a:ln w="12700">
            <a:miter lim="400000"/>
          </a:ln>
        </p:spPr>
        <p:txBody>
          <a:bodyPr wrap="none" lIns="26788" tIns="26788" rIns="26788" bIns="26788">
            <a:spAutoFit/>
          </a:bodyPr>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Language</a:t>
            </a:r>
            <a:endParaRPr sz="750">
              <a:solidFill>
                <a:schemeClr val="bg1"/>
              </a:solidFill>
              <a:latin typeface="Arial" panose="020B0604020202020204" pitchFamily="34" charset="0"/>
            </a:endParaRPr>
          </a:p>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Bilingual teaching and translation</a:t>
            </a:r>
            <a:endParaRPr sz="750">
              <a:solidFill>
                <a:schemeClr val="bg1"/>
              </a:solidFill>
              <a:latin typeface="Arial" panose="020B0604020202020204" pitchFamily="34" charset="0"/>
            </a:endParaRPr>
          </a:p>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(English &amp; Chinese)</a:t>
            </a:r>
            <a:endParaRPr sz="750">
              <a:solidFill>
                <a:schemeClr val="bg1"/>
              </a:solidFill>
              <a:latin typeface="Arial" panose="020B0604020202020204" pitchFamily="34" charset="0"/>
            </a:endParaRPr>
          </a:p>
        </p:txBody>
      </p:sp>
      <p:sp>
        <p:nvSpPr>
          <p:cNvPr id="1048615" name="Shape"/>
          <p:cNvSpPr/>
          <p:nvPr/>
        </p:nvSpPr>
        <p:spPr>
          <a:xfrm>
            <a:off x="290990" y="2936022"/>
            <a:ext cx="142876" cy="142876"/>
          </a:xfrm>
          <a:custGeom>
            <a:avLst/>
            <a:gdLst/>
            <a:ahLst/>
            <a:cxnLst>
              <a:cxn ang="0">
                <a:pos x="wd2" y="hd2"/>
              </a:cxn>
              <a:cxn ang="5400000">
                <a:pos x="wd2" y="hd2"/>
              </a:cxn>
              <a:cxn ang="10800000">
                <a:pos x="wd2" y="hd2"/>
              </a:cxn>
              <a:cxn ang="16200000">
                <a:pos x="wd2" y="hd2"/>
              </a:cxn>
            </a:cxnLst>
            <a:rect l="0" t="0" r="r" b="b"/>
            <a:pathLst>
              <a:path w="21600" h="21600" extrusionOk="0">
                <a:moveTo>
                  <a:pt x="20158" y="5391"/>
                </a:moveTo>
                <a:lnTo>
                  <a:pt x="19788" y="4800"/>
                </a:lnTo>
                <a:lnTo>
                  <a:pt x="19344" y="4209"/>
                </a:lnTo>
                <a:lnTo>
                  <a:pt x="18937" y="3655"/>
                </a:lnTo>
                <a:lnTo>
                  <a:pt x="18456" y="3138"/>
                </a:lnTo>
                <a:lnTo>
                  <a:pt x="17975" y="2695"/>
                </a:lnTo>
                <a:lnTo>
                  <a:pt x="17384" y="2215"/>
                </a:lnTo>
                <a:lnTo>
                  <a:pt x="16829" y="1846"/>
                </a:lnTo>
                <a:lnTo>
                  <a:pt x="16237" y="1477"/>
                </a:lnTo>
                <a:lnTo>
                  <a:pt x="15608" y="1108"/>
                </a:lnTo>
                <a:lnTo>
                  <a:pt x="14979" y="849"/>
                </a:lnTo>
                <a:lnTo>
                  <a:pt x="14277" y="591"/>
                </a:lnTo>
                <a:lnTo>
                  <a:pt x="13648" y="369"/>
                </a:lnTo>
                <a:lnTo>
                  <a:pt x="12945" y="185"/>
                </a:lnTo>
                <a:lnTo>
                  <a:pt x="11540" y="37"/>
                </a:lnTo>
                <a:lnTo>
                  <a:pt x="10800" y="0"/>
                </a:lnTo>
                <a:lnTo>
                  <a:pt x="10097" y="37"/>
                </a:lnTo>
                <a:lnTo>
                  <a:pt x="9358" y="111"/>
                </a:lnTo>
                <a:lnTo>
                  <a:pt x="8655" y="185"/>
                </a:lnTo>
                <a:lnTo>
                  <a:pt x="7989" y="369"/>
                </a:lnTo>
                <a:lnTo>
                  <a:pt x="7286" y="591"/>
                </a:lnTo>
                <a:lnTo>
                  <a:pt x="6029" y="1108"/>
                </a:lnTo>
                <a:lnTo>
                  <a:pt x="5363" y="1477"/>
                </a:lnTo>
                <a:lnTo>
                  <a:pt x="4179" y="2215"/>
                </a:lnTo>
                <a:lnTo>
                  <a:pt x="3662" y="2695"/>
                </a:lnTo>
                <a:lnTo>
                  <a:pt x="3144" y="3138"/>
                </a:lnTo>
                <a:lnTo>
                  <a:pt x="2663" y="3655"/>
                </a:lnTo>
                <a:lnTo>
                  <a:pt x="2219" y="4209"/>
                </a:lnTo>
                <a:lnTo>
                  <a:pt x="1405" y="5391"/>
                </a:lnTo>
                <a:lnTo>
                  <a:pt x="814" y="6646"/>
                </a:lnTo>
                <a:lnTo>
                  <a:pt x="555" y="7311"/>
                </a:lnTo>
                <a:lnTo>
                  <a:pt x="333" y="7975"/>
                </a:lnTo>
                <a:lnTo>
                  <a:pt x="185" y="8640"/>
                </a:lnTo>
                <a:lnTo>
                  <a:pt x="74" y="9378"/>
                </a:lnTo>
                <a:lnTo>
                  <a:pt x="37" y="10080"/>
                </a:lnTo>
                <a:lnTo>
                  <a:pt x="0" y="10818"/>
                </a:lnTo>
                <a:lnTo>
                  <a:pt x="74" y="12222"/>
                </a:lnTo>
                <a:lnTo>
                  <a:pt x="185" y="12960"/>
                </a:lnTo>
                <a:lnTo>
                  <a:pt x="333" y="13625"/>
                </a:lnTo>
                <a:lnTo>
                  <a:pt x="555" y="14326"/>
                </a:lnTo>
                <a:lnTo>
                  <a:pt x="814" y="14954"/>
                </a:lnTo>
                <a:lnTo>
                  <a:pt x="1405" y="16209"/>
                </a:lnTo>
                <a:lnTo>
                  <a:pt x="1812" y="16837"/>
                </a:lnTo>
                <a:lnTo>
                  <a:pt x="2219" y="17391"/>
                </a:lnTo>
                <a:lnTo>
                  <a:pt x="2663" y="17945"/>
                </a:lnTo>
                <a:lnTo>
                  <a:pt x="3144" y="18462"/>
                </a:lnTo>
                <a:lnTo>
                  <a:pt x="3662" y="18905"/>
                </a:lnTo>
                <a:lnTo>
                  <a:pt x="4179" y="19385"/>
                </a:lnTo>
                <a:lnTo>
                  <a:pt x="4771" y="19791"/>
                </a:lnTo>
                <a:lnTo>
                  <a:pt x="5363" y="20123"/>
                </a:lnTo>
                <a:lnTo>
                  <a:pt x="6029" y="20492"/>
                </a:lnTo>
                <a:lnTo>
                  <a:pt x="6658" y="20788"/>
                </a:lnTo>
                <a:lnTo>
                  <a:pt x="7286" y="21009"/>
                </a:lnTo>
                <a:lnTo>
                  <a:pt x="7989" y="21194"/>
                </a:lnTo>
                <a:lnTo>
                  <a:pt x="8655" y="21378"/>
                </a:lnTo>
                <a:lnTo>
                  <a:pt x="9358" y="21489"/>
                </a:lnTo>
                <a:lnTo>
                  <a:pt x="10097" y="21563"/>
                </a:lnTo>
                <a:lnTo>
                  <a:pt x="10800" y="21600"/>
                </a:lnTo>
                <a:lnTo>
                  <a:pt x="11540" y="21563"/>
                </a:lnTo>
                <a:lnTo>
                  <a:pt x="12242" y="21489"/>
                </a:lnTo>
                <a:lnTo>
                  <a:pt x="12945" y="21378"/>
                </a:lnTo>
                <a:lnTo>
                  <a:pt x="13648" y="21194"/>
                </a:lnTo>
                <a:lnTo>
                  <a:pt x="14277" y="21009"/>
                </a:lnTo>
                <a:lnTo>
                  <a:pt x="14979" y="20788"/>
                </a:lnTo>
                <a:lnTo>
                  <a:pt x="15608" y="20492"/>
                </a:lnTo>
                <a:lnTo>
                  <a:pt x="16237" y="20123"/>
                </a:lnTo>
                <a:lnTo>
                  <a:pt x="16829" y="19791"/>
                </a:lnTo>
                <a:lnTo>
                  <a:pt x="17384" y="19385"/>
                </a:lnTo>
                <a:lnTo>
                  <a:pt x="17975" y="18905"/>
                </a:lnTo>
                <a:lnTo>
                  <a:pt x="18456" y="18462"/>
                </a:lnTo>
                <a:lnTo>
                  <a:pt x="18937" y="17945"/>
                </a:lnTo>
                <a:lnTo>
                  <a:pt x="19344" y="17391"/>
                </a:lnTo>
                <a:lnTo>
                  <a:pt x="19788" y="16837"/>
                </a:lnTo>
                <a:lnTo>
                  <a:pt x="20527" y="15582"/>
                </a:lnTo>
                <a:lnTo>
                  <a:pt x="21045" y="14326"/>
                </a:lnTo>
                <a:lnTo>
                  <a:pt x="21230" y="13625"/>
                </a:lnTo>
                <a:lnTo>
                  <a:pt x="21378" y="12960"/>
                </a:lnTo>
                <a:lnTo>
                  <a:pt x="21526" y="12222"/>
                </a:lnTo>
                <a:lnTo>
                  <a:pt x="21600" y="11520"/>
                </a:lnTo>
                <a:lnTo>
                  <a:pt x="21600" y="10080"/>
                </a:lnTo>
                <a:lnTo>
                  <a:pt x="21526" y="9378"/>
                </a:lnTo>
                <a:lnTo>
                  <a:pt x="21378" y="8640"/>
                </a:lnTo>
                <a:lnTo>
                  <a:pt x="21230" y="7975"/>
                </a:lnTo>
                <a:lnTo>
                  <a:pt x="21045" y="7311"/>
                </a:lnTo>
                <a:lnTo>
                  <a:pt x="20786" y="6646"/>
                </a:lnTo>
                <a:lnTo>
                  <a:pt x="20527" y="6018"/>
                </a:lnTo>
                <a:lnTo>
                  <a:pt x="20158" y="5391"/>
                </a:lnTo>
                <a:close/>
                <a:moveTo>
                  <a:pt x="12168" y="16468"/>
                </a:moveTo>
                <a:lnTo>
                  <a:pt x="12058" y="16320"/>
                </a:lnTo>
                <a:lnTo>
                  <a:pt x="12058" y="16172"/>
                </a:lnTo>
                <a:lnTo>
                  <a:pt x="12021" y="16283"/>
                </a:lnTo>
                <a:lnTo>
                  <a:pt x="11984" y="16320"/>
                </a:lnTo>
                <a:lnTo>
                  <a:pt x="11540" y="15988"/>
                </a:lnTo>
                <a:lnTo>
                  <a:pt x="11466" y="15914"/>
                </a:lnTo>
                <a:lnTo>
                  <a:pt x="11392" y="15877"/>
                </a:lnTo>
                <a:lnTo>
                  <a:pt x="11355" y="15803"/>
                </a:lnTo>
                <a:lnTo>
                  <a:pt x="11318" y="15692"/>
                </a:lnTo>
                <a:lnTo>
                  <a:pt x="11170" y="15471"/>
                </a:lnTo>
                <a:lnTo>
                  <a:pt x="11133" y="15360"/>
                </a:lnTo>
                <a:lnTo>
                  <a:pt x="11133" y="15286"/>
                </a:lnTo>
                <a:lnTo>
                  <a:pt x="10985" y="15323"/>
                </a:lnTo>
                <a:lnTo>
                  <a:pt x="10800" y="15286"/>
                </a:lnTo>
                <a:lnTo>
                  <a:pt x="10578" y="15212"/>
                </a:lnTo>
                <a:lnTo>
                  <a:pt x="10319" y="15102"/>
                </a:lnTo>
                <a:lnTo>
                  <a:pt x="10208" y="14991"/>
                </a:lnTo>
                <a:lnTo>
                  <a:pt x="10060" y="14806"/>
                </a:lnTo>
                <a:lnTo>
                  <a:pt x="9986" y="14695"/>
                </a:lnTo>
                <a:lnTo>
                  <a:pt x="9764" y="14585"/>
                </a:lnTo>
                <a:lnTo>
                  <a:pt x="9653" y="14585"/>
                </a:lnTo>
                <a:lnTo>
                  <a:pt x="9579" y="14622"/>
                </a:lnTo>
                <a:lnTo>
                  <a:pt x="9468" y="14622"/>
                </a:lnTo>
                <a:lnTo>
                  <a:pt x="9321" y="14658"/>
                </a:lnTo>
                <a:lnTo>
                  <a:pt x="9173" y="14658"/>
                </a:lnTo>
                <a:lnTo>
                  <a:pt x="9025" y="14622"/>
                </a:lnTo>
                <a:lnTo>
                  <a:pt x="8729" y="14474"/>
                </a:lnTo>
                <a:lnTo>
                  <a:pt x="8581" y="14363"/>
                </a:lnTo>
                <a:lnTo>
                  <a:pt x="8470" y="14326"/>
                </a:lnTo>
                <a:lnTo>
                  <a:pt x="8285" y="14215"/>
                </a:lnTo>
                <a:lnTo>
                  <a:pt x="8063" y="14105"/>
                </a:lnTo>
                <a:lnTo>
                  <a:pt x="7989" y="14031"/>
                </a:lnTo>
                <a:lnTo>
                  <a:pt x="7878" y="13957"/>
                </a:lnTo>
                <a:lnTo>
                  <a:pt x="7804" y="13883"/>
                </a:lnTo>
                <a:lnTo>
                  <a:pt x="7767" y="13809"/>
                </a:lnTo>
                <a:lnTo>
                  <a:pt x="7730" y="13662"/>
                </a:lnTo>
                <a:lnTo>
                  <a:pt x="7656" y="13218"/>
                </a:lnTo>
                <a:lnTo>
                  <a:pt x="7582" y="13071"/>
                </a:lnTo>
                <a:lnTo>
                  <a:pt x="7508" y="12960"/>
                </a:lnTo>
                <a:lnTo>
                  <a:pt x="7323" y="12812"/>
                </a:lnTo>
                <a:lnTo>
                  <a:pt x="7175" y="12665"/>
                </a:lnTo>
                <a:lnTo>
                  <a:pt x="7064" y="12665"/>
                </a:lnTo>
                <a:lnTo>
                  <a:pt x="7101" y="12628"/>
                </a:lnTo>
                <a:lnTo>
                  <a:pt x="7101" y="12554"/>
                </a:lnTo>
                <a:lnTo>
                  <a:pt x="7064" y="12480"/>
                </a:lnTo>
                <a:lnTo>
                  <a:pt x="6842" y="12185"/>
                </a:lnTo>
                <a:lnTo>
                  <a:pt x="6805" y="12111"/>
                </a:lnTo>
                <a:lnTo>
                  <a:pt x="6473" y="11778"/>
                </a:lnTo>
                <a:lnTo>
                  <a:pt x="6362" y="11631"/>
                </a:lnTo>
                <a:lnTo>
                  <a:pt x="6288" y="11483"/>
                </a:lnTo>
                <a:lnTo>
                  <a:pt x="6251" y="11372"/>
                </a:lnTo>
                <a:lnTo>
                  <a:pt x="6251" y="11188"/>
                </a:lnTo>
                <a:lnTo>
                  <a:pt x="6214" y="11188"/>
                </a:lnTo>
                <a:lnTo>
                  <a:pt x="6140" y="11114"/>
                </a:lnTo>
                <a:lnTo>
                  <a:pt x="6066" y="11114"/>
                </a:lnTo>
                <a:lnTo>
                  <a:pt x="6029" y="11077"/>
                </a:lnTo>
                <a:lnTo>
                  <a:pt x="5955" y="11077"/>
                </a:lnTo>
                <a:lnTo>
                  <a:pt x="5955" y="11151"/>
                </a:lnTo>
                <a:lnTo>
                  <a:pt x="5992" y="11298"/>
                </a:lnTo>
                <a:lnTo>
                  <a:pt x="6029" y="11409"/>
                </a:lnTo>
                <a:lnTo>
                  <a:pt x="6140" y="11631"/>
                </a:lnTo>
                <a:lnTo>
                  <a:pt x="6288" y="11889"/>
                </a:lnTo>
                <a:lnTo>
                  <a:pt x="6473" y="12148"/>
                </a:lnTo>
                <a:lnTo>
                  <a:pt x="6584" y="12406"/>
                </a:lnTo>
                <a:lnTo>
                  <a:pt x="6621" y="12591"/>
                </a:lnTo>
                <a:lnTo>
                  <a:pt x="6621" y="12775"/>
                </a:lnTo>
                <a:lnTo>
                  <a:pt x="6584" y="12812"/>
                </a:lnTo>
                <a:lnTo>
                  <a:pt x="6547" y="12775"/>
                </a:lnTo>
                <a:lnTo>
                  <a:pt x="6510" y="12665"/>
                </a:lnTo>
                <a:lnTo>
                  <a:pt x="6510" y="12591"/>
                </a:lnTo>
                <a:lnTo>
                  <a:pt x="6473" y="12517"/>
                </a:lnTo>
                <a:lnTo>
                  <a:pt x="6473" y="12443"/>
                </a:lnTo>
                <a:lnTo>
                  <a:pt x="6362" y="12369"/>
                </a:lnTo>
                <a:lnTo>
                  <a:pt x="6214" y="12295"/>
                </a:lnTo>
                <a:lnTo>
                  <a:pt x="6103" y="12148"/>
                </a:lnTo>
                <a:lnTo>
                  <a:pt x="6029" y="12074"/>
                </a:lnTo>
                <a:lnTo>
                  <a:pt x="6066" y="12037"/>
                </a:lnTo>
                <a:lnTo>
                  <a:pt x="6103" y="12037"/>
                </a:lnTo>
                <a:lnTo>
                  <a:pt x="6066" y="11889"/>
                </a:lnTo>
                <a:lnTo>
                  <a:pt x="5955" y="11705"/>
                </a:lnTo>
                <a:lnTo>
                  <a:pt x="5807" y="11557"/>
                </a:lnTo>
                <a:lnTo>
                  <a:pt x="5807" y="11446"/>
                </a:lnTo>
                <a:lnTo>
                  <a:pt x="5696" y="11335"/>
                </a:lnTo>
                <a:lnTo>
                  <a:pt x="5622" y="11114"/>
                </a:lnTo>
                <a:lnTo>
                  <a:pt x="5548" y="10929"/>
                </a:lnTo>
                <a:lnTo>
                  <a:pt x="5400" y="10708"/>
                </a:lnTo>
                <a:lnTo>
                  <a:pt x="5326" y="10634"/>
                </a:lnTo>
                <a:lnTo>
                  <a:pt x="5104" y="10486"/>
                </a:lnTo>
                <a:lnTo>
                  <a:pt x="4882" y="10375"/>
                </a:lnTo>
                <a:lnTo>
                  <a:pt x="4808" y="10302"/>
                </a:lnTo>
                <a:lnTo>
                  <a:pt x="4660" y="10006"/>
                </a:lnTo>
                <a:lnTo>
                  <a:pt x="4549" y="9858"/>
                </a:lnTo>
                <a:lnTo>
                  <a:pt x="4512" y="9785"/>
                </a:lnTo>
                <a:lnTo>
                  <a:pt x="4512" y="9674"/>
                </a:lnTo>
                <a:lnTo>
                  <a:pt x="4549" y="9637"/>
                </a:lnTo>
                <a:lnTo>
                  <a:pt x="4475" y="9637"/>
                </a:lnTo>
                <a:lnTo>
                  <a:pt x="4364" y="9600"/>
                </a:lnTo>
                <a:lnTo>
                  <a:pt x="4290" y="9526"/>
                </a:lnTo>
                <a:lnTo>
                  <a:pt x="4253" y="9415"/>
                </a:lnTo>
                <a:lnTo>
                  <a:pt x="4179" y="9120"/>
                </a:lnTo>
                <a:lnTo>
                  <a:pt x="4179" y="8898"/>
                </a:lnTo>
                <a:lnTo>
                  <a:pt x="4142" y="8898"/>
                </a:lnTo>
                <a:lnTo>
                  <a:pt x="4142" y="8566"/>
                </a:lnTo>
                <a:lnTo>
                  <a:pt x="4179" y="8308"/>
                </a:lnTo>
                <a:lnTo>
                  <a:pt x="4179" y="8049"/>
                </a:lnTo>
                <a:lnTo>
                  <a:pt x="4253" y="7902"/>
                </a:lnTo>
                <a:lnTo>
                  <a:pt x="4290" y="7865"/>
                </a:lnTo>
                <a:lnTo>
                  <a:pt x="4327" y="7865"/>
                </a:lnTo>
                <a:lnTo>
                  <a:pt x="4290" y="7865"/>
                </a:lnTo>
                <a:lnTo>
                  <a:pt x="4253" y="7828"/>
                </a:lnTo>
                <a:lnTo>
                  <a:pt x="4216" y="7717"/>
                </a:lnTo>
                <a:lnTo>
                  <a:pt x="4179" y="7643"/>
                </a:lnTo>
                <a:lnTo>
                  <a:pt x="4142" y="7495"/>
                </a:lnTo>
                <a:lnTo>
                  <a:pt x="4179" y="7422"/>
                </a:lnTo>
                <a:lnTo>
                  <a:pt x="4216" y="7422"/>
                </a:lnTo>
                <a:lnTo>
                  <a:pt x="4290" y="7458"/>
                </a:lnTo>
                <a:lnTo>
                  <a:pt x="4401" y="7569"/>
                </a:lnTo>
                <a:lnTo>
                  <a:pt x="4512" y="7532"/>
                </a:lnTo>
                <a:lnTo>
                  <a:pt x="4549" y="7458"/>
                </a:lnTo>
                <a:lnTo>
                  <a:pt x="4586" y="7422"/>
                </a:lnTo>
                <a:lnTo>
                  <a:pt x="4586" y="7348"/>
                </a:lnTo>
                <a:lnTo>
                  <a:pt x="4475" y="7200"/>
                </a:lnTo>
                <a:lnTo>
                  <a:pt x="4253" y="7052"/>
                </a:lnTo>
                <a:lnTo>
                  <a:pt x="3810" y="6720"/>
                </a:lnTo>
                <a:lnTo>
                  <a:pt x="3662" y="6646"/>
                </a:lnTo>
                <a:lnTo>
                  <a:pt x="3699" y="6572"/>
                </a:lnTo>
                <a:lnTo>
                  <a:pt x="3699" y="6498"/>
                </a:lnTo>
                <a:lnTo>
                  <a:pt x="3662" y="6462"/>
                </a:lnTo>
                <a:lnTo>
                  <a:pt x="3625" y="6388"/>
                </a:lnTo>
                <a:lnTo>
                  <a:pt x="3514" y="6462"/>
                </a:lnTo>
                <a:lnTo>
                  <a:pt x="3477" y="6425"/>
                </a:lnTo>
                <a:lnTo>
                  <a:pt x="3403" y="6388"/>
                </a:lnTo>
                <a:lnTo>
                  <a:pt x="3403" y="6314"/>
                </a:lnTo>
                <a:lnTo>
                  <a:pt x="3366" y="6166"/>
                </a:lnTo>
                <a:lnTo>
                  <a:pt x="3329" y="6129"/>
                </a:lnTo>
                <a:lnTo>
                  <a:pt x="3181" y="6055"/>
                </a:lnTo>
                <a:lnTo>
                  <a:pt x="3514" y="5538"/>
                </a:lnTo>
                <a:lnTo>
                  <a:pt x="3847" y="5095"/>
                </a:lnTo>
                <a:lnTo>
                  <a:pt x="4216" y="4652"/>
                </a:lnTo>
                <a:lnTo>
                  <a:pt x="4623" y="4283"/>
                </a:lnTo>
                <a:lnTo>
                  <a:pt x="5511" y="3545"/>
                </a:lnTo>
                <a:lnTo>
                  <a:pt x="5992" y="3212"/>
                </a:lnTo>
                <a:lnTo>
                  <a:pt x="6510" y="2917"/>
                </a:lnTo>
                <a:lnTo>
                  <a:pt x="6768" y="2917"/>
                </a:lnTo>
                <a:lnTo>
                  <a:pt x="6879" y="2954"/>
                </a:lnTo>
                <a:lnTo>
                  <a:pt x="7027" y="2991"/>
                </a:lnTo>
                <a:lnTo>
                  <a:pt x="7101" y="3028"/>
                </a:lnTo>
                <a:lnTo>
                  <a:pt x="7360" y="3286"/>
                </a:lnTo>
                <a:lnTo>
                  <a:pt x="7360" y="3175"/>
                </a:lnTo>
                <a:lnTo>
                  <a:pt x="7286" y="3028"/>
                </a:lnTo>
                <a:lnTo>
                  <a:pt x="7360" y="2954"/>
                </a:lnTo>
                <a:lnTo>
                  <a:pt x="7619" y="2880"/>
                </a:lnTo>
                <a:lnTo>
                  <a:pt x="7841" y="2843"/>
                </a:lnTo>
                <a:lnTo>
                  <a:pt x="8026" y="2880"/>
                </a:lnTo>
                <a:lnTo>
                  <a:pt x="7952" y="2695"/>
                </a:lnTo>
                <a:lnTo>
                  <a:pt x="7730" y="2511"/>
                </a:lnTo>
                <a:lnTo>
                  <a:pt x="7693" y="2585"/>
                </a:lnTo>
                <a:lnTo>
                  <a:pt x="7619" y="2548"/>
                </a:lnTo>
                <a:lnTo>
                  <a:pt x="7471" y="2548"/>
                </a:lnTo>
                <a:lnTo>
                  <a:pt x="7286" y="2585"/>
                </a:lnTo>
                <a:lnTo>
                  <a:pt x="7101" y="2658"/>
                </a:lnTo>
                <a:lnTo>
                  <a:pt x="7064" y="2695"/>
                </a:lnTo>
                <a:lnTo>
                  <a:pt x="6953" y="2732"/>
                </a:lnTo>
                <a:lnTo>
                  <a:pt x="6842" y="2843"/>
                </a:lnTo>
                <a:lnTo>
                  <a:pt x="6768" y="2880"/>
                </a:lnTo>
                <a:lnTo>
                  <a:pt x="6584" y="2880"/>
                </a:lnTo>
                <a:lnTo>
                  <a:pt x="7249" y="2548"/>
                </a:lnTo>
                <a:lnTo>
                  <a:pt x="7582" y="2400"/>
                </a:lnTo>
                <a:lnTo>
                  <a:pt x="7952" y="2289"/>
                </a:lnTo>
                <a:lnTo>
                  <a:pt x="7989" y="2363"/>
                </a:lnTo>
                <a:lnTo>
                  <a:pt x="8063" y="2400"/>
                </a:lnTo>
                <a:lnTo>
                  <a:pt x="8211" y="2548"/>
                </a:lnTo>
                <a:lnTo>
                  <a:pt x="8174" y="2548"/>
                </a:lnTo>
                <a:lnTo>
                  <a:pt x="8174" y="2585"/>
                </a:lnTo>
                <a:lnTo>
                  <a:pt x="8137" y="2695"/>
                </a:lnTo>
                <a:lnTo>
                  <a:pt x="8174" y="2880"/>
                </a:lnTo>
                <a:lnTo>
                  <a:pt x="8248" y="2954"/>
                </a:lnTo>
                <a:lnTo>
                  <a:pt x="8655" y="2954"/>
                </a:lnTo>
                <a:lnTo>
                  <a:pt x="8766" y="2917"/>
                </a:lnTo>
                <a:lnTo>
                  <a:pt x="8840" y="2917"/>
                </a:lnTo>
                <a:lnTo>
                  <a:pt x="9025" y="2954"/>
                </a:lnTo>
                <a:lnTo>
                  <a:pt x="9321" y="2954"/>
                </a:lnTo>
                <a:lnTo>
                  <a:pt x="9358" y="2917"/>
                </a:lnTo>
                <a:lnTo>
                  <a:pt x="9321" y="2880"/>
                </a:lnTo>
                <a:lnTo>
                  <a:pt x="9395" y="2954"/>
                </a:lnTo>
                <a:lnTo>
                  <a:pt x="9468" y="3065"/>
                </a:lnTo>
                <a:lnTo>
                  <a:pt x="9505" y="3212"/>
                </a:lnTo>
                <a:lnTo>
                  <a:pt x="9579" y="3360"/>
                </a:lnTo>
                <a:lnTo>
                  <a:pt x="9616" y="3286"/>
                </a:lnTo>
                <a:lnTo>
                  <a:pt x="9616" y="3138"/>
                </a:lnTo>
                <a:lnTo>
                  <a:pt x="9579" y="3028"/>
                </a:lnTo>
                <a:lnTo>
                  <a:pt x="9616" y="2954"/>
                </a:lnTo>
                <a:lnTo>
                  <a:pt x="9690" y="2880"/>
                </a:lnTo>
                <a:lnTo>
                  <a:pt x="9764" y="2880"/>
                </a:lnTo>
                <a:lnTo>
                  <a:pt x="9838" y="2843"/>
                </a:lnTo>
                <a:lnTo>
                  <a:pt x="9949" y="2806"/>
                </a:lnTo>
                <a:lnTo>
                  <a:pt x="9986" y="2732"/>
                </a:lnTo>
                <a:lnTo>
                  <a:pt x="10023" y="2732"/>
                </a:lnTo>
                <a:lnTo>
                  <a:pt x="9986" y="2695"/>
                </a:lnTo>
                <a:lnTo>
                  <a:pt x="9949" y="2622"/>
                </a:lnTo>
                <a:lnTo>
                  <a:pt x="9838" y="2585"/>
                </a:lnTo>
                <a:lnTo>
                  <a:pt x="9801" y="2548"/>
                </a:lnTo>
                <a:lnTo>
                  <a:pt x="9727" y="2511"/>
                </a:lnTo>
                <a:lnTo>
                  <a:pt x="9653" y="2511"/>
                </a:lnTo>
                <a:lnTo>
                  <a:pt x="9505" y="2437"/>
                </a:lnTo>
                <a:lnTo>
                  <a:pt x="9395" y="2400"/>
                </a:lnTo>
                <a:lnTo>
                  <a:pt x="9358" y="2363"/>
                </a:lnTo>
                <a:lnTo>
                  <a:pt x="9358" y="2178"/>
                </a:lnTo>
                <a:lnTo>
                  <a:pt x="9468" y="2105"/>
                </a:lnTo>
                <a:lnTo>
                  <a:pt x="9542" y="2068"/>
                </a:lnTo>
                <a:lnTo>
                  <a:pt x="9875" y="2068"/>
                </a:lnTo>
                <a:lnTo>
                  <a:pt x="10023" y="2142"/>
                </a:lnTo>
                <a:lnTo>
                  <a:pt x="10134" y="2215"/>
                </a:lnTo>
                <a:lnTo>
                  <a:pt x="10208" y="2363"/>
                </a:lnTo>
                <a:lnTo>
                  <a:pt x="10208" y="2437"/>
                </a:lnTo>
                <a:lnTo>
                  <a:pt x="10097" y="2511"/>
                </a:lnTo>
                <a:lnTo>
                  <a:pt x="10245" y="2548"/>
                </a:lnTo>
                <a:lnTo>
                  <a:pt x="10467" y="2622"/>
                </a:lnTo>
                <a:lnTo>
                  <a:pt x="10541" y="2658"/>
                </a:lnTo>
                <a:lnTo>
                  <a:pt x="10578" y="2695"/>
                </a:lnTo>
                <a:lnTo>
                  <a:pt x="10615" y="2806"/>
                </a:lnTo>
                <a:lnTo>
                  <a:pt x="10615" y="2843"/>
                </a:lnTo>
                <a:lnTo>
                  <a:pt x="10726" y="2658"/>
                </a:lnTo>
                <a:lnTo>
                  <a:pt x="10800" y="2622"/>
                </a:lnTo>
                <a:lnTo>
                  <a:pt x="10874" y="2658"/>
                </a:lnTo>
                <a:lnTo>
                  <a:pt x="10985" y="2843"/>
                </a:lnTo>
                <a:lnTo>
                  <a:pt x="11022" y="2954"/>
                </a:lnTo>
                <a:lnTo>
                  <a:pt x="11059" y="2991"/>
                </a:lnTo>
                <a:lnTo>
                  <a:pt x="11096" y="3065"/>
                </a:lnTo>
                <a:lnTo>
                  <a:pt x="11170" y="3102"/>
                </a:lnTo>
                <a:lnTo>
                  <a:pt x="11207" y="3102"/>
                </a:lnTo>
                <a:lnTo>
                  <a:pt x="11244" y="3065"/>
                </a:lnTo>
                <a:lnTo>
                  <a:pt x="11355" y="2991"/>
                </a:lnTo>
                <a:lnTo>
                  <a:pt x="11503" y="2843"/>
                </a:lnTo>
                <a:lnTo>
                  <a:pt x="11614" y="2695"/>
                </a:lnTo>
                <a:lnTo>
                  <a:pt x="11651" y="2658"/>
                </a:lnTo>
                <a:lnTo>
                  <a:pt x="11577" y="2658"/>
                </a:lnTo>
                <a:lnTo>
                  <a:pt x="11577" y="2585"/>
                </a:lnTo>
                <a:lnTo>
                  <a:pt x="11614" y="2585"/>
                </a:lnTo>
                <a:lnTo>
                  <a:pt x="11688" y="2511"/>
                </a:lnTo>
                <a:lnTo>
                  <a:pt x="11799" y="2474"/>
                </a:lnTo>
                <a:lnTo>
                  <a:pt x="11873" y="2474"/>
                </a:lnTo>
                <a:lnTo>
                  <a:pt x="11984" y="2511"/>
                </a:lnTo>
                <a:lnTo>
                  <a:pt x="12058" y="2548"/>
                </a:lnTo>
                <a:lnTo>
                  <a:pt x="12095" y="2622"/>
                </a:lnTo>
                <a:lnTo>
                  <a:pt x="12132" y="2732"/>
                </a:lnTo>
                <a:lnTo>
                  <a:pt x="12132" y="2880"/>
                </a:lnTo>
                <a:lnTo>
                  <a:pt x="12058" y="2880"/>
                </a:lnTo>
                <a:lnTo>
                  <a:pt x="12132" y="2991"/>
                </a:lnTo>
                <a:lnTo>
                  <a:pt x="12168" y="3138"/>
                </a:lnTo>
                <a:lnTo>
                  <a:pt x="12095" y="3286"/>
                </a:lnTo>
                <a:lnTo>
                  <a:pt x="12021" y="3323"/>
                </a:lnTo>
                <a:lnTo>
                  <a:pt x="11947" y="3323"/>
                </a:lnTo>
                <a:lnTo>
                  <a:pt x="11836" y="3286"/>
                </a:lnTo>
                <a:lnTo>
                  <a:pt x="11725" y="3212"/>
                </a:lnTo>
                <a:lnTo>
                  <a:pt x="11614" y="3175"/>
                </a:lnTo>
                <a:lnTo>
                  <a:pt x="11540" y="3138"/>
                </a:lnTo>
                <a:lnTo>
                  <a:pt x="11466" y="3175"/>
                </a:lnTo>
                <a:lnTo>
                  <a:pt x="11318" y="3212"/>
                </a:lnTo>
                <a:lnTo>
                  <a:pt x="11281" y="3323"/>
                </a:lnTo>
                <a:lnTo>
                  <a:pt x="11170" y="3471"/>
                </a:lnTo>
                <a:lnTo>
                  <a:pt x="11096" y="3618"/>
                </a:lnTo>
                <a:lnTo>
                  <a:pt x="11022" y="3692"/>
                </a:lnTo>
                <a:lnTo>
                  <a:pt x="10874" y="3803"/>
                </a:lnTo>
                <a:lnTo>
                  <a:pt x="10726" y="3877"/>
                </a:lnTo>
                <a:lnTo>
                  <a:pt x="10319" y="3877"/>
                </a:lnTo>
                <a:lnTo>
                  <a:pt x="10319" y="3951"/>
                </a:lnTo>
                <a:lnTo>
                  <a:pt x="10245" y="4025"/>
                </a:lnTo>
                <a:lnTo>
                  <a:pt x="10171" y="4135"/>
                </a:lnTo>
                <a:lnTo>
                  <a:pt x="10097" y="4283"/>
                </a:lnTo>
                <a:lnTo>
                  <a:pt x="9986" y="4431"/>
                </a:lnTo>
                <a:lnTo>
                  <a:pt x="9949" y="4578"/>
                </a:lnTo>
                <a:lnTo>
                  <a:pt x="9875" y="4615"/>
                </a:lnTo>
                <a:lnTo>
                  <a:pt x="9875" y="4911"/>
                </a:lnTo>
                <a:lnTo>
                  <a:pt x="9838" y="5022"/>
                </a:lnTo>
                <a:lnTo>
                  <a:pt x="10023" y="5022"/>
                </a:lnTo>
                <a:lnTo>
                  <a:pt x="10097" y="5169"/>
                </a:lnTo>
                <a:lnTo>
                  <a:pt x="10134" y="5280"/>
                </a:lnTo>
                <a:lnTo>
                  <a:pt x="10171" y="5354"/>
                </a:lnTo>
                <a:lnTo>
                  <a:pt x="10134" y="5391"/>
                </a:lnTo>
                <a:lnTo>
                  <a:pt x="10097" y="5391"/>
                </a:lnTo>
                <a:lnTo>
                  <a:pt x="10726" y="5391"/>
                </a:lnTo>
                <a:lnTo>
                  <a:pt x="11170" y="5538"/>
                </a:lnTo>
                <a:lnTo>
                  <a:pt x="11318" y="5612"/>
                </a:lnTo>
                <a:lnTo>
                  <a:pt x="11466" y="5723"/>
                </a:lnTo>
                <a:lnTo>
                  <a:pt x="11503" y="5834"/>
                </a:lnTo>
                <a:lnTo>
                  <a:pt x="11577" y="5797"/>
                </a:lnTo>
                <a:lnTo>
                  <a:pt x="11651" y="5723"/>
                </a:lnTo>
                <a:lnTo>
                  <a:pt x="11762" y="5797"/>
                </a:lnTo>
                <a:lnTo>
                  <a:pt x="11947" y="5834"/>
                </a:lnTo>
                <a:lnTo>
                  <a:pt x="12058" y="5945"/>
                </a:lnTo>
                <a:lnTo>
                  <a:pt x="12132" y="6203"/>
                </a:lnTo>
                <a:lnTo>
                  <a:pt x="12205" y="6425"/>
                </a:lnTo>
                <a:lnTo>
                  <a:pt x="12316" y="6572"/>
                </a:lnTo>
                <a:lnTo>
                  <a:pt x="12390" y="6646"/>
                </a:lnTo>
                <a:lnTo>
                  <a:pt x="12464" y="6683"/>
                </a:lnTo>
                <a:lnTo>
                  <a:pt x="12538" y="6683"/>
                </a:lnTo>
                <a:lnTo>
                  <a:pt x="12612" y="6646"/>
                </a:lnTo>
                <a:lnTo>
                  <a:pt x="12649" y="6646"/>
                </a:lnTo>
                <a:lnTo>
                  <a:pt x="12723" y="6609"/>
                </a:lnTo>
                <a:lnTo>
                  <a:pt x="12871" y="6462"/>
                </a:lnTo>
                <a:lnTo>
                  <a:pt x="12760" y="6351"/>
                </a:lnTo>
                <a:lnTo>
                  <a:pt x="12686" y="6166"/>
                </a:lnTo>
                <a:lnTo>
                  <a:pt x="12686" y="6055"/>
                </a:lnTo>
                <a:lnTo>
                  <a:pt x="12723" y="5945"/>
                </a:lnTo>
                <a:lnTo>
                  <a:pt x="12797" y="5871"/>
                </a:lnTo>
                <a:lnTo>
                  <a:pt x="12982" y="5797"/>
                </a:lnTo>
                <a:lnTo>
                  <a:pt x="13093" y="5649"/>
                </a:lnTo>
                <a:lnTo>
                  <a:pt x="13167" y="5538"/>
                </a:lnTo>
                <a:lnTo>
                  <a:pt x="13204" y="5465"/>
                </a:lnTo>
                <a:lnTo>
                  <a:pt x="13130" y="5317"/>
                </a:lnTo>
                <a:lnTo>
                  <a:pt x="13056" y="5206"/>
                </a:lnTo>
                <a:lnTo>
                  <a:pt x="12871" y="5095"/>
                </a:lnTo>
                <a:lnTo>
                  <a:pt x="12834" y="5022"/>
                </a:lnTo>
                <a:lnTo>
                  <a:pt x="12834" y="4948"/>
                </a:lnTo>
                <a:lnTo>
                  <a:pt x="12945" y="4874"/>
                </a:lnTo>
                <a:lnTo>
                  <a:pt x="13019" y="4726"/>
                </a:lnTo>
                <a:lnTo>
                  <a:pt x="13019" y="4578"/>
                </a:lnTo>
                <a:lnTo>
                  <a:pt x="12982" y="4505"/>
                </a:lnTo>
                <a:lnTo>
                  <a:pt x="12945" y="4394"/>
                </a:lnTo>
                <a:lnTo>
                  <a:pt x="12871" y="4320"/>
                </a:lnTo>
                <a:lnTo>
                  <a:pt x="12945" y="4209"/>
                </a:lnTo>
                <a:lnTo>
                  <a:pt x="12982" y="4135"/>
                </a:lnTo>
                <a:lnTo>
                  <a:pt x="13130" y="4098"/>
                </a:lnTo>
                <a:lnTo>
                  <a:pt x="13463" y="4135"/>
                </a:lnTo>
                <a:lnTo>
                  <a:pt x="13722" y="4209"/>
                </a:lnTo>
                <a:lnTo>
                  <a:pt x="13944" y="4283"/>
                </a:lnTo>
                <a:lnTo>
                  <a:pt x="13981" y="4320"/>
                </a:lnTo>
                <a:lnTo>
                  <a:pt x="14092" y="4394"/>
                </a:lnTo>
                <a:lnTo>
                  <a:pt x="14240" y="4431"/>
                </a:lnTo>
                <a:lnTo>
                  <a:pt x="14314" y="4505"/>
                </a:lnTo>
                <a:lnTo>
                  <a:pt x="14388" y="4542"/>
                </a:lnTo>
                <a:lnTo>
                  <a:pt x="14462" y="4615"/>
                </a:lnTo>
                <a:lnTo>
                  <a:pt x="14388" y="4615"/>
                </a:lnTo>
                <a:lnTo>
                  <a:pt x="14499" y="4689"/>
                </a:lnTo>
                <a:lnTo>
                  <a:pt x="14536" y="4837"/>
                </a:lnTo>
                <a:lnTo>
                  <a:pt x="14499" y="4911"/>
                </a:lnTo>
                <a:lnTo>
                  <a:pt x="14388" y="4985"/>
                </a:lnTo>
                <a:lnTo>
                  <a:pt x="14499" y="4985"/>
                </a:lnTo>
                <a:lnTo>
                  <a:pt x="14647" y="5022"/>
                </a:lnTo>
                <a:lnTo>
                  <a:pt x="14721" y="5058"/>
                </a:lnTo>
                <a:lnTo>
                  <a:pt x="14721" y="5132"/>
                </a:lnTo>
                <a:lnTo>
                  <a:pt x="14647" y="5169"/>
                </a:lnTo>
                <a:lnTo>
                  <a:pt x="14684" y="5132"/>
                </a:lnTo>
                <a:lnTo>
                  <a:pt x="14832" y="5132"/>
                </a:lnTo>
                <a:lnTo>
                  <a:pt x="14868" y="5095"/>
                </a:lnTo>
                <a:lnTo>
                  <a:pt x="14942" y="5058"/>
                </a:lnTo>
                <a:lnTo>
                  <a:pt x="14979" y="5058"/>
                </a:lnTo>
                <a:lnTo>
                  <a:pt x="15053" y="4985"/>
                </a:lnTo>
                <a:lnTo>
                  <a:pt x="15127" y="4985"/>
                </a:lnTo>
                <a:lnTo>
                  <a:pt x="15164" y="5022"/>
                </a:lnTo>
                <a:lnTo>
                  <a:pt x="15238" y="4948"/>
                </a:lnTo>
                <a:lnTo>
                  <a:pt x="15275" y="4874"/>
                </a:lnTo>
                <a:lnTo>
                  <a:pt x="15312" y="4837"/>
                </a:lnTo>
                <a:lnTo>
                  <a:pt x="15386" y="4726"/>
                </a:lnTo>
                <a:lnTo>
                  <a:pt x="15497" y="4726"/>
                </a:lnTo>
                <a:lnTo>
                  <a:pt x="15534" y="4800"/>
                </a:lnTo>
                <a:lnTo>
                  <a:pt x="15534" y="4837"/>
                </a:lnTo>
                <a:lnTo>
                  <a:pt x="15608" y="4911"/>
                </a:lnTo>
                <a:lnTo>
                  <a:pt x="15608" y="4948"/>
                </a:lnTo>
                <a:lnTo>
                  <a:pt x="15645" y="4985"/>
                </a:lnTo>
                <a:lnTo>
                  <a:pt x="15645" y="5022"/>
                </a:lnTo>
                <a:lnTo>
                  <a:pt x="15682" y="5095"/>
                </a:lnTo>
                <a:lnTo>
                  <a:pt x="15756" y="5169"/>
                </a:lnTo>
                <a:lnTo>
                  <a:pt x="15830" y="5206"/>
                </a:lnTo>
                <a:lnTo>
                  <a:pt x="15941" y="5317"/>
                </a:lnTo>
                <a:lnTo>
                  <a:pt x="15941" y="5391"/>
                </a:lnTo>
                <a:lnTo>
                  <a:pt x="15978" y="5538"/>
                </a:lnTo>
                <a:lnTo>
                  <a:pt x="16015" y="5649"/>
                </a:lnTo>
                <a:lnTo>
                  <a:pt x="16089" y="5723"/>
                </a:lnTo>
                <a:lnTo>
                  <a:pt x="16163" y="5834"/>
                </a:lnTo>
                <a:lnTo>
                  <a:pt x="16274" y="5871"/>
                </a:lnTo>
                <a:lnTo>
                  <a:pt x="16385" y="5871"/>
                </a:lnTo>
                <a:lnTo>
                  <a:pt x="16533" y="5834"/>
                </a:lnTo>
                <a:lnTo>
                  <a:pt x="16570" y="5834"/>
                </a:lnTo>
                <a:lnTo>
                  <a:pt x="16644" y="5871"/>
                </a:lnTo>
                <a:lnTo>
                  <a:pt x="16644" y="5945"/>
                </a:lnTo>
                <a:lnTo>
                  <a:pt x="16718" y="5871"/>
                </a:lnTo>
                <a:lnTo>
                  <a:pt x="16718" y="5834"/>
                </a:lnTo>
                <a:lnTo>
                  <a:pt x="16792" y="6129"/>
                </a:lnTo>
                <a:lnTo>
                  <a:pt x="16940" y="6203"/>
                </a:lnTo>
                <a:lnTo>
                  <a:pt x="17088" y="6203"/>
                </a:lnTo>
                <a:lnTo>
                  <a:pt x="17051" y="6535"/>
                </a:lnTo>
                <a:lnTo>
                  <a:pt x="16829" y="6646"/>
                </a:lnTo>
                <a:lnTo>
                  <a:pt x="16681" y="6646"/>
                </a:lnTo>
                <a:lnTo>
                  <a:pt x="16533" y="6720"/>
                </a:lnTo>
                <a:lnTo>
                  <a:pt x="16274" y="6978"/>
                </a:lnTo>
                <a:lnTo>
                  <a:pt x="16274" y="7052"/>
                </a:lnTo>
                <a:lnTo>
                  <a:pt x="16126" y="6942"/>
                </a:lnTo>
                <a:lnTo>
                  <a:pt x="15978" y="6905"/>
                </a:lnTo>
                <a:lnTo>
                  <a:pt x="15756" y="6868"/>
                </a:lnTo>
                <a:lnTo>
                  <a:pt x="15571" y="6905"/>
                </a:lnTo>
                <a:lnTo>
                  <a:pt x="15127" y="6978"/>
                </a:lnTo>
                <a:lnTo>
                  <a:pt x="14795" y="7052"/>
                </a:lnTo>
                <a:lnTo>
                  <a:pt x="14647" y="7163"/>
                </a:lnTo>
                <a:lnTo>
                  <a:pt x="14536" y="7311"/>
                </a:lnTo>
                <a:lnTo>
                  <a:pt x="14499" y="7311"/>
                </a:lnTo>
                <a:lnTo>
                  <a:pt x="14462" y="7385"/>
                </a:lnTo>
                <a:lnTo>
                  <a:pt x="14462" y="7458"/>
                </a:lnTo>
                <a:lnTo>
                  <a:pt x="14314" y="7606"/>
                </a:lnTo>
                <a:lnTo>
                  <a:pt x="14388" y="7569"/>
                </a:lnTo>
                <a:lnTo>
                  <a:pt x="14536" y="7458"/>
                </a:lnTo>
                <a:lnTo>
                  <a:pt x="14647" y="7348"/>
                </a:lnTo>
                <a:lnTo>
                  <a:pt x="14832" y="7200"/>
                </a:lnTo>
                <a:lnTo>
                  <a:pt x="15016" y="7163"/>
                </a:lnTo>
                <a:lnTo>
                  <a:pt x="15127" y="7126"/>
                </a:lnTo>
                <a:lnTo>
                  <a:pt x="15460" y="7237"/>
                </a:lnTo>
                <a:lnTo>
                  <a:pt x="15460" y="7348"/>
                </a:lnTo>
                <a:lnTo>
                  <a:pt x="15349" y="7385"/>
                </a:lnTo>
                <a:lnTo>
                  <a:pt x="15312" y="7422"/>
                </a:lnTo>
                <a:lnTo>
                  <a:pt x="15053" y="7422"/>
                </a:lnTo>
                <a:lnTo>
                  <a:pt x="15164" y="7458"/>
                </a:lnTo>
                <a:lnTo>
                  <a:pt x="15312" y="7532"/>
                </a:lnTo>
                <a:lnTo>
                  <a:pt x="15275" y="7606"/>
                </a:lnTo>
                <a:lnTo>
                  <a:pt x="15386" y="7680"/>
                </a:lnTo>
                <a:lnTo>
                  <a:pt x="15460" y="7791"/>
                </a:lnTo>
                <a:lnTo>
                  <a:pt x="15460" y="7865"/>
                </a:lnTo>
                <a:lnTo>
                  <a:pt x="15386" y="7902"/>
                </a:lnTo>
                <a:lnTo>
                  <a:pt x="15275" y="7975"/>
                </a:lnTo>
                <a:lnTo>
                  <a:pt x="15201" y="8049"/>
                </a:lnTo>
                <a:lnTo>
                  <a:pt x="14979" y="8049"/>
                </a:lnTo>
                <a:lnTo>
                  <a:pt x="14979" y="8123"/>
                </a:lnTo>
                <a:lnTo>
                  <a:pt x="14721" y="8308"/>
                </a:lnTo>
                <a:lnTo>
                  <a:pt x="14647" y="8308"/>
                </a:lnTo>
                <a:lnTo>
                  <a:pt x="14536" y="8345"/>
                </a:lnTo>
                <a:lnTo>
                  <a:pt x="14388" y="8418"/>
                </a:lnTo>
                <a:lnTo>
                  <a:pt x="14277" y="8529"/>
                </a:lnTo>
                <a:lnTo>
                  <a:pt x="14277" y="8714"/>
                </a:lnTo>
                <a:lnTo>
                  <a:pt x="14240" y="8825"/>
                </a:lnTo>
                <a:lnTo>
                  <a:pt x="14240" y="8862"/>
                </a:lnTo>
                <a:lnTo>
                  <a:pt x="14166" y="8862"/>
                </a:lnTo>
                <a:lnTo>
                  <a:pt x="14055" y="8935"/>
                </a:lnTo>
                <a:lnTo>
                  <a:pt x="13870" y="8972"/>
                </a:lnTo>
                <a:lnTo>
                  <a:pt x="13722" y="9046"/>
                </a:lnTo>
                <a:lnTo>
                  <a:pt x="13611" y="9120"/>
                </a:lnTo>
                <a:lnTo>
                  <a:pt x="13648" y="9157"/>
                </a:lnTo>
                <a:lnTo>
                  <a:pt x="13648" y="9231"/>
                </a:lnTo>
                <a:lnTo>
                  <a:pt x="13611" y="9305"/>
                </a:lnTo>
                <a:lnTo>
                  <a:pt x="13500" y="9415"/>
                </a:lnTo>
                <a:lnTo>
                  <a:pt x="13463" y="9415"/>
                </a:lnTo>
                <a:lnTo>
                  <a:pt x="13352" y="9378"/>
                </a:lnTo>
                <a:lnTo>
                  <a:pt x="13278" y="9342"/>
                </a:lnTo>
                <a:lnTo>
                  <a:pt x="13167" y="9452"/>
                </a:lnTo>
                <a:lnTo>
                  <a:pt x="13130" y="9563"/>
                </a:lnTo>
                <a:lnTo>
                  <a:pt x="13093" y="9600"/>
                </a:lnTo>
                <a:lnTo>
                  <a:pt x="13130" y="9674"/>
                </a:lnTo>
                <a:lnTo>
                  <a:pt x="13130" y="9711"/>
                </a:lnTo>
                <a:lnTo>
                  <a:pt x="13093" y="9822"/>
                </a:lnTo>
                <a:lnTo>
                  <a:pt x="13056" y="9858"/>
                </a:lnTo>
                <a:lnTo>
                  <a:pt x="13130" y="9858"/>
                </a:lnTo>
                <a:lnTo>
                  <a:pt x="13241" y="9969"/>
                </a:lnTo>
                <a:lnTo>
                  <a:pt x="13278" y="9969"/>
                </a:lnTo>
                <a:lnTo>
                  <a:pt x="13204" y="10080"/>
                </a:lnTo>
                <a:lnTo>
                  <a:pt x="13130" y="10080"/>
                </a:lnTo>
                <a:lnTo>
                  <a:pt x="13167" y="10191"/>
                </a:lnTo>
                <a:lnTo>
                  <a:pt x="13130" y="10338"/>
                </a:lnTo>
                <a:lnTo>
                  <a:pt x="13056" y="10449"/>
                </a:lnTo>
                <a:lnTo>
                  <a:pt x="12945" y="10597"/>
                </a:lnTo>
                <a:lnTo>
                  <a:pt x="12834" y="10634"/>
                </a:lnTo>
                <a:lnTo>
                  <a:pt x="12760" y="10708"/>
                </a:lnTo>
                <a:lnTo>
                  <a:pt x="12649" y="10782"/>
                </a:lnTo>
                <a:lnTo>
                  <a:pt x="12538" y="10818"/>
                </a:lnTo>
                <a:lnTo>
                  <a:pt x="12464" y="10855"/>
                </a:lnTo>
                <a:lnTo>
                  <a:pt x="12390" y="10855"/>
                </a:lnTo>
                <a:lnTo>
                  <a:pt x="12279" y="10966"/>
                </a:lnTo>
                <a:lnTo>
                  <a:pt x="12205" y="11114"/>
                </a:lnTo>
                <a:lnTo>
                  <a:pt x="12168" y="11225"/>
                </a:lnTo>
                <a:lnTo>
                  <a:pt x="12168" y="11372"/>
                </a:lnTo>
                <a:lnTo>
                  <a:pt x="12205" y="11446"/>
                </a:lnTo>
                <a:lnTo>
                  <a:pt x="12353" y="11520"/>
                </a:lnTo>
                <a:lnTo>
                  <a:pt x="12464" y="11520"/>
                </a:lnTo>
                <a:lnTo>
                  <a:pt x="12464" y="11889"/>
                </a:lnTo>
                <a:lnTo>
                  <a:pt x="12501" y="12000"/>
                </a:lnTo>
                <a:lnTo>
                  <a:pt x="12501" y="12480"/>
                </a:lnTo>
                <a:lnTo>
                  <a:pt x="12464" y="12517"/>
                </a:lnTo>
                <a:lnTo>
                  <a:pt x="12353" y="12517"/>
                </a:lnTo>
                <a:lnTo>
                  <a:pt x="12205" y="12443"/>
                </a:lnTo>
                <a:lnTo>
                  <a:pt x="12021" y="11889"/>
                </a:lnTo>
                <a:lnTo>
                  <a:pt x="11984" y="11705"/>
                </a:lnTo>
                <a:lnTo>
                  <a:pt x="11836" y="11520"/>
                </a:lnTo>
                <a:lnTo>
                  <a:pt x="11725" y="11631"/>
                </a:lnTo>
                <a:lnTo>
                  <a:pt x="11651" y="11631"/>
                </a:lnTo>
                <a:lnTo>
                  <a:pt x="11503" y="11483"/>
                </a:lnTo>
                <a:lnTo>
                  <a:pt x="11355" y="11446"/>
                </a:lnTo>
                <a:lnTo>
                  <a:pt x="11207" y="11446"/>
                </a:lnTo>
                <a:lnTo>
                  <a:pt x="11096" y="11409"/>
                </a:lnTo>
                <a:lnTo>
                  <a:pt x="11022" y="11372"/>
                </a:lnTo>
                <a:lnTo>
                  <a:pt x="10837" y="11446"/>
                </a:lnTo>
                <a:lnTo>
                  <a:pt x="10726" y="11446"/>
                </a:lnTo>
                <a:lnTo>
                  <a:pt x="10652" y="11372"/>
                </a:lnTo>
                <a:lnTo>
                  <a:pt x="10615" y="11225"/>
                </a:lnTo>
                <a:lnTo>
                  <a:pt x="10578" y="11335"/>
                </a:lnTo>
                <a:lnTo>
                  <a:pt x="10615" y="11409"/>
                </a:lnTo>
                <a:lnTo>
                  <a:pt x="10652" y="11520"/>
                </a:lnTo>
                <a:lnTo>
                  <a:pt x="10652" y="11557"/>
                </a:lnTo>
                <a:lnTo>
                  <a:pt x="10578" y="11594"/>
                </a:lnTo>
                <a:lnTo>
                  <a:pt x="10541" y="11631"/>
                </a:lnTo>
                <a:lnTo>
                  <a:pt x="10467" y="11631"/>
                </a:lnTo>
                <a:lnTo>
                  <a:pt x="10319" y="11557"/>
                </a:lnTo>
                <a:lnTo>
                  <a:pt x="10208" y="11520"/>
                </a:lnTo>
                <a:lnTo>
                  <a:pt x="9690" y="11594"/>
                </a:lnTo>
                <a:lnTo>
                  <a:pt x="9542" y="11557"/>
                </a:lnTo>
                <a:lnTo>
                  <a:pt x="9579" y="11594"/>
                </a:lnTo>
                <a:lnTo>
                  <a:pt x="9616" y="11594"/>
                </a:lnTo>
                <a:lnTo>
                  <a:pt x="9653" y="11631"/>
                </a:lnTo>
                <a:lnTo>
                  <a:pt x="9653" y="11705"/>
                </a:lnTo>
                <a:lnTo>
                  <a:pt x="9616" y="11778"/>
                </a:lnTo>
                <a:lnTo>
                  <a:pt x="9468" y="11778"/>
                </a:lnTo>
                <a:lnTo>
                  <a:pt x="9468" y="11815"/>
                </a:lnTo>
                <a:lnTo>
                  <a:pt x="9358" y="11852"/>
                </a:lnTo>
                <a:lnTo>
                  <a:pt x="9284" y="11926"/>
                </a:lnTo>
                <a:lnTo>
                  <a:pt x="9210" y="12037"/>
                </a:lnTo>
                <a:lnTo>
                  <a:pt x="9173" y="12074"/>
                </a:lnTo>
                <a:lnTo>
                  <a:pt x="9210" y="12295"/>
                </a:lnTo>
                <a:lnTo>
                  <a:pt x="9247" y="12406"/>
                </a:lnTo>
                <a:lnTo>
                  <a:pt x="9210" y="12554"/>
                </a:lnTo>
                <a:lnTo>
                  <a:pt x="9210" y="12775"/>
                </a:lnTo>
                <a:lnTo>
                  <a:pt x="9173" y="12960"/>
                </a:lnTo>
                <a:lnTo>
                  <a:pt x="9173" y="13108"/>
                </a:lnTo>
                <a:lnTo>
                  <a:pt x="9210" y="13403"/>
                </a:lnTo>
                <a:lnTo>
                  <a:pt x="9284" y="13662"/>
                </a:lnTo>
                <a:lnTo>
                  <a:pt x="9468" y="13920"/>
                </a:lnTo>
                <a:lnTo>
                  <a:pt x="9616" y="14068"/>
                </a:lnTo>
                <a:lnTo>
                  <a:pt x="9727" y="14105"/>
                </a:lnTo>
                <a:lnTo>
                  <a:pt x="9986" y="14105"/>
                </a:lnTo>
                <a:lnTo>
                  <a:pt x="10171" y="14142"/>
                </a:lnTo>
                <a:lnTo>
                  <a:pt x="10282" y="14105"/>
                </a:lnTo>
                <a:lnTo>
                  <a:pt x="10356" y="14068"/>
                </a:lnTo>
                <a:lnTo>
                  <a:pt x="10393" y="13994"/>
                </a:lnTo>
                <a:lnTo>
                  <a:pt x="10467" y="13957"/>
                </a:lnTo>
                <a:lnTo>
                  <a:pt x="10541" y="13735"/>
                </a:lnTo>
                <a:lnTo>
                  <a:pt x="10541" y="13698"/>
                </a:lnTo>
                <a:lnTo>
                  <a:pt x="10689" y="13477"/>
                </a:lnTo>
                <a:lnTo>
                  <a:pt x="10763" y="13440"/>
                </a:lnTo>
                <a:lnTo>
                  <a:pt x="11133" y="13440"/>
                </a:lnTo>
                <a:lnTo>
                  <a:pt x="11207" y="13514"/>
                </a:lnTo>
                <a:lnTo>
                  <a:pt x="11207" y="13588"/>
                </a:lnTo>
                <a:lnTo>
                  <a:pt x="11170" y="13662"/>
                </a:lnTo>
                <a:lnTo>
                  <a:pt x="11170" y="13735"/>
                </a:lnTo>
                <a:lnTo>
                  <a:pt x="11059" y="13957"/>
                </a:lnTo>
                <a:lnTo>
                  <a:pt x="11022" y="14068"/>
                </a:lnTo>
                <a:lnTo>
                  <a:pt x="10985" y="14142"/>
                </a:lnTo>
                <a:lnTo>
                  <a:pt x="10948" y="14289"/>
                </a:lnTo>
                <a:lnTo>
                  <a:pt x="10948" y="14437"/>
                </a:lnTo>
                <a:lnTo>
                  <a:pt x="10874" y="14622"/>
                </a:lnTo>
                <a:lnTo>
                  <a:pt x="10874" y="14695"/>
                </a:lnTo>
                <a:lnTo>
                  <a:pt x="11096" y="14695"/>
                </a:lnTo>
                <a:lnTo>
                  <a:pt x="11096" y="14658"/>
                </a:lnTo>
                <a:lnTo>
                  <a:pt x="11133" y="14622"/>
                </a:lnTo>
                <a:lnTo>
                  <a:pt x="11133" y="14548"/>
                </a:lnTo>
                <a:lnTo>
                  <a:pt x="11207" y="14622"/>
                </a:lnTo>
                <a:lnTo>
                  <a:pt x="11355" y="14658"/>
                </a:lnTo>
                <a:lnTo>
                  <a:pt x="11466" y="14658"/>
                </a:lnTo>
                <a:lnTo>
                  <a:pt x="11577" y="14548"/>
                </a:lnTo>
                <a:lnTo>
                  <a:pt x="11762" y="14732"/>
                </a:lnTo>
                <a:lnTo>
                  <a:pt x="11836" y="14917"/>
                </a:lnTo>
                <a:lnTo>
                  <a:pt x="11947" y="15028"/>
                </a:lnTo>
                <a:lnTo>
                  <a:pt x="11947" y="15102"/>
                </a:lnTo>
                <a:lnTo>
                  <a:pt x="11984" y="15212"/>
                </a:lnTo>
                <a:lnTo>
                  <a:pt x="12021" y="15360"/>
                </a:lnTo>
                <a:lnTo>
                  <a:pt x="12021" y="15397"/>
                </a:lnTo>
                <a:lnTo>
                  <a:pt x="11984" y="15434"/>
                </a:lnTo>
                <a:lnTo>
                  <a:pt x="11836" y="15471"/>
                </a:lnTo>
                <a:lnTo>
                  <a:pt x="11799" y="15471"/>
                </a:lnTo>
                <a:lnTo>
                  <a:pt x="11762" y="15508"/>
                </a:lnTo>
                <a:lnTo>
                  <a:pt x="11762" y="15582"/>
                </a:lnTo>
                <a:lnTo>
                  <a:pt x="11799" y="15655"/>
                </a:lnTo>
                <a:lnTo>
                  <a:pt x="11799" y="15692"/>
                </a:lnTo>
                <a:lnTo>
                  <a:pt x="11836" y="15803"/>
                </a:lnTo>
                <a:lnTo>
                  <a:pt x="11873" y="15840"/>
                </a:lnTo>
                <a:lnTo>
                  <a:pt x="11873" y="15914"/>
                </a:lnTo>
                <a:lnTo>
                  <a:pt x="11947" y="15914"/>
                </a:lnTo>
                <a:lnTo>
                  <a:pt x="12058" y="16098"/>
                </a:lnTo>
                <a:lnTo>
                  <a:pt x="12205" y="16209"/>
                </a:lnTo>
                <a:lnTo>
                  <a:pt x="12501" y="16209"/>
                </a:lnTo>
                <a:lnTo>
                  <a:pt x="12612" y="16172"/>
                </a:lnTo>
                <a:lnTo>
                  <a:pt x="12612" y="16357"/>
                </a:lnTo>
                <a:lnTo>
                  <a:pt x="12575" y="16505"/>
                </a:lnTo>
                <a:lnTo>
                  <a:pt x="12501" y="16578"/>
                </a:lnTo>
                <a:lnTo>
                  <a:pt x="12390" y="16615"/>
                </a:lnTo>
                <a:lnTo>
                  <a:pt x="12279" y="16578"/>
                </a:lnTo>
                <a:lnTo>
                  <a:pt x="12168" y="16468"/>
                </a:lnTo>
                <a:close/>
                <a:moveTo>
                  <a:pt x="12353" y="19643"/>
                </a:moveTo>
                <a:lnTo>
                  <a:pt x="12316" y="19532"/>
                </a:lnTo>
                <a:lnTo>
                  <a:pt x="12316" y="19422"/>
                </a:lnTo>
                <a:lnTo>
                  <a:pt x="12353" y="19311"/>
                </a:lnTo>
                <a:lnTo>
                  <a:pt x="12464" y="19126"/>
                </a:lnTo>
                <a:lnTo>
                  <a:pt x="12538" y="18978"/>
                </a:lnTo>
                <a:lnTo>
                  <a:pt x="12538" y="18868"/>
                </a:lnTo>
                <a:lnTo>
                  <a:pt x="12390" y="18720"/>
                </a:lnTo>
                <a:lnTo>
                  <a:pt x="12353" y="18609"/>
                </a:lnTo>
                <a:lnTo>
                  <a:pt x="12353" y="18462"/>
                </a:lnTo>
                <a:lnTo>
                  <a:pt x="12390" y="18388"/>
                </a:lnTo>
                <a:lnTo>
                  <a:pt x="12501" y="18203"/>
                </a:lnTo>
                <a:lnTo>
                  <a:pt x="12612" y="18055"/>
                </a:lnTo>
                <a:lnTo>
                  <a:pt x="12871" y="17797"/>
                </a:lnTo>
                <a:lnTo>
                  <a:pt x="12982" y="17612"/>
                </a:lnTo>
                <a:lnTo>
                  <a:pt x="12982" y="17206"/>
                </a:lnTo>
                <a:lnTo>
                  <a:pt x="12945" y="17022"/>
                </a:lnTo>
                <a:lnTo>
                  <a:pt x="12871" y="16689"/>
                </a:lnTo>
                <a:lnTo>
                  <a:pt x="12834" y="16394"/>
                </a:lnTo>
                <a:lnTo>
                  <a:pt x="12797" y="16209"/>
                </a:lnTo>
                <a:lnTo>
                  <a:pt x="12834" y="16283"/>
                </a:lnTo>
                <a:lnTo>
                  <a:pt x="12982" y="16320"/>
                </a:lnTo>
                <a:lnTo>
                  <a:pt x="13093" y="16357"/>
                </a:lnTo>
                <a:lnTo>
                  <a:pt x="13130" y="16394"/>
                </a:lnTo>
                <a:lnTo>
                  <a:pt x="13167" y="16320"/>
                </a:lnTo>
                <a:lnTo>
                  <a:pt x="13204" y="16209"/>
                </a:lnTo>
                <a:lnTo>
                  <a:pt x="13278" y="16062"/>
                </a:lnTo>
                <a:lnTo>
                  <a:pt x="13389" y="15951"/>
                </a:lnTo>
                <a:lnTo>
                  <a:pt x="13500" y="15914"/>
                </a:lnTo>
                <a:lnTo>
                  <a:pt x="13574" y="15840"/>
                </a:lnTo>
                <a:lnTo>
                  <a:pt x="13648" y="15803"/>
                </a:lnTo>
                <a:lnTo>
                  <a:pt x="13722" y="15692"/>
                </a:lnTo>
                <a:lnTo>
                  <a:pt x="13870" y="15618"/>
                </a:lnTo>
                <a:lnTo>
                  <a:pt x="13981" y="15582"/>
                </a:lnTo>
                <a:lnTo>
                  <a:pt x="14055" y="15582"/>
                </a:lnTo>
                <a:lnTo>
                  <a:pt x="14129" y="15655"/>
                </a:lnTo>
                <a:lnTo>
                  <a:pt x="14166" y="15803"/>
                </a:lnTo>
                <a:lnTo>
                  <a:pt x="14092" y="15914"/>
                </a:lnTo>
                <a:lnTo>
                  <a:pt x="14055" y="15988"/>
                </a:lnTo>
                <a:lnTo>
                  <a:pt x="14055" y="16135"/>
                </a:lnTo>
                <a:lnTo>
                  <a:pt x="14092" y="16172"/>
                </a:lnTo>
                <a:lnTo>
                  <a:pt x="14129" y="16098"/>
                </a:lnTo>
                <a:lnTo>
                  <a:pt x="14129" y="15988"/>
                </a:lnTo>
                <a:lnTo>
                  <a:pt x="14166" y="15877"/>
                </a:lnTo>
                <a:lnTo>
                  <a:pt x="14203" y="15803"/>
                </a:lnTo>
                <a:lnTo>
                  <a:pt x="14277" y="15692"/>
                </a:lnTo>
                <a:lnTo>
                  <a:pt x="14351" y="15655"/>
                </a:lnTo>
                <a:lnTo>
                  <a:pt x="14462" y="15655"/>
                </a:lnTo>
                <a:lnTo>
                  <a:pt x="14536" y="15692"/>
                </a:lnTo>
                <a:lnTo>
                  <a:pt x="14721" y="15877"/>
                </a:lnTo>
                <a:lnTo>
                  <a:pt x="14795" y="15877"/>
                </a:lnTo>
                <a:lnTo>
                  <a:pt x="15053" y="15988"/>
                </a:lnTo>
                <a:lnTo>
                  <a:pt x="15312" y="16172"/>
                </a:lnTo>
                <a:lnTo>
                  <a:pt x="15312" y="16135"/>
                </a:lnTo>
                <a:lnTo>
                  <a:pt x="15386" y="16062"/>
                </a:lnTo>
                <a:lnTo>
                  <a:pt x="15460" y="16062"/>
                </a:lnTo>
                <a:lnTo>
                  <a:pt x="15497" y="16025"/>
                </a:lnTo>
                <a:lnTo>
                  <a:pt x="15645" y="16025"/>
                </a:lnTo>
                <a:lnTo>
                  <a:pt x="15719" y="15988"/>
                </a:lnTo>
                <a:lnTo>
                  <a:pt x="15756" y="15988"/>
                </a:lnTo>
                <a:lnTo>
                  <a:pt x="15830" y="16025"/>
                </a:lnTo>
                <a:lnTo>
                  <a:pt x="15867" y="16062"/>
                </a:lnTo>
                <a:lnTo>
                  <a:pt x="15941" y="16098"/>
                </a:lnTo>
                <a:lnTo>
                  <a:pt x="15978" y="16098"/>
                </a:lnTo>
                <a:lnTo>
                  <a:pt x="16089" y="16209"/>
                </a:lnTo>
                <a:lnTo>
                  <a:pt x="16126" y="16283"/>
                </a:lnTo>
                <a:lnTo>
                  <a:pt x="16274" y="16357"/>
                </a:lnTo>
                <a:lnTo>
                  <a:pt x="16385" y="16431"/>
                </a:lnTo>
                <a:lnTo>
                  <a:pt x="16496" y="16468"/>
                </a:lnTo>
                <a:lnTo>
                  <a:pt x="16533" y="16505"/>
                </a:lnTo>
                <a:lnTo>
                  <a:pt x="16607" y="16652"/>
                </a:lnTo>
                <a:lnTo>
                  <a:pt x="16607" y="16800"/>
                </a:lnTo>
                <a:lnTo>
                  <a:pt x="16718" y="16837"/>
                </a:lnTo>
                <a:lnTo>
                  <a:pt x="16977" y="16911"/>
                </a:lnTo>
                <a:lnTo>
                  <a:pt x="17014" y="16911"/>
                </a:lnTo>
                <a:lnTo>
                  <a:pt x="17125" y="16948"/>
                </a:lnTo>
                <a:lnTo>
                  <a:pt x="17236" y="16948"/>
                </a:lnTo>
                <a:lnTo>
                  <a:pt x="17310" y="16985"/>
                </a:lnTo>
                <a:lnTo>
                  <a:pt x="16755" y="17502"/>
                </a:lnTo>
                <a:lnTo>
                  <a:pt x="16237" y="17982"/>
                </a:lnTo>
                <a:lnTo>
                  <a:pt x="15645" y="18388"/>
                </a:lnTo>
                <a:lnTo>
                  <a:pt x="15053" y="18720"/>
                </a:lnTo>
                <a:lnTo>
                  <a:pt x="14388" y="19052"/>
                </a:lnTo>
                <a:lnTo>
                  <a:pt x="13759" y="19311"/>
                </a:lnTo>
                <a:lnTo>
                  <a:pt x="13093" y="19495"/>
                </a:lnTo>
                <a:lnTo>
                  <a:pt x="12353" y="19643"/>
                </a:lnTo>
                <a:close/>
              </a:path>
            </a:pathLst>
          </a:custGeom>
          <a:solidFill>
            <a:srgbClr val="5E5E5E"/>
          </a:solidFill>
          <a:ln w="12700">
            <a:miter lim="400000"/>
          </a:ln>
        </p:spPr>
        <p:txBody>
          <a:bodyPr lIns="26788" tIns="26788" rIns="26788" bIns="26788"/>
          <a:p>
            <a:pPr algn="l" defTabSz="914400">
              <a:defRPr sz="1800">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6" name="开课地点…"/>
          <p:cNvSpPr txBox="1"/>
          <p:nvPr/>
        </p:nvSpPr>
        <p:spPr>
          <a:xfrm>
            <a:off x="510408" y="2859227"/>
            <a:ext cx="1467485" cy="399415"/>
          </a:xfrm>
          <a:prstGeom prst="rect">
            <a:avLst/>
          </a:prstGeom>
          <a:ln w="12700">
            <a:miter lim="400000"/>
          </a:ln>
        </p:spPr>
        <p:txBody>
          <a:bodyPr wrap="none" lIns="26788" tIns="26788" rIns="26788" bIns="26788">
            <a:spAutoFit/>
          </a:bodyPr>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Location</a:t>
            </a:r>
            <a:endParaRPr sz="750">
              <a:solidFill>
                <a:schemeClr val="bg1"/>
              </a:solidFill>
              <a:latin typeface="Arial" panose="020B0604020202020204" pitchFamily="34" charset="0"/>
            </a:endParaRPr>
          </a:p>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Beijing</a:t>
            </a:r>
            <a:r>
              <a:rPr lang="en-US" sz="750">
                <a:solidFill>
                  <a:schemeClr val="bg1"/>
                </a:solidFill>
                <a:latin typeface="Arial" panose="020B0604020202020204" pitchFamily="34" charset="0"/>
              </a:rPr>
              <a:t>, Hainan</a:t>
            </a:r>
            <a:r>
              <a:rPr sz="750">
                <a:solidFill>
                  <a:schemeClr val="bg1"/>
                </a:solidFill>
                <a:latin typeface="Arial" panose="020B0604020202020204" pitchFamily="34" charset="0"/>
              </a:rPr>
              <a:t> and Silicon Valley</a:t>
            </a:r>
            <a:endParaRPr lang="zh-CN" altLang="en-US" sz="750">
              <a:solidFill>
                <a:schemeClr val="bg1"/>
              </a:solidFill>
              <a:latin typeface="Arial" panose="020B0604020202020204" pitchFamily="34" charset="0"/>
            </a:endParaRPr>
          </a:p>
        </p:txBody>
      </p:sp>
      <p:sp>
        <p:nvSpPr>
          <p:cNvPr id="1048617" name="* 课程费用包括学费、案例使用费、午餐费、资料费、文具费、其他相关材料费、住宿费。不含国际模块的机票与酒店费用。…"/>
          <p:cNvSpPr txBox="1"/>
          <p:nvPr/>
        </p:nvSpPr>
        <p:spPr>
          <a:xfrm>
            <a:off x="234702" y="4841622"/>
            <a:ext cx="4542790" cy="218440"/>
          </a:xfrm>
          <a:prstGeom prst="rect">
            <a:avLst/>
          </a:prstGeom>
          <a:ln w="12700">
            <a:miter lim="400000"/>
          </a:ln>
        </p:spPr>
        <p:txBody>
          <a:bodyPr wrap="none" lIns="26788" tIns="26788" rIns="26788" bIns="26788" anchor="ctr">
            <a:spAutoFit/>
          </a:bodyPr>
          <a:p>
            <a:pPr algn="l" defTabSz="457200">
              <a:lnSpc>
                <a:spcPct val="120000"/>
              </a:lnSpc>
              <a:defRPr sz="120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50">
                <a:solidFill>
                  <a:schemeClr val="bg1"/>
                </a:solidFill>
                <a:latin typeface="Arial" panose="020B0604020202020204" pitchFamily="34" charset="0"/>
              </a:rPr>
              <a:t>* The course fee includes tuition, case usage, lunch, files, stationary, accommodation and other material fees. International flight tickets and overseas hotel fees are not included. </a:t>
            </a:r>
            <a:endParaRPr sz="450">
              <a:solidFill>
                <a:schemeClr val="bg1"/>
              </a:solidFill>
              <a:latin typeface="Arial" panose="020B0604020202020204" pitchFamily="34" charset="0"/>
            </a:endParaRPr>
          </a:p>
          <a:p>
            <a:pPr algn="l" defTabSz="457200">
              <a:lnSpc>
                <a:spcPct val="120000"/>
              </a:lnSpc>
              <a:defRPr sz="120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450">
                <a:solidFill>
                  <a:schemeClr val="bg1"/>
                </a:solidFill>
                <a:latin typeface="Arial" panose="020B0604020202020204" pitchFamily="34" charset="0"/>
              </a:rPr>
              <a:t>** Huobi University reserve the right to adjust the course information (including price, preferential terms, date, place, teachers, course arrangement and other details).</a:t>
            </a:r>
            <a:endParaRPr sz="450">
              <a:solidFill>
                <a:schemeClr val="bg1"/>
              </a:solidFill>
              <a:latin typeface="Arial" panose="020B0604020202020204" pitchFamily="34" charset="0"/>
            </a:endParaRPr>
          </a:p>
        </p:txBody>
      </p:sp>
      <p:sp>
        <p:nvSpPr>
          <p:cNvPr id="1048618" name="Shape"/>
          <p:cNvSpPr/>
          <p:nvPr/>
        </p:nvSpPr>
        <p:spPr>
          <a:xfrm>
            <a:off x="290990" y="3566209"/>
            <a:ext cx="142876" cy="114184"/>
          </a:xfrm>
          <a:custGeom>
            <a:avLst/>
            <a:gdLst/>
            <a:ahLst/>
            <a:cxnLst>
              <a:cxn ang="0">
                <a:pos x="wd2" y="hd2"/>
              </a:cxn>
              <a:cxn ang="5400000">
                <a:pos x="wd2" y="hd2"/>
              </a:cxn>
              <a:cxn ang="10800000">
                <a:pos x="wd2" y="hd2"/>
              </a:cxn>
              <a:cxn ang="16200000">
                <a:pos x="wd2" y="hd2"/>
              </a:cxn>
            </a:cxnLst>
            <a:rect l="0" t="0" r="r" b="b"/>
            <a:pathLst>
              <a:path w="21600" h="21600" extrusionOk="0">
                <a:moveTo>
                  <a:pt x="21068" y="665"/>
                </a:moveTo>
                <a:lnTo>
                  <a:pt x="20773" y="369"/>
                </a:lnTo>
                <a:lnTo>
                  <a:pt x="20654" y="258"/>
                </a:lnTo>
                <a:lnTo>
                  <a:pt x="20477" y="185"/>
                </a:lnTo>
                <a:lnTo>
                  <a:pt x="20329" y="111"/>
                </a:lnTo>
                <a:lnTo>
                  <a:pt x="20123" y="74"/>
                </a:lnTo>
                <a:lnTo>
                  <a:pt x="19975" y="37"/>
                </a:lnTo>
                <a:lnTo>
                  <a:pt x="19798" y="0"/>
                </a:lnTo>
                <a:lnTo>
                  <a:pt x="1832" y="0"/>
                </a:lnTo>
                <a:lnTo>
                  <a:pt x="1625" y="37"/>
                </a:lnTo>
                <a:lnTo>
                  <a:pt x="1271" y="111"/>
                </a:lnTo>
                <a:lnTo>
                  <a:pt x="1123" y="185"/>
                </a:lnTo>
                <a:lnTo>
                  <a:pt x="946" y="258"/>
                </a:lnTo>
                <a:lnTo>
                  <a:pt x="798" y="369"/>
                </a:lnTo>
                <a:lnTo>
                  <a:pt x="680" y="517"/>
                </a:lnTo>
                <a:lnTo>
                  <a:pt x="532" y="665"/>
                </a:lnTo>
                <a:lnTo>
                  <a:pt x="414" y="812"/>
                </a:lnTo>
                <a:lnTo>
                  <a:pt x="295" y="1034"/>
                </a:lnTo>
                <a:lnTo>
                  <a:pt x="236" y="1182"/>
                </a:lnTo>
                <a:lnTo>
                  <a:pt x="118" y="1366"/>
                </a:lnTo>
                <a:lnTo>
                  <a:pt x="59" y="1588"/>
                </a:lnTo>
                <a:lnTo>
                  <a:pt x="0" y="2031"/>
                </a:lnTo>
                <a:lnTo>
                  <a:pt x="0" y="19569"/>
                </a:lnTo>
                <a:lnTo>
                  <a:pt x="59" y="20012"/>
                </a:lnTo>
                <a:lnTo>
                  <a:pt x="118" y="20197"/>
                </a:lnTo>
                <a:lnTo>
                  <a:pt x="236" y="20382"/>
                </a:lnTo>
                <a:lnTo>
                  <a:pt x="295" y="20566"/>
                </a:lnTo>
                <a:lnTo>
                  <a:pt x="532" y="20935"/>
                </a:lnTo>
                <a:lnTo>
                  <a:pt x="680" y="21083"/>
                </a:lnTo>
                <a:lnTo>
                  <a:pt x="798" y="21194"/>
                </a:lnTo>
                <a:lnTo>
                  <a:pt x="946" y="21305"/>
                </a:lnTo>
                <a:lnTo>
                  <a:pt x="1123" y="21452"/>
                </a:lnTo>
                <a:lnTo>
                  <a:pt x="1271" y="21489"/>
                </a:lnTo>
                <a:lnTo>
                  <a:pt x="1448" y="21563"/>
                </a:lnTo>
                <a:lnTo>
                  <a:pt x="1625" y="21563"/>
                </a:lnTo>
                <a:lnTo>
                  <a:pt x="1832" y="21600"/>
                </a:lnTo>
                <a:lnTo>
                  <a:pt x="19798" y="21600"/>
                </a:lnTo>
                <a:lnTo>
                  <a:pt x="19975" y="21563"/>
                </a:lnTo>
                <a:lnTo>
                  <a:pt x="20123" y="21563"/>
                </a:lnTo>
                <a:lnTo>
                  <a:pt x="20329" y="21489"/>
                </a:lnTo>
                <a:lnTo>
                  <a:pt x="20477" y="21452"/>
                </a:lnTo>
                <a:lnTo>
                  <a:pt x="20654" y="21305"/>
                </a:lnTo>
                <a:lnTo>
                  <a:pt x="20773" y="21194"/>
                </a:lnTo>
                <a:lnTo>
                  <a:pt x="20920" y="21083"/>
                </a:lnTo>
                <a:lnTo>
                  <a:pt x="21068" y="20935"/>
                </a:lnTo>
                <a:lnTo>
                  <a:pt x="21186" y="20751"/>
                </a:lnTo>
                <a:lnTo>
                  <a:pt x="21275" y="20566"/>
                </a:lnTo>
                <a:lnTo>
                  <a:pt x="21393" y="20382"/>
                </a:lnTo>
                <a:lnTo>
                  <a:pt x="21511" y="20012"/>
                </a:lnTo>
                <a:lnTo>
                  <a:pt x="21570" y="19791"/>
                </a:lnTo>
                <a:lnTo>
                  <a:pt x="21570" y="19569"/>
                </a:lnTo>
                <a:lnTo>
                  <a:pt x="21600" y="19311"/>
                </a:lnTo>
                <a:lnTo>
                  <a:pt x="21600" y="2252"/>
                </a:lnTo>
                <a:lnTo>
                  <a:pt x="21570" y="2031"/>
                </a:lnTo>
                <a:lnTo>
                  <a:pt x="21570" y="1809"/>
                </a:lnTo>
                <a:lnTo>
                  <a:pt x="21452" y="1366"/>
                </a:lnTo>
                <a:lnTo>
                  <a:pt x="21393" y="1182"/>
                </a:lnTo>
                <a:lnTo>
                  <a:pt x="21275" y="1034"/>
                </a:lnTo>
                <a:lnTo>
                  <a:pt x="21186" y="812"/>
                </a:lnTo>
                <a:lnTo>
                  <a:pt x="21068" y="665"/>
                </a:lnTo>
                <a:close/>
                <a:moveTo>
                  <a:pt x="20182" y="19311"/>
                </a:moveTo>
                <a:lnTo>
                  <a:pt x="20123" y="19532"/>
                </a:lnTo>
                <a:lnTo>
                  <a:pt x="19945" y="19754"/>
                </a:lnTo>
                <a:lnTo>
                  <a:pt x="19798" y="19791"/>
                </a:lnTo>
                <a:lnTo>
                  <a:pt x="1832" y="19791"/>
                </a:lnTo>
                <a:lnTo>
                  <a:pt x="1655" y="19754"/>
                </a:lnTo>
                <a:lnTo>
                  <a:pt x="1477" y="19532"/>
                </a:lnTo>
                <a:lnTo>
                  <a:pt x="1448" y="19311"/>
                </a:lnTo>
                <a:lnTo>
                  <a:pt x="1448" y="10782"/>
                </a:lnTo>
                <a:lnTo>
                  <a:pt x="20182" y="10782"/>
                </a:lnTo>
                <a:lnTo>
                  <a:pt x="20182" y="19311"/>
                </a:lnTo>
                <a:close/>
                <a:moveTo>
                  <a:pt x="20182" y="5391"/>
                </a:moveTo>
                <a:lnTo>
                  <a:pt x="1448" y="5391"/>
                </a:lnTo>
                <a:lnTo>
                  <a:pt x="1448" y="2252"/>
                </a:lnTo>
                <a:lnTo>
                  <a:pt x="1477" y="2105"/>
                </a:lnTo>
                <a:lnTo>
                  <a:pt x="1655" y="1809"/>
                </a:lnTo>
                <a:lnTo>
                  <a:pt x="19945" y="1809"/>
                </a:lnTo>
                <a:lnTo>
                  <a:pt x="20123" y="2105"/>
                </a:lnTo>
                <a:lnTo>
                  <a:pt x="20182" y="2252"/>
                </a:lnTo>
                <a:lnTo>
                  <a:pt x="20182" y="5391"/>
                </a:lnTo>
                <a:close/>
              </a:path>
            </a:pathLst>
          </a:custGeom>
          <a:solidFill>
            <a:srgbClr val="5E5E5E"/>
          </a:solidFill>
          <a:ln w="12700">
            <a:miter lim="400000"/>
          </a:ln>
        </p:spPr>
        <p:txBody>
          <a:bodyPr lIns="26788" tIns="26788" rIns="26788" bIns="26788"/>
          <a:p>
            <a:pPr algn="l" defTabSz="914400">
              <a:defRPr sz="1800">
                <a:solidFill>
                  <a:srgbClr val="5E5E5E"/>
                </a:solidFill>
                <a:latin typeface="Calibri" panose="020F0502020204030204" charset="0"/>
                <a:ea typeface="Calibri" panose="020F0502020204030204" charset="0"/>
                <a:cs typeface="Calibri" panose="020F0502020204030204" charset="0"/>
                <a:sym typeface="Calibri" panose="020F0502020204030204" charset="0"/>
              </a:defRPr>
            </a:pPr>
            <a:endParaRPr sz="67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9" name="课程费用…"/>
          <p:cNvSpPr txBox="1"/>
          <p:nvPr/>
        </p:nvSpPr>
        <p:spPr>
          <a:xfrm>
            <a:off x="510408" y="3478968"/>
            <a:ext cx="1296592" cy="399415"/>
          </a:xfrm>
          <a:prstGeom prst="rect">
            <a:avLst/>
          </a:prstGeom>
          <a:ln w="12700">
            <a:miter lim="400000"/>
          </a:ln>
        </p:spPr>
        <p:txBody>
          <a:bodyPr lIns="26788" tIns="26788" rIns="26788" bIns="26788">
            <a:spAutoFit/>
          </a:bodyPr>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Course Fee</a:t>
            </a:r>
            <a:endParaRPr sz="750">
              <a:solidFill>
                <a:schemeClr val="bg1"/>
              </a:solidFill>
              <a:latin typeface="Arial" panose="020B0604020202020204" pitchFamily="34" charset="0"/>
            </a:endParaRPr>
          </a:p>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128,000 RMB *</a:t>
            </a:r>
            <a:endParaRPr sz="750">
              <a:solidFill>
                <a:schemeClr val="bg1"/>
              </a:solidFill>
              <a:latin typeface="Arial" panose="020B0604020202020204" pitchFamily="34" charset="0"/>
            </a:endParaRPr>
          </a:p>
        </p:txBody>
      </p:sp>
      <p:sp>
        <p:nvSpPr>
          <p:cNvPr id="1048620" name="全球区块链领导者课程（模块制）…"/>
          <p:cNvSpPr txBox="1"/>
          <p:nvPr/>
        </p:nvSpPr>
        <p:spPr>
          <a:xfrm>
            <a:off x="527930" y="294270"/>
            <a:ext cx="4237990" cy="330200"/>
          </a:xfrm>
          <a:prstGeom prst="rect">
            <a:avLst/>
          </a:prstGeom>
          <a:ln w="12700">
            <a:miter lim="400000"/>
          </a:ln>
        </p:spPr>
        <p:txBody>
          <a:bodyPr wrap="none" lIns="26788" tIns="26788" rIns="26788" bIns="26788" anchor="ctr">
            <a:spAutoFit/>
          </a:bodyPr>
          <a:lstStyle>
            <a:lvl1pPr algn="l">
              <a:lnSpc>
                <a:spcPct val="120000"/>
              </a:lnSpc>
              <a:defRPr sz="4000">
                <a:solidFill>
                  <a:srgbClr val="5E5E5E"/>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500">
                <a:solidFill>
                  <a:schemeClr val="bg1"/>
                </a:solidFill>
                <a:latin typeface="Arial" panose="020B0604020202020204" pitchFamily="34" charset="0"/>
              </a:rPr>
              <a:t>Global Blockchain Leaders Programme (Modular)</a:t>
            </a:r>
            <a:endParaRPr sz="1500">
              <a:solidFill>
                <a:schemeClr val="bg1"/>
              </a:solidFill>
              <a:latin typeface="Arial" panose="020B0604020202020204" pitchFamily="34" charset="0"/>
            </a:endParaRPr>
          </a:p>
        </p:txBody>
      </p:sp>
      <p:sp>
        <p:nvSpPr>
          <p:cNvPr id="1048621" name="旨在为区块链及关注其应用前景的的技术、商业领导者追踪区块链技术、应用与投资前沿，把握区块链的战略机遇。…"/>
          <p:cNvSpPr txBox="1"/>
          <p:nvPr/>
        </p:nvSpPr>
        <p:spPr>
          <a:xfrm>
            <a:off x="542211" y="742236"/>
            <a:ext cx="7151370" cy="745490"/>
          </a:xfrm>
          <a:prstGeom prst="rect">
            <a:avLst/>
          </a:prstGeom>
          <a:ln w="12700">
            <a:miter lim="400000"/>
          </a:ln>
        </p:spPr>
        <p:txBody>
          <a:bodyPr wrap="square" lIns="26788" tIns="26788" rIns="26788" bIns="26788">
            <a:spAutoFit/>
          </a:bodyPr>
          <a:p>
            <a:pPr algn="l">
              <a:lnSpc>
                <a:spcPct val="150000"/>
              </a:lnSpc>
              <a:defRPr sz="2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Global Blockchain Leaders Programme (GBLP) aims to help tech leaders and business leaders to master blockchain technology, its applications and investment. This programme is offered for leaders in leading companies and blockchain initiatives. This is a modular programme include lectures, private advisory board and field study. Dr. Jianing Yu, President of Huobi University, former director of Industrial Economics Research Institute </a:t>
            </a:r>
            <a:r>
              <a:rPr lang="en-US" sz="750">
                <a:solidFill>
                  <a:schemeClr val="bg1"/>
                </a:solidFill>
                <a:latin typeface="Arial" panose="020B0604020202020204" pitchFamily="34" charset="0"/>
              </a:rPr>
              <a:t>of Information Center</a:t>
            </a:r>
            <a:r>
              <a:rPr sz="750">
                <a:solidFill>
                  <a:schemeClr val="bg1"/>
                </a:solidFill>
                <a:latin typeface="Arial" panose="020B0604020202020204" pitchFamily="34" charset="0"/>
              </a:rPr>
              <a:t> of Ministry of Industry and Information Technology (MIIT) is the course director.</a:t>
            </a:r>
            <a:endParaRPr sz="750">
              <a:solidFill>
                <a:schemeClr val="bg1"/>
              </a:solidFill>
              <a:latin typeface="Arial" panose="020B0604020202020204" pitchFamily="34" charset="0"/>
            </a:endParaRPr>
          </a:p>
        </p:txBody>
      </p:sp>
      <p:sp>
        <p:nvSpPr>
          <p:cNvPr id="1048622" name="Rectangle"/>
          <p:cNvSpPr/>
          <p:nvPr/>
        </p:nvSpPr>
        <p:spPr>
          <a:xfrm>
            <a:off x="2342725" y="1876898"/>
            <a:ext cx="1865147" cy="952500"/>
          </a:xfrm>
          <a:prstGeom prst="rect">
            <a:avLst/>
          </a:prstGeom>
          <a:solidFill>
            <a:srgbClr val="1C2240"/>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3" name="Rectangle"/>
          <p:cNvSpPr/>
          <p:nvPr/>
        </p:nvSpPr>
        <p:spPr>
          <a:xfrm>
            <a:off x="2342725" y="2839946"/>
            <a:ext cx="1865147" cy="952501"/>
          </a:xfrm>
          <a:prstGeom prst="rect">
            <a:avLst/>
          </a:prstGeom>
          <a:solidFill>
            <a:srgbClr val="1C233E"/>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4" name="Rectangle"/>
          <p:cNvSpPr/>
          <p:nvPr/>
        </p:nvSpPr>
        <p:spPr>
          <a:xfrm>
            <a:off x="2342725" y="3798232"/>
            <a:ext cx="1865147" cy="952501"/>
          </a:xfrm>
          <a:prstGeom prst="rect">
            <a:avLst/>
          </a:prstGeom>
          <a:solidFill>
            <a:srgbClr val="1D233C"/>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5" name="Rectangle"/>
          <p:cNvSpPr/>
          <p:nvPr/>
        </p:nvSpPr>
        <p:spPr>
          <a:xfrm>
            <a:off x="4228774" y="2839946"/>
            <a:ext cx="1663908" cy="952501"/>
          </a:xfrm>
          <a:prstGeom prst="rect">
            <a:avLst/>
          </a:prstGeom>
          <a:solidFill>
            <a:srgbClr val="1C2240"/>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6" name="Rectangle"/>
          <p:cNvSpPr/>
          <p:nvPr/>
        </p:nvSpPr>
        <p:spPr>
          <a:xfrm>
            <a:off x="4227474" y="3798232"/>
            <a:ext cx="1646402" cy="952501"/>
          </a:xfrm>
          <a:prstGeom prst="rect">
            <a:avLst/>
          </a:prstGeom>
          <a:solidFill>
            <a:srgbClr val="1C2240"/>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7" name="Rectangle"/>
          <p:cNvSpPr/>
          <p:nvPr/>
        </p:nvSpPr>
        <p:spPr>
          <a:xfrm>
            <a:off x="5893479" y="3798232"/>
            <a:ext cx="1573172" cy="952501"/>
          </a:xfrm>
          <a:prstGeom prst="rect">
            <a:avLst/>
          </a:prstGeom>
          <a:solidFill>
            <a:srgbClr val="1C2240"/>
          </a:solidFill>
          <a:ln w="12700">
            <a:miter lim="400000"/>
          </a:ln>
        </p:spPr>
        <p:txBody>
          <a:bodyPr lIns="26788" tIns="26788" rIns="26788" bIns="26788" anchor="ctr"/>
          <a:p>
            <a:pPr>
              <a:defRPr sz="3000">
                <a:solidFill>
                  <a:srgbClr val="FFFFFF"/>
                </a:solidFill>
              </a:defRPr>
            </a:pPr>
            <a:endParaRPr sz="1125">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8" name="课程：趋势模块…"/>
          <p:cNvSpPr txBox="1"/>
          <p:nvPr/>
        </p:nvSpPr>
        <p:spPr>
          <a:xfrm>
            <a:off x="2391800" y="1971591"/>
            <a:ext cx="1685925" cy="814705"/>
          </a:xfrm>
          <a:prstGeom prst="rect">
            <a:avLst/>
          </a:prstGeom>
          <a:ln w="12700">
            <a:miter lim="400000"/>
          </a:ln>
        </p:spPr>
        <p:txBody>
          <a:bodyPr wrap="none"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Module 1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Trends of Blockchain</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Industry Trends</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Technology Outlook and Policy Trends</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Digital Economy Outlook</a:t>
            </a:r>
            <a:endParaRPr sz="750">
              <a:solidFill>
                <a:schemeClr val="bg1"/>
              </a:solidFill>
              <a:latin typeface="Arial" panose="020B0604020202020204" pitchFamily="34" charset="0"/>
            </a:endParaRPr>
          </a:p>
        </p:txBody>
      </p:sp>
      <p:sp>
        <p:nvSpPr>
          <p:cNvPr id="1048629" name="课程：产业模块…"/>
          <p:cNvSpPr txBox="1"/>
          <p:nvPr/>
        </p:nvSpPr>
        <p:spPr>
          <a:xfrm>
            <a:off x="2391800" y="2927457"/>
            <a:ext cx="1638300" cy="814705"/>
          </a:xfrm>
          <a:prstGeom prst="rect">
            <a:avLst/>
          </a:prstGeom>
          <a:ln w="12700">
            <a:miter lim="400000"/>
          </a:ln>
        </p:spPr>
        <p:txBody>
          <a:bodyPr wrap="none"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Module 2</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and Industry</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Industrial Scenario Logic</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Token Economy Model</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Strategic Change and Transformation</a:t>
            </a:r>
            <a:endParaRPr sz="750">
              <a:solidFill>
                <a:schemeClr val="bg1"/>
              </a:solidFill>
              <a:latin typeface="Arial" panose="020B0604020202020204" pitchFamily="34" charset="0"/>
            </a:endParaRPr>
          </a:p>
        </p:txBody>
      </p:sp>
      <p:sp>
        <p:nvSpPr>
          <p:cNvPr id="1048630" name="课程：投资模块…"/>
          <p:cNvSpPr txBox="1"/>
          <p:nvPr/>
        </p:nvSpPr>
        <p:spPr>
          <a:xfrm>
            <a:off x="2391800" y="3952418"/>
            <a:ext cx="1692275" cy="687705"/>
          </a:xfrm>
          <a:prstGeom prst="rect">
            <a:avLst/>
          </a:prstGeom>
          <a:ln w="12700">
            <a:miter lim="400000"/>
          </a:ln>
        </p:spPr>
        <p:txBody>
          <a:bodyPr wrap="none"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Module 3</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and New Economy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Industry Investment Trends</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Finance Project</a:t>
            </a:r>
            <a:endParaRPr sz="750">
              <a:solidFill>
                <a:schemeClr val="bg1"/>
              </a:solidFill>
              <a:latin typeface="Arial" panose="020B0604020202020204" pitchFamily="34" charset="0"/>
            </a:endParaRPr>
          </a:p>
        </p:txBody>
      </p:sp>
      <p:sp>
        <p:nvSpPr>
          <p:cNvPr id="1048631" name="开学典礼暨院士报告会…"/>
          <p:cNvSpPr txBox="1"/>
          <p:nvPr/>
        </p:nvSpPr>
        <p:spPr>
          <a:xfrm>
            <a:off x="4265671" y="2936982"/>
            <a:ext cx="1586868" cy="814705"/>
          </a:xfrm>
          <a:prstGeom prst="rect">
            <a:avLst/>
          </a:prstGeom>
          <a:ln w="12700">
            <a:miter lim="400000"/>
          </a:ln>
        </p:spPr>
        <p:txBody>
          <a:bodyPr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Opening Ceremony &amp;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Industry Leader Report</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Policy</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Research</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Blockchain Technology Frontier</a:t>
            </a:r>
            <a:endParaRPr sz="750">
              <a:solidFill>
                <a:schemeClr val="bg1"/>
              </a:solidFill>
              <a:latin typeface="Arial" panose="020B0604020202020204" pitchFamily="34" charset="0"/>
            </a:endParaRPr>
          </a:p>
        </p:txBody>
      </p:sp>
      <p:sp>
        <p:nvSpPr>
          <p:cNvPr id="1048632" name="硅谷区块链+高峰论坛…"/>
          <p:cNvSpPr txBox="1"/>
          <p:nvPr/>
        </p:nvSpPr>
        <p:spPr>
          <a:xfrm>
            <a:off x="4267535" y="3942893"/>
            <a:ext cx="1461135" cy="560705"/>
          </a:xfrm>
          <a:prstGeom prst="rect">
            <a:avLst/>
          </a:prstGeom>
          <a:ln w="12700">
            <a:miter lim="400000"/>
          </a:ln>
        </p:spPr>
        <p:txBody>
          <a:bodyPr wrap="none"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Silicon Valley Blockchain+ Forum</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Cross-Border Discussion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Student Graduation Forum</a:t>
            </a:r>
            <a:endParaRPr sz="750">
              <a:solidFill>
                <a:schemeClr val="bg1"/>
              </a:solidFill>
              <a:latin typeface="Arial" panose="020B0604020202020204" pitchFamily="34" charset="0"/>
            </a:endParaRPr>
          </a:p>
        </p:txBody>
      </p:sp>
      <p:sp>
        <p:nvSpPr>
          <p:cNvPr id="1048633" name="私董会+访学…"/>
          <p:cNvSpPr txBox="1"/>
          <p:nvPr/>
        </p:nvSpPr>
        <p:spPr>
          <a:xfrm>
            <a:off x="5937306" y="3900031"/>
            <a:ext cx="1358265" cy="814705"/>
          </a:xfrm>
          <a:prstGeom prst="rect">
            <a:avLst/>
          </a:prstGeom>
          <a:ln w="12700">
            <a:miter lim="400000"/>
          </a:ln>
        </p:spPr>
        <p:txBody>
          <a:bodyPr wrap="none" lIns="26788" tIns="26788" rIns="26788" bIns="26788">
            <a:spAutoFit/>
          </a:bodyPr>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Private Advisory Board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&amp; Field Study</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6 Months </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Special Private Advisory Board</a:t>
            </a:r>
            <a:endParaRPr sz="750">
              <a:solidFill>
                <a:schemeClr val="bg1"/>
              </a:solidFill>
              <a:latin typeface="Arial" panose="020B0604020202020204" pitchFamily="34" charset="0"/>
            </a:endParaRPr>
          </a:p>
          <a:p>
            <a:pPr algn="l">
              <a:lnSpc>
                <a:spcPct val="110000"/>
              </a:lnSpc>
              <a:defRPr sz="2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Enterprise Field Study</a:t>
            </a:r>
            <a:endParaRPr sz="750">
              <a:solidFill>
                <a:schemeClr val="bg1"/>
              </a:solidFill>
              <a:latin typeface="Arial" panose="020B0604020202020204" pitchFamily="34" charset="0"/>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文本框 15"/>
          <p:cNvSpPr txBox="1"/>
          <p:nvPr>
            <p:ph type="body" idx="13"/>
          </p:nvPr>
        </p:nvSpPr>
        <p:spPr>
          <a:xfrm>
            <a:off x="628650" y="181769"/>
            <a:ext cx="7886700" cy="3263504"/>
          </a:xfrm>
          <a:prstGeom prst="rect">
            <a:avLst/>
          </a:prstGeom>
        </p:spPr>
        <p:txBody>
          <a:bodyPr/>
          <a:lstStyle>
            <a:lvl1pPr marL="0" indent="0" defTabSz="1828800">
              <a:spcBef>
                <a:spcPts val="0"/>
              </a:spcBef>
              <a:buSzTx/>
              <a:buNone/>
              <a:defRPr sz="4000" spc="83">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800">
                <a:solidFill>
                  <a:schemeClr val="bg1"/>
                </a:solidFill>
                <a:latin typeface="Arial" panose="020B0604020202020204" pitchFamily="34" charset="0"/>
              </a:rPr>
              <a:t>亮点：「区块链顶级导师」</a:t>
            </a:r>
            <a:endParaRPr sz="1800">
              <a:solidFill>
                <a:schemeClr val="bg1"/>
              </a:solidFill>
              <a:latin typeface="Arial" panose="020B0604020202020204" pitchFamily="34" charset="0"/>
            </a:endParaRPr>
          </a:p>
        </p:txBody>
      </p:sp>
      <p:sp>
        <p:nvSpPr>
          <p:cNvPr id="144" name="由全球区块链思想者、区块链技术专家、区块链行业领军人物组成"/>
          <p:cNvSpPr txBox="1"/>
          <p:nvPr>
            <p:ph type="body" idx="14"/>
          </p:nvPr>
        </p:nvSpPr>
        <p:spPr>
          <a:xfrm>
            <a:off x="628650" y="524034"/>
            <a:ext cx="7886700" cy="3263504"/>
          </a:xfrm>
          <a:prstGeom prst="rect">
            <a:avLst/>
          </a:prstGeom>
        </p:spPr>
        <p:txBody>
          <a:bodyPr/>
          <a:lstStyle>
            <a:lvl1pPr marL="0" indent="0" defTabSz="825500">
              <a:spcBef>
                <a:spcPts val="2000"/>
              </a:spcBef>
              <a:buSzTx/>
              <a:buNone/>
              <a:defRPr sz="2400">
                <a:solidFill>
                  <a:srgbClr val="535353"/>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600">
                <a:solidFill>
                  <a:schemeClr val="bg1"/>
                </a:solidFill>
                <a:latin typeface="Arial" panose="020B0604020202020204" pitchFamily="34" charset="0"/>
              </a:rPr>
              <a:t>由全球区</a:t>
            </a:r>
            <a:r>
              <a:rPr lang="en-US" sz="1600">
                <a:solidFill>
                  <a:schemeClr val="bg1"/>
                </a:solidFill>
                <a:latin typeface="Arial" panose="020B0604020202020204" pitchFamily="34" charset="0"/>
              </a:rPr>
              <a:t>	</a:t>
            </a:r>
            <a:r>
              <a:rPr sz="1600">
                <a:solidFill>
                  <a:schemeClr val="bg1"/>
                </a:solidFill>
                <a:latin typeface="Arial" panose="020B0604020202020204" pitchFamily="34" charset="0"/>
              </a:rPr>
              <a:t>块链思想者、区块链技术专家、区块链行业领军人物组成</a:t>
            </a:r>
            <a:endParaRPr sz="1600">
              <a:solidFill>
                <a:schemeClr val="bg1"/>
              </a:solidFill>
              <a:latin typeface="Arial" panose="020B0604020202020204" pitchFamily="34" charset="0"/>
            </a:endParaRPr>
          </a:p>
        </p:txBody>
      </p:sp>
      <p:sp>
        <p:nvSpPr>
          <p:cNvPr id="145" name="课程主任"/>
          <p:cNvSpPr txBox="1"/>
          <p:nvPr/>
        </p:nvSpPr>
        <p:spPr>
          <a:xfrm>
            <a:off x="352425" y="968402"/>
            <a:ext cx="586740"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050">
                <a:solidFill>
                  <a:schemeClr val="bg1"/>
                </a:solidFill>
                <a:latin typeface="Arial" panose="020B0604020202020204" pitchFamily="34" charset="0"/>
              </a:rPr>
              <a:t>课程主任</a:t>
            </a:r>
            <a:endParaRPr sz="1050">
              <a:solidFill>
                <a:schemeClr val="bg1"/>
              </a:solidFill>
              <a:latin typeface="Arial" panose="020B0604020202020204" pitchFamily="34" charset="0"/>
            </a:endParaRPr>
          </a:p>
        </p:txBody>
      </p:sp>
      <p:pic>
        <p:nvPicPr>
          <p:cNvPr id="146" name="image10.png" descr="image10.png"/>
          <p:cNvPicPr>
            <a:picLocks noChangeAspect="1"/>
          </p:cNvPicPr>
          <p:nvPr/>
        </p:nvPicPr>
        <p:blipFill>
          <a:blip r:embed="rId1"/>
          <a:srcRect l="15285" t="1545" r="15285" b="38336"/>
          <a:stretch>
            <a:fillRect/>
          </a:stretch>
        </p:blipFill>
        <p:spPr>
          <a:xfrm>
            <a:off x="291116" y="1240779"/>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47" name="于佳宁…"/>
          <p:cNvSpPr txBox="1"/>
          <p:nvPr/>
        </p:nvSpPr>
        <p:spPr>
          <a:xfrm>
            <a:off x="352425" y="2061224"/>
            <a:ext cx="624840" cy="28384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于佳宁</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火币大学校长</a:t>
            </a:r>
            <a:endParaRPr sz="750">
              <a:solidFill>
                <a:schemeClr val="bg1"/>
              </a:solidFill>
              <a:latin typeface="Arial" panose="020B0604020202020204" pitchFamily="34" charset="0"/>
            </a:endParaRPr>
          </a:p>
        </p:txBody>
      </p:sp>
      <p:sp>
        <p:nvSpPr>
          <p:cNvPr id="148" name="课程学术指导"/>
          <p:cNvSpPr txBox="1"/>
          <p:nvPr/>
        </p:nvSpPr>
        <p:spPr>
          <a:xfrm>
            <a:off x="1219200" y="977927"/>
            <a:ext cx="853440"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050">
                <a:solidFill>
                  <a:schemeClr val="bg1"/>
                </a:solidFill>
                <a:latin typeface="Arial" panose="020B0604020202020204" pitchFamily="34" charset="0"/>
              </a:rPr>
              <a:t>课程学术指导</a:t>
            </a:r>
            <a:endParaRPr sz="1050">
              <a:solidFill>
                <a:schemeClr val="bg1"/>
              </a:solidFill>
              <a:latin typeface="Arial" panose="020B0604020202020204" pitchFamily="34" charset="0"/>
            </a:endParaRPr>
          </a:p>
        </p:txBody>
      </p:sp>
      <p:pic>
        <p:nvPicPr>
          <p:cNvPr id="149" name="Image" descr="Image"/>
          <p:cNvPicPr>
            <a:picLocks noChangeAspect="1"/>
          </p:cNvPicPr>
          <p:nvPr/>
        </p:nvPicPr>
        <p:blipFill>
          <a:blip r:embed="rId2"/>
          <a:srcRect l="9354" t="1222" r="16294" b="49299"/>
          <a:stretch>
            <a:fillRect/>
          </a:stretch>
        </p:blipFill>
        <p:spPr>
          <a:xfrm>
            <a:off x="1291241" y="1250304"/>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51" name="张首晟…"/>
          <p:cNvSpPr txBox="1"/>
          <p:nvPr/>
        </p:nvSpPr>
        <p:spPr>
          <a:xfrm>
            <a:off x="1219200" y="2070749"/>
            <a:ext cx="720090" cy="39941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张首晟</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斯坦福大学教授</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750">
                <a:solidFill>
                  <a:schemeClr val="bg1"/>
                </a:solidFill>
                <a:latin typeface="Arial" panose="020B0604020202020204" pitchFamily="34" charset="0"/>
              </a:rPr>
              <a:t>中科院外籍院士</a:t>
            </a:r>
            <a:endParaRPr lang="zh-CN" sz="750">
              <a:solidFill>
                <a:schemeClr val="bg1"/>
              </a:solidFill>
              <a:latin typeface="Arial" panose="020B0604020202020204" pitchFamily="34" charset="0"/>
            </a:endParaRPr>
          </a:p>
        </p:txBody>
      </p:sp>
      <p:sp>
        <p:nvSpPr>
          <p:cNvPr id="155" name="斯雪明…"/>
          <p:cNvSpPr txBox="1"/>
          <p:nvPr/>
        </p:nvSpPr>
        <p:spPr>
          <a:xfrm>
            <a:off x="1171575" y="3385830"/>
            <a:ext cx="624840" cy="28384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斯雪明</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复旦大学教授</a:t>
            </a:r>
            <a:endParaRPr sz="750">
              <a:solidFill>
                <a:schemeClr val="bg1"/>
              </a:solidFill>
              <a:latin typeface="Arial" panose="020B0604020202020204" pitchFamily="34" charset="0"/>
            </a:endParaRPr>
          </a:p>
        </p:txBody>
      </p:sp>
      <p:sp>
        <p:nvSpPr>
          <p:cNvPr id="156" name="周子衡…"/>
          <p:cNvSpPr txBox="1"/>
          <p:nvPr/>
        </p:nvSpPr>
        <p:spPr>
          <a:xfrm>
            <a:off x="2291366" y="3385830"/>
            <a:ext cx="1005840" cy="28384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周子衡</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社科院金融所副研究员</a:t>
            </a:r>
            <a:endParaRPr sz="750">
              <a:solidFill>
                <a:schemeClr val="bg1"/>
              </a:solidFill>
              <a:latin typeface="Arial" panose="020B0604020202020204" pitchFamily="34" charset="0"/>
            </a:endParaRPr>
          </a:p>
        </p:txBody>
      </p:sp>
      <p:pic>
        <p:nvPicPr>
          <p:cNvPr id="157" name="Image" descr="Image"/>
          <p:cNvPicPr>
            <a:picLocks noChangeAspect="1"/>
          </p:cNvPicPr>
          <p:nvPr/>
        </p:nvPicPr>
        <p:blipFill>
          <a:blip r:embed="rId3"/>
          <a:srcRect l="29294" t="1107" r="45790" b="57367"/>
          <a:stretch>
            <a:fillRect/>
          </a:stretch>
        </p:blipFill>
        <p:spPr>
          <a:xfrm>
            <a:off x="8395463" y="3790215"/>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59" name="袁煜明…"/>
          <p:cNvSpPr txBox="1"/>
          <p:nvPr/>
        </p:nvSpPr>
        <p:spPr>
          <a:xfrm>
            <a:off x="1190625" y="4610422"/>
            <a:ext cx="1005840" cy="39941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750">
                <a:solidFill>
                  <a:schemeClr val="bg1"/>
                </a:solidFill>
                <a:latin typeface="Arial" panose="020B0604020202020204" pitchFamily="34" charset="0"/>
              </a:rPr>
              <a:t>杨东</a:t>
            </a:r>
            <a:endParaRPr lang="zh-CN"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750" dirty="0">
                <a:solidFill>
                  <a:schemeClr val="bg1"/>
                </a:solidFill>
                <a:latin typeface="Arial" panose="020B0604020202020204" pitchFamily="34" charset="0"/>
                <a:sym typeface="Helvetica Neue Medium"/>
              </a:rPr>
              <a:t>人民大学法学院副院长</a:t>
            </a:r>
            <a:endParaRPr lang="zh-CN" altLang="en-US" sz="750" dirty="0">
              <a:solidFill>
                <a:schemeClr val="bg1"/>
              </a:solidFill>
              <a:latin typeface="Arial" panose="020B0604020202020204" pitchFamily="34" charset="0"/>
              <a:sym typeface="Helvetica Neue Medium"/>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750" dirty="0">
              <a:solidFill>
                <a:schemeClr val="bg1"/>
              </a:solidFill>
              <a:latin typeface="Arial" panose="020B0604020202020204" pitchFamily="34" charset="0"/>
              <a:sym typeface="Helvetica Neue Medium"/>
            </a:endParaRPr>
          </a:p>
        </p:txBody>
      </p:sp>
      <p:sp>
        <p:nvSpPr>
          <p:cNvPr id="160" name="孟岩…"/>
          <p:cNvSpPr txBox="1"/>
          <p:nvPr/>
        </p:nvSpPr>
        <p:spPr>
          <a:xfrm>
            <a:off x="2310416" y="4610422"/>
            <a:ext cx="1290955" cy="399415"/>
          </a:xfrm>
          <a:prstGeom prst="rect">
            <a:avLst/>
          </a:prstGeom>
          <a:ln w="12700">
            <a:miter lim="400000"/>
          </a:ln>
        </p:spPr>
        <p:txBody>
          <a:bodyPr wrap="non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孟岩</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通证派学者</a:t>
            </a:r>
            <a:endParaRPr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750">
                <a:solidFill>
                  <a:schemeClr val="bg1"/>
                </a:solidFill>
                <a:latin typeface="Arial" panose="020B0604020202020204" pitchFamily="34" charset="0"/>
              </a:rPr>
              <a:t>CSDN副总裁、柏链道捷CEO</a:t>
            </a:r>
            <a:endParaRPr sz="750">
              <a:solidFill>
                <a:schemeClr val="bg1"/>
              </a:solidFill>
              <a:latin typeface="Arial" panose="020B0604020202020204" pitchFamily="34" charset="0"/>
            </a:endParaRPr>
          </a:p>
        </p:txBody>
      </p:sp>
      <p:sp>
        <p:nvSpPr>
          <p:cNvPr id="161" name="课程导师与业界嘉宾"/>
          <p:cNvSpPr txBox="1"/>
          <p:nvPr/>
        </p:nvSpPr>
        <p:spPr>
          <a:xfrm>
            <a:off x="3409950" y="977927"/>
            <a:ext cx="1253490"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050">
                <a:solidFill>
                  <a:schemeClr val="bg1"/>
                </a:solidFill>
                <a:latin typeface="Arial" panose="020B0604020202020204" pitchFamily="34" charset="0"/>
              </a:rPr>
              <a:t>课程导师与业界嘉宾</a:t>
            </a:r>
            <a:endParaRPr sz="1050">
              <a:solidFill>
                <a:schemeClr val="bg1"/>
              </a:solidFill>
              <a:latin typeface="Arial" panose="020B0604020202020204" pitchFamily="34" charset="0"/>
            </a:endParaRPr>
          </a:p>
        </p:txBody>
      </p:sp>
      <p:pic>
        <p:nvPicPr>
          <p:cNvPr id="162" name="Image" descr="Image"/>
          <p:cNvPicPr>
            <a:picLocks noChangeAspect="1"/>
          </p:cNvPicPr>
          <p:nvPr/>
        </p:nvPicPr>
        <p:blipFill>
          <a:blip r:embed="rId4"/>
          <a:srcRect l="30162" t="451" r="20533" b="33808"/>
          <a:stretch>
            <a:fillRect/>
          </a:stretch>
        </p:blipFill>
        <p:spPr>
          <a:xfrm>
            <a:off x="3452821" y="1266615"/>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82" name="蔡栋"/>
          <p:cNvSpPr txBox="1"/>
          <p:nvPr/>
        </p:nvSpPr>
        <p:spPr>
          <a:xfrm>
            <a:off x="4453056" y="2054557"/>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蔡</a:t>
            </a:r>
            <a:r>
              <a:rPr lang="zh-CN" sz="750">
                <a:solidFill>
                  <a:schemeClr val="bg1"/>
                </a:solidFill>
                <a:latin typeface="Arial" panose="020B0604020202020204" pitchFamily="34" charset="0"/>
              </a:rPr>
              <a:t>维德</a:t>
            </a:r>
            <a:endParaRPr lang="zh-CN" sz="750">
              <a:solidFill>
                <a:schemeClr val="bg1"/>
              </a:solidFill>
              <a:latin typeface="Arial" panose="020B0604020202020204" pitchFamily="34" charset="0"/>
            </a:endParaRPr>
          </a:p>
        </p:txBody>
      </p:sp>
      <p:sp>
        <p:nvSpPr>
          <p:cNvPr id="183" name="曹辉宁"/>
          <p:cNvSpPr txBox="1"/>
          <p:nvPr/>
        </p:nvSpPr>
        <p:spPr>
          <a:xfrm>
            <a:off x="5290780" y="2054557"/>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曹辉宁</a:t>
            </a:r>
            <a:endParaRPr sz="750">
              <a:solidFill>
                <a:schemeClr val="bg1"/>
              </a:solidFill>
              <a:latin typeface="Arial" panose="020B0604020202020204" pitchFamily="34" charset="0"/>
            </a:endParaRPr>
          </a:p>
        </p:txBody>
      </p:sp>
      <p:sp>
        <p:nvSpPr>
          <p:cNvPr id="184" name="陈永伟"/>
          <p:cNvSpPr txBox="1"/>
          <p:nvPr/>
        </p:nvSpPr>
        <p:spPr>
          <a:xfrm>
            <a:off x="6937772" y="2070749"/>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陈永伟</a:t>
            </a:r>
            <a:endParaRPr sz="750">
              <a:solidFill>
                <a:schemeClr val="bg1"/>
              </a:solidFill>
              <a:latin typeface="Arial" panose="020B0604020202020204" pitchFamily="34" charset="0"/>
            </a:endParaRPr>
          </a:p>
        </p:txBody>
      </p:sp>
      <p:sp>
        <p:nvSpPr>
          <p:cNvPr id="186" name="龚炎"/>
          <p:cNvSpPr txBox="1"/>
          <p:nvPr/>
        </p:nvSpPr>
        <p:spPr>
          <a:xfrm>
            <a:off x="4409599" y="3393996"/>
            <a:ext cx="636032" cy="283845"/>
          </a:xfrm>
          <a:prstGeom prst="rect">
            <a:avLst/>
          </a:prstGeom>
          <a:ln w="12700">
            <a:miter lim="400000"/>
          </a:ln>
        </p:spPr>
        <p:txBody>
          <a:bodyPr wrap="squar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龚炎</a:t>
            </a:r>
            <a:endParaRPr sz="750">
              <a:solidFill>
                <a:schemeClr val="bg1"/>
              </a:solidFill>
              <a:latin typeface="Arial" panose="020B0604020202020204" pitchFamily="34" charset="0"/>
            </a:endParaRPr>
          </a:p>
          <a:p>
            <a:endParaRPr sz="750">
              <a:solidFill>
                <a:schemeClr val="bg1"/>
              </a:solidFill>
              <a:latin typeface="Arial" panose="020B0604020202020204" pitchFamily="34" charset="0"/>
            </a:endParaRPr>
          </a:p>
        </p:txBody>
      </p:sp>
      <p:sp>
        <p:nvSpPr>
          <p:cNvPr id="187" name="郭强"/>
          <p:cNvSpPr txBox="1"/>
          <p:nvPr/>
        </p:nvSpPr>
        <p:spPr>
          <a:xfrm>
            <a:off x="5251966" y="3394105"/>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郭强</a:t>
            </a:r>
            <a:endParaRPr sz="750">
              <a:solidFill>
                <a:schemeClr val="bg1"/>
              </a:solidFill>
              <a:latin typeface="Arial" panose="020B0604020202020204" pitchFamily="34" charset="0"/>
            </a:endParaRPr>
          </a:p>
        </p:txBody>
      </p:sp>
      <p:sp>
        <p:nvSpPr>
          <p:cNvPr id="188" name="霍力"/>
          <p:cNvSpPr txBox="1"/>
          <p:nvPr/>
        </p:nvSpPr>
        <p:spPr>
          <a:xfrm>
            <a:off x="6109216" y="3394105"/>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霍力</a:t>
            </a:r>
            <a:endParaRPr sz="750">
              <a:solidFill>
                <a:schemeClr val="bg1"/>
              </a:solidFill>
              <a:latin typeface="Arial" panose="020B0604020202020204" pitchFamily="34" charset="0"/>
            </a:endParaRPr>
          </a:p>
        </p:txBody>
      </p:sp>
      <p:sp>
        <p:nvSpPr>
          <p:cNvPr id="189" name="李林"/>
          <p:cNvSpPr txBox="1"/>
          <p:nvPr/>
        </p:nvSpPr>
        <p:spPr>
          <a:xfrm>
            <a:off x="6931343" y="3394105"/>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李林</a:t>
            </a:r>
            <a:endParaRPr sz="750">
              <a:solidFill>
                <a:schemeClr val="bg1"/>
              </a:solidFill>
              <a:latin typeface="Arial" panose="020B0604020202020204" pitchFamily="34" charset="0"/>
            </a:endParaRPr>
          </a:p>
        </p:txBody>
      </p:sp>
      <p:sp>
        <p:nvSpPr>
          <p:cNvPr id="190" name="林华"/>
          <p:cNvSpPr txBox="1"/>
          <p:nvPr/>
        </p:nvSpPr>
        <p:spPr>
          <a:xfrm>
            <a:off x="7757556" y="3394105"/>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林华</a:t>
            </a:r>
            <a:endParaRPr sz="750">
              <a:solidFill>
                <a:schemeClr val="bg1"/>
              </a:solidFill>
              <a:latin typeface="Arial" panose="020B0604020202020204" pitchFamily="34" charset="0"/>
            </a:endParaRPr>
          </a:p>
        </p:txBody>
      </p:sp>
      <p:sp>
        <p:nvSpPr>
          <p:cNvPr id="191" name="刘小鹰"/>
          <p:cNvSpPr txBox="1"/>
          <p:nvPr/>
        </p:nvSpPr>
        <p:spPr>
          <a:xfrm>
            <a:off x="3690420" y="4618544"/>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刘小鹰</a:t>
            </a:r>
            <a:endParaRPr sz="750">
              <a:solidFill>
                <a:schemeClr val="bg1"/>
              </a:solidFill>
              <a:latin typeface="Arial" panose="020B0604020202020204" pitchFamily="34" charset="0"/>
            </a:endParaRPr>
          </a:p>
        </p:txBody>
      </p:sp>
      <p:sp>
        <p:nvSpPr>
          <p:cNvPr id="192" name="马兆丰"/>
          <p:cNvSpPr txBox="1"/>
          <p:nvPr/>
        </p:nvSpPr>
        <p:spPr>
          <a:xfrm>
            <a:off x="4456033" y="4594588"/>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马兆丰</a:t>
            </a:r>
            <a:endParaRPr sz="750">
              <a:solidFill>
                <a:schemeClr val="bg1"/>
              </a:solidFill>
              <a:latin typeface="Arial" panose="020B0604020202020204" pitchFamily="34" charset="0"/>
            </a:endParaRPr>
          </a:p>
        </p:txBody>
      </p:sp>
      <p:sp>
        <p:nvSpPr>
          <p:cNvPr id="193" name="帅初"/>
          <p:cNvSpPr txBox="1"/>
          <p:nvPr/>
        </p:nvSpPr>
        <p:spPr>
          <a:xfrm>
            <a:off x="5298400" y="4594588"/>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帅初</a:t>
            </a:r>
            <a:endParaRPr sz="750">
              <a:solidFill>
                <a:schemeClr val="bg1"/>
              </a:solidFill>
              <a:latin typeface="Arial" panose="020B0604020202020204" pitchFamily="34" charset="0"/>
            </a:endParaRPr>
          </a:p>
        </p:txBody>
      </p:sp>
      <p:sp>
        <p:nvSpPr>
          <p:cNvPr id="194" name="王峰"/>
          <p:cNvSpPr txBox="1"/>
          <p:nvPr/>
        </p:nvSpPr>
        <p:spPr>
          <a:xfrm>
            <a:off x="6155650" y="4594588"/>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王峰</a:t>
            </a:r>
            <a:endParaRPr sz="750">
              <a:solidFill>
                <a:schemeClr val="bg1"/>
              </a:solidFill>
              <a:latin typeface="Arial" panose="020B0604020202020204" pitchFamily="34" charset="0"/>
            </a:endParaRPr>
          </a:p>
        </p:txBody>
      </p:sp>
      <p:sp>
        <p:nvSpPr>
          <p:cNvPr id="195" name="肖飒"/>
          <p:cNvSpPr txBox="1"/>
          <p:nvPr/>
        </p:nvSpPr>
        <p:spPr>
          <a:xfrm>
            <a:off x="7003018" y="4594588"/>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肖飒</a:t>
            </a:r>
            <a:endParaRPr sz="750">
              <a:solidFill>
                <a:schemeClr val="bg1"/>
              </a:solidFill>
              <a:latin typeface="Arial" panose="020B0604020202020204" pitchFamily="34" charset="0"/>
            </a:endParaRPr>
          </a:p>
        </p:txBody>
      </p:sp>
      <p:sp>
        <p:nvSpPr>
          <p:cNvPr id="196" name="徐恪"/>
          <p:cNvSpPr txBox="1"/>
          <p:nvPr/>
        </p:nvSpPr>
        <p:spPr>
          <a:xfrm>
            <a:off x="7847324" y="4594588"/>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徐恪</a:t>
            </a:r>
            <a:endParaRPr sz="750">
              <a:solidFill>
                <a:schemeClr val="bg1"/>
              </a:solidFill>
              <a:latin typeface="Arial" panose="020B0604020202020204" pitchFamily="34" charset="0"/>
            </a:endParaRPr>
          </a:p>
        </p:txBody>
      </p:sp>
      <p:sp>
        <p:nvSpPr>
          <p:cNvPr id="200" name="方军"/>
          <p:cNvSpPr txBox="1"/>
          <p:nvPr/>
        </p:nvSpPr>
        <p:spPr>
          <a:xfrm>
            <a:off x="7814170" y="2096784"/>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方军</a:t>
            </a:r>
            <a:endParaRPr sz="750">
              <a:solidFill>
                <a:schemeClr val="bg1"/>
              </a:solidFill>
              <a:latin typeface="Arial" panose="020B0604020202020204" pitchFamily="34" charset="0"/>
            </a:endParaRPr>
          </a:p>
        </p:txBody>
      </p:sp>
      <p:sp>
        <p:nvSpPr>
          <p:cNvPr id="201" name="林华"/>
          <p:cNvSpPr txBox="1"/>
          <p:nvPr/>
        </p:nvSpPr>
        <p:spPr>
          <a:xfrm>
            <a:off x="6102820" y="2052509"/>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750">
                <a:solidFill>
                  <a:schemeClr val="bg1"/>
                </a:solidFill>
                <a:latin typeface="Arial" panose="020B0604020202020204" pitchFamily="34" charset="0"/>
              </a:rPr>
              <a:t>陈文君</a:t>
            </a:r>
            <a:endParaRPr lang="zh-CN" sz="750">
              <a:solidFill>
                <a:schemeClr val="bg1"/>
              </a:solidFill>
              <a:latin typeface="Arial" panose="020B0604020202020204" pitchFamily="34" charset="0"/>
            </a:endParaRPr>
          </a:p>
        </p:txBody>
      </p:sp>
      <p:sp>
        <p:nvSpPr>
          <p:cNvPr id="202" name="杨东"/>
          <p:cNvSpPr txBox="1"/>
          <p:nvPr/>
        </p:nvSpPr>
        <p:spPr>
          <a:xfrm>
            <a:off x="8628160" y="4594587"/>
            <a:ext cx="3390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750">
                <a:solidFill>
                  <a:schemeClr val="bg1"/>
                </a:solidFill>
                <a:latin typeface="Arial" panose="020B0604020202020204" pitchFamily="34" charset="0"/>
              </a:rPr>
              <a:t>袁煜明</a:t>
            </a:r>
            <a:endParaRPr lang="zh-CN" sz="750">
              <a:solidFill>
                <a:schemeClr val="bg1"/>
              </a:solidFill>
              <a:latin typeface="Arial" panose="020B0604020202020204" pitchFamily="34" charset="0"/>
            </a:endParaRPr>
          </a:p>
        </p:txBody>
      </p:sp>
      <p:sp>
        <p:nvSpPr>
          <p:cNvPr id="203" name="…"/>
          <p:cNvSpPr txBox="1"/>
          <p:nvPr/>
        </p:nvSpPr>
        <p:spPr>
          <a:xfrm>
            <a:off x="8687235" y="4594112"/>
            <a:ext cx="1485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a:t>
            </a:r>
            <a:endParaRPr sz="750">
              <a:solidFill>
                <a:schemeClr val="bg1"/>
              </a:solidFill>
              <a:latin typeface="Arial" panose="020B0604020202020204" pitchFamily="34" charset="0"/>
            </a:endParaRPr>
          </a:p>
        </p:txBody>
      </p:sp>
      <p:pic>
        <p:nvPicPr>
          <p:cNvPr id="32" name="图片 31" descr="龚炎"/>
          <p:cNvPicPr>
            <a:picLocks noChangeAspect="1"/>
          </p:cNvPicPr>
          <p:nvPr/>
        </p:nvPicPr>
        <p:blipFill>
          <a:blip r:embed="rId5"/>
          <a:srcRect l="22222" r="22222"/>
          <a:stretch>
            <a:fillRect/>
          </a:stretch>
        </p:blipFill>
        <p:spPr>
          <a:xfrm>
            <a:off x="4215051" y="2565321"/>
            <a:ext cx="714155" cy="714155"/>
          </a:xfrm>
          <a:prstGeom prst="ellipse">
            <a:avLst/>
          </a:prstGeom>
        </p:spPr>
      </p:pic>
      <p:pic>
        <p:nvPicPr>
          <p:cNvPr id="4" name="图片 3" descr="曹辉宁"/>
          <p:cNvPicPr>
            <a:picLocks noChangeAspect="1"/>
          </p:cNvPicPr>
          <p:nvPr/>
        </p:nvPicPr>
        <p:blipFill>
          <a:blip r:embed="rId6"/>
          <a:srcRect l="16636" r="16636"/>
          <a:stretch>
            <a:fillRect/>
          </a:stretch>
        </p:blipFill>
        <p:spPr>
          <a:xfrm>
            <a:off x="5105638" y="1250633"/>
            <a:ext cx="714155" cy="714155"/>
          </a:xfrm>
          <a:prstGeom prst="ellipse">
            <a:avLst/>
          </a:prstGeom>
        </p:spPr>
      </p:pic>
      <p:pic>
        <p:nvPicPr>
          <p:cNvPr id="14" name="图片 13" descr="马兆丰"/>
          <p:cNvPicPr>
            <a:picLocks noChangeAspect="1"/>
          </p:cNvPicPr>
          <p:nvPr/>
        </p:nvPicPr>
        <p:blipFill>
          <a:blip r:embed="rId7"/>
          <a:srcRect l="15738" t="-994" r="23627" b="994"/>
          <a:stretch>
            <a:fillRect/>
          </a:stretch>
        </p:blipFill>
        <p:spPr>
          <a:xfrm>
            <a:off x="4271010" y="3790474"/>
            <a:ext cx="714155" cy="714155"/>
          </a:xfrm>
          <a:prstGeom prst="ellipse">
            <a:avLst/>
          </a:prstGeom>
        </p:spPr>
      </p:pic>
      <p:pic>
        <p:nvPicPr>
          <p:cNvPr id="47" name="图片 46" descr="陈永伟"/>
          <p:cNvPicPr>
            <a:picLocks noChangeAspect="1"/>
          </p:cNvPicPr>
          <p:nvPr/>
        </p:nvPicPr>
        <p:blipFill>
          <a:blip r:embed="rId8"/>
          <a:srcRect l="11201" r="11201"/>
          <a:stretch>
            <a:fillRect/>
          </a:stretch>
        </p:blipFill>
        <p:spPr>
          <a:xfrm>
            <a:off x="6758702" y="1240869"/>
            <a:ext cx="714155" cy="714155"/>
          </a:xfrm>
          <a:prstGeom prst="ellipse">
            <a:avLst/>
          </a:prstGeom>
        </p:spPr>
      </p:pic>
      <p:pic>
        <p:nvPicPr>
          <p:cNvPr id="9" name="图片 8" descr="蔡栋"/>
          <p:cNvPicPr>
            <a:picLocks noChangeAspect="1"/>
          </p:cNvPicPr>
          <p:nvPr/>
        </p:nvPicPr>
        <p:blipFill>
          <a:blip r:embed="rId9"/>
          <a:stretch>
            <a:fillRect/>
          </a:stretch>
        </p:blipFill>
        <p:spPr>
          <a:xfrm>
            <a:off x="3453051" y="1250633"/>
            <a:ext cx="714155" cy="714155"/>
          </a:xfrm>
          <a:prstGeom prst="ellipse">
            <a:avLst/>
          </a:prstGeom>
        </p:spPr>
      </p:pic>
      <p:pic>
        <p:nvPicPr>
          <p:cNvPr id="17" name="图片 16" descr="方军"/>
          <p:cNvPicPr>
            <a:picLocks noChangeAspect="1"/>
          </p:cNvPicPr>
          <p:nvPr/>
        </p:nvPicPr>
        <p:blipFill>
          <a:blip r:embed="rId10"/>
          <a:srcRect l="-506" t="5407" r="506" b="30950"/>
          <a:stretch>
            <a:fillRect/>
          </a:stretch>
        </p:blipFill>
        <p:spPr>
          <a:xfrm>
            <a:off x="7574598" y="1266666"/>
            <a:ext cx="714155" cy="714155"/>
          </a:xfrm>
          <a:prstGeom prst="ellipse">
            <a:avLst/>
          </a:prstGeom>
        </p:spPr>
      </p:pic>
      <p:pic>
        <p:nvPicPr>
          <p:cNvPr id="45" name="图片 44" descr="霍力"/>
          <p:cNvPicPr>
            <a:picLocks noChangeAspect="1"/>
          </p:cNvPicPr>
          <p:nvPr/>
        </p:nvPicPr>
        <p:blipFill>
          <a:blip r:embed="rId11"/>
          <a:srcRect l="-606" t="319" r="606" b="33021"/>
          <a:stretch>
            <a:fillRect/>
          </a:stretch>
        </p:blipFill>
        <p:spPr>
          <a:xfrm>
            <a:off x="5876449" y="2565321"/>
            <a:ext cx="714155" cy="714155"/>
          </a:xfrm>
          <a:prstGeom prst="ellipse">
            <a:avLst/>
          </a:prstGeom>
        </p:spPr>
      </p:pic>
      <p:pic>
        <p:nvPicPr>
          <p:cNvPr id="2" name="图片 1" descr="李林"/>
          <p:cNvPicPr>
            <a:picLocks noChangeAspect="1"/>
          </p:cNvPicPr>
          <p:nvPr/>
        </p:nvPicPr>
        <p:blipFill>
          <a:blip r:embed="rId12"/>
          <a:srcRect l="30527" t="426" r="26499" b="35114"/>
          <a:stretch>
            <a:fillRect/>
          </a:stretch>
        </p:blipFill>
        <p:spPr>
          <a:xfrm>
            <a:off x="6698456" y="2565321"/>
            <a:ext cx="714155" cy="714155"/>
          </a:xfrm>
          <a:prstGeom prst="ellipse">
            <a:avLst/>
          </a:prstGeom>
        </p:spPr>
      </p:pic>
      <p:pic>
        <p:nvPicPr>
          <p:cNvPr id="23" name="图片 22" descr="刘小鹰"/>
          <p:cNvPicPr>
            <a:picLocks noChangeAspect="1"/>
          </p:cNvPicPr>
          <p:nvPr/>
        </p:nvPicPr>
        <p:blipFill>
          <a:blip r:embed="rId13"/>
          <a:srcRect l="9166" r="9166"/>
          <a:stretch>
            <a:fillRect/>
          </a:stretch>
        </p:blipFill>
        <p:spPr>
          <a:xfrm>
            <a:off x="3448764" y="3789759"/>
            <a:ext cx="714155" cy="714155"/>
          </a:xfrm>
          <a:prstGeom prst="ellipse">
            <a:avLst/>
          </a:prstGeom>
        </p:spPr>
      </p:pic>
      <p:pic>
        <p:nvPicPr>
          <p:cNvPr id="7" name="图片 6" descr="徐恪"/>
          <p:cNvPicPr>
            <a:picLocks noChangeAspect="1"/>
          </p:cNvPicPr>
          <p:nvPr/>
        </p:nvPicPr>
        <p:blipFill>
          <a:blip r:embed="rId14"/>
          <a:srcRect l="16667" r="16667"/>
          <a:stretch>
            <a:fillRect/>
          </a:stretch>
        </p:blipFill>
        <p:spPr>
          <a:xfrm>
            <a:off x="7574994" y="3790712"/>
            <a:ext cx="714155" cy="714155"/>
          </a:xfrm>
          <a:prstGeom prst="ellipse">
            <a:avLst/>
          </a:prstGeom>
        </p:spPr>
      </p:pic>
      <p:pic>
        <p:nvPicPr>
          <p:cNvPr id="6" name="图片 5" descr="陈文君"/>
          <p:cNvPicPr>
            <a:picLocks noChangeAspect="1"/>
          </p:cNvPicPr>
          <p:nvPr/>
        </p:nvPicPr>
        <p:blipFill>
          <a:blip r:embed="rId15"/>
          <a:srcRect t="12500" b="12500"/>
          <a:stretch>
            <a:fillRect/>
          </a:stretch>
        </p:blipFill>
        <p:spPr>
          <a:xfrm>
            <a:off x="5932408" y="1250394"/>
            <a:ext cx="714155" cy="714155"/>
          </a:xfrm>
          <a:prstGeom prst="ellipse">
            <a:avLst/>
          </a:prstGeom>
        </p:spPr>
      </p:pic>
      <p:sp>
        <p:nvSpPr>
          <p:cNvPr id="8" name="张首晟…"/>
          <p:cNvSpPr txBox="1"/>
          <p:nvPr/>
        </p:nvSpPr>
        <p:spPr>
          <a:xfrm>
            <a:off x="2363391" y="2066225"/>
            <a:ext cx="910590" cy="399415"/>
          </a:xfrm>
          <a:prstGeom prst="rect">
            <a:avLst/>
          </a:prstGeom>
          <a:ln w="12700">
            <a:miter lim="400000"/>
          </a:ln>
        </p:spPr>
        <p:txBody>
          <a:bodyPr wrap="none" lIns="26788" tIns="26788" rIns="26788" bIns="26788">
            <a:spAutoFit/>
          </a:bodyPr>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750">
                <a:solidFill>
                  <a:schemeClr val="bg1"/>
                </a:solidFill>
                <a:latin typeface="Arial" panose="020B0604020202020204" pitchFamily="34" charset="0"/>
              </a:rPr>
              <a:t>Don  Tapscott</a:t>
            </a:r>
            <a:endParaRPr lang="en-US" altLang="zh-CN"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750">
                <a:solidFill>
                  <a:schemeClr val="bg1"/>
                </a:solidFill>
                <a:latin typeface="Arial" panose="020B0604020202020204" pitchFamily="34" charset="0"/>
              </a:rPr>
              <a:t>《区块链革命》作者</a:t>
            </a:r>
            <a:endParaRPr lang="zh-CN" sz="750">
              <a:solidFill>
                <a:schemeClr val="bg1"/>
              </a:solidFill>
              <a:latin typeface="Arial" panose="020B0604020202020204" pitchFamily="34" charset="0"/>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sz="750">
                <a:solidFill>
                  <a:schemeClr val="bg1"/>
                </a:solidFill>
                <a:latin typeface="Arial" panose="020B0604020202020204" pitchFamily="34" charset="0"/>
              </a:rPr>
              <a:t>数字经济之父</a:t>
            </a:r>
            <a:endParaRPr lang="zh-CN" sz="750">
              <a:solidFill>
                <a:schemeClr val="bg1"/>
              </a:solidFill>
              <a:latin typeface="Arial" panose="020B0604020202020204" pitchFamily="34" charset="0"/>
            </a:endParaRPr>
          </a:p>
        </p:txBody>
      </p:sp>
      <p:sp>
        <p:nvSpPr>
          <p:cNvPr id="12" name="蔡栋"/>
          <p:cNvSpPr txBox="1"/>
          <p:nvPr/>
        </p:nvSpPr>
        <p:spPr>
          <a:xfrm>
            <a:off x="3685580" y="2054557"/>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a:solidFill>
                  <a:schemeClr val="bg1"/>
                </a:solidFill>
                <a:latin typeface="Arial" panose="020B0604020202020204" pitchFamily="34" charset="0"/>
              </a:rPr>
              <a:t>蔡栋</a:t>
            </a:r>
            <a:endParaRPr sz="750">
              <a:solidFill>
                <a:schemeClr val="bg1"/>
              </a:solidFill>
              <a:latin typeface="Arial" panose="020B0604020202020204" pitchFamily="34" charset="0"/>
            </a:endParaRPr>
          </a:p>
        </p:txBody>
      </p:sp>
      <p:pic>
        <p:nvPicPr>
          <p:cNvPr id="16" name="图片 15" descr="刘赫"/>
          <p:cNvPicPr>
            <a:picLocks noChangeAspect="1"/>
          </p:cNvPicPr>
          <p:nvPr/>
        </p:nvPicPr>
        <p:blipFill>
          <a:blip r:embed="rId16"/>
          <a:srcRect l="1701" t="3925" r="-1701" b="24499"/>
          <a:stretch>
            <a:fillRect/>
          </a:stretch>
        </p:blipFill>
        <p:spPr>
          <a:xfrm>
            <a:off x="8339614" y="2565202"/>
            <a:ext cx="714155" cy="714155"/>
          </a:xfrm>
          <a:prstGeom prst="ellipse">
            <a:avLst/>
          </a:prstGeom>
        </p:spPr>
      </p:pic>
      <p:sp>
        <p:nvSpPr>
          <p:cNvPr id="19" name="林华"/>
          <p:cNvSpPr txBox="1"/>
          <p:nvPr/>
        </p:nvSpPr>
        <p:spPr>
          <a:xfrm>
            <a:off x="8572182" y="3394105"/>
            <a:ext cx="24384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750">
                <a:solidFill>
                  <a:schemeClr val="bg1"/>
                </a:solidFill>
                <a:latin typeface="Arial" panose="020B0604020202020204" pitchFamily="34" charset="0"/>
              </a:rPr>
              <a:t>刘赫</a:t>
            </a:r>
            <a:endParaRPr lang="zh-CN" sz="750">
              <a:solidFill>
                <a:schemeClr val="bg1"/>
              </a:solidFill>
              <a:latin typeface="Arial" panose="020B0604020202020204" pitchFamily="34" charset="0"/>
            </a:endParaRPr>
          </a:p>
        </p:txBody>
      </p:sp>
      <p:pic>
        <p:nvPicPr>
          <p:cNvPr id="11" name="图片 10" descr="蔡维德"/>
          <p:cNvPicPr>
            <a:picLocks noChangeAspect="1"/>
          </p:cNvPicPr>
          <p:nvPr/>
        </p:nvPicPr>
        <p:blipFill>
          <a:blip r:embed="rId17"/>
          <a:stretch>
            <a:fillRect/>
          </a:stretch>
        </p:blipFill>
        <p:spPr>
          <a:xfrm>
            <a:off x="4279583" y="1240631"/>
            <a:ext cx="714155" cy="714155"/>
          </a:xfrm>
          <a:prstGeom prst="ellipse">
            <a:avLst/>
          </a:prstGeom>
        </p:spPr>
      </p:pic>
      <p:pic>
        <p:nvPicPr>
          <p:cNvPr id="15" name="图片 14" descr="肖飒"/>
          <p:cNvPicPr>
            <a:picLocks noChangeAspect="1"/>
          </p:cNvPicPr>
          <p:nvPr/>
        </p:nvPicPr>
        <p:blipFill>
          <a:blip r:embed="rId18"/>
          <a:srcRect t="12500" b="12500"/>
          <a:stretch>
            <a:fillRect/>
          </a:stretch>
        </p:blipFill>
        <p:spPr>
          <a:xfrm>
            <a:off x="6754654" y="3790236"/>
            <a:ext cx="714155" cy="714155"/>
          </a:xfrm>
          <a:prstGeom prst="ellipse">
            <a:avLst/>
          </a:prstGeom>
        </p:spPr>
      </p:pic>
      <p:pic>
        <p:nvPicPr>
          <p:cNvPr id="18" name="图片 17" descr="Don Tapscott"/>
          <p:cNvPicPr>
            <a:picLocks noChangeAspect="1"/>
          </p:cNvPicPr>
          <p:nvPr/>
        </p:nvPicPr>
        <p:blipFill>
          <a:blip r:embed="rId19"/>
          <a:srcRect l="-367" t="-329" r="367" b="18365"/>
          <a:stretch>
            <a:fillRect/>
          </a:stretch>
        </p:blipFill>
        <p:spPr>
          <a:xfrm>
            <a:off x="2335054" y="1240989"/>
            <a:ext cx="714155" cy="714155"/>
          </a:xfrm>
          <a:prstGeom prst="ellipse">
            <a:avLst/>
          </a:prstGeom>
        </p:spPr>
      </p:pic>
      <p:pic>
        <p:nvPicPr>
          <p:cNvPr id="20" name="图片 19" descr="周子衡"/>
          <p:cNvPicPr>
            <a:picLocks noChangeAspect="1"/>
          </p:cNvPicPr>
          <p:nvPr/>
        </p:nvPicPr>
        <p:blipFill>
          <a:blip r:embed="rId20"/>
          <a:srcRect l="12503" r="12503"/>
          <a:stretch>
            <a:fillRect/>
          </a:stretch>
        </p:blipFill>
        <p:spPr>
          <a:xfrm>
            <a:off x="2334697" y="2565321"/>
            <a:ext cx="714155" cy="714155"/>
          </a:xfrm>
          <a:prstGeom prst="ellipse">
            <a:avLst/>
          </a:prstGeom>
        </p:spPr>
      </p:pic>
      <p:pic>
        <p:nvPicPr>
          <p:cNvPr id="21" name="图片 20" descr="斯雪明"/>
          <p:cNvPicPr>
            <a:picLocks noChangeAspect="1"/>
          </p:cNvPicPr>
          <p:nvPr/>
        </p:nvPicPr>
        <p:blipFill>
          <a:blip r:embed="rId21"/>
          <a:srcRect l="-599" t="3838" r="599" b="27287"/>
          <a:stretch>
            <a:fillRect/>
          </a:stretch>
        </p:blipFill>
        <p:spPr>
          <a:xfrm>
            <a:off x="1291352" y="2565321"/>
            <a:ext cx="714155" cy="714155"/>
          </a:xfrm>
          <a:prstGeom prst="ellipse">
            <a:avLst/>
          </a:prstGeom>
        </p:spPr>
      </p:pic>
      <p:pic>
        <p:nvPicPr>
          <p:cNvPr id="22" name="图片 21" descr="林华2"/>
          <p:cNvPicPr>
            <a:picLocks noChangeAspect="1"/>
          </p:cNvPicPr>
          <p:nvPr/>
        </p:nvPicPr>
        <p:blipFill>
          <a:blip r:embed="rId22"/>
          <a:srcRect t="8563" b="8563"/>
          <a:stretch>
            <a:fillRect/>
          </a:stretch>
        </p:blipFill>
        <p:spPr>
          <a:xfrm>
            <a:off x="7524988" y="2565202"/>
            <a:ext cx="714155" cy="714155"/>
          </a:xfrm>
          <a:prstGeom prst="ellipse">
            <a:avLst/>
          </a:prstGeom>
        </p:spPr>
      </p:pic>
      <p:pic>
        <p:nvPicPr>
          <p:cNvPr id="24" name="图片 23" descr="王峰"/>
          <p:cNvPicPr>
            <a:picLocks noChangeAspect="1"/>
          </p:cNvPicPr>
          <p:nvPr/>
        </p:nvPicPr>
        <p:blipFill>
          <a:blip r:embed="rId23"/>
          <a:srcRect l="-2955" t="-76" r="2955" b="45702"/>
          <a:stretch>
            <a:fillRect/>
          </a:stretch>
        </p:blipFill>
        <p:spPr>
          <a:xfrm>
            <a:off x="5932408" y="3790117"/>
            <a:ext cx="714155" cy="714155"/>
          </a:xfrm>
          <a:prstGeom prst="ellipse">
            <a:avLst/>
          </a:prstGeom>
        </p:spPr>
      </p:pic>
      <p:pic>
        <p:nvPicPr>
          <p:cNvPr id="25" name="图片 24" descr="帅初"/>
          <p:cNvPicPr>
            <a:picLocks noChangeAspect="1"/>
          </p:cNvPicPr>
          <p:nvPr/>
        </p:nvPicPr>
        <p:blipFill>
          <a:blip r:embed="rId24"/>
          <a:srcRect l="16682" r="16682"/>
          <a:stretch>
            <a:fillRect/>
          </a:stretch>
        </p:blipFill>
        <p:spPr>
          <a:xfrm>
            <a:off x="5101709" y="3790236"/>
            <a:ext cx="714155" cy="714155"/>
          </a:xfrm>
          <a:prstGeom prst="ellipse">
            <a:avLst/>
          </a:prstGeom>
        </p:spPr>
      </p:pic>
      <p:pic>
        <p:nvPicPr>
          <p:cNvPr id="26" name="图片 25" descr="郭强"/>
          <p:cNvPicPr>
            <a:picLocks noChangeAspect="1"/>
          </p:cNvPicPr>
          <p:nvPr/>
        </p:nvPicPr>
        <p:blipFill>
          <a:blip r:embed="rId25"/>
          <a:srcRect l="1801" r="1801"/>
          <a:stretch>
            <a:fillRect/>
          </a:stretch>
        </p:blipFill>
        <p:spPr>
          <a:xfrm>
            <a:off x="5045750" y="2565321"/>
            <a:ext cx="714155" cy="714155"/>
          </a:xfrm>
          <a:prstGeom prst="ellipse">
            <a:avLst/>
          </a:prstGeom>
        </p:spPr>
      </p:pic>
      <p:pic>
        <p:nvPicPr>
          <p:cNvPr id="3" name="图片 2" descr="杨东"/>
          <p:cNvPicPr>
            <a:picLocks noChangeAspect="1"/>
          </p:cNvPicPr>
          <p:nvPr/>
        </p:nvPicPr>
        <p:blipFill>
          <a:blip r:embed="rId26"/>
          <a:srcRect l="429" t="7201" r="-429" b="26055"/>
          <a:stretch>
            <a:fillRect/>
          </a:stretch>
        </p:blipFill>
        <p:spPr>
          <a:xfrm>
            <a:off x="1291590" y="3790117"/>
            <a:ext cx="714155" cy="714155"/>
          </a:xfrm>
          <a:prstGeom prst="ellipse">
            <a:avLst/>
          </a:prstGeom>
        </p:spPr>
      </p:pic>
      <p:pic>
        <p:nvPicPr>
          <p:cNvPr id="10" name="图片 9" descr="孟岩"/>
          <p:cNvPicPr>
            <a:picLocks noChangeAspect="1"/>
          </p:cNvPicPr>
          <p:nvPr/>
        </p:nvPicPr>
        <p:blipFill>
          <a:blip r:embed="rId27"/>
          <a:srcRect l="1103" t="5730" r="-1103" b="27604"/>
          <a:stretch>
            <a:fillRect/>
          </a:stretch>
        </p:blipFill>
        <p:spPr>
          <a:xfrm>
            <a:off x="2334816" y="3789759"/>
            <a:ext cx="714155" cy="714155"/>
          </a:xfrm>
          <a:prstGeom prst="ellipse">
            <a:avLst/>
          </a:prstGeom>
        </p:spPr>
      </p:pic>
      <p:pic>
        <p:nvPicPr>
          <p:cNvPr id="5" name="图片 4" descr="冯新"/>
          <p:cNvPicPr>
            <a:picLocks noChangeAspect="1"/>
          </p:cNvPicPr>
          <p:nvPr/>
        </p:nvPicPr>
        <p:blipFill>
          <a:blip r:embed="rId28"/>
          <a:stretch>
            <a:fillRect/>
          </a:stretch>
        </p:blipFill>
        <p:spPr>
          <a:xfrm>
            <a:off x="3448764" y="2565321"/>
            <a:ext cx="714155" cy="714155"/>
          </a:xfrm>
          <a:prstGeom prst="ellipse">
            <a:avLst/>
          </a:prstGeom>
        </p:spPr>
      </p:pic>
      <p:sp>
        <p:nvSpPr>
          <p:cNvPr id="13" name="龚炎"/>
          <p:cNvSpPr txBox="1"/>
          <p:nvPr/>
        </p:nvSpPr>
        <p:spPr>
          <a:xfrm>
            <a:off x="3685461" y="3385899"/>
            <a:ext cx="636032" cy="283845"/>
          </a:xfrm>
          <a:prstGeom prst="rect">
            <a:avLst/>
          </a:prstGeom>
          <a:ln w="12700">
            <a:miter lim="400000"/>
          </a:ln>
        </p:spPr>
        <p:txBody>
          <a:bodyPr wrap="squar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750">
                <a:solidFill>
                  <a:schemeClr val="bg1"/>
                </a:solidFill>
                <a:latin typeface="Arial" panose="020B0604020202020204" pitchFamily="34" charset="0"/>
              </a:rPr>
              <a:t>冯新</a:t>
            </a:r>
            <a:endParaRPr lang="zh-CN" sz="750">
              <a:solidFill>
                <a:schemeClr val="bg1"/>
              </a:solidFill>
              <a:latin typeface="Arial" panose="020B0604020202020204" pitchFamily="34" charset="0"/>
            </a:endParaRPr>
          </a:p>
          <a:p>
            <a:endParaRPr lang="zh-CN" sz="750">
              <a:solidFill>
                <a:schemeClr val="bg1"/>
              </a:solidFill>
              <a:latin typeface="Arial" panose="020B0604020202020204" pitchFamily="34" charset="0"/>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文本框 15"/>
          <p:cNvSpPr txBox="1">
            <a:spLocks noGrp="1"/>
          </p:cNvSpPr>
          <p:nvPr>
            <p:ph type="body" idx="13"/>
          </p:nvPr>
        </p:nvSpPr>
        <p:spPr>
          <a:xfrm>
            <a:off x="16151" y="81316"/>
            <a:ext cx="7886700" cy="3263504"/>
          </a:xfrm>
          <a:prstGeom prst="rect">
            <a:avLst/>
          </a:prstGeom>
        </p:spPr>
        <p:txBody>
          <a:bodyPr/>
          <a:lstStyle>
            <a:lvl1pPr marL="0" indent="0" defTabSz="1828800">
              <a:spcBef>
                <a:spcPts val="0"/>
              </a:spcBef>
              <a:buSzTx/>
              <a:buNone/>
              <a:defRPr sz="4000" spc="83">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solidFill>
                  <a:schemeClr val="bg1"/>
                </a:solidFill>
                <a:latin typeface="Arial" panose="020B0604020202020204" pitchFamily="34" charset="0"/>
              </a:rPr>
              <a:t> </a:t>
            </a:r>
            <a:r>
              <a:rPr sz="1800" dirty="0">
                <a:solidFill>
                  <a:schemeClr val="bg1"/>
                </a:solidFill>
                <a:latin typeface="Arial" panose="020B0604020202020204" pitchFamily="34" charset="0"/>
              </a:rPr>
              <a:t>Highlights: "Top Block</a:t>
            </a:r>
            <a:r>
              <a:rPr lang="en-US" sz="1800" dirty="0">
                <a:solidFill>
                  <a:schemeClr val="bg1"/>
                </a:solidFill>
                <a:latin typeface="Arial" panose="020B0604020202020204" pitchFamily="34" charset="0"/>
              </a:rPr>
              <a:t>chain</a:t>
            </a:r>
            <a:r>
              <a:rPr sz="1800" dirty="0">
                <a:solidFill>
                  <a:schemeClr val="bg1"/>
                </a:solidFill>
                <a:latin typeface="Arial" panose="020B0604020202020204" pitchFamily="34" charset="0"/>
              </a:rPr>
              <a:t> Tutor"</a:t>
            </a:r>
            <a:endParaRPr sz="1800" dirty="0">
              <a:solidFill>
                <a:schemeClr val="bg1"/>
              </a:solidFill>
              <a:latin typeface="Arial" panose="020B0604020202020204" pitchFamily="34" charset="0"/>
            </a:endParaRPr>
          </a:p>
        </p:txBody>
      </p:sp>
      <p:sp>
        <p:nvSpPr>
          <p:cNvPr id="144" name="由全球区块链思想者、区块链技术专家、区块链行业领军人物组成"/>
          <p:cNvSpPr txBox="1">
            <a:spLocks noGrp="1"/>
          </p:cNvSpPr>
          <p:nvPr>
            <p:ph type="body" idx="14"/>
          </p:nvPr>
        </p:nvSpPr>
        <p:spPr>
          <a:xfrm>
            <a:off x="96948" y="362075"/>
            <a:ext cx="7886700" cy="3263504"/>
          </a:xfrm>
          <a:prstGeom prst="rect">
            <a:avLst/>
          </a:prstGeom>
        </p:spPr>
        <p:txBody>
          <a:bodyPr/>
          <a:lstStyle>
            <a:lvl1pPr marL="0" indent="0" defTabSz="825500">
              <a:spcBef>
                <a:spcPts val="2000"/>
              </a:spcBef>
              <a:buSzTx/>
              <a:buNone/>
              <a:defRPr sz="2400">
                <a:solidFill>
                  <a:srgbClr val="535353"/>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600" dirty="0">
                <a:solidFill>
                  <a:schemeClr val="bg1"/>
                </a:solidFill>
                <a:latin typeface="Arial" panose="020B0604020202020204" pitchFamily="34" charset="0"/>
              </a:rPr>
              <a:t>Composed of global blockchain thinkers, blockchain technologists, and blockchain industr</a:t>
            </a:r>
            <a:r>
              <a:rPr lang="en-US" sz="1600" dirty="0">
                <a:solidFill>
                  <a:schemeClr val="bg1"/>
                </a:solidFill>
                <a:latin typeface="Arial" panose="020B0604020202020204" pitchFamily="34" charset="0"/>
              </a:rPr>
              <a:t>ial</a:t>
            </a:r>
            <a:r>
              <a:rPr sz="1600" dirty="0">
                <a:solidFill>
                  <a:schemeClr val="bg1"/>
                </a:solidFill>
                <a:latin typeface="Arial" panose="020B0604020202020204" pitchFamily="34" charset="0"/>
              </a:rPr>
              <a:t> leaders</a:t>
            </a:r>
            <a:endParaRPr sz="1600" dirty="0">
              <a:solidFill>
                <a:schemeClr val="bg1"/>
              </a:solidFill>
              <a:latin typeface="Arial" panose="020B0604020202020204" pitchFamily="34" charset="0"/>
            </a:endParaRPr>
          </a:p>
          <a:p>
            <a:endParaRPr sz="1600" dirty="0">
              <a:solidFill>
                <a:schemeClr val="bg1"/>
              </a:solidFill>
              <a:latin typeface="Arial" panose="020B0604020202020204" pitchFamily="34" charset="0"/>
            </a:endParaRPr>
          </a:p>
        </p:txBody>
      </p:sp>
      <p:sp>
        <p:nvSpPr>
          <p:cNvPr id="145" name="课程主任"/>
          <p:cNvSpPr txBox="1"/>
          <p:nvPr/>
        </p:nvSpPr>
        <p:spPr>
          <a:xfrm>
            <a:off x="181610" y="977927"/>
            <a:ext cx="988060"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sz="1050">
                <a:solidFill>
                  <a:schemeClr val="bg1"/>
                </a:solidFill>
                <a:latin typeface="Arial" panose="020B0604020202020204" pitchFamily="34" charset="0"/>
              </a:rPr>
              <a:t>Course </a:t>
            </a:r>
            <a:r>
              <a:rPr lang="en-US" sz="1050">
                <a:solidFill>
                  <a:schemeClr val="bg1"/>
                </a:solidFill>
                <a:latin typeface="Arial" panose="020B0604020202020204" pitchFamily="34" charset="0"/>
              </a:rPr>
              <a:t>D</a:t>
            </a:r>
            <a:r>
              <a:rPr sz="1050">
                <a:solidFill>
                  <a:schemeClr val="bg1"/>
                </a:solidFill>
                <a:latin typeface="Arial" panose="020B0604020202020204" pitchFamily="34" charset="0"/>
              </a:rPr>
              <a:t>irector</a:t>
            </a:r>
            <a:endParaRPr sz="1050">
              <a:solidFill>
                <a:schemeClr val="bg1"/>
              </a:solidFill>
              <a:latin typeface="Arial" panose="020B0604020202020204" pitchFamily="34" charset="0"/>
            </a:endParaRPr>
          </a:p>
        </p:txBody>
      </p:sp>
      <p:pic>
        <p:nvPicPr>
          <p:cNvPr id="146" name="image10.png" descr="image10.png"/>
          <p:cNvPicPr>
            <a:picLocks noChangeAspect="1"/>
          </p:cNvPicPr>
          <p:nvPr/>
        </p:nvPicPr>
        <p:blipFill>
          <a:blip r:embed="rId1"/>
          <a:srcRect l="15285" t="1545" r="15285" b="38336"/>
          <a:stretch>
            <a:fillRect/>
          </a:stretch>
        </p:blipFill>
        <p:spPr>
          <a:xfrm>
            <a:off x="291116" y="1240779"/>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47" name="于佳宁…"/>
          <p:cNvSpPr txBox="1"/>
          <p:nvPr/>
        </p:nvSpPr>
        <p:spPr>
          <a:xfrm>
            <a:off x="279686" y="2036654"/>
            <a:ext cx="769944" cy="391795"/>
          </a:xfrm>
          <a:prstGeom prst="rect">
            <a:avLst/>
          </a:prstGeom>
          <a:ln w="12700">
            <a:miter lim="400000"/>
          </a:ln>
        </p:spPr>
        <p:txBody>
          <a:bodyPr wrap="square" lIns="26788" tIns="26788" rIns="26788" bIns="26788">
            <a:spAutoFit/>
          </a:bodyPr>
          <a:lstStyle/>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800" b="1" dirty="0">
                <a:solidFill>
                  <a:schemeClr val="bg1"/>
                </a:solidFill>
                <a:latin typeface="Arial" panose="020B0604020202020204" pitchFamily="34" charset="0"/>
              </a:rPr>
              <a:t>Yu</a:t>
            </a:r>
            <a:r>
              <a:rPr lang="zh-CN" altLang="en-US" sz="800" b="1" dirty="0">
                <a:solidFill>
                  <a:schemeClr val="bg1"/>
                </a:solidFill>
                <a:latin typeface="Arial" panose="020B0604020202020204" pitchFamily="34" charset="0"/>
              </a:rPr>
              <a:t> </a:t>
            </a:r>
            <a:r>
              <a:rPr lang="en-US" altLang="zh-CN" sz="800" b="1" dirty="0" err="1">
                <a:solidFill>
                  <a:schemeClr val="bg1"/>
                </a:solidFill>
                <a:latin typeface="Arial" panose="020B0604020202020204" pitchFamily="34" charset="0"/>
              </a:rPr>
              <a:t>Jianing</a:t>
            </a:r>
            <a:endParaRPr sz="800" b="1" dirty="0">
              <a:solidFill>
                <a:schemeClr val="bg1"/>
              </a:solidFill>
              <a:latin typeface="Arial" panose="020B0604020202020204" pitchFamily="34" charset="0"/>
            </a:endParaRPr>
          </a:p>
          <a:p>
            <a:pPr>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700" dirty="0">
                <a:solidFill>
                  <a:schemeClr val="bg1"/>
                </a:solidFill>
                <a:latin typeface="Arial" panose="020B0604020202020204" pitchFamily="34" charset="0"/>
              </a:rPr>
              <a:t>President of </a:t>
            </a:r>
            <a:endParaRPr lang="en-US" sz="700" dirty="0">
              <a:solidFill>
                <a:schemeClr val="bg1"/>
              </a:solidFill>
              <a:latin typeface="Arial" panose="020B0604020202020204" pitchFamily="34" charset="0"/>
            </a:endParaRPr>
          </a:p>
          <a:p>
            <a:pPr>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700" dirty="0" err="1">
                <a:solidFill>
                  <a:schemeClr val="bg1"/>
                </a:solidFill>
                <a:latin typeface="微软雅黑" panose="020B0503020204020204" charset="-122"/>
                <a:ea typeface="微软雅黑" panose="020B0503020204020204" charset="-122"/>
              </a:rPr>
              <a:t>Huobi</a:t>
            </a:r>
            <a:r>
              <a:rPr lang="en-US" sz="700" dirty="0">
                <a:solidFill>
                  <a:schemeClr val="bg1"/>
                </a:solidFill>
                <a:latin typeface="Arial" panose="020B0604020202020204" pitchFamily="34" charset="0"/>
              </a:rPr>
              <a:t> </a:t>
            </a:r>
            <a:r>
              <a:rPr lang="en-US" sz="700" dirty="0">
                <a:solidFill>
                  <a:schemeClr val="bg1"/>
                </a:solidFill>
                <a:latin typeface="微软雅黑" panose="020B0503020204020204" charset="-122"/>
                <a:ea typeface="微软雅黑" panose="020B0503020204020204" charset="-122"/>
              </a:rPr>
              <a:t>University</a:t>
            </a:r>
            <a:endParaRPr lang="en-US" sz="700" dirty="0">
              <a:solidFill>
                <a:schemeClr val="bg1"/>
              </a:solidFill>
              <a:latin typeface="微软雅黑" panose="020B0503020204020204" charset="-122"/>
              <a:ea typeface="微软雅黑" panose="020B0503020204020204" charset="-122"/>
            </a:endParaRPr>
          </a:p>
        </p:txBody>
      </p:sp>
      <p:sp>
        <p:nvSpPr>
          <p:cNvPr id="148" name="课程学术指导"/>
          <p:cNvSpPr txBox="1"/>
          <p:nvPr/>
        </p:nvSpPr>
        <p:spPr>
          <a:xfrm>
            <a:off x="1219200" y="977927"/>
            <a:ext cx="1247775"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sz="1050">
                <a:solidFill>
                  <a:schemeClr val="bg1"/>
                </a:solidFill>
                <a:latin typeface="Arial" panose="020B0604020202020204" pitchFamily="34" charset="0"/>
              </a:rPr>
              <a:t>Academic </a:t>
            </a:r>
            <a:r>
              <a:rPr lang="en-US" sz="1050">
                <a:solidFill>
                  <a:schemeClr val="bg1"/>
                </a:solidFill>
                <a:latin typeface="Arial" panose="020B0604020202020204" pitchFamily="34" charset="0"/>
              </a:rPr>
              <a:t>G</a:t>
            </a:r>
            <a:r>
              <a:rPr sz="1050">
                <a:solidFill>
                  <a:schemeClr val="bg1"/>
                </a:solidFill>
                <a:latin typeface="Arial" panose="020B0604020202020204" pitchFamily="34" charset="0"/>
              </a:rPr>
              <a:t>uidance</a:t>
            </a:r>
            <a:endParaRPr sz="1050">
              <a:solidFill>
                <a:schemeClr val="bg1"/>
              </a:solidFill>
              <a:latin typeface="Arial" panose="020B0604020202020204" pitchFamily="34" charset="0"/>
            </a:endParaRPr>
          </a:p>
        </p:txBody>
      </p:sp>
      <p:pic>
        <p:nvPicPr>
          <p:cNvPr id="149" name="Image" descr="Image"/>
          <p:cNvPicPr>
            <a:picLocks noChangeAspect="1"/>
          </p:cNvPicPr>
          <p:nvPr/>
        </p:nvPicPr>
        <p:blipFill>
          <a:blip r:embed="rId2"/>
          <a:srcRect l="9354" t="1222" r="16294" b="49299"/>
          <a:stretch>
            <a:fillRect/>
          </a:stretch>
        </p:blipFill>
        <p:spPr>
          <a:xfrm>
            <a:off x="1291241" y="1250304"/>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51" name="张首晟…"/>
          <p:cNvSpPr txBox="1"/>
          <p:nvPr/>
        </p:nvSpPr>
        <p:spPr>
          <a:xfrm>
            <a:off x="1169670" y="1964690"/>
            <a:ext cx="1251585" cy="584200"/>
          </a:xfrm>
          <a:prstGeom prst="rect">
            <a:avLst/>
          </a:prstGeom>
          <a:ln w="12700">
            <a:miter lim="400000"/>
          </a:ln>
        </p:spPr>
        <p:txBody>
          <a:bodyPr wrap="square" lIns="26788" tIns="26788" rIns="26788" bIns="26788">
            <a:spAutoFit/>
          </a:bodyPr>
          <a:lstStyle/>
          <a:p>
            <a:pPr>
              <a:lnSpc>
                <a:spcPct val="150000"/>
              </a:lnSpc>
            </a:pPr>
            <a:r>
              <a:rPr lang="en-US" altLang="zh-CN" sz="800" b="1" dirty="0" err="1">
                <a:solidFill>
                  <a:schemeClr val="bg1"/>
                </a:solidFill>
                <a:latin typeface="微软雅黑" panose="020B0503020204020204" charset="-122"/>
                <a:ea typeface="微软雅黑" panose="020B0503020204020204" charset="-122"/>
                <a:cs typeface="苹方-简" charset="-122"/>
              </a:rPr>
              <a:t>Shousheng</a:t>
            </a:r>
            <a:r>
              <a:rPr lang="en-US" altLang="zh-CN" sz="800" b="1" dirty="0">
                <a:solidFill>
                  <a:schemeClr val="bg1"/>
                </a:solidFill>
                <a:latin typeface="微软雅黑" panose="020B0503020204020204" charset="-122"/>
                <a:ea typeface="微软雅黑" panose="020B0503020204020204" charset="-122"/>
                <a:cs typeface="苹方-简" charset="-122"/>
              </a:rPr>
              <a:t> Zhang</a:t>
            </a:r>
            <a:endParaRPr sz="800" dirty="0">
              <a:solidFill>
                <a:schemeClr val="bg1"/>
              </a:solidFill>
              <a:latin typeface="微软雅黑" panose="020B0503020204020204" charset="-122"/>
              <a:ea typeface="微软雅黑" panose="020B0503020204020204" charset="-122"/>
              <a:cs typeface="苹方-简" charset="-122"/>
              <a:sym typeface="+mn-ea"/>
            </a:endParaRPr>
          </a:p>
          <a:p>
            <a:pPr>
              <a:lnSpc>
                <a:spcPct val="150000"/>
              </a:lnSpc>
            </a:pPr>
            <a:r>
              <a:rPr sz="500" dirty="0">
                <a:solidFill>
                  <a:schemeClr val="bg1"/>
                </a:solidFill>
                <a:latin typeface="微软雅黑" panose="020B0503020204020204" charset="-122"/>
                <a:ea typeface="微软雅黑" panose="020B0503020204020204" charset="-122"/>
                <a:cs typeface="苹方-简" charset="-122"/>
                <a:sym typeface="+mn-ea"/>
              </a:rPr>
              <a:t>Professor of Stanford University</a:t>
            </a:r>
            <a:endParaRPr sz="500" dirty="0">
              <a:solidFill>
                <a:schemeClr val="bg1"/>
              </a:solidFill>
              <a:latin typeface="微软雅黑" panose="020B0503020204020204" charset="-122"/>
              <a:ea typeface="微软雅黑" panose="020B0503020204020204" charset="-122"/>
              <a:cs typeface="苹方-简" charset="-122"/>
              <a:sym typeface="+mn-ea"/>
            </a:endParaRPr>
          </a:p>
          <a:p>
            <a:pPr>
              <a:lnSpc>
                <a:spcPct val="150000"/>
              </a:lnSpc>
            </a:pPr>
            <a:r>
              <a:rPr sz="500" dirty="0">
                <a:solidFill>
                  <a:schemeClr val="bg1"/>
                </a:solidFill>
                <a:latin typeface="微软雅黑" panose="020B0503020204020204" charset="-122"/>
                <a:ea typeface="微软雅黑" panose="020B0503020204020204" charset="-122"/>
                <a:cs typeface="苹方-简" charset="-122"/>
                <a:sym typeface="+mn-ea"/>
              </a:rPr>
              <a:t>Foreign academician of the Chinese Academy of Sciences</a:t>
            </a:r>
            <a:endParaRPr sz="500" dirty="0">
              <a:solidFill>
                <a:schemeClr val="bg1"/>
              </a:solidFill>
              <a:latin typeface="微软雅黑" panose="020B0503020204020204" charset="-122"/>
              <a:ea typeface="微软雅黑" panose="020B0503020204020204" charset="-122"/>
              <a:cs typeface="苹方-简" charset="-122"/>
              <a:sym typeface="+mn-ea"/>
            </a:endParaRPr>
          </a:p>
        </p:txBody>
      </p:sp>
      <p:sp>
        <p:nvSpPr>
          <p:cNvPr id="155" name="斯雪明…"/>
          <p:cNvSpPr txBox="1"/>
          <p:nvPr/>
        </p:nvSpPr>
        <p:spPr>
          <a:xfrm>
            <a:off x="1306146" y="3410438"/>
            <a:ext cx="653415" cy="360680"/>
          </a:xfrm>
          <a:prstGeom prst="rect">
            <a:avLst/>
          </a:prstGeom>
          <a:ln w="12700">
            <a:miter lim="400000"/>
          </a:ln>
        </p:spPr>
        <p:txBody>
          <a:bodyPr wrap="none" lIns="26788" tIns="26788" rIns="26788" bIns="26788">
            <a:spAutoFit/>
          </a:bodyPr>
          <a:lstStyle/>
          <a:p>
            <a:pPr algn="l"/>
            <a:r>
              <a:rPr lang="en-US" altLang="zh-CN" sz="800" b="1" dirty="0" err="1">
                <a:solidFill>
                  <a:schemeClr val="bg1"/>
                </a:solidFill>
                <a:latin typeface="微软雅黑" panose="020B0503020204020204" charset="-122"/>
                <a:ea typeface="微软雅黑" panose="020B0503020204020204" charset="-122"/>
                <a:cs typeface="苹方-简" charset="-122"/>
              </a:rPr>
              <a:t>Xueming</a:t>
            </a:r>
            <a:r>
              <a:rPr lang="en-US" altLang="zh-CN" sz="800" b="1" dirty="0">
                <a:solidFill>
                  <a:schemeClr val="bg1"/>
                </a:solidFill>
                <a:latin typeface="微软雅黑" panose="020B0503020204020204" charset="-122"/>
                <a:ea typeface="微软雅黑" panose="020B0503020204020204" charset="-122"/>
                <a:cs typeface="苹方-简" charset="-122"/>
              </a:rPr>
              <a:t> Si</a:t>
            </a:r>
            <a:endParaRPr lang="en-US" altLang="zh-CN" sz="800" b="1" dirty="0">
              <a:solidFill>
                <a:schemeClr val="bg1"/>
              </a:solidFill>
              <a:latin typeface="微软雅黑" panose="020B0503020204020204" charset="-122"/>
              <a:ea typeface="微软雅黑" panose="020B0503020204020204" charset="-122"/>
              <a:cs typeface="苹方-简" charset="-122"/>
            </a:endParaRPr>
          </a:p>
          <a:p>
            <a:pPr algn="l"/>
            <a:r>
              <a:rPr lang="zh-CN" altLang="en-US" sz="600" dirty="0">
                <a:solidFill>
                  <a:schemeClr val="bg1"/>
                </a:solidFill>
                <a:latin typeface="微软雅黑" panose="020B0503020204020204" charset="-122"/>
                <a:ea typeface="微软雅黑" panose="020B0503020204020204" charset="-122"/>
                <a:cs typeface="苹方-简" charset="-122"/>
              </a:rPr>
              <a:t>Professor of </a:t>
            </a:r>
            <a:endParaRPr lang="zh-CN" altLang="en-US" sz="600" dirty="0">
              <a:solidFill>
                <a:schemeClr val="bg1"/>
              </a:solidFill>
              <a:latin typeface="微软雅黑" panose="020B0503020204020204" charset="-122"/>
              <a:ea typeface="微软雅黑" panose="020B0503020204020204" charset="-122"/>
              <a:cs typeface="苹方-简" charset="-122"/>
            </a:endParaRPr>
          </a:p>
          <a:p>
            <a:pPr algn="l"/>
            <a:r>
              <a:rPr lang="en-US" altLang="zh-CN" sz="600" dirty="0">
                <a:solidFill>
                  <a:schemeClr val="bg1"/>
                </a:solidFill>
                <a:latin typeface="微软雅黑" panose="020B0503020204020204" charset="-122"/>
                <a:ea typeface="微软雅黑" panose="020B0503020204020204" charset="-122"/>
                <a:cs typeface="苹方-简" charset="-122"/>
              </a:rPr>
              <a:t>F</a:t>
            </a:r>
            <a:r>
              <a:rPr lang="zh-CN" altLang="en-US" sz="600" dirty="0">
                <a:solidFill>
                  <a:schemeClr val="bg1"/>
                </a:solidFill>
                <a:latin typeface="微软雅黑" panose="020B0503020204020204" charset="-122"/>
                <a:ea typeface="微软雅黑" panose="020B0503020204020204" charset="-122"/>
                <a:cs typeface="苹方-简" charset="-122"/>
              </a:rPr>
              <a:t>udan </a:t>
            </a:r>
            <a:r>
              <a:rPr lang="en-US" altLang="zh-CN" sz="600" dirty="0">
                <a:solidFill>
                  <a:schemeClr val="bg1"/>
                </a:solidFill>
                <a:latin typeface="微软雅黑" panose="020B0503020204020204" charset="-122"/>
                <a:ea typeface="微软雅黑" panose="020B0503020204020204" charset="-122"/>
                <a:cs typeface="苹方-简" charset="-122"/>
              </a:rPr>
              <a:t>u</a:t>
            </a:r>
            <a:r>
              <a:rPr lang="zh-CN" altLang="en-US" sz="600" dirty="0">
                <a:solidFill>
                  <a:schemeClr val="bg1"/>
                </a:solidFill>
                <a:latin typeface="微软雅黑" panose="020B0503020204020204" charset="-122"/>
                <a:ea typeface="微软雅黑" panose="020B0503020204020204" charset="-122"/>
                <a:cs typeface="苹方-简" charset="-122"/>
              </a:rPr>
              <a:t>niversity</a:t>
            </a:r>
            <a:endParaRPr lang="zh-CN" altLang="en-US" sz="600" dirty="0">
              <a:solidFill>
                <a:schemeClr val="bg1"/>
              </a:solidFill>
              <a:latin typeface="微软雅黑" panose="020B0503020204020204" charset="-122"/>
              <a:ea typeface="微软雅黑" panose="020B0503020204020204" charset="-122"/>
              <a:cs typeface="苹方-简" charset="-122"/>
            </a:endParaRPr>
          </a:p>
        </p:txBody>
      </p:sp>
      <p:sp>
        <p:nvSpPr>
          <p:cNvPr id="156" name="周子衡…"/>
          <p:cNvSpPr txBox="1"/>
          <p:nvPr/>
        </p:nvSpPr>
        <p:spPr>
          <a:xfrm>
            <a:off x="2243055" y="3410438"/>
            <a:ext cx="1498600" cy="49149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26788" tIns="26788" rIns="26788" bIns="26788">
            <a:spAutoFit/>
          </a:bodyPr>
          <a:lstStyle/>
          <a:p>
            <a:pPr algn="l"/>
            <a:r>
              <a:rPr lang="en-US" altLang="zh-CN" sz="800" b="1" dirty="0" err="1">
                <a:solidFill>
                  <a:schemeClr val="bg1"/>
                </a:solidFill>
                <a:latin typeface="微软雅黑" panose="020B0503020204020204" charset="-122"/>
                <a:ea typeface="微软雅黑" panose="020B0503020204020204" charset="-122"/>
                <a:cs typeface="苹方-简" charset="-122"/>
              </a:rPr>
              <a:t>Ziheng</a:t>
            </a:r>
            <a:r>
              <a:rPr lang="en-US" altLang="zh-CN" sz="800" b="1" dirty="0">
                <a:solidFill>
                  <a:schemeClr val="bg1"/>
                </a:solidFill>
                <a:latin typeface="微软雅黑" panose="020B0503020204020204" charset="-122"/>
                <a:ea typeface="微软雅黑" panose="020B0503020204020204" charset="-122"/>
                <a:cs typeface="苹方-简" charset="-122"/>
              </a:rPr>
              <a:t> Zhou</a:t>
            </a:r>
            <a:endParaRPr lang="zh-CN" altLang="en-US" sz="800" dirty="0">
              <a:solidFill>
                <a:schemeClr val="bg1"/>
              </a:solidFill>
              <a:latin typeface="微软雅黑" panose="020B0503020204020204" charset="-122"/>
              <a:ea typeface="微软雅黑" panose="020B0503020204020204" charset="-122"/>
              <a:cs typeface="苹方-简" charset="-122"/>
            </a:endParaRPr>
          </a:p>
          <a:p>
            <a:pPr algn="l"/>
            <a:r>
              <a:rPr lang="zh-CN" altLang="en-US" sz="500" dirty="0">
                <a:solidFill>
                  <a:schemeClr val="bg1"/>
                </a:solidFill>
                <a:latin typeface="微软雅黑" panose="020B0503020204020204" charset="-122"/>
                <a:ea typeface="微软雅黑" panose="020B0503020204020204" charset="-122"/>
                <a:cs typeface="苹方-简" charset="-122"/>
              </a:rPr>
              <a:t>Associate Research Fellow, Institute of Finance, </a:t>
            </a:r>
            <a:endParaRPr lang="zh-CN" altLang="en-US" sz="500" dirty="0">
              <a:solidFill>
                <a:schemeClr val="bg1"/>
              </a:solidFill>
              <a:latin typeface="微软雅黑" panose="020B0503020204020204" charset="-122"/>
              <a:ea typeface="微软雅黑" panose="020B0503020204020204" charset="-122"/>
              <a:cs typeface="苹方-简" charset="-122"/>
            </a:endParaRPr>
          </a:p>
          <a:p>
            <a:pPr algn="l"/>
            <a:r>
              <a:rPr lang="zh-CN" altLang="en-US" sz="500" dirty="0">
                <a:solidFill>
                  <a:schemeClr val="bg1"/>
                </a:solidFill>
                <a:latin typeface="微软雅黑" panose="020B0503020204020204" charset="-122"/>
                <a:ea typeface="微软雅黑" panose="020B0503020204020204" charset="-122"/>
                <a:cs typeface="苹方-简" charset="-122"/>
              </a:rPr>
              <a:t>Chinese Academy of Social Sciences </a:t>
            </a:r>
            <a:r>
              <a:rPr lang="zh-CN" altLang="en-US" sz="800"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dirty="0">
              <a:solidFill>
                <a:schemeClr val="bg1"/>
              </a:solidFill>
              <a:latin typeface="Arial" panose="020B0604020202020204" pitchFamily="34" charset="0"/>
            </a:endParaRPr>
          </a:p>
        </p:txBody>
      </p:sp>
      <p:pic>
        <p:nvPicPr>
          <p:cNvPr id="157" name="Image" descr="Image"/>
          <p:cNvPicPr>
            <a:picLocks noChangeAspect="1"/>
          </p:cNvPicPr>
          <p:nvPr/>
        </p:nvPicPr>
        <p:blipFill>
          <a:blip r:embed="rId3"/>
          <a:srcRect l="29294" t="1107" r="45790" b="57367"/>
          <a:stretch>
            <a:fillRect/>
          </a:stretch>
        </p:blipFill>
        <p:spPr>
          <a:xfrm>
            <a:off x="8395463" y="3790215"/>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59" name="袁煜明…"/>
          <p:cNvSpPr txBox="1"/>
          <p:nvPr/>
        </p:nvSpPr>
        <p:spPr>
          <a:xfrm>
            <a:off x="1375929" y="4643750"/>
            <a:ext cx="962660" cy="715010"/>
          </a:xfrm>
          <a:prstGeom prst="rect">
            <a:avLst/>
          </a:prstGeom>
          <a:ln w="12700">
            <a:miter lim="400000"/>
          </a:ln>
        </p:spPr>
        <p:txBody>
          <a:bodyPr wrap="none" lIns="26788" tIns="26788" rIns="26788" bIns="26788">
            <a:spAutoFit/>
          </a:bodyPr>
          <a:lstStyle/>
          <a:p>
            <a:pPr algn="l">
              <a:lnSpc>
                <a:spcPct val="150000"/>
              </a:lnSpc>
            </a:pPr>
            <a:r>
              <a:rPr lang="en-US" altLang="zh-CN" sz="800" b="1" dirty="0">
                <a:solidFill>
                  <a:schemeClr val="bg1"/>
                </a:solidFill>
                <a:latin typeface="微软雅黑" panose="020B0503020204020204" charset="-122"/>
                <a:ea typeface="微软雅黑" panose="020B0503020204020204" charset="-122"/>
                <a:cs typeface="苹方-简" charset="-122"/>
              </a:rPr>
              <a:t>Dong Yang</a:t>
            </a:r>
            <a:endParaRPr lang="en-US" altLang="zh-CN" sz="800" b="1" dirty="0">
              <a:solidFill>
                <a:schemeClr val="bg1"/>
              </a:solidFill>
              <a:latin typeface="微软雅黑" panose="020B0503020204020204" charset="-122"/>
              <a:ea typeface="微软雅黑" panose="020B0503020204020204" charset="-122"/>
              <a:cs typeface="苹方-简" charset="-122"/>
            </a:endParaRPr>
          </a:p>
          <a:p>
            <a:pPr algn="l">
              <a:lnSpc>
                <a:spcPct val="150000"/>
              </a:lnSpc>
            </a:pPr>
            <a:r>
              <a:rPr lang="zh-CN" altLang="en-US" sz="500" dirty="0">
                <a:solidFill>
                  <a:schemeClr val="bg1"/>
                </a:solidFill>
                <a:latin typeface="微软雅黑" panose="020B0503020204020204" charset="-122"/>
                <a:ea typeface="微软雅黑" panose="020B0503020204020204" charset="-122"/>
                <a:cs typeface="苹方-简" charset="-122"/>
              </a:rPr>
              <a:t>Vice </a:t>
            </a:r>
            <a:r>
              <a:rPr lang="en-US" altLang="zh-CN" sz="500" dirty="0">
                <a:solidFill>
                  <a:schemeClr val="bg1"/>
                </a:solidFill>
                <a:latin typeface="微软雅黑" panose="020B0503020204020204" charset="-122"/>
                <a:ea typeface="微软雅黑" panose="020B0503020204020204" charset="-122"/>
                <a:cs typeface="苹方-简" charset="-122"/>
              </a:rPr>
              <a:t>D</a:t>
            </a:r>
            <a:r>
              <a:rPr lang="zh-CN" altLang="en-US" sz="500" dirty="0">
                <a:solidFill>
                  <a:schemeClr val="bg1"/>
                </a:solidFill>
                <a:latin typeface="微软雅黑" panose="020B0503020204020204" charset="-122"/>
                <a:ea typeface="微软雅黑" panose="020B0503020204020204" charset="-122"/>
                <a:cs typeface="苹方-简" charset="-122"/>
              </a:rPr>
              <a:t>ean of </a:t>
            </a:r>
            <a:r>
              <a:rPr lang="en-US" altLang="zh-CN" sz="500" dirty="0">
                <a:solidFill>
                  <a:schemeClr val="bg1"/>
                </a:solidFill>
                <a:latin typeface="微软雅黑" panose="020B0503020204020204" charset="-122"/>
                <a:ea typeface="微软雅黑" panose="020B0503020204020204" charset="-122"/>
                <a:cs typeface="苹方-简" charset="-122"/>
              </a:rPr>
              <a:t>L</a:t>
            </a:r>
            <a:r>
              <a:rPr lang="zh-CN" altLang="en-US" sz="500" dirty="0">
                <a:solidFill>
                  <a:schemeClr val="bg1"/>
                </a:solidFill>
                <a:latin typeface="微软雅黑" panose="020B0503020204020204" charset="-122"/>
                <a:ea typeface="微软雅黑" panose="020B0503020204020204" charset="-122"/>
                <a:cs typeface="苹方-简" charset="-122"/>
              </a:rPr>
              <a:t>aw </a:t>
            </a:r>
            <a:r>
              <a:rPr lang="en-US" altLang="zh-CN" sz="500" dirty="0">
                <a:solidFill>
                  <a:schemeClr val="bg1"/>
                </a:solidFill>
                <a:latin typeface="微软雅黑" panose="020B0503020204020204" charset="-122"/>
                <a:ea typeface="微软雅黑" panose="020B0503020204020204" charset="-122"/>
                <a:cs typeface="苹方-简" charset="-122"/>
              </a:rPr>
              <a:t>S</a:t>
            </a:r>
            <a:r>
              <a:rPr lang="zh-CN" altLang="en-US" sz="500" dirty="0">
                <a:solidFill>
                  <a:schemeClr val="bg1"/>
                </a:solidFill>
                <a:latin typeface="微软雅黑" panose="020B0503020204020204" charset="-122"/>
                <a:ea typeface="微软雅黑" panose="020B0503020204020204" charset="-122"/>
                <a:cs typeface="苹方-简" charset="-122"/>
              </a:rPr>
              <a:t>chool </a:t>
            </a:r>
            <a:endParaRPr lang="zh-CN" altLang="en-US" sz="500" dirty="0">
              <a:solidFill>
                <a:schemeClr val="bg1"/>
              </a:solidFill>
              <a:latin typeface="微软雅黑" panose="020B0503020204020204" charset="-122"/>
              <a:ea typeface="微软雅黑" panose="020B0503020204020204" charset="-122"/>
              <a:cs typeface="苹方-简" charset="-122"/>
            </a:endParaRPr>
          </a:p>
          <a:p>
            <a:pPr algn="l">
              <a:lnSpc>
                <a:spcPct val="150000"/>
              </a:lnSpc>
            </a:pPr>
            <a:r>
              <a:rPr lang="zh-CN" altLang="en-US" sz="500" dirty="0">
                <a:solidFill>
                  <a:schemeClr val="bg1"/>
                </a:solidFill>
                <a:latin typeface="微软雅黑" panose="020B0503020204020204" charset="-122"/>
                <a:ea typeface="微软雅黑" panose="020B0503020204020204" charset="-122"/>
                <a:cs typeface="苹方-简" charset="-122"/>
              </a:rPr>
              <a:t>of </a:t>
            </a:r>
            <a:r>
              <a:rPr lang="en-US" altLang="zh-CN" sz="500" dirty="0">
                <a:solidFill>
                  <a:schemeClr val="bg1"/>
                </a:solidFill>
                <a:latin typeface="微软雅黑" panose="020B0503020204020204" charset="-122"/>
                <a:ea typeface="微软雅黑" panose="020B0503020204020204" charset="-122"/>
                <a:cs typeface="苹方-简" charset="-122"/>
              </a:rPr>
              <a:t>Ren</a:t>
            </a:r>
            <a:r>
              <a:rPr lang="zh-CN" altLang="en-US" sz="500" dirty="0">
                <a:solidFill>
                  <a:schemeClr val="bg1"/>
                </a:solidFill>
                <a:latin typeface="微软雅黑" panose="020B0503020204020204" charset="-122"/>
                <a:ea typeface="微软雅黑" panose="020B0503020204020204" charset="-122"/>
                <a:cs typeface="苹方-简" charset="-122"/>
              </a:rPr>
              <a:t>min </a:t>
            </a:r>
            <a:r>
              <a:rPr lang="en-US" altLang="zh-CN" sz="500" dirty="0">
                <a:solidFill>
                  <a:schemeClr val="bg1"/>
                </a:solidFill>
                <a:latin typeface="微软雅黑" panose="020B0503020204020204" charset="-122"/>
                <a:ea typeface="微软雅黑" panose="020B0503020204020204" charset="-122"/>
                <a:cs typeface="苹方-简" charset="-122"/>
              </a:rPr>
              <a:t>U</a:t>
            </a:r>
            <a:r>
              <a:rPr lang="zh-CN" altLang="en-US" sz="500" dirty="0">
                <a:solidFill>
                  <a:schemeClr val="bg1"/>
                </a:solidFill>
                <a:latin typeface="微软雅黑" panose="020B0503020204020204" charset="-122"/>
                <a:ea typeface="微软雅黑" panose="020B0503020204020204" charset="-122"/>
                <a:cs typeface="苹方-简" charset="-122"/>
              </a:rPr>
              <a:t>niversity of China</a:t>
            </a:r>
            <a:endParaRPr lang="zh-CN" altLang="en-US" sz="800" dirty="0">
              <a:solidFill>
                <a:schemeClr val="bg1"/>
              </a:solidFill>
              <a:latin typeface="微软雅黑" panose="020B0503020204020204" charset="-122"/>
              <a:ea typeface="微软雅黑" panose="020B0503020204020204" charset="-122"/>
              <a:cs typeface="苹方-简" charset="-122"/>
            </a:endParaRPr>
          </a:p>
          <a:p>
            <a:pPr algn="l"/>
            <a:r>
              <a:rPr lang="zh-CN" altLang="en-US" sz="800" dirty="0">
                <a:solidFill>
                  <a:schemeClr val="bg1"/>
                </a:solidFill>
                <a:latin typeface="微软雅黑" panose="020B0503020204020204" charset="-122"/>
                <a:ea typeface="微软雅黑" panose="020B0503020204020204" charset="-122"/>
                <a:cs typeface="苹方-简" charset="-122"/>
                <a:sym typeface="Helvetica Neue"/>
              </a:rPr>
              <a:t>     </a:t>
            </a:r>
            <a:endParaRPr lang="zh-CN" altLang="en-US" sz="800" dirty="0">
              <a:solidFill>
                <a:schemeClr val="bg1"/>
              </a:solidFill>
              <a:latin typeface="微软雅黑" panose="020B0503020204020204" charset="-122"/>
              <a:ea typeface="微软雅黑" panose="020B0503020204020204" charset="-122"/>
              <a:cs typeface="苹方-简" charset="-122"/>
              <a:sym typeface="Helvetica Neue"/>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800" dirty="0">
              <a:solidFill>
                <a:schemeClr val="bg1"/>
              </a:solidFill>
              <a:latin typeface="Arial" panose="020B0604020202020204" pitchFamily="34" charset="0"/>
              <a:sym typeface="Helvetica Neue"/>
            </a:endParaRPr>
          </a:p>
        </p:txBody>
      </p:sp>
      <p:sp>
        <p:nvSpPr>
          <p:cNvPr id="160" name="孟岩…"/>
          <p:cNvSpPr txBox="1"/>
          <p:nvPr/>
        </p:nvSpPr>
        <p:spPr>
          <a:xfrm>
            <a:off x="2420715" y="4668094"/>
            <a:ext cx="1179195" cy="499110"/>
          </a:xfrm>
          <a:prstGeom prst="rect">
            <a:avLst/>
          </a:prstGeom>
          <a:ln w="12700">
            <a:miter lim="400000"/>
          </a:ln>
        </p:spPr>
        <p:txBody>
          <a:bodyPr wrap="none" lIns="26788" tIns="26788" rIns="26788" bIns="26788">
            <a:spAutoFit/>
          </a:bodyPr>
          <a:lstStyle/>
          <a:p>
            <a:pPr algn="l"/>
            <a:r>
              <a:rPr lang="en-US" altLang="zh-CN" sz="700" b="1" dirty="0">
                <a:solidFill>
                  <a:schemeClr val="bg1"/>
                </a:solidFill>
                <a:latin typeface="微软雅黑" panose="020B0503020204020204" charset="-122"/>
                <a:ea typeface="微软雅黑" panose="020B0503020204020204" charset="-122"/>
                <a:cs typeface="苹方-简" charset="-122"/>
              </a:rPr>
              <a:t>Yan Meng</a:t>
            </a:r>
            <a:endParaRPr lang="en-US" altLang="zh-CN" sz="700" b="1" dirty="0">
              <a:solidFill>
                <a:schemeClr val="bg1"/>
              </a:solidFill>
              <a:latin typeface="微软雅黑" panose="020B0503020204020204" charset="-122"/>
              <a:ea typeface="微软雅黑" panose="020B0503020204020204" charset="-122"/>
              <a:cs typeface="苹方-简" charset="-122"/>
            </a:endParaRPr>
          </a:p>
          <a:p>
            <a:pPr algn="l" defTabSz="821055" eaLnBrk="1" hangingPunct="0">
              <a:lnSpc>
                <a:spcPct val="100000"/>
              </a:lnSpc>
              <a:spcBef>
                <a:spcPts val="0"/>
              </a:spcBef>
              <a:spcAft>
                <a:spcPts val="0"/>
              </a:spcAft>
              <a:buClrTx/>
              <a:buSzTx/>
              <a:buFontTx/>
            </a:pPr>
            <a:endParaRPr lang="en-US" altLang="zh-CN" sz="400" dirty="0" smtClean="0">
              <a:solidFill>
                <a:schemeClr val="bg1"/>
              </a:solidFill>
              <a:latin typeface="微软雅黑" panose="020B0503020204020204" charset="-122"/>
              <a:ea typeface="微软雅黑" panose="020B0503020204020204" charset="-122"/>
              <a:cs typeface="苹方-简" charset="-122"/>
              <a:sym typeface="+mn-ea"/>
            </a:endParaRPr>
          </a:p>
          <a:p>
            <a:pPr algn="l" defTabSz="821055" eaLnBrk="1" hangingPunct="0">
              <a:lnSpc>
                <a:spcPct val="100000"/>
              </a:lnSpc>
              <a:spcBef>
                <a:spcPts val="0"/>
              </a:spcBef>
              <a:spcAft>
                <a:spcPts val="0"/>
              </a:spcAft>
              <a:buClrTx/>
              <a:buSzTx/>
              <a:buFontTx/>
            </a:pP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V</a:t>
            </a: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ice Chairman of Blockchain</a:t>
            </a:r>
            <a:endParaRPr lang="zh-CN" altLang="en-US" sz="400" dirty="0" smtClean="0">
              <a:solidFill>
                <a:schemeClr val="bg1"/>
              </a:solidFill>
              <a:latin typeface="微软雅黑" panose="020B0503020204020204" charset="-122"/>
              <a:ea typeface="微软雅黑" panose="020B0503020204020204" charset="-122"/>
              <a:cs typeface="苹方-简" charset="-122"/>
              <a:sym typeface="+mn-ea"/>
            </a:endParaRPr>
          </a:p>
          <a:p>
            <a:pPr algn="l" defTabSz="821055" eaLnBrk="1" hangingPunct="0">
              <a:lnSpc>
                <a:spcPct val="100000"/>
              </a:lnSpc>
              <a:spcBef>
                <a:spcPts val="0"/>
              </a:spcBef>
              <a:spcAft>
                <a:spcPts val="0"/>
              </a:spcAft>
              <a:buClrTx/>
              <a:buSzTx/>
              <a:buFontTx/>
            </a:pP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 </a:t>
            </a: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Expert </a:t>
            </a: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Committee</a:t>
            </a: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 CCIA</a:t>
            </a: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 </a:t>
            </a:r>
            <a:endParaRPr lang="zh-CN" altLang="en-US" sz="400" dirty="0" smtClean="0">
              <a:solidFill>
                <a:schemeClr val="bg1"/>
              </a:solidFill>
              <a:latin typeface="微软雅黑" panose="020B0503020204020204" charset="-122"/>
              <a:ea typeface="微软雅黑" panose="020B0503020204020204" charset="-122"/>
              <a:cs typeface="苹方-简" charset="-122"/>
              <a:sym typeface="+mn-ea"/>
            </a:endParaRPr>
          </a:p>
          <a:p>
            <a:pPr algn="l" defTabSz="821055" eaLnBrk="1" hangingPunct="0">
              <a:lnSpc>
                <a:spcPct val="100000"/>
              </a:lnSpc>
              <a:spcBef>
                <a:spcPts val="0"/>
              </a:spcBef>
              <a:spcAft>
                <a:spcPts val="0"/>
              </a:spcAft>
              <a:buClrTx/>
              <a:buSzTx/>
              <a:buFontTx/>
            </a:pPr>
            <a:endParaRPr kumimoji="0" lang="zh-CN" altLang="en-US" sz="400" i="0" u="none" strike="noStrike" cap="none" spc="0" normalizeH="0" baseline="0" dirty="0" smtClean="0">
              <a:solidFill>
                <a:schemeClr val="bg1"/>
              </a:solidFill>
              <a:latin typeface="微软雅黑" panose="020B0503020204020204" charset="-122"/>
              <a:ea typeface="微软雅黑" panose="020B0503020204020204" charset="-122"/>
              <a:cs typeface="苹方-简" charset="-122"/>
              <a:sym typeface="Helvetica Neue"/>
            </a:endParaRPr>
          </a:p>
          <a:p>
            <a:pPr algn="l" defTabSz="821055" eaLnBrk="1" hangingPunct="0">
              <a:lnSpc>
                <a:spcPct val="100000"/>
              </a:lnSpc>
              <a:spcBef>
                <a:spcPts val="0"/>
              </a:spcBef>
              <a:spcAft>
                <a:spcPts val="0"/>
              </a:spcAft>
              <a:buClrTx/>
              <a:buSzTx/>
              <a:buFontTx/>
            </a:pP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Vice President of</a:t>
            </a: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 CSDN</a:t>
            </a: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 </a:t>
            </a:r>
            <a:r>
              <a:rPr lang="zh-CN" altLang="en-US" sz="400" dirty="0" smtClean="0">
                <a:solidFill>
                  <a:schemeClr val="bg1"/>
                </a:solidFill>
                <a:latin typeface="微软雅黑" panose="020B0503020204020204" charset="-122"/>
                <a:ea typeface="微软雅黑" panose="020B0503020204020204" charset="-122"/>
                <a:cs typeface="苹方-简" charset="-122"/>
                <a:sym typeface="+mn-ea"/>
              </a:rPr>
              <a:t>CEO </a:t>
            </a:r>
            <a:r>
              <a:rPr lang="en-US" altLang="zh-CN" sz="400" dirty="0" smtClean="0">
                <a:solidFill>
                  <a:schemeClr val="bg1"/>
                </a:solidFill>
                <a:latin typeface="微软雅黑" panose="020B0503020204020204" charset="-122"/>
                <a:ea typeface="微软雅黑" panose="020B0503020204020204" charset="-122"/>
                <a:cs typeface="苹方-简" charset="-122"/>
                <a:sym typeface="+mn-ea"/>
              </a:rPr>
              <a:t>of PDJ Education</a:t>
            </a:r>
            <a:endParaRPr kumimoji="0" lang="en-US" altLang="zh-CN" sz="200" b="0" i="0" u="none" strike="noStrike" cap="none" normalizeH="0" baseline="0" dirty="0" smtClean="0">
              <a:solidFill>
                <a:schemeClr val="bg1"/>
              </a:solidFill>
              <a:latin typeface="微软雅黑" panose="020B0503020204020204" charset="-122"/>
              <a:ea typeface="微软雅黑" panose="020B0503020204020204" charset="-122"/>
              <a:cs typeface="苹方-简" charset="-122"/>
              <a:sym typeface="+mn-ea"/>
            </a:endParaRPr>
          </a:p>
          <a:p>
            <a:endParaRPr kumimoji="0" lang="en-US" altLang="zh-CN" sz="200" b="0" i="0" u="none" strike="noStrike" cap="none" normalizeH="0" baseline="0" dirty="0" smtClean="0">
              <a:solidFill>
                <a:schemeClr val="bg1"/>
              </a:solidFill>
              <a:latin typeface="微软雅黑" panose="020B0503020204020204" charset="-122"/>
              <a:ea typeface="微软雅黑" panose="020B0503020204020204" charset="-122"/>
              <a:cs typeface="苹方-简" charset="-122"/>
              <a:sym typeface="+mn-ea"/>
            </a:endParaRPr>
          </a:p>
        </p:txBody>
      </p:sp>
      <p:sp>
        <p:nvSpPr>
          <p:cNvPr id="161" name="课程导师与业界嘉宾"/>
          <p:cNvSpPr txBox="1"/>
          <p:nvPr/>
        </p:nvSpPr>
        <p:spPr>
          <a:xfrm>
            <a:off x="3409950" y="977927"/>
            <a:ext cx="2306320" cy="214630"/>
          </a:xfrm>
          <a:prstGeom prst="rect">
            <a:avLst/>
          </a:prstGeom>
          <a:ln w="12700">
            <a:miter lim="400000"/>
          </a:ln>
        </p:spPr>
        <p:txBody>
          <a:bodyPr wrap="none" lIns="26788" tIns="26788" rIns="26788" bIns="26788">
            <a:spAutoFit/>
          </a:bodyPr>
          <a:lstStyle>
            <a:lvl1pPr algn="l">
              <a:defRPr sz="28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sz="1050">
                <a:solidFill>
                  <a:schemeClr val="bg1"/>
                </a:solidFill>
                <a:latin typeface="Arial" panose="020B0604020202020204" pitchFamily="34" charset="0"/>
              </a:rPr>
              <a:t>Course Instructor and Industry Guests</a:t>
            </a:r>
            <a:endParaRPr sz="1050">
              <a:solidFill>
                <a:schemeClr val="bg1"/>
              </a:solidFill>
              <a:latin typeface="Arial" panose="020B0604020202020204" pitchFamily="34" charset="0"/>
            </a:endParaRPr>
          </a:p>
        </p:txBody>
      </p:sp>
      <p:pic>
        <p:nvPicPr>
          <p:cNvPr id="162" name="Image" descr="Image"/>
          <p:cNvPicPr>
            <a:picLocks noChangeAspect="1"/>
          </p:cNvPicPr>
          <p:nvPr/>
        </p:nvPicPr>
        <p:blipFill>
          <a:blip r:embed="rId4"/>
          <a:srcRect l="30162" t="451" r="20533" b="33808"/>
          <a:stretch>
            <a:fillRect/>
          </a:stretch>
        </p:blipFill>
        <p:spPr>
          <a:xfrm>
            <a:off x="3452821" y="1266615"/>
            <a:ext cx="714359" cy="7143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headEnd/>
            <a:tailEnd/>
          </a:ln>
        </p:spPr>
      </p:pic>
      <p:sp>
        <p:nvSpPr>
          <p:cNvPr id="183" name="曹辉宁"/>
          <p:cNvSpPr txBox="1"/>
          <p:nvPr/>
        </p:nvSpPr>
        <p:spPr>
          <a:xfrm>
            <a:off x="5103405" y="2036196"/>
            <a:ext cx="753008"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err="1">
                <a:solidFill>
                  <a:schemeClr val="bg1"/>
                </a:solidFill>
                <a:latin typeface="微软雅黑" panose="020B0503020204020204" charset="-122"/>
                <a:ea typeface="微软雅黑" panose="020B0503020204020204" charset="-122"/>
                <a:cs typeface="苹方-简" charset="-122"/>
                <a:sym typeface="Helvetica Neue"/>
              </a:rPr>
              <a:t>Huining</a:t>
            </a:r>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 Cao</a:t>
            </a:r>
            <a:r>
              <a:rPr lang="zh-CN" altLang="en-US" sz="800"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p:txBody>
      </p:sp>
      <p:sp>
        <p:nvSpPr>
          <p:cNvPr id="187" name="郭强"/>
          <p:cNvSpPr txBox="1"/>
          <p:nvPr/>
        </p:nvSpPr>
        <p:spPr>
          <a:xfrm>
            <a:off x="5251966" y="3394105"/>
            <a:ext cx="579884"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err="1">
                <a:solidFill>
                  <a:schemeClr val="bg1"/>
                </a:solidFill>
                <a:latin typeface="Arial" panose="020B0604020202020204" pitchFamily="34" charset="0"/>
              </a:rPr>
              <a:t>Qiang</a:t>
            </a:r>
            <a:r>
              <a:rPr lang="zh-CN" altLang="en-US" sz="800" b="1" dirty="0">
                <a:solidFill>
                  <a:schemeClr val="bg1"/>
                </a:solidFill>
                <a:latin typeface="Arial" panose="020B0604020202020204" pitchFamily="34" charset="0"/>
              </a:rPr>
              <a:t> </a:t>
            </a:r>
            <a:r>
              <a:rPr lang="en-US" altLang="zh-CN" sz="800" b="1" dirty="0">
                <a:solidFill>
                  <a:schemeClr val="bg1"/>
                </a:solidFill>
                <a:latin typeface="Arial" panose="020B0604020202020204" pitchFamily="34" charset="0"/>
              </a:rPr>
              <a:t>Guo</a:t>
            </a:r>
            <a:endParaRPr sz="800" b="1" dirty="0">
              <a:solidFill>
                <a:schemeClr val="bg1"/>
              </a:solidFill>
              <a:latin typeface="Arial" panose="020B0604020202020204" pitchFamily="34" charset="0"/>
            </a:endParaRPr>
          </a:p>
        </p:txBody>
      </p:sp>
      <p:sp>
        <p:nvSpPr>
          <p:cNvPr id="188" name="霍力"/>
          <p:cNvSpPr txBox="1"/>
          <p:nvPr/>
        </p:nvSpPr>
        <p:spPr>
          <a:xfrm>
            <a:off x="6108143" y="3354286"/>
            <a:ext cx="393936" cy="217029"/>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nSpc>
                <a:spcPct val="150000"/>
              </a:lnSpc>
            </a:pPr>
            <a:r>
              <a:rPr lang="en-US" altLang="zh-CN" sz="800" b="1" dirty="0">
                <a:solidFill>
                  <a:schemeClr val="bg1"/>
                </a:solidFill>
                <a:latin typeface="微软雅黑" panose="020B0503020204020204" charset="-122"/>
                <a:ea typeface="微软雅黑" panose="020B0503020204020204" charset="-122"/>
                <a:cs typeface="苹方-简" charset="-122"/>
              </a:rPr>
              <a:t>li </a:t>
            </a:r>
            <a:r>
              <a:rPr lang="en-US" altLang="zh-CN" sz="800" b="1" dirty="0" err="1">
                <a:solidFill>
                  <a:schemeClr val="bg1"/>
                </a:solidFill>
                <a:latin typeface="微软雅黑" panose="020B0503020204020204" charset="-122"/>
                <a:ea typeface="微软雅黑" panose="020B0503020204020204" charset="-122"/>
                <a:cs typeface="苹方-简" charset="-122"/>
              </a:rPr>
              <a:t>Huo</a:t>
            </a:r>
            <a:r>
              <a:rPr lang="zh-CN" altLang="en-US" sz="800"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p:txBody>
      </p:sp>
      <p:sp>
        <p:nvSpPr>
          <p:cNvPr id="189" name="李林"/>
          <p:cNvSpPr txBox="1"/>
          <p:nvPr/>
        </p:nvSpPr>
        <p:spPr>
          <a:xfrm>
            <a:off x="6928415" y="3354143"/>
            <a:ext cx="323404" cy="217029"/>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nSpc>
                <a:spcPct val="150000"/>
              </a:lnSpc>
            </a:pPr>
            <a:r>
              <a:rPr lang="en-US" altLang="zh-CN" sz="800" b="1" dirty="0">
                <a:solidFill>
                  <a:schemeClr val="bg1"/>
                </a:solidFill>
                <a:latin typeface="微软雅黑" panose="020B0503020204020204" charset="-122"/>
                <a:ea typeface="微软雅黑" panose="020B0503020204020204" charset="-122"/>
                <a:cs typeface="苹方-简" charset="-122"/>
              </a:rPr>
              <a:t>Lin Li</a:t>
            </a:r>
            <a:endParaRPr lang="en-US" altLang="zh-CN" sz="800" b="1" dirty="0">
              <a:solidFill>
                <a:schemeClr val="bg1"/>
              </a:solidFill>
              <a:latin typeface="微软雅黑" panose="020B0503020204020204" charset="-122"/>
              <a:ea typeface="微软雅黑" panose="020B0503020204020204" charset="-122"/>
              <a:cs typeface="苹方-简" charset="-122"/>
            </a:endParaRPr>
          </a:p>
        </p:txBody>
      </p:sp>
      <p:sp>
        <p:nvSpPr>
          <p:cNvPr id="190" name="林华"/>
          <p:cNvSpPr txBox="1"/>
          <p:nvPr/>
        </p:nvSpPr>
        <p:spPr>
          <a:xfrm>
            <a:off x="7757556" y="3394105"/>
            <a:ext cx="446835" cy="292626"/>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微软雅黑" panose="020B0503020204020204" charset="-122"/>
                <a:ea typeface="微软雅黑" panose="020B0503020204020204" charset="-122"/>
                <a:cs typeface="苹方-简" charset="-122"/>
              </a:rPr>
              <a:t>Hua Lin</a:t>
            </a:r>
            <a:endParaRPr lang="en-US" altLang="zh-CN" sz="800" b="1" dirty="0">
              <a:solidFill>
                <a:schemeClr val="bg1"/>
              </a:solidFill>
              <a:latin typeface="微软雅黑" panose="020B0503020204020204" charset="-122"/>
              <a:ea typeface="微软雅黑" panose="020B0503020204020204" charset="-122"/>
              <a:cs typeface="苹方-简" charset="-122"/>
            </a:endParaRPr>
          </a:p>
          <a:p>
            <a:endParaRPr sz="750" dirty="0">
              <a:solidFill>
                <a:schemeClr val="bg1"/>
              </a:solidFill>
              <a:latin typeface="Arial" panose="020B0604020202020204" pitchFamily="34" charset="0"/>
            </a:endParaRPr>
          </a:p>
        </p:txBody>
      </p:sp>
      <p:sp>
        <p:nvSpPr>
          <p:cNvPr id="191" name="刘小鹰"/>
          <p:cNvSpPr txBox="1"/>
          <p:nvPr/>
        </p:nvSpPr>
        <p:spPr>
          <a:xfrm>
            <a:off x="3501924" y="4660529"/>
            <a:ext cx="751406" cy="292626"/>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err="1">
                <a:solidFill>
                  <a:schemeClr val="bg1"/>
                </a:solidFill>
                <a:latin typeface="微软雅黑" panose="020B0503020204020204" charset="-122"/>
                <a:ea typeface="微软雅黑" panose="020B0503020204020204" charset="-122"/>
                <a:cs typeface="苹方-简" charset="-122"/>
              </a:rPr>
              <a:t>Xiaoying</a:t>
            </a:r>
            <a:r>
              <a:rPr lang="en-US" altLang="zh-CN" sz="800" b="1" dirty="0">
                <a:solidFill>
                  <a:schemeClr val="bg1"/>
                </a:solidFill>
                <a:latin typeface="微软雅黑" panose="020B0503020204020204" charset="-122"/>
                <a:ea typeface="微软雅黑" panose="020B0503020204020204" charset="-122"/>
                <a:cs typeface="苹方-简" charset="-122"/>
              </a:rPr>
              <a:t> Liu</a:t>
            </a:r>
            <a:r>
              <a:rPr lang="zh-CN" altLang="en-US" sz="800"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a:p>
            <a:endParaRPr sz="750" dirty="0">
              <a:solidFill>
                <a:schemeClr val="bg1"/>
              </a:solidFill>
              <a:latin typeface="Arial" panose="020B0604020202020204" pitchFamily="34" charset="0"/>
            </a:endParaRPr>
          </a:p>
        </p:txBody>
      </p:sp>
      <p:sp>
        <p:nvSpPr>
          <p:cNvPr id="192" name="马兆丰"/>
          <p:cNvSpPr txBox="1"/>
          <p:nvPr/>
        </p:nvSpPr>
        <p:spPr>
          <a:xfrm>
            <a:off x="4340126" y="4643750"/>
            <a:ext cx="744994"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1055"/>
            <a:r>
              <a:rPr lang="en-US" altLang="zh-CN" sz="800" b="1" dirty="0" err="1">
                <a:solidFill>
                  <a:schemeClr val="bg1"/>
                </a:solidFill>
                <a:latin typeface="微软雅黑" panose="020B0503020204020204" charset="-122"/>
                <a:ea typeface="微软雅黑" panose="020B0503020204020204" charset="-122"/>
                <a:cs typeface="苹方-简" charset="-122"/>
                <a:sym typeface="Helvetica Neue"/>
              </a:rPr>
              <a:t>Zhaofeng</a:t>
            </a:r>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 Ma</a:t>
            </a:r>
            <a:endParaRPr lang="zh-CN" altLang="en-US" sz="800" b="1" dirty="0">
              <a:solidFill>
                <a:schemeClr val="bg1"/>
              </a:solidFill>
              <a:latin typeface="微软雅黑" panose="020B0503020204020204" charset="-122"/>
              <a:ea typeface="微软雅黑" panose="020B0503020204020204" charset="-122"/>
              <a:cs typeface="苹方-简" charset="-122"/>
              <a:sym typeface="Helvetica Neue"/>
            </a:endParaRPr>
          </a:p>
        </p:txBody>
      </p:sp>
      <p:sp>
        <p:nvSpPr>
          <p:cNvPr id="193" name="帅初"/>
          <p:cNvSpPr txBox="1"/>
          <p:nvPr/>
        </p:nvSpPr>
        <p:spPr>
          <a:xfrm>
            <a:off x="5229885" y="4625009"/>
            <a:ext cx="613548" cy="292626"/>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800" b="1" dirty="0">
                <a:solidFill>
                  <a:schemeClr val="bg1"/>
                </a:solidFill>
                <a:latin typeface="微软雅黑" panose="020B0503020204020204" charset="-122"/>
                <a:ea typeface="微软雅黑" panose="020B0503020204020204" charset="-122"/>
                <a:cs typeface="苹方-简" charset="-122"/>
                <a:sym typeface="Helvetica Neue"/>
              </a:rPr>
              <a:t>Patrick Dai</a:t>
            </a:r>
            <a:endParaRPr lang="zh-CN" altLang="en-US" sz="800" b="1" dirty="0">
              <a:solidFill>
                <a:schemeClr val="bg1"/>
              </a:solidFill>
              <a:latin typeface="微软雅黑" panose="020B0503020204020204" charset="-122"/>
              <a:ea typeface="微软雅黑" panose="020B0503020204020204" charset="-122"/>
              <a:cs typeface="苹方-简" charset="-122"/>
              <a:sym typeface="Helvetica Neue"/>
            </a:endParaRPr>
          </a:p>
          <a:p>
            <a:endParaRPr sz="750" dirty="0">
              <a:solidFill>
                <a:schemeClr val="bg1"/>
              </a:solidFill>
              <a:latin typeface="Arial" panose="020B0604020202020204" pitchFamily="34" charset="0"/>
            </a:endParaRPr>
          </a:p>
        </p:txBody>
      </p:sp>
      <p:sp>
        <p:nvSpPr>
          <p:cNvPr id="194" name="王峰"/>
          <p:cNvSpPr txBox="1"/>
          <p:nvPr/>
        </p:nvSpPr>
        <p:spPr>
          <a:xfrm>
            <a:off x="6017026" y="4603855"/>
            <a:ext cx="701712"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微软雅黑" panose="020B0503020204020204" charset="-122"/>
                <a:ea typeface="微软雅黑" panose="020B0503020204020204" charset="-122"/>
                <a:cs typeface="苹方-简" charset="-122"/>
              </a:rPr>
              <a:t>Feng Wang</a:t>
            </a:r>
            <a:r>
              <a:rPr lang="zh-CN" altLang="en-US" sz="800"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p:txBody>
      </p:sp>
      <p:sp>
        <p:nvSpPr>
          <p:cNvPr id="195" name="肖飒"/>
          <p:cNvSpPr txBox="1"/>
          <p:nvPr/>
        </p:nvSpPr>
        <p:spPr>
          <a:xfrm>
            <a:off x="6938043" y="4587146"/>
            <a:ext cx="490116"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Arial" panose="020B0604020202020204" pitchFamily="34" charset="0"/>
              </a:rPr>
              <a:t>Sha</a:t>
            </a:r>
            <a:r>
              <a:rPr lang="zh-CN" altLang="en-US" sz="800" b="1" dirty="0">
                <a:solidFill>
                  <a:schemeClr val="bg1"/>
                </a:solidFill>
                <a:latin typeface="Arial" panose="020B0604020202020204" pitchFamily="34" charset="0"/>
              </a:rPr>
              <a:t> </a:t>
            </a:r>
            <a:r>
              <a:rPr lang="en-US" altLang="zh-CN" sz="800" b="1" dirty="0">
                <a:solidFill>
                  <a:schemeClr val="bg1"/>
                </a:solidFill>
                <a:latin typeface="Arial" panose="020B0604020202020204" pitchFamily="34" charset="0"/>
              </a:rPr>
              <a:t>Xiao</a:t>
            </a:r>
            <a:endParaRPr sz="800" b="1" dirty="0">
              <a:solidFill>
                <a:schemeClr val="bg1"/>
              </a:solidFill>
              <a:latin typeface="Arial" panose="020B0604020202020204" pitchFamily="34" charset="0"/>
            </a:endParaRPr>
          </a:p>
        </p:txBody>
      </p:sp>
      <p:sp>
        <p:nvSpPr>
          <p:cNvPr id="196" name="徐恪"/>
          <p:cNvSpPr txBox="1"/>
          <p:nvPr/>
        </p:nvSpPr>
        <p:spPr>
          <a:xfrm>
            <a:off x="7855585" y="4594112"/>
            <a:ext cx="352258"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Arial" panose="020B0604020202020204" pitchFamily="34" charset="0"/>
              </a:rPr>
              <a:t>Ge</a:t>
            </a:r>
            <a:r>
              <a:rPr lang="zh-CN" altLang="en-US" sz="800" b="1" dirty="0">
                <a:solidFill>
                  <a:schemeClr val="bg1"/>
                </a:solidFill>
                <a:latin typeface="Arial" panose="020B0604020202020204" pitchFamily="34" charset="0"/>
              </a:rPr>
              <a:t> </a:t>
            </a:r>
            <a:r>
              <a:rPr lang="en-US" altLang="zh-CN" sz="800" b="1" dirty="0">
                <a:solidFill>
                  <a:schemeClr val="bg1"/>
                </a:solidFill>
                <a:latin typeface="Arial" panose="020B0604020202020204" pitchFamily="34" charset="0"/>
              </a:rPr>
              <a:t>Xu</a:t>
            </a:r>
            <a:endParaRPr sz="800" b="1" dirty="0">
              <a:solidFill>
                <a:schemeClr val="bg1"/>
              </a:solidFill>
              <a:latin typeface="Arial" panose="020B0604020202020204" pitchFamily="34" charset="0"/>
            </a:endParaRPr>
          </a:p>
        </p:txBody>
      </p:sp>
      <p:sp>
        <p:nvSpPr>
          <p:cNvPr id="202" name="杨东"/>
          <p:cNvSpPr txBox="1"/>
          <p:nvPr/>
        </p:nvSpPr>
        <p:spPr>
          <a:xfrm>
            <a:off x="8372101" y="4559580"/>
            <a:ext cx="724154" cy="217029"/>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1055">
              <a:lnSpc>
                <a:spcPct val="150000"/>
              </a:lnSpc>
            </a:pPr>
            <a:r>
              <a:rPr lang="en-US" altLang="zh-CN" sz="800" b="1" dirty="0" err="1">
                <a:solidFill>
                  <a:schemeClr val="bg1"/>
                </a:solidFill>
                <a:latin typeface="微软雅黑" panose="020B0503020204020204" charset="-122"/>
                <a:ea typeface="微软雅黑" panose="020B0503020204020204" charset="-122"/>
                <a:cs typeface="苹方-简" charset="-122"/>
                <a:sym typeface="Helvetica Neue"/>
              </a:rPr>
              <a:t>Hubery</a:t>
            </a:r>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 Yuan</a:t>
            </a:r>
            <a:endParaRPr lang="zh-CN" altLang="en-US" sz="800" b="1" dirty="0">
              <a:solidFill>
                <a:schemeClr val="bg1"/>
              </a:solidFill>
              <a:latin typeface="微软雅黑" panose="020B0503020204020204" charset="-122"/>
              <a:ea typeface="微软雅黑" panose="020B0503020204020204" charset="-122"/>
              <a:cs typeface="苹方-简" charset="-122"/>
              <a:sym typeface="Helvetica Neue"/>
            </a:endParaRPr>
          </a:p>
        </p:txBody>
      </p:sp>
      <p:sp>
        <p:nvSpPr>
          <p:cNvPr id="203" name="…"/>
          <p:cNvSpPr txBox="1"/>
          <p:nvPr/>
        </p:nvSpPr>
        <p:spPr>
          <a:xfrm>
            <a:off x="8687235" y="4594112"/>
            <a:ext cx="148590" cy="16827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750" dirty="0">
                <a:solidFill>
                  <a:schemeClr val="bg1"/>
                </a:solidFill>
                <a:latin typeface="Arial" panose="020B0604020202020204" pitchFamily="34" charset="0"/>
              </a:rPr>
              <a:t>…</a:t>
            </a:r>
            <a:endParaRPr sz="750" dirty="0">
              <a:solidFill>
                <a:schemeClr val="bg1"/>
              </a:solidFill>
              <a:latin typeface="Arial" panose="020B0604020202020204" pitchFamily="34" charset="0"/>
            </a:endParaRPr>
          </a:p>
        </p:txBody>
      </p:sp>
      <p:pic>
        <p:nvPicPr>
          <p:cNvPr id="32" name="图片 31" descr="龚炎"/>
          <p:cNvPicPr>
            <a:picLocks noChangeAspect="1"/>
          </p:cNvPicPr>
          <p:nvPr/>
        </p:nvPicPr>
        <p:blipFill>
          <a:blip r:embed="rId5"/>
          <a:srcRect l="22222" r="22222"/>
          <a:stretch>
            <a:fillRect/>
          </a:stretch>
        </p:blipFill>
        <p:spPr>
          <a:xfrm>
            <a:off x="4215051" y="2565321"/>
            <a:ext cx="714155" cy="714155"/>
          </a:xfrm>
          <a:prstGeom prst="ellipse">
            <a:avLst/>
          </a:prstGeom>
        </p:spPr>
      </p:pic>
      <p:pic>
        <p:nvPicPr>
          <p:cNvPr id="4" name="图片 3" descr="曹辉宁"/>
          <p:cNvPicPr>
            <a:picLocks noChangeAspect="1"/>
          </p:cNvPicPr>
          <p:nvPr/>
        </p:nvPicPr>
        <p:blipFill>
          <a:blip r:embed="rId6"/>
          <a:srcRect l="16636" r="16636"/>
          <a:stretch>
            <a:fillRect/>
          </a:stretch>
        </p:blipFill>
        <p:spPr>
          <a:xfrm>
            <a:off x="5105638" y="1250633"/>
            <a:ext cx="714155" cy="714155"/>
          </a:xfrm>
          <a:prstGeom prst="ellipse">
            <a:avLst/>
          </a:prstGeom>
        </p:spPr>
      </p:pic>
      <p:pic>
        <p:nvPicPr>
          <p:cNvPr id="14" name="图片 13" descr="马兆丰"/>
          <p:cNvPicPr>
            <a:picLocks noChangeAspect="1"/>
          </p:cNvPicPr>
          <p:nvPr/>
        </p:nvPicPr>
        <p:blipFill>
          <a:blip r:embed="rId7"/>
          <a:srcRect l="15738" t="-994" r="23627" b="994"/>
          <a:stretch>
            <a:fillRect/>
          </a:stretch>
        </p:blipFill>
        <p:spPr>
          <a:xfrm>
            <a:off x="4271010" y="3790474"/>
            <a:ext cx="714155" cy="714155"/>
          </a:xfrm>
          <a:prstGeom prst="ellipse">
            <a:avLst/>
          </a:prstGeom>
        </p:spPr>
      </p:pic>
      <p:pic>
        <p:nvPicPr>
          <p:cNvPr id="47" name="图片 46" descr="陈永伟"/>
          <p:cNvPicPr>
            <a:picLocks noChangeAspect="1"/>
          </p:cNvPicPr>
          <p:nvPr/>
        </p:nvPicPr>
        <p:blipFill>
          <a:blip r:embed="rId8"/>
          <a:srcRect l="11201" r="11201"/>
          <a:stretch>
            <a:fillRect/>
          </a:stretch>
        </p:blipFill>
        <p:spPr>
          <a:xfrm>
            <a:off x="6758702" y="1240869"/>
            <a:ext cx="714155" cy="714155"/>
          </a:xfrm>
          <a:prstGeom prst="ellipse">
            <a:avLst/>
          </a:prstGeom>
        </p:spPr>
      </p:pic>
      <p:pic>
        <p:nvPicPr>
          <p:cNvPr id="9" name="图片 8" descr="蔡栋"/>
          <p:cNvPicPr>
            <a:picLocks noChangeAspect="1"/>
          </p:cNvPicPr>
          <p:nvPr/>
        </p:nvPicPr>
        <p:blipFill>
          <a:blip r:embed="rId9"/>
          <a:stretch>
            <a:fillRect/>
          </a:stretch>
        </p:blipFill>
        <p:spPr>
          <a:xfrm>
            <a:off x="3453051" y="1250633"/>
            <a:ext cx="714155" cy="714155"/>
          </a:xfrm>
          <a:prstGeom prst="ellipse">
            <a:avLst/>
          </a:prstGeom>
        </p:spPr>
      </p:pic>
      <p:pic>
        <p:nvPicPr>
          <p:cNvPr id="17" name="图片 16" descr="方军"/>
          <p:cNvPicPr>
            <a:picLocks noChangeAspect="1"/>
          </p:cNvPicPr>
          <p:nvPr/>
        </p:nvPicPr>
        <p:blipFill>
          <a:blip r:embed="rId10"/>
          <a:srcRect l="-506" t="5407" r="506" b="30950"/>
          <a:stretch>
            <a:fillRect/>
          </a:stretch>
        </p:blipFill>
        <p:spPr>
          <a:xfrm>
            <a:off x="7574598" y="1266666"/>
            <a:ext cx="714155" cy="714155"/>
          </a:xfrm>
          <a:prstGeom prst="ellipse">
            <a:avLst/>
          </a:prstGeom>
        </p:spPr>
      </p:pic>
      <p:pic>
        <p:nvPicPr>
          <p:cNvPr id="45" name="图片 44" descr="霍力"/>
          <p:cNvPicPr>
            <a:picLocks noChangeAspect="1"/>
          </p:cNvPicPr>
          <p:nvPr/>
        </p:nvPicPr>
        <p:blipFill>
          <a:blip r:embed="rId11"/>
          <a:srcRect l="-606" t="319" r="606" b="33021"/>
          <a:stretch>
            <a:fillRect/>
          </a:stretch>
        </p:blipFill>
        <p:spPr>
          <a:xfrm>
            <a:off x="5876449" y="2565321"/>
            <a:ext cx="714155" cy="714155"/>
          </a:xfrm>
          <a:prstGeom prst="ellipse">
            <a:avLst/>
          </a:prstGeom>
        </p:spPr>
      </p:pic>
      <p:pic>
        <p:nvPicPr>
          <p:cNvPr id="2" name="图片 1" descr="李林"/>
          <p:cNvPicPr>
            <a:picLocks noChangeAspect="1"/>
          </p:cNvPicPr>
          <p:nvPr/>
        </p:nvPicPr>
        <p:blipFill>
          <a:blip r:embed="rId12"/>
          <a:srcRect l="30527" t="426" r="26499" b="35114"/>
          <a:stretch>
            <a:fillRect/>
          </a:stretch>
        </p:blipFill>
        <p:spPr>
          <a:xfrm>
            <a:off x="6698456" y="2565321"/>
            <a:ext cx="714155" cy="714155"/>
          </a:xfrm>
          <a:prstGeom prst="ellipse">
            <a:avLst/>
          </a:prstGeom>
        </p:spPr>
      </p:pic>
      <p:pic>
        <p:nvPicPr>
          <p:cNvPr id="23" name="图片 22" descr="刘小鹰"/>
          <p:cNvPicPr>
            <a:picLocks noChangeAspect="1"/>
          </p:cNvPicPr>
          <p:nvPr/>
        </p:nvPicPr>
        <p:blipFill>
          <a:blip r:embed="rId13"/>
          <a:srcRect l="9166" r="9166"/>
          <a:stretch>
            <a:fillRect/>
          </a:stretch>
        </p:blipFill>
        <p:spPr>
          <a:xfrm>
            <a:off x="3448764" y="3789759"/>
            <a:ext cx="714155" cy="714155"/>
          </a:xfrm>
          <a:prstGeom prst="ellipse">
            <a:avLst/>
          </a:prstGeom>
        </p:spPr>
      </p:pic>
      <p:pic>
        <p:nvPicPr>
          <p:cNvPr id="7" name="图片 6" descr="徐恪"/>
          <p:cNvPicPr>
            <a:picLocks noChangeAspect="1"/>
          </p:cNvPicPr>
          <p:nvPr/>
        </p:nvPicPr>
        <p:blipFill>
          <a:blip r:embed="rId14"/>
          <a:srcRect l="16667" r="16667"/>
          <a:stretch>
            <a:fillRect/>
          </a:stretch>
        </p:blipFill>
        <p:spPr>
          <a:xfrm>
            <a:off x="7574994" y="3790712"/>
            <a:ext cx="714155" cy="714155"/>
          </a:xfrm>
          <a:prstGeom prst="ellipse">
            <a:avLst/>
          </a:prstGeom>
        </p:spPr>
      </p:pic>
      <p:pic>
        <p:nvPicPr>
          <p:cNvPr id="6" name="图片 5" descr="陈文君"/>
          <p:cNvPicPr>
            <a:picLocks noChangeAspect="1"/>
          </p:cNvPicPr>
          <p:nvPr/>
        </p:nvPicPr>
        <p:blipFill>
          <a:blip r:embed="rId15"/>
          <a:srcRect t="12500" b="12500"/>
          <a:stretch>
            <a:fillRect/>
          </a:stretch>
        </p:blipFill>
        <p:spPr>
          <a:xfrm>
            <a:off x="5932408" y="1250394"/>
            <a:ext cx="714155" cy="714155"/>
          </a:xfrm>
          <a:prstGeom prst="ellipse">
            <a:avLst/>
          </a:prstGeom>
        </p:spPr>
      </p:pic>
      <p:sp>
        <p:nvSpPr>
          <p:cNvPr id="12" name="蔡栋"/>
          <p:cNvSpPr txBox="1"/>
          <p:nvPr/>
        </p:nvSpPr>
        <p:spPr>
          <a:xfrm>
            <a:off x="3513312" y="2044731"/>
            <a:ext cx="526986" cy="292626"/>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微软雅黑" panose="020B0503020204020204" charset="-122"/>
                <a:ea typeface="微软雅黑" panose="020B0503020204020204" charset="-122"/>
                <a:cs typeface="苹方-简" charset="-122"/>
              </a:rPr>
              <a:t>Dong Cai</a:t>
            </a:r>
            <a:endParaRPr lang="zh-CN" altLang="en-US" sz="800" dirty="0">
              <a:solidFill>
                <a:schemeClr val="bg1"/>
              </a:solidFill>
              <a:latin typeface="微软雅黑" panose="020B0503020204020204" charset="-122"/>
              <a:ea typeface="微软雅黑" panose="020B0503020204020204" charset="-122"/>
              <a:cs typeface="苹方-简" charset="-122"/>
            </a:endParaRPr>
          </a:p>
          <a:p>
            <a:endParaRPr sz="750" dirty="0">
              <a:solidFill>
                <a:schemeClr val="bg1"/>
              </a:solidFill>
              <a:latin typeface="Arial" panose="020B0604020202020204" pitchFamily="34" charset="0"/>
            </a:endParaRPr>
          </a:p>
        </p:txBody>
      </p:sp>
      <p:pic>
        <p:nvPicPr>
          <p:cNvPr id="16" name="图片 15" descr="刘赫"/>
          <p:cNvPicPr>
            <a:picLocks noChangeAspect="1"/>
          </p:cNvPicPr>
          <p:nvPr/>
        </p:nvPicPr>
        <p:blipFill>
          <a:blip r:embed="rId16"/>
          <a:srcRect l="1701" t="3925" r="-1701" b="24499"/>
          <a:stretch>
            <a:fillRect/>
          </a:stretch>
        </p:blipFill>
        <p:spPr>
          <a:xfrm>
            <a:off x="8339614" y="2565202"/>
            <a:ext cx="714155" cy="714155"/>
          </a:xfrm>
          <a:prstGeom prst="ellipse">
            <a:avLst/>
          </a:prstGeom>
        </p:spPr>
      </p:pic>
      <p:sp>
        <p:nvSpPr>
          <p:cNvPr id="19" name="林华"/>
          <p:cNvSpPr txBox="1"/>
          <p:nvPr/>
        </p:nvSpPr>
        <p:spPr>
          <a:xfrm>
            <a:off x="8572182" y="3394105"/>
            <a:ext cx="368288"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Arial" panose="020B0604020202020204" pitchFamily="34" charset="0"/>
              </a:rPr>
              <a:t>He</a:t>
            </a:r>
            <a:r>
              <a:rPr lang="zh-CN" altLang="en-US" sz="800" b="1" dirty="0">
                <a:solidFill>
                  <a:schemeClr val="bg1"/>
                </a:solidFill>
                <a:latin typeface="Arial" panose="020B0604020202020204" pitchFamily="34" charset="0"/>
              </a:rPr>
              <a:t> </a:t>
            </a:r>
            <a:r>
              <a:rPr lang="en-US" altLang="zh-CN" sz="800" b="1" dirty="0">
                <a:solidFill>
                  <a:schemeClr val="bg1"/>
                </a:solidFill>
                <a:latin typeface="Arial" panose="020B0604020202020204" pitchFamily="34" charset="0"/>
              </a:rPr>
              <a:t>Liu</a:t>
            </a:r>
            <a:endParaRPr lang="zh-CN" sz="800" b="1" dirty="0">
              <a:solidFill>
                <a:schemeClr val="bg1"/>
              </a:solidFill>
              <a:latin typeface="Arial" panose="020B0604020202020204" pitchFamily="34" charset="0"/>
            </a:endParaRPr>
          </a:p>
        </p:txBody>
      </p:sp>
      <p:pic>
        <p:nvPicPr>
          <p:cNvPr id="11" name="图片 10" descr="蔡维德"/>
          <p:cNvPicPr>
            <a:picLocks noChangeAspect="1"/>
          </p:cNvPicPr>
          <p:nvPr/>
        </p:nvPicPr>
        <p:blipFill>
          <a:blip r:embed="rId17"/>
          <a:stretch>
            <a:fillRect/>
          </a:stretch>
        </p:blipFill>
        <p:spPr>
          <a:xfrm>
            <a:off x="4279583" y="1240631"/>
            <a:ext cx="714155" cy="714155"/>
          </a:xfrm>
          <a:prstGeom prst="ellipse">
            <a:avLst/>
          </a:prstGeom>
        </p:spPr>
      </p:pic>
      <p:pic>
        <p:nvPicPr>
          <p:cNvPr id="15" name="图片 14" descr="肖飒"/>
          <p:cNvPicPr>
            <a:picLocks noChangeAspect="1"/>
          </p:cNvPicPr>
          <p:nvPr/>
        </p:nvPicPr>
        <p:blipFill>
          <a:blip r:embed="rId18"/>
          <a:srcRect t="12500" b="12500"/>
          <a:stretch>
            <a:fillRect/>
          </a:stretch>
        </p:blipFill>
        <p:spPr>
          <a:xfrm>
            <a:off x="6754654" y="3790236"/>
            <a:ext cx="714155" cy="714155"/>
          </a:xfrm>
          <a:prstGeom prst="ellipse">
            <a:avLst/>
          </a:prstGeom>
        </p:spPr>
      </p:pic>
      <p:pic>
        <p:nvPicPr>
          <p:cNvPr id="18" name="图片 17" descr="Don Tapscott"/>
          <p:cNvPicPr>
            <a:picLocks noChangeAspect="1"/>
          </p:cNvPicPr>
          <p:nvPr/>
        </p:nvPicPr>
        <p:blipFill>
          <a:blip r:embed="rId19"/>
          <a:srcRect l="-367" t="-329" r="367" b="18365"/>
          <a:stretch>
            <a:fillRect/>
          </a:stretch>
        </p:blipFill>
        <p:spPr>
          <a:xfrm>
            <a:off x="2335054" y="1240989"/>
            <a:ext cx="714155" cy="714155"/>
          </a:xfrm>
          <a:prstGeom prst="ellipse">
            <a:avLst/>
          </a:prstGeom>
        </p:spPr>
      </p:pic>
      <p:pic>
        <p:nvPicPr>
          <p:cNvPr id="20" name="图片 19" descr="周子衡"/>
          <p:cNvPicPr>
            <a:picLocks noChangeAspect="1"/>
          </p:cNvPicPr>
          <p:nvPr/>
        </p:nvPicPr>
        <p:blipFill>
          <a:blip r:embed="rId20"/>
          <a:srcRect l="12503" r="12503"/>
          <a:stretch>
            <a:fillRect/>
          </a:stretch>
        </p:blipFill>
        <p:spPr>
          <a:xfrm>
            <a:off x="2334697" y="2565321"/>
            <a:ext cx="714155" cy="714155"/>
          </a:xfrm>
          <a:prstGeom prst="ellipse">
            <a:avLst/>
          </a:prstGeom>
        </p:spPr>
      </p:pic>
      <p:pic>
        <p:nvPicPr>
          <p:cNvPr id="21" name="图片 20" descr="斯雪明"/>
          <p:cNvPicPr>
            <a:picLocks noChangeAspect="1"/>
          </p:cNvPicPr>
          <p:nvPr/>
        </p:nvPicPr>
        <p:blipFill>
          <a:blip r:embed="rId21"/>
          <a:srcRect l="-599" t="3838" r="599" b="27287"/>
          <a:stretch>
            <a:fillRect/>
          </a:stretch>
        </p:blipFill>
        <p:spPr>
          <a:xfrm>
            <a:off x="1291352" y="2565321"/>
            <a:ext cx="714155" cy="714155"/>
          </a:xfrm>
          <a:prstGeom prst="ellipse">
            <a:avLst/>
          </a:prstGeom>
        </p:spPr>
      </p:pic>
      <p:pic>
        <p:nvPicPr>
          <p:cNvPr id="22" name="图片 21" descr="林华2"/>
          <p:cNvPicPr>
            <a:picLocks noChangeAspect="1"/>
          </p:cNvPicPr>
          <p:nvPr/>
        </p:nvPicPr>
        <p:blipFill>
          <a:blip r:embed="rId22"/>
          <a:srcRect t="8563" b="8563"/>
          <a:stretch>
            <a:fillRect/>
          </a:stretch>
        </p:blipFill>
        <p:spPr>
          <a:xfrm>
            <a:off x="7524988" y="2565202"/>
            <a:ext cx="714155" cy="714155"/>
          </a:xfrm>
          <a:prstGeom prst="ellipse">
            <a:avLst/>
          </a:prstGeom>
        </p:spPr>
      </p:pic>
      <p:pic>
        <p:nvPicPr>
          <p:cNvPr id="24" name="图片 23" descr="王峰"/>
          <p:cNvPicPr>
            <a:picLocks noChangeAspect="1"/>
          </p:cNvPicPr>
          <p:nvPr/>
        </p:nvPicPr>
        <p:blipFill>
          <a:blip r:embed="rId23"/>
          <a:srcRect l="-2955" t="-76" r="2955" b="45702"/>
          <a:stretch>
            <a:fillRect/>
          </a:stretch>
        </p:blipFill>
        <p:spPr>
          <a:xfrm>
            <a:off x="5932408" y="3790117"/>
            <a:ext cx="714155" cy="714155"/>
          </a:xfrm>
          <a:prstGeom prst="ellipse">
            <a:avLst/>
          </a:prstGeom>
        </p:spPr>
      </p:pic>
      <p:pic>
        <p:nvPicPr>
          <p:cNvPr id="25" name="图片 24" descr="帅初"/>
          <p:cNvPicPr>
            <a:picLocks noChangeAspect="1"/>
          </p:cNvPicPr>
          <p:nvPr/>
        </p:nvPicPr>
        <p:blipFill>
          <a:blip r:embed="rId24"/>
          <a:srcRect l="16682" r="16682"/>
          <a:stretch>
            <a:fillRect/>
          </a:stretch>
        </p:blipFill>
        <p:spPr>
          <a:xfrm>
            <a:off x="5101709" y="3790236"/>
            <a:ext cx="714155" cy="714155"/>
          </a:xfrm>
          <a:prstGeom prst="ellipse">
            <a:avLst/>
          </a:prstGeom>
        </p:spPr>
      </p:pic>
      <p:pic>
        <p:nvPicPr>
          <p:cNvPr id="26" name="图片 25" descr="郭强"/>
          <p:cNvPicPr>
            <a:picLocks noChangeAspect="1"/>
          </p:cNvPicPr>
          <p:nvPr/>
        </p:nvPicPr>
        <p:blipFill>
          <a:blip r:embed="rId25"/>
          <a:srcRect l="1801" r="1801"/>
          <a:stretch>
            <a:fillRect/>
          </a:stretch>
        </p:blipFill>
        <p:spPr>
          <a:xfrm>
            <a:off x="5045750" y="2565321"/>
            <a:ext cx="714155" cy="714155"/>
          </a:xfrm>
          <a:prstGeom prst="ellipse">
            <a:avLst/>
          </a:prstGeom>
        </p:spPr>
      </p:pic>
      <p:pic>
        <p:nvPicPr>
          <p:cNvPr id="3" name="图片 2" descr="杨东"/>
          <p:cNvPicPr>
            <a:picLocks noChangeAspect="1"/>
          </p:cNvPicPr>
          <p:nvPr/>
        </p:nvPicPr>
        <p:blipFill>
          <a:blip r:embed="rId26"/>
          <a:srcRect l="429" t="7201" r="-429" b="26055"/>
          <a:stretch>
            <a:fillRect/>
          </a:stretch>
        </p:blipFill>
        <p:spPr>
          <a:xfrm>
            <a:off x="1291590" y="3790117"/>
            <a:ext cx="714155" cy="714155"/>
          </a:xfrm>
          <a:prstGeom prst="ellipse">
            <a:avLst/>
          </a:prstGeom>
        </p:spPr>
      </p:pic>
      <p:pic>
        <p:nvPicPr>
          <p:cNvPr id="10" name="图片 9" descr="孟岩"/>
          <p:cNvPicPr>
            <a:picLocks noChangeAspect="1"/>
          </p:cNvPicPr>
          <p:nvPr/>
        </p:nvPicPr>
        <p:blipFill>
          <a:blip r:embed="rId27"/>
          <a:srcRect l="1103" t="5730" r="-1103" b="27604"/>
          <a:stretch>
            <a:fillRect/>
          </a:stretch>
        </p:blipFill>
        <p:spPr>
          <a:xfrm>
            <a:off x="2334816" y="3789759"/>
            <a:ext cx="714155" cy="714155"/>
          </a:xfrm>
          <a:prstGeom prst="ellipse">
            <a:avLst/>
          </a:prstGeom>
        </p:spPr>
      </p:pic>
      <p:pic>
        <p:nvPicPr>
          <p:cNvPr id="5" name="图片 4" descr="冯新"/>
          <p:cNvPicPr>
            <a:picLocks noChangeAspect="1"/>
          </p:cNvPicPr>
          <p:nvPr/>
        </p:nvPicPr>
        <p:blipFill>
          <a:blip r:embed="rId28"/>
          <a:stretch>
            <a:fillRect/>
          </a:stretch>
        </p:blipFill>
        <p:spPr>
          <a:xfrm>
            <a:off x="3448764" y="2565321"/>
            <a:ext cx="714155" cy="714155"/>
          </a:xfrm>
          <a:prstGeom prst="ellipse">
            <a:avLst/>
          </a:prstGeom>
        </p:spPr>
      </p:pic>
      <p:sp>
        <p:nvSpPr>
          <p:cNvPr id="63" name="曹辉宁"/>
          <p:cNvSpPr txBox="1"/>
          <p:nvPr/>
        </p:nvSpPr>
        <p:spPr>
          <a:xfrm>
            <a:off x="7723379" y="2021591"/>
            <a:ext cx="506095" cy="17589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Jun Fang</a:t>
            </a:r>
            <a:endParaRPr lang="en-US" altLang="zh-CN" sz="800" b="1" dirty="0">
              <a:solidFill>
                <a:schemeClr val="bg1"/>
              </a:solidFill>
              <a:latin typeface="微软雅黑" panose="020B0503020204020204" charset="-122"/>
              <a:ea typeface="微软雅黑" panose="020B0503020204020204" charset="-122"/>
              <a:cs typeface="苹方-简" charset="-122"/>
              <a:sym typeface="Helvetica Neue"/>
            </a:endParaRPr>
          </a:p>
        </p:txBody>
      </p:sp>
      <p:sp>
        <p:nvSpPr>
          <p:cNvPr id="64" name="曹辉宁"/>
          <p:cNvSpPr txBox="1"/>
          <p:nvPr/>
        </p:nvSpPr>
        <p:spPr>
          <a:xfrm>
            <a:off x="6747136" y="2012920"/>
            <a:ext cx="791481"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err="1">
                <a:solidFill>
                  <a:schemeClr val="bg1"/>
                </a:solidFill>
                <a:latin typeface="微软雅黑" panose="020B0503020204020204" charset="-122"/>
                <a:ea typeface="微软雅黑" panose="020B0503020204020204" charset="-122"/>
                <a:cs typeface="苹方-简" charset="-122"/>
                <a:sym typeface="Helvetica Neue"/>
              </a:rPr>
              <a:t>Yongwei</a:t>
            </a:r>
            <a:r>
              <a:rPr lang="zh-CN" altLang="en-US" sz="800" b="1" dirty="0">
                <a:solidFill>
                  <a:schemeClr val="bg1"/>
                </a:solidFill>
                <a:latin typeface="微软雅黑" panose="020B0503020204020204" charset="-122"/>
                <a:ea typeface="微软雅黑" panose="020B0503020204020204" charset="-122"/>
                <a:cs typeface="苹方-简" charset="-122"/>
                <a:sym typeface="Helvetica Neue"/>
              </a:rPr>
              <a:t> </a:t>
            </a:r>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Chen</a:t>
            </a:r>
            <a:endParaRPr lang="zh-CN" altLang="en-US" sz="800" dirty="0">
              <a:solidFill>
                <a:schemeClr val="bg1"/>
              </a:solidFill>
              <a:latin typeface="微软雅黑" panose="020B0503020204020204" charset="-122"/>
              <a:ea typeface="微软雅黑" panose="020B0503020204020204" charset="-122"/>
              <a:cs typeface="苹方-简" charset="-122"/>
            </a:endParaRPr>
          </a:p>
        </p:txBody>
      </p:sp>
      <p:sp>
        <p:nvSpPr>
          <p:cNvPr id="65" name="曹辉宁"/>
          <p:cNvSpPr txBox="1"/>
          <p:nvPr/>
        </p:nvSpPr>
        <p:spPr>
          <a:xfrm>
            <a:off x="5932408" y="2021591"/>
            <a:ext cx="741788" cy="177210"/>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Wenjun</a:t>
            </a:r>
            <a:r>
              <a:rPr lang="zh-CN" altLang="en-US" sz="800" b="1" dirty="0">
                <a:solidFill>
                  <a:schemeClr val="bg1"/>
                </a:solidFill>
                <a:latin typeface="微软雅黑" panose="020B0503020204020204" charset="-122"/>
                <a:ea typeface="微软雅黑" panose="020B0503020204020204" charset="-122"/>
                <a:cs typeface="苹方-简" charset="-122"/>
                <a:sym typeface="Helvetica Neue"/>
              </a:rPr>
              <a:t> </a:t>
            </a:r>
            <a:r>
              <a:rPr lang="en-US" altLang="zh-CN" sz="800" b="1" dirty="0">
                <a:solidFill>
                  <a:schemeClr val="bg1"/>
                </a:solidFill>
                <a:latin typeface="微软雅黑" panose="020B0503020204020204" charset="-122"/>
                <a:ea typeface="微软雅黑" panose="020B0503020204020204" charset="-122"/>
                <a:cs typeface="苹方-简" charset="-122"/>
                <a:sym typeface="Helvetica Neue"/>
              </a:rPr>
              <a:t>Chen</a:t>
            </a:r>
            <a:endParaRPr lang="zh-CN" altLang="en-US" sz="800" dirty="0">
              <a:solidFill>
                <a:schemeClr val="bg1"/>
              </a:solidFill>
              <a:latin typeface="微软雅黑" panose="020B0503020204020204" charset="-122"/>
              <a:ea typeface="微软雅黑" panose="020B0503020204020204" charset="-122"/>
              <a:cs typeface="苹方-简" charset="-122"/>
            </a:endParaRPr>
          </a:p>
        </p:txBody>
      </p:sp>
      <p:sp>
        <p:nvSpPr>
          <p:cNvPr id="67" name="蔡栋"/>
          <p:cNvSpPr txBox="1"/>
          <p:nvPr/>
        </p:nvSpPr>
        <p:spPr>
          <a:xfrm>
            <a:off x="4355118" y="2044731"/>
            <a:ext cx="584694" cy="292626"/>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800" b="1" dirty="0" err="1">
                <a:solidFill>
                  <a:schemeClr val="bg1"/>
                </a:solidFill>
                <a:latin typeface="微软雅黑" panose="020B0503020204020204" charset="-122"/>
                <a:ea typeface="微软雅黑" panose="020B0503020204020204" charset="-122"/>
                <a:cs typeface="苹方-简" charset="-122"/>
              </a:rPr>
              <a:t>WeiDe</a:t>
            </a:r>
            <a:r>
              <a:rPr lang="en-US" altLang="zh-CN" sz="800" b="1" dirty="0">
                <a:solidFill>
                  <a:schemeClr val="bg1"/>
                </a:solidFill>
                <a:latin typeface="微软雅黑" panose="020B0503020204020204" charset="-122"/>
                <a:ea typeface="微软雅黑" panose="020B0503020204020204" charset="-122"/>
                <a:cs typeface="苹方-简" charset="-122"/>
              </a:rPr>
              <a:t> Cai</a:t>
            </a:r>
            <a:endParaRPr lang="zh-CN" altLang="en-US" sz="800" dirty="0">
              <a:solidFill>
                <a:schemeClr val="bg1"/>
              </a:solidFill>
              <a:latin typeface="微软雅黑" panose="020B0503020204020204" charset="-122"/>
              <a:ea typeface="微软雅黑" panose="020B0503020204020204" charset="-122"/>
              <a:cs typeface="苹方-简" charset="-122"/>
            </a:endParaRPr>
          </a:p>
          <a:p>
            <a:endParaRPr sz="750" dirty="0">
              <a:solidFill>
                <a:schemeClr val="bg1"/>
              </a:solidFill>
              <a:latin typeface="Arial" panose="020B0604020202020204" pitchFamily="34" charset="0"/>
            </a:endParaRPr>
          </a:p>
        </p:txBody>
      </p:sp>
      <p:sp>
        <p:nvSpPr>
          <p:cNvPr id="68" name="蔡栋"/>
          <p:cNvSpPr txBox="1"/>
          <p:nvPr/>
        </p:nvSpPr>
        <p:spPr>
          <a:xfrm>
            <a:off x="2375135" y="2023932"/>
            <a:ext cx="1400175" cy="407035"/>
          </a:xfrm>
          <a:prstGeom prst="rect">
            <a:avLst/>
          </a:prstGeom>
          <a:ln w="12700">
            <a:miter lim="400000"/>
          </a:ln>
        </p:spPr>
        <p:txBody>
          <a:bodyPr wrap="none" lIns="26788" tIns="26788" rIns="26788" bIns="26788">
            <a:spAutoFit/>
          </a:bodyPr>
          <a:lstStyle>
            <a:lvl1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en-US" altLang="zh-CN" sz="800" b="1" dirty="0">
                <a:solidFill>
                  <a:schemeClr val="bg1"/>
                </a:solidFill>
                <a:latin typeface="微软雅黑" panose="020B0503020204020204" charset="-122"/>
                <a:ea typeface="微软雅黑" panose="020B0503020204020204" charset="-122"/>
                <a:cs typeface="苹方-简" charset="-122"/>
              </a:rPr>
              <a:t>Don</a:t>
            </a:r>
            <a:r>
              <a:rPr lang="zh-CN" altLang="en-US" sz="800" b="1" dirty="0">
                <a:solidFill>
                  <a:schemeClr val="bg1"/>
                </a:solidFill>
                <a:latin typeface="微软雅黑" panose="020B0503020204020204" charset="-122"/>
                <a:ea typeface="微软雅黑" panose="020B0503020204020204" charset="-122"/>
                <a:cs typeface="苹方-简" charset="-122"/>
              </a:rPr>
              <a:t> </a:t>
            </a:r>
            <a:r>
              <a:rPr lang="en-US" altLang="zh-CN" sz="800" b="1" dirty="0">
                <a:solidFill>
                  <a:schemeClr val="bg1"/>
                </a:solidFill>
                <a:latin typeface="微软雅黑" panose="020B0503020204020204" charset="-122"/>
                <a:ea typeface="微软雅黑" panose="020B0503020204020204" charset="-122"/>
                <a:cs typeface="苹方-简" charset="-122"/>
              </a:rPr>
              <a:t>Tapscott</a:t>
            </a:r>
            <a:endParaRPr sz="750" dirty="0">
              <a:solidFill>
                <a:schemeClr val="bg1"/>
              </a:solidFill>
              <a:latin typeface="Arial" panose="020B0604020202020204" pitchFamily="34" charset="0"/>
            </a:endParaRPr>
          </a:p>
          <a:p>
            <a:pPr algn="l"/>
            <a:r>
              <a:rPr sz="750" dirty="0">
                <a:solidFill>
                  <a:schemeClr val="bg1"/>
                </a:solidFill>
                <a:latin typeface="Arial" panose="020B0604020202020204" pitchFamily="34" charset="0"/>
              </a:rPr>
              <a:t>Author of Blockchain Revolution</a:t>
            </a:r>
            <a:endParaRPr sz="750" dirty="0">
              <a:solidFill>
                <a:schemeClr val="bg1"/>
              </a:solidFill>
              <a:latin typeface="Arial" panose="020B0604020202020204" pitchFamily="34" charset="0"/>
            </a:endParaRPr>
          </a:p>
          <a:p>
            <a:pPr algn="l"/>
            <a:r>
              <a:rPr sz="750" dirty="0">
                <a:solidFill>
                  <a:schemeClr val="bg1"/>
                </a:solidFill>
                <a:latin typeface="Arial" panose="020B0604020202020204" pitchFamily="34" charset="0"/>
              </a:rPr>
              <a:t>Father of the digital economy</a:t>
            </a:r>
            <a:endParaRPr sz="750" dirty="0">
              <a:solidFill>
                <a:schemeClr val="bg1"/>
              </a:solidFill>
              <a:latin typeface="Arial" panose="020B0604020202020204" pitchFamily="34" charset="0"/>
            </a:endParaRPr>
          </a:p>
        </p:txBody>
      </p:sp>
      <p:sp>
        <p:nvSpPr>
          <p:cNvPr id="69" name="周子衡…"/>
          <p:cNvSpPr txBox="1"/>
          <p:nvPr/>
        </p:nvSpPr>
        <p:spPr>
          <a:xfrm>
            <a:off x="3555815" y="3393996"/>
            <a:ext cx="504544" cy="292626"/>
          </a:xfrm>
          <a:prstGeom prst="rect">
            <a:avLst/>
          </a:prstGeom>
          <a:ln w="12700">
            <a:miter lim="400000"/>
          </a:ln>
        </p:spPr>
        <p:txBody>
          <a:bodyPr wrap="none" lIns="26788" tIns="26788" rIns="26788" bIns="26788">
            <a:spAutoFit/>
          </a:bodyPr>
          <a:lstStyle/>
          <a:p>
            <a:r>
              <a:rPr lang="en-US" altLang="zh-CN" sz="800" b="1" dirty="0">
                <a:solidFill>
                  <a:schemeClr val="bg1"/>
                </a:solidFill>
                <a:latin typeface="微软雅黑" panose="020B0503020204020204" charset="-122"/>
                <a:ea typeface="微软雅黑" panose="020B0503020204020204" charset="-122"/>
                <a:cs typeface="苹方-简" charset="-122"/>
              </a:rPr>
              <a:t>Xin</a:t>
            </a:r>
            <a:r>
              <a:rPr lang="zh-CN" altLang="en-US" sz="800" b="1" dirty="0">
                <a:solidFill>
                  <a:schemeClr val="bg1"/>
                </a:solidFill>
                <a:latin typeface="微软雅黑" panose="020B0503020204020204" charset="-122"/>
                <a:ea typeface="微软雅黑" panose="020B0503020204020204" charset="-122"/>
                <a:cs typeface="苹方-简" charset="-122"/>
              </a:rPr>
              <a:t> </a:t>
            </a:r>
            <a:r>
              <a:rPr lang="en-US" altLang="zh-CN" sz="800" b="1" dirty="0">
                <a:solidFill>
                  <a:schemeClr val="bg1"/>
                </a:solidFill>
                <a:latin typeface="微软雅黑" panose="020B0503020204020204" charset="-122"/>
                <a:ea typeface="微软雅黑" panose="020B0503020204020204" charset="-122"/>
                <a:cs typeface="苹方-简" charset="-122"/>
              </a:rPr>
              <a:t>Feng</a:t>
            </a:r>
            <a:endParaRPr lang="zh-CN" altLang="en-US" sz="800" dirty="0">
              <a:solidFill>
                <a:schemeClr val="bg1"/>
              </a:solidFill>
              <a:latin typeface="微软雅黑" panose="020B0503020204020204" charset="-122"/>
              <a:ea typeface="微软雅黑" panose="020B0503020204020204" charset="-122"/>
              <a:cs typeface="苹方-简" charset="-122"/>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dirty="0">
              <a:solidFill>
                <a:schemeClr val="bg1"/>
              </a:solidFill>
              <a:latin typeface="Arial" panose="020B0604020202020204" pitchFamily="34" charset="0"/>
            </a:endParaRPr>
          </a:p>
        </p:txBody>
      </p:sp>
      <p:sp>
        <p:nvSpPr>
          <p:cNvPr id="70" name="周子衡…"/>
          <p:cNvSpPr txBox="1"/>
          <p:nvPr/>
        </p:nvSpPr>
        <p:spPr>
          <a:xfrm>
            <a:off x="4330140" y="3383628"/>
            <a:ext cx="587900" cy="292626"/>
          </a:xfrm>
          <a:prstGeom prst="rect">
            <a:avLst/>
          </a:prstGeom>
          <a:ln w="12700">
            <a:miter lim="400000"/>
          </a:ln>
        </p:spPr>
        <p:txBody>
          <a:bodyPr wrap="none" lIns="26788" tIns="26788" rIns="26788" bIns="26788">
            <a:spAutoFit/>
          </a:bodyPr>
          <a:lstStyle/>
          <a:p>
            <a:r>
              <a:rPr lang="en-US" altLang="zh-CN" sz="800" b="1" dirty="0">
                <a:solidFill>
                  <a:schemeClr val="bg1"/>
                </a:solidFill>
                <a:latin typeface="微软雅黑" panose="020B0503020204020204" charset="-122"/>
                <a:ea typeface="微软雅黑" panose="020B0503020204020204" charset="-122"/>
                <a:cs typeface="苹方-简" charset="-122"/>
              </a:rPr>
              <a:t>Yan</a:t>
            </a:r>
            <a:r>
              <a:rPr lang="zh-CN" altLang="en-US" sz="800" b="1" dirty="0">
                <a:solidFill>
                  <a:schemeClr val="bg1"/>
                </a:solidFill>
                <a:latin typeface="微软雅黑" panose="020B0503020204020204" charset="-122"/>
                <a:ea typeface="微软雅黑" panose="020B0503020204020204" charset="-122"/>
                <a:cs typeface="苹方-简" charset="-122"/>
              </a:rPr>
              <a:t> </a:t>
            </a:r>
            <a:r>
              <a:rPr lang="en-US" altLang="zh-CN" sz="800" b="1" dirty="0">
                <a:solidFill>
                  <a:schemeClr val="bg1"/>
                </a:solidFill>
                <a:latin typeface="微软雅黑" panose="020B0503020204020204" charset="-122"/>
                <a:ea typeface="微软雅黑" panose="020B0503020204020204" charset="-122"/>
                <a:cs typeface="苹方-简" charset="-122"/>
              </a:rPr>
              <a:t>Gong</a:t>
            </a:r>
            <a:r>
              <a:rPr lang="zh-CN" altLang="en-US" sz="800" b="1" dirty="0">
                <a:solidFill>
                  <a:schemeClr val="bg1"/>
                </a:solidFill>
                <a:latin typeface="微软雅黑" panose="020B0503020204020204" charset="-122"/>
                <a:ea typeface="微软雅黑" panose="020B0503020204020204" charset="-122"/>
                <a:cs typeface="苹方-简" charset="-122"/>
              </a:rPr>
              <a:t> </a:t>
            </a:r>
            <a:endParaRPr lang="zh-CN" altLang="en-US" sz="800" dirty="0">
              <a:solidFill>
                <a:schemeClr val="bg1"/>
              </a:solidFill>
              <a:latin typeface="微软雅黑" panose="020B0503020204020204" charset="-122"/>
              <a:ea typeface="微软雅黑" panose="020B0503020204020204" charset="-122"/>
              <a:cs typeface="苹方-简" charset="-122"/>
            </a:endParaRPr>
          </a:p>
          <a:p>
            <a:pPr algn="l">
              <a:defRPr sz="2000" b="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750" dirty="0">
              <a:solidFill>
                <a:schemeClr val="bg1"/>
              </a:solidFill>
              <a:latin typeface="Arial" panose="020B0604020202020204" pitchFamily="34" charset="0"/>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7" name="Text Box 28"/>
          <p:cNvSpPr>
            <a:spLocks noChangeArrowheads="1"/>
          </p:cNvSpPr>
          <p:nvPr/>
        </p:nvSpPr>
        <p:spPr bwMode="auto">
          <a:xfrm>
            <a:off x="4203065" y="677545"/>
            <a:ext cx="5283835" cy="3761740"/>
          </a:xfrm>
          <a:prstGeom prst="rect">
            <a:avLst/>
          </a:prstGeom>
          <a:noFill/>
          <a:ln>
            <a:noFill/>
          </a:ln>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500" b="1" dirty="0">
                <a:solidFill>
                  <a:schemeClr val="bg1"/>
                </a:solidFill>
                <a:ea typeface="微软雅黑" panose="020B0503020204020204" charset="-122"/>
                <a:cs typeface="微软雅黑" panose="020B0503020204020204" charset="-122"/>
                <a:sym typeface="微软雅黑" panose="020B0503020204020204" charset="-122"/>
              </a:rPr>
              <a:t>于佳宁 博士</a:t>
            </a:r>
            <a:endParaRPr lang="zh-CN" altLang="en-US" sz="1500" b="1"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火币大学校长</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原工信部信息中心工业经济研究所所长</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中国通信工业协会区块链专委会副主任委员</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rPr>
              <a:t>中国国际经济技术合作促进会区块链技术与应用工委副秘书长</a:t>
            </a:r>
            <a:endParaRPr lang="zh-CN" altLang="en-US" sz="1200" dirty="0">
              <a:solidFill>
                <a:schemeClr val="bg1"/>
              </a:solidFill>
              <a:ea typeface="微软雅黑" panose="020B0503020204020204" charset="-122"/>
              <a:cs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中国信息通信研究院互联网新技术新业务安全评估中心高级评估专家</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中国电子商会区块链专委会高级顾问</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中国计算机学会区块链专委会委员</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中国移动通信联合会国际区块链联盟专家委员会副主任委员</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中国服务贸易协会区块链委员会专家顾问</a:t>
            </a:r>
            <a:endParaRPr lang="en-US" altLang="zh-CN"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中国云体系产业创新战略联盟链网创新中心副主任</a:t>
            </a:r>
            <a:endParaRPr lang="en-US" altLang="zh-CN"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en-US" altLang="zh-CN" sz="1200" dirty="0">
                <a:solidFill>
                  <a:schemeClr val="bg1"/>
                </a:solidFill>
                <a:ea typeface="微软雅黑" panose="020B0503020204020204" charset="-122"/>
                <a:cs typeface="微软雅黑" panose="020B0503020204020204" charset="-122"/>
                <a:sym typeface="微软雅黑" panose="020B0503020204020204" charset="-122"/>
              </a:rPr>
              <a:t>《2018</a:t>
            </a: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年中国区块链产业白皮书</a:t>
            </a:r>
            <a:r>
              <a:rPr lang="en-US" altLang="zh-CN" sz="1200" dirty="0">
                <a:solidFill>
                  <a:schemeClr val="bg1"/>
                </a:solidFill>
                <a:ea typeface="微软雅黑" panose="020B0503020204020204" charset="-122"/>
                <a:cs typeface="微软雅黑" panose="020B0503020204020204" charset="-122"/>
                <a:sym typeface="微软雅黑" panose="020B0503020204020204" charset="-122"/>
              </a:rPr>
              <a:t>》</a:t>
            </a: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编委会主任</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a:p>
            <a:pPr marL="0" indent="0">
              <a:lnSpc>
                <a:spcPct val="150000"/>
              </a:lnSpc>
            </a:pPr>
            <a:r>
              <a:rPr lang="en-US" altLang="zh-CN" sz="1200" dirty="0">
                <a:solidFill>
                  <a:schemeClr val="bg1"/>
                </a:solidFill>
                <a:ea typeface="微软雅黑" panose="020B0503020204020204" charset="-122"/>
                <a:cs typeface="微软雅黑" panose="020B0503020204020204" charset="-122"/>
                <a:sym typeface="微软雅黑" panose="020B0503020204020204" charset="-122"/>
              </a:rPr>
              <a:t>《2018</a:t>
            </a: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年中国泛娱乐产业白皮书</a:t>
            </a:r>
            <a:r>
              <a:rPr lang="en-US" altLang="zh-CN" sz="1200" dirty="0">
                <a:solidFill>
                  <a:schemeClr val="bg1"/>
                </a:solidFill>
                <a:ea typeface="微软雅黑" panose="020B0503020204020204" charset="-122"/>
                <a:cs typeface="微软雅黑" panose="020B0503020204020204" charset="-122"/>
                <a:sym typeface="微软雅黑" panose="020B0503020204020204" charset="-122"/>
              </a:rPr>
              <a:t>》</a:t>
            </a:r>
            <a:r>
              <a:rPr lang="zh-CN" altLang="en-US" sz="1200" dirty="0">
                <a:solidFill>
                  <a:schemeClr val="bg1"/>
                </a:solidFill>
                <a:ea typeface="微软雅黑" panose="020B0503020204020204" charset="-122"/>
                <a:cs typeface="微软雅黑" panose="020B0503020204020204" charset="-122"/>
                <a:sym typeface="微软雅黑" panose="020B0503020204020204" charset="-122"/>
              </a:rPr>
              <a:t>编委会主任</a:t>
            </a:r>
            <a:endParaRPr lang="zh-CN" altLang="en-US" sz="1200" dirty="0">
              <a:solidFill>
                <a:schemeClr val="bg1"/>
              </a:solidFill>
              <a:ea typeface="微软雅黑" panose="020B0503020204020204" charset="-122"/>
              <a:cs typeface="微软雅黑" panose="020B0503020204020204" charset="-122"/>
              <a:sym typeface="微软雅黑" panose="020B0503020204020204" charset="-122"/>
            </a:endParaRPr>
          </a:p>
        </p:txBody>
      </p:sp>
      <p:pic>
        <p:nvPicPr>
          <p:cNvPr id="3" name="图片 2" descr="于佳宁微信二维码"/>
          <p:cNvPicPr>
            <a:picLocks noChangeAspect="1"/>
          </p:cNvPicPr>
          <p:nvPr/>
        </p:nvPicPr>
        <p:blipFill>
          <a:blip r:embed="rId1"/>
          <a:stretch>
            <a:fillRect/>
          </a:stretch>
        </p:blipFill>
        <p:spPr>
          <a:xfrm>
            <a:off x="835025" y="1200150"/>
            <a:ext cx="2730500" cy="2730500"/>
          </a:xfrm>
          <a:prstGeom prst="rect">
            <a:avLst/>
          </a:prstGeom>
        </p:spPr>
      </p:pic>
    </p:spTree>
  </p:cSld>
  <p:clrMapOvr>
    <a:masterClrMapping/>
  </p:clrMapOvr>
  <p:transition advTm="3000"/>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3"/>
          <p:cNvGrpSpPr/>
          <p:nvPr/>
        </p:nvGrpSpPr>
        <p:grpSpPr>
          <a:xfrm>
            <a:off x="244931" y="267295"/>
            <a:ext cx="3197903" cy="490156"/>
            <a:chOff x="326575" y="356393"/>
            <a:chExt cx="4263869"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596" y="421552"/>
              <a:ext cx="3626848" cy="552027"/>
            </a:xfrm>
            <a:prstGeom prst="rect">
              <a:avLst/>
            </a:prstGeom>
            <a:noFill/>
          </p:spPr>
          <p:txBody>
            <a:bodyPr wrap="square" rtlCol="0">
              <a:spAutoFit/>
            </a:bodyPr>
            <a:lstStyle/>
            <a:p>
              <a:r>
                <a:rPr lang="zh-CN" altLang="en-US" sz="2100" dirty="0">
                  <a:solidFill>
                    <a:schemeClr val="bg1"/>
                  </a:solidFill>
                  <a:latin typeface="微软雅黑" panose="020B0503020204020204" charset="-122"/>
                  <a:ea typeface="微软雅黑" panose="020B0503020204020204" charset="-122"/>
                </a:rPr>
                <a:t>火币中国简介</a:t>
              </a:r>
              <a:endParaRPr lang="zh-CN" altLang="en-US" sz="2100" dirty="0">
                <a:solidFill>
                  <a:schemeClr val="bg1"/>
                </a:solidFill>
                <a:latin typeface="微软雅黑" panose="020B0503020204020204" charset="-122"/>
                <a:ea typeface="微软雅黑" panose="020B0503020204020204" charset="-122"/>
              </a:endParaRPr>
            </a:p>
          </p:txBody>
        </p:sp>
      </p:grpSp>
      <p:sp>
        <p:nvSpPr>
          <p:cNvPr id="5" name="文本框 42"/>
          <p:cNvSpPr txBox="1"/>
          <p:nvPr/>
        </p:nvSpPr>
        <p:spPr>
          <a:xfrm>
            <a:off x="566738" y="1110774"/>
            <a:ext cx="3322320" cy="3796030"/>
          </a:xfrm>
          <a:prstGeom prst="rect">
            <a:avLst/>
          </a:prstGeom>
          <a:noFill/>
        </p:spPr>
        <p:txBody>
          <a:bodyPr wrap="square" rtlCol="0">
            <a:spAutoFit/>
          </a:bodyPr>
          <a:p>
            <a:r>
              <a:rPr lang="zh-CN" altLang="en-US" sz="2100" b="1" dirty="0">
                <a:solidFill>
                  <a:srgbClr val="0F6FC6"/>
                </a:solidFill>
                <a:latin typeface="微软雅黑" panose="020B0503020204020204" charset="-122"/>
                <a:ea typeface="微软雅黑" panose="020B0503020204020204" charset="-122"/>
              </a:rPr>
              <a:t>火币中国</a:t>
            </a:r>
            <a:endParaRPr lang="zh-CN" altLang="en-US" sz="2100" dirty="0">
              <a:solidFill>
                <a:schemeClr val="bg1"/>
              </a:solidFill>
              <a:latin typeface="微软雅黑" panose="020B0503020204020204" charset="-122"/>
              <a:ea typeface="微软雅黑" panose="020B0503020204020204" charset="-122"/>
            </a:endParaRPr>
          </a:p>
          <a:p>
            <a:r>
              <a:rPr lang="zh-CN" altLang="en-US" sz="1650" dirty="0">
                <a:solidFill>
                  <a:srgbClr val="0F6FC6"/>
                </a:solidFill>
                <a:latin typeface="微软雅黑" panose="020B0503020204020204" charset="-122"/>
                <a:ea typeface="微软雅黑" panose="020B0503020204020204" charset="-122"/>
              </a:rPr>
              <a:t>打造区块链+产业服务一站式平台</a:t>
            </a:r>
            <a:endParaRPr lang="zh-CN" altLang="en-US" sz="2100" dirty="0">
              <a:solidFill>
                <a:schemeClr val="bg1"/>
              </a:solidFill>
              <a:latin typeface="微软雅黑" panose="020B0503020204020204" charset="-122"/>
              <a:ea typeface="微软雅黑" panose="020B0503020204020204" charset="-122"/>
            </a:endParaRPr>
          </a:p>
          <a:p>
            <a:endParaRPr lang="zh-CN" altLang="en-US" sz="2100" dirty="0">
              <a:solidFill>
                <a:schemeClr val="bg1"/>
              </a:solidFill>
              <a:latin typeface="微软雅黑" panose="020B0503020204020204" charset="-122"/>
              <a:ea typeface="微软雅黑" panose="020B0503020204020204" charset="-122"/>
            </a:endParaRPr>
          </a:p>
          <a:p>
            <a:pPr fontAlgn="auto">
              <a:lnSpc>
                <a:spcPct val="150000"/>
              </a:lnSpc>
            </a:pPr>
            <a:r>
              <a:rPr lang="zh-CN" altLang="en-US" sz="1350" dirty="0">
                <a:solidFill>
                  <a:schemeClr val="bg1"/>
                </a:solidFill>
                <a:latin typeface="微软雅黑" panose="020B0503020204020204" charset="-122"/>
                <a:ea typeface="微软雅黑" panose="020B0503020204020204" charset="-122"/>
              </a:rPr>
              <a:t>火币中国致力于引领区块链行业的产业升级，以区块链技术赋能各个行业领域，依托火币研究院、火币大学(中国)、火币、 Labs、火币英才和火币律林，打造区块链行业全生命周期专业服务，为政府和企业提供定制化解决方案，共同构建区块链应用新经济实体，提升行业效率并培养专业人士，以科技改变世界，用创新成就未来。</a:t>
            </a:r>
            <a:endParaRPr lang="zh-CN" altLang="en-US" sz="1350" dirty="0">
              <a:solidFill>
                <a:schemeClr val="bg1"/>
              </a:solidFill>
              <a:latin typeface="微软雅黑" panose="020B0503020204020204" charset="-122"/>
              <a:ea typeface="微软雅黑" panose="020B0503020204020204" charset="-122"/>
            </a:endParaRPr>
          </a:p>
          <a:p>
            <a:pPr fontAlgn="auto">
              <a:lnSpc>
                <a:spcPct val="150000"/>
              </a:lnSpc>
            </a:pPr>
            <a:endParaRPr lang="zh-CN" altLang="en-US" sz="1350" dirty="0">
              <a:solidFill>
                <a:schemeClr val="bg1"/>
              </a:solidFill>
              <a:latin typeface="微软雅黑" panose="020B0503020204020204" charset="-122"/>
              <a:ea typeface="微软雅黑" panose="020B0503020204020204" charset="-122"/>
            </a:endParaRPr>
          </a:p>
        </p:txBody>
      </p:sp>
      <p:graphicFrame>
        <p:nvGraphicFramePr>
          <p:cNvPr id="8" name="图示 7"/>
          <p:cNvGraphicFramePr/>
          <p:nvPr/>
        </p:nvGraphicFramePr>
        <p:xfrm>
          <a:off x="3442970" y="1166495"/>
          <a:ext cx="6064250" cy="35845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300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3"/>
          <p:cNvGrpSpPr/>
          <p:nvPr/>
        </p:nvGrpSpPr>
        <p:grpSpPr>
          <a:xfrm>
            <a:off x="244931" y="267295"/>
            <a:ext cx="4899660" cy="490156"/>
            <a:chOff x="326575" y="356393"/>
            <a:chExt cx="6532877"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268" y="421586"/>
              <a:ext cx="5896184" cy="552026"/>
            </a:xfrm>
            <a:prstGeom prst="rect">
              <a:avLst/>
            </a:prstGeom>
            <a:noFill/>
          </p:spPr>
          <p:txBody>
            <a:bodyPr wrap="square" rtlCol="0">
              <a:spAutoFit/>
            </a:bodyPr>
            <a:lstStyle/>
            <a:p>
              <a:r>
                <a:rPr lang="en-US" altLang="zh-CN" sz="2100" dirty="0">
                  <a:solidFill>
                    <a:schemeClr val="bg1"/>
                  </a:solidFill>
                  <a:latin typeface="微软雅黑" panose="020B0503020204020204" charset="-122"/>
                  <a:ea typeface="微软雅黑" panose="020B0503020204020204" charset="-122"/>
                  <a:sym typeface="+mn-ea"/>
                </a:rPr>
                <a:t>Introduction of Huobi China</a:t>
              </a:r>
              <a:endParaRPr lang="zh-CN" altLang="en-US" sz="2100" dirty="0">
                <a:solidFill>
                  <a:schemeClr val="bg1"/>
                </a:solidFill>
                <a:latin typeface="微软雅黑" panose="020B0503020204020204" charset="-122"/>
                <a:ea typeface="微软雅黑" panose="020B0503020204020204" charset="-122"/>
              </a:endParaRPr>
            </a:p>
          </p:txBody>
        </p:sp>
      </p:grpSp>
      <p:sp>
        <p:nvSpPr>
          <p:cNvPr id="5" name="文本框 42"/>
          <p:cNvSpPr txBox="1"/>
          <p:nvPr/>
        </p:nvSpPr>
        <p:spPr>
          <a:xfrm>
            <a:off x="245745" y="1110615"/>
            <a:ext cx="5140325" cy="4100195"/>
          </a:xfrm>
          <a:prstGeom prst="rect">
            <a:avLst/>
          </a:prstGeom>
          <a:noFill/>
        </p:spPr>
        <p:txBody>
          <a:bodyPr wrap="square" rtlCol="0">
            <a:spAutoFit/>
          </a:bodyPr>
          <a:p>
            <a:r>
              <a:rPr lang="en-US" altLang="zh-CN" sz="2100" b="1" dirty="0">
                <a:solidFill>
                  <a:srgbClr val="0F6FC6"/>
                </a:solidFill>
                <a:latin typeface="微软雅黑" panose="020B0503020204020204" charset="-122"/>
                <a:ea typeface="微软雅黑" panose="020B0503020204020204" charset="-122"/>
                <a:sym typeface="+mn-ea"/>
              </a:rPr>
              <a:t>Huobi China</a:t>
            </a:r>
            <a:endParaRPr lang="zh-CN" altLang="en-US" sz="2100" dirty="0">
              <a:solidFill>
                <a:schemeClr val="bg1"/>
              </a:solidFill>
              <a:latin typeface="微软雅黑" panose="020B0503020204020204" charset="-122"/>
              <a:ea typeface="微软雅黑" panose="020B0503020204020204" charset="-122"/>
            </a:endParaRPr>
          </a:p>
          <a:p>
            <a:r>
              <a:rPr lang="en-US" altLang="zh-CN" sz="1600" dirty="0">
                <a:solidFill>
                  <a:srgbClr val="0F6FC6"/>
                </a:solidFill>
                <a:latin typeface="微软雅黑" panose="020B0503020204020204" charset="-122"/>
                <a:ea typeface="微软雅黑" panose="020B0503020204020204" charset="-122"/>
                <a:sym typeface="+mn-ea"/>
              </a:rPr>
              <a:t>Provide “Blockchain + Industry”one-stop service.</a:t>
            </a:r>
            <a:endParaRPr lang="zh-CN" altLang="en-US" sz="2100" dirty="0">
              <a:solidFill>
                <a:schemeClr val="bg1"/>
              </a:solidFill>
              <a:latin typeface="微软雅黑" panose="020B0503020204020204" charset="-122"/>
              <a:ea typeface="微软雅黑" panose="020B0503020204020204" charset="-122"/>
            </a:endParaRPr>
          </a:p>
          <a:p>
            <a:endParaRPr lang="zh-CN" altLang="en-US" sz="2100" dirty="0">
              <a:solidFill>
                <a:schemeClr val="bg1"/>
              </a:solidFill>
              <a:latin typeface="微软雅黑" panose="020B0503020204020204" charset="-122"/>
              <a:ea typeface="微软雅黑" panose="020B0503020204020204" charset="-122"/>
            </a:endParaRPr>
          </a:p>
          <a:p>
            <a:pPr fontAlgn="auto">
              <a:lnSpc>
                <a:spcPct val="150000"/>
              </a:lnSpc>
            </a:pPr>
            <a:r>
              <a:rPr lang="en-US" altLang="zh-CN" sz="1350" dirty="0">
                <a:solidFill>
                  <a:schemeClr val="bg1"/>
                </a:solidFill>
                <a:latin typeface="微软雅黑" panose="020B0503020204020204" charset="-122"/>
                <a:ea typeface="微软雅黑" panose="020B0503020204020204" charset="-122"/>
                <a:sym typeface="+mn-ea"/>
              </a:rPr>
              <a:t>Huobi China is committed to leading upgrades in blockchain industry and empowering various fields with blockchain. Relying on Huobi Blockchain Research, Huobi University, </a:t>
            </a:r>
            <a:r>
              <a:rPr lang="en-US" altLang="zh-CN" sz="1350" dirty="0">
                <a:solidFill>
                  <a:schemeClr val="bg1"/>
                </a:solidFill>
                <a:latin typeface="微软雅黑" panose="020B0503020204020204" charset="-122"/>
                <a:ea typeface="微软雅黑" panose="020B0503020204020204" charset="-122"/>
                <a:sym typeface="+mn-ea"/>
              </a:rPr>
              <a:t>Huobi</a:t>
            </a:r>
            <a:r>
              <a:rPr lang="en-US" altLang="zh-CN" sz="1350" dirty="0">
                <a:solidFill>
                  <a:schemeClr val="bg1"/>
                </a:solidFill>
                <a:latin typeface="微软雅黑" panose="020B0503020204020204" charset="-122"/>
                <a:ea typeface="微软雅黑" panose="020B0503020204020204" charset="-122"/>
                <a:sym typeface="+mn-ea"/>
              </a:rPr>
              <a:t> Labs, </a:t>
            </a:r>
            <a:r>
              <a:rPr lang="en-US" altLang="zh-CN" sz="1350" dirty="0">
                <a:solidFill>
                  <a:schemeClr val="bg1"/>
                </a:solidFill>
                <a:latin typeface="微软雅黑" panose="020B0503020204020204" charset="-122"/>
                <a:ea typeface="微软雅黑" panose="020B0503020204020204" charset="-122"/>
                <a:sym typeface="+mn-ea"/>
              </a:rPr>
              <a:t>Huobi Talent and Huobi Law Forest, Huobi China provides full life-circle services in blockchain industry, including providing customized solutions for government and enterprises, buiding the new economy of blockchain application as well as promoting the efficiency of industry and cultivating professionals. </a:t>
            </a:r>
            <a:endParaRPr lang="zh-CN" altLang="en-US" sz="1350" dirty="0">
              <a:solidFill>
                <a:schemeClr val="bg1"/>
              </a:solidFill>
              <a:latin typeface="微软雅黑" panose="020B0503020204020204" charset="-122"/>
              <a:ea typeface="微软雅黑" panose="020B0503020204020204" charset="-122"/>
            </a:endParaRPr>
          </a:p>
          <a:p>
            <a:pPr fontAlgn="auto">
              <a:lnSpc>
                <a:spcPct val="150000"/>
              </a:lnSpc>
            </a:pPr>
            <a:endParaRPr lang="zh-CN" altLang="en-US" sz="1350" dirty="0">
              <a:solidFill>
                <a:schemeClr val="bg1"/>
              </a:solidFill>
              <a:latin typeface="微软雅黑" panose="020B0503020204020204" charset="-122"/>
              <a:ea typeface="微软雅黑" panose="020B0503020204020204" charset="-122"/>
            </a:endParaRPr>
          </a:p>
        </p:txBody>
      </p:sp>
      <p:graphicFrame>
        <p:nvGraphicFramePr>
          <p:cNvPr id="8" name="图示 7"/>
          <p:cNvGraphicFramePr/>
          <p:nvPr/>
        </p:nvGraphicFramePr>
        <p:xfrm>
          <a:off x="4001770" y="1166495"/>
          <a:ext cx="6064250" cy="35845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300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7192C"/>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5547" r="7886" b="14962"/>
          <a:stretch>
            <a:fillRect/>
          </a:stretch>
        </p:blipFill>
        <p:spPr>
          <a:xfrm>
            <a:off x="3108484" y="1124903"/>
            <a:ext cx="2927033" cy="2356961"/>
          </a:xfrm>
          <a:prstGeom prst="rect">
            <a:avLst/>
          </a:prstGeom>
        </p:spPr>
      </p:pic>
      <p:sp>
        <p:nvSpPr>
          <p:cNvPr id="3" name="圆角矩形 2"/>
          <p:cNvSpPr/>
          <p:nvPr/>
        </p:nvSpPr>
        <p:spPr>
          <a:xfrm>
            <a:off x="481013" y="1431608"/>
            <a:ext cx="2534126" cy="8748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 name="组合 3"/>
          <p:cNvGrpSpPr/>
          <p:nvPr/>
        </p:nvGrpSpPr>
        <p:grpSpPr>
          <a:xfrm>
            <a:off x="244931" y="267295"/>
            <a:ext cx="3197903" cy="490156"/>
            <a:chOff x="326575" y="356393"/>
            <a:chExt cx="4263869"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596" y="421552"/>
              <a:ext cx="3626848" cy="552027"/>
            </a:xfrm>
            <a:prstGeom prst="rect">
              <a:avLst/>
            </a:prstGeom>
            <a:noFill/>
          </p:spPr>
          <p:txBody>
            <a:bodyPr wrap="square" rtlCol="0">
              <a:spAutoFit/>
            </a:bodyPr>
            <a:lstStyle/>
            <a:p>
              <a:r>
                <a:rPr lang="zh-CN" altLang="en-US" sz="2100" dirty="0">
                  <a:solidFill>
                    <a:schemeClr val="bg1"/>
                  </a:solidFill>
                  <a:latin typeface="微软雅黑" panose="020B0503020204020204" charset="-122"/>
                  <a:ea typeface="微软雅黑" panose="020B0503020204020204" charset="-122"/>
                </a:rPr>
                <a:t>火币中国简介</a:t>
              </a:r>
              <a:endParaRPr lang="zh-CN" altLang="en-US" sz="2100" dirty="0">
                <a:solidFill>
                  <a:schemeClr val="bg1"/>
                </a:solidFill>
                <a:latin typeface="微软雅黑" panose="020B0503020204020204" charset="-122"/>
                <a:ea typeface="微软雅黑" panose="020B0503020204020204" charset="-122"/>
              </a:endParaRPr>
            </a:p>
          </p:txBody>
        </p:sp>
      </p:grpSp>
      <p:sp>
        <p:nvSpPr>
          <p:cNvPr id="42" name="矩形 41"/>
          <p:cNvSpPr/>
          <p:nvPr/>
        </p:nvSpPr>
        <p:spPr>
          <a:xfrm>
            <a:off x="6112785" y="987549"/>
            <a:ext cx="2534371" cy="1268095"/>
          </a:xfrm>
          <a:prstGeom prst="rect">
            <a:avLst/>
          </a:prstGeom>
        </p:spPr>
        <p:txBody>
          <a:bodyPr wrap="square">
            <a:spAutoFit/>
          </a:bodyPr>
          <a:p>
            <a:pPr algn="ctr"/>
            <a:r>
              <a:rPr lang="zh-CN" altLang="en-US" sz="1800" b="1" dirty="0">
                <a:solidFill>
                  <a:srgbClr val="28A7E1"/>
                </a:solidFill>
                <a:latin typeface="微软雅黑" panose="020B0503020204020204" charset="-122"/>
                <a:ea typeface="微软雅黑" panose="020B0503020204020204" charset="-122"/>
              </a:rPr>
              <a:t>火币</a:t>
            </a:r>
            <a:r>
              <a:rPr lang="zh-CN" altLang="en-US" sz="1800" b="1" dirty="0" smtClean="0">
                <a:solidFill>
                  <a:srgbClr val="28A7E1"/>
                </a:solidFill>
                <a:latin typeface="微软雅黑" panose="020B0503020204020204" charset="-122"/>
                <a:ea typeface="微软雅黑" panose="020B0503020204020204" charset="-122"/>
              </a:rPr>
              <a:t>研究院</a:t>
            </a:r>
            <a:endParaRPr lang="zh-CN" altLang="en-US" sz="1800" b="1" dirty="0" smtClean="0">
              <a:solidFill>
                <a:srgbClr val="28A7E1"/>
              </a:solidFill>
              <a:latin typeface="微软雅黑" panose="020B0503020204020204" charset="-122"/>
              <a:ea typeface="微软雅黑" panose="020B0503020204020204" charset="-122"/>
            </a:endParaRPr>
          </a:p>
          <a:p>
            <a:pPr algn="ctr"/>
            <a:endParaRPr lang="zh-CN" altLang="en-US" sz="1800" b="1" dirty="0" smtClean="0">
              <a:solidFill>
                <a:srgbClr val="28A7E1"/>
              </a:solidFill>
              <a:latin typeface="微软雅黑" panose="020B0503020204020204" charset="-122"/>
              <a:ea typeface="微软雅黑" panose="020B0503020204020204" charset="-122"/>
            </a:endParaRPr>
          </a:p>
          <a:p>
            <a:pPr algn="ctr"/>
            <a:r>
              <a:rPr lang="zh-CN" altLang="en-US" sz="1350" dirty="0" smtClean="0">
                <a:solidFill>
                  <a:srgbClr val="5B9BD5"/>
                </a:solidFill>
                <a:latin typeface="微软雅黑" panose="020B0503020204020204" charset="-122"/>
                <a:ea typeface="微软雅黑" panose="020B0503020204020204" charset="-122"/>
              </a:rPr>
              <a:t>全面拓展区块链各领域的研究与探索，加速区块链技术开发，推动行业应用落地</a:t>
            </a:r>
            <a:endParaRPr lang="zh-CN" altLang="en-US" sz="1350" dirty="0" smtClean="0">
              <a:solidFill>
                <a:srgbClr val="5B9BD5"/>
              </a:solidFill>
              <a:latin typeface="微软雅黑" panose="020B0503020204020204" charset="-122"/>
              <a:ea typeface="微软雅黑" panose="020B0503020204020204" charset="-122"/>
            </a:endParaRPr>
          </a:p>
        </p:txBody>
      </p:sp>
      <p:sp>
        <p:nvSpPr>
          <p:cNvPr id="45" name="矩形 44"/>
          <p:cNvSpPr/>
          <p:nvPr/>
        </p:nvSpPr>
        <p:spPr>
          <a:xfrm>
            <a:off x="430313" y="2684501"/>
            <a:ext cx="2696823" cy="1268095"/>
          </a:xfrm>
          <a:prstGeom prst="rect">
            <a:avLst/>
          </a:prstGeom>
        </p:spPr>
        <p:txBody>
          <a:bodyPr wrap="square">
            <a:spAutoFit/>
          </a:bodyPr>
          <a:p>
            <a:pPr algn="ctr"/>
            <a:r>
              <a:rPr lang="zh-CN" altLang="en-US" sz="1800" b="1" dirty="0">
                <a:solidFill>
                  <a:srgbClr val="28A7E1"/>
                </a:solidFill>
                <a:latin typeface="微软雅黑" panose="020B0503020204020204" charset="-122"/>
                <a:ea typeface="微软雅黑" panose="020B0503020204020204" charset="-122"/>
              </a:rPr>
              <a:t>火币</a:t>
            </a:r>
            <a:r>
              <a:rPr lang="zh-CN" altLang="en-US" sz="1800" b="1" dirty="0" smtClean="0">
                <a:solidFill>
                  <a:srgbClr val="28A7E1"/>
                </a:solidFill>
                <a:latin typeface="微软雅黑" panose="020B0503020204020204" charset="-122"/>
                <a:ea typeface="微软雅黑" panose="020B0503020204020204" charset="-122"/>
              </a:rPr>
              <a:t>英才</a:t>
            </a:r>
            <a:endParaRPr lang="zh-CN" altLang="en-US" sz="1800" b="1" dirty="0" smtClean="0">
              <a:solidFill>
                <a:srgbClr val="28A7E1"/>
              </a:solidFill>
              <a:latin typeface="微软雅黑" panose="020B0503020204020204" charset="-122"/>
              <a:ea typeface="微软雅黑" panose="020B0503020204020204" charset="-122"/>
            </a:endParaRPr>
          </a:p>
          <a:p>
            <a:pPr algn="ctr"/>
            <a:endParaRPr lang="zh-CN" altLang="en-US" sz="1800" b="1" dirty="0" smtClean="0">
              <a:solidFill>
                <a:srgbClr val="28A7E1"/>
              </a:solidFill>
              <a:latin typeface="微软雅黑" panose="020B0503020204020204" charset="-122"/>
              <a:ea typeface="微软雅黑" panose="020B0503020204020204" charset="-122"/>
            </a:endParaRPr>
          </a:p>
          <a:p>
            <a:pPr algn="ctr"/>
            <a:r>
              <a:rPr lang="zh-CN" altLang="en-US" sz="1350" dirty="0" smtClean="0">
                <a:solidFill>
                  <a:srgbClr val="5B9BD5"/>
                </a:solidFill>
                <a:latin typeface="微软雅黑" panose="020B0503020204020204" charset="-122"/>
                <a:ea typeface="微软雅黑" panose="020B0503020204020204" charset="-122"/>
              </a:rPr>
              <a:t>成为区块链行业人才领域的优质服务平台，业务涵盖招聘、管培、外语翻译等等</a:t>
            </a:r>
            <a:endParaRPr lang="zh-CN" altLang="en-US" sz="1350" dirty="0" smtClean="0">
              <a:solidFill>
                <a:srgbClr val="5B9BD5"/>
              </a:solidFill>
              <a:latin typeface="微软雅黑" panose="020B0503020204020204" charset="-122"/>
              <a:ea typeface="微软雅黑" panose="020B0503020204020204" charset="-122"/>
            </a:endParaRPr>
          </a:p>
        </p:txBody>
      </p:sp>
      <p:sp>
        <p:nvSpPr>
          <p:cNvPr id="46" name="矩形 45"/>
          <p:cNvSpPr/>
          <p:nvPr/>
        </p:nvSpPr>
        <p:spPr>
          <a:xfrm>
            <a:off x="480711" y="1005170"/>
            <a:ext cx="2534371" cy="1353185"/>
          </a:xfrm>
          <a:prstGeom prst="rect">
            <a:avLst/>
          </a:prstGeom>
        </p:spPr>
        <p:txBody>
          <a:bodyPr wrap="square">
            <a:spAutoFit/>
          </a:bodyPr>
          <a:p>
            <a:pPr algn="ctr"/>
            <a:r>
              <a:rPr lang="zh-CN" altLang="en-US" sz="1800" b="1" dirty="0" smtClean="0">
                <a:solidFill>
                  <a:srgbClr val="28A7E1"/>
                </a:solidFill>
                <a:latin typeface="微软雅黑" panose="020B0503020204020204" charset="-122"/>
                <a:ea typeface="微软雅黑" panose="020B0503020204020204" charset="-122"/>
              </a:rPr>
              <a:t>火币律林</a:t>
            </a:r>
            <a:endParaRPr lang="zh-CN" altLang="en-US" sz="1350" dirty="0" smtClean="0">
              <a:solidFill>
                <a:srgbClr val="5B9BD5"/>
              </a:solidFill>
              <a:latin typeface="微软雅黑" panose="020B0503020204020204" charset="-122"/>
              <a:ea typeface="微软雅黑" panose="020B0503020204020204" charset="-122"/>
            </a:endParaRPr>
          </a:p>
          <a:p>
            <a:pPr algn="ctr" fontAlgn="auto">
              <a:spcBef>
                <a:spcPts val="1200"/>
              </a:spcBef>
            </a:pPr>
            <a:r>
              <a:rPr lang="zh-CN" altLang="en-US" sz="1350" dirty="0" smtClean="0">
                <a:solidFill>
                  <a:srgbClr val="5B9BD5"/>
                </a:solidFill>
                <a:latin typeface="微软雅黑" panose="020B0503020204020204" charset="-122"/>
                <a:ea typeface="微软雅黑" panose="020B0503020204020204" charset="-122"/>
              </a:rPr>
              <a:t>国内最早提供区块链法律服务的团队，业务涵盖法律研究、项目合规风控、投资并购、诉讼仲裁等等</a:t>
            </a:r>
            <a:endParaRPr lang="zh-CN" altLang="en-US" sz="1350" dirty="0" smtClean="0">
              <a:solidFill>
                <a:srgbClr val="5B9BD5"/>
              </a:solidFill>
              <a:latin typeface="微软雅黑" panose="020B0503020204020204" charset="-122"/>
              <a:ea typeface="微软雅黑" panose="020B0503020204020204" charset="-122"/>
            </a:endParaRPr>
          </a:p>
        </p:txBody>
      </p:sp>
      <p:sp>
        <p:nvSpPr>
          <p:cNvPr id="5" name="圆角矩形 4"/>
          <p:cNvSpPr/>
          <p:nvPr/>
        </p:nvSpPr>
        <p:spPr>
          <a:xfrm>
            <a:off x="430054" y="3109754"/>
            <a:ext cx="2678430" cy="8748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p>
        </p:txBody>
      </p:sp>
      <p:grpSp>
        <p:nvGrpSpPr>
          <p:cNvPr id="9" name="组合 8"/>
          <p:cNvGrpSpPr/>
          <p:nvPr/>
        </p:nvGrpSpPr>
        <p:grpSpPr>
          <a:xfrm>
            <a:off x="6035516" y="2713673"/>
            <a:ext cx="2678430" cy="1294448"/>
            <a:chOff x="6788" y="7812"/>
            <a:chExt cx="5624" cy="2718"/>
          </a:xfrm>
        </p:grpSpPr>
        <p:sp>
          <p:nvSpPr>
            <p:cNvPr id="44" name="矩形 43"/>
            <p:cNvSpPr/>
            <p:nvPr/>
          </p:nvSpPr>
          <p:spPr>
            <a:xfrm>
              <a:off x="6966" y="7812"/>
              <a:ext cx="5322" cy="2663"/>
            </a:xfrm>
            <a:prstGeom prst="rect">
              <a:avLst/>
            </a:prstGeom>
          </p:spPr>
          <p:txBody>
            <a:bodyPr wrap="square">
              <a:spAutoFit/>
            </a:bodyPr>
            <a:p>
              <a:pPr algn="ctr"/>
              <a:r>
                <a:rPr lang="zh-CN" altLang="en-US" sz="1800" b="1" dirty="0" smtClean="0">
                  <a:solidFill>
                    <a:srgbClr val="28A7E1"/>
                  </a:solidFill>
                  <a:latin typeface="微软雅黑" panose="020B0503020204020204" charset="-122"/>
                  <a:ea typeface="微软雅黑" panose="020B0503020204020204" charset="-122"/>
                </a:rPr>
                <a:t>火币</a:t>
              </a:r>
              <a:r>
                <a:rPr lang="en-US" altLang="zh-CN" sz="1800" b="1" dirty="0" smtClean="0">
                  <a:solidFill>
                    <a:srgbClr val="28A7E1"/>
                  </a:solidFill>
                  <a:latin typeface="微软雅黑" panose="020B0503020204020204" charset="-122"/>
                  <a:ea typeface="微软雅黑" panose="020B0503020204020204" charset="-122"/>
                </a:rPr>
                <a:t>Labs</a:t>
              </a:r>
              <a:r>
                <a:rPr lang="zh-CN" altLang="en-US" sz="1800" b="1" dirty="0" smtClean="0">
                  <a:solidFill>
                    <a:srgbClr val="28A7E1"/>
                  </a:solidFill>
                  <a:latin typeface="微软雅黑" panose="020B0503020204020204" charset="-122"/>
                  <a:ea typeface="微软雅黑" panose="020B0503020204020204" charset="-122"/>
                </a:rPr>
                <a:t>（</a:t>
              </a:r>
              <a:r>
                <a:rPr lang="zh-CN" altLang="zh-CN" sz="1800" b="1" dirty="0" smtClean="0">
                  <a:solidFill>
                    <a:srgbClr val="28A7E1"/>
                  </a:solidFill>
                  <a:latin typeface="微软雅黑" panose="020B0503020204020204" charset="-122"/>
                  <a:ea typeface="微软雅黑" panose="020B0503020204020204" charset="-122"/>
                </a:rPr>
                <a:t>中国）</a:t>
              </a:r>
              <a:endParaRPr lang="zh-CN" altLang="zh-CN" sz="1800" b="1" dirty="0" smtClean="0">
                <a:solidFill>
                  <a:srgbClr val="28A7E1"/>
                </a:solidFill>
                <a:latin typeface="微软雅黑" panose="020B0503020204020204" charset="-122"/>
                <a:ea typeface="微软雅黑" panose="020B0503020204020204" charset="-122"/>
              </a:endParaRPr>
            </a:p>
            <a:p>
              <a:pPr algn="ctr"/>
              <a:endParaRPr lang="zh-CN" altLang="zh-CN" sz="1800" b="1" dirty="0" smtClean="0">
                <a:solidFill>
                  <a:srgbClr val="28A7E1"/>
                </a:solidFill>
                <a:latin typeface="微软雅黑" panose="020B0503020204020204" charset="-122"/>
                <a:ea typeface="微软雅黑" panose="020B0503020204020204" charset="-122"/>
              </a:endParaRPr>
            </a:p>
            <a:p>
              <a:pPr algn="ctr"/>
              <a:r>
                <a:rPr lang="zh-CN" altLang="en-US" sz="1350" dirty="0" smtClean="0">
                  <a:solidFill>
                    <a:srgbClr val="5B9BD5"/>
                  </a:solidFill>
                  <a:latin typeface="微软雅黑" panose="020B0503020204020204" charset="-122"/>
                  <a:ea typeface="微软雅黑" panose="020B0503020204020204" charset="-122"/>
                </a:rPr>
                <a:t>定位区块链产业生态“连接器”，打造全球一流分布式生态孵化实验室</a:t>
              </a:r>
              <a:endParaRPr lang="zh-CN" altLang="en-US" sz="1350" dirty="0" smtClean="0">
                <a:solidFill>
                  <a:srgbClr val="5B9BD5"/>
                </a:solidFill>
                <a:latin typeface="微软雅黑" panose="020B0503020204020204" charset="-122"/>
                <a:ea typeface="微软雅黑" panose="020B0503020204020204" charset="-122"/>
              </a:endParaRPr>
            </a:p>
          </p:txBody>
        </p:sp>
        <p:sp>
          <p:nvSpPr>
            <p:cNvPr id="6" name="圆角矩形 5"/>
            <p:cNvSpPr/>
            <p:nvPr/>
          </p:nvSpPr>
          <p:spPr>
            <a:xfrm>
              <a:off x="6788" y="8693"/>
              <a:ext cx="5624" cy="1837"/>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0" name="组合 9"/>
          <p:cNvGrpSpPr/>
          <p:nvPr/>
        </p:nvGrpSpPr>
        <p:grpSpPr>
          <a:xfrm>
            <a:off x="3090863" y="3582353"/>
            <a:ext cx="2944654" cy="1268254"/>
            <a:chOff x="12195" y="5637"/>
            <a:chExt cx="6183" cy="2663"/>
          </a:xfrm>
        </p:grpSpPr>
        <p:sp>
          <p:nvSpPr>
            <p:cNvPr id="43" name="矩形 42"/>
            <p:cNvSpPr/>
            <p:nvPr/>
          </p:nvSpPr>
          <p:spPr>
            <a:xfrm>
              <a:off x="12195" y="5637"/>
              <a:ext cx="6183" cy="2663"/>
            </a:xfrm>
            <a:prstGeom prst="rect">
              <a:avLst/>
            </a:prstGeom>
            <a:effectLst>
              <a:outerShdw blurRad="50800" dist="38100" dir="2700000" algn="tl" rotWithShape="0">
                <a:prstClr val="black">
                  <a:alpha val="40000"/>
                </a:prstClr>
              </a:outerShdw>
            </a:effectLst>
          </p:spPr>
          <p:txBody>
            <a:bodyPr wrap="square">
              <a:spAutoFit/>
            </a:bodyPr>
            <a:p>
              <a:pPr algn="ctr"/>
              <a:r>
                <a:rPr lang="en-US" altLang="zh-CN" sz="1800" b="1" dirty="0" smtClean="0">
                  <a:solidFill>
                    <a:schemeClr val="bg1"/>
                  </a:solidFill>
                  <a:latin typeface="微软雅黑" panose="020B0503020204020204" charset="-122"/>
                  <a:ea typeface="微软雅黑" panose="020B0503020204020204" charset="-122"/>
                </a:rPr>
                <a:t>  </a:t>
              </a:r>
              <a:r>
                <a:rPr lang="zh-CN" altLang="en-US" sz="1800" b="1" dirty="0" smtClean="0">
                  <a:solidFill>
                    <a:schemeClr val="bg1"/>
                  </a:solidFill>
                  <a:latin typeface="微软雅黑" panose="020B0503020204020204" charset="-122"/>
                  <a:ea typeface="微软雅黑" panose="020B0503020204020204" charset="-122"/>
                </a:rPr>
                <a:t>火币大学（中国）</a:t>
              </a:r>
              <a:endParaRPr lang="zh-CN" altLang="en-US" sz="1800" b="1" dirty="0" smtClean="0">
                <a:solidFill>
                  <a:schemeClr val="bg1"/>
                </a:solidFill>
                <a:latin typeface="微软雅黑" panose="020B0503020204020204" charset="-122"/>
                <a:ea typeface="微软雅黑" panose="020B0503020204020204" charset="-122"/>
              </a:endParaRPr>
            </a:p>
            <a:p>
              <a:pPr algn="ctr"/>
              <a:endParaRPr lang="zh-CN" altLang="en-US" sz="1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1350" dirty="0" smtClean="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以区块链人才培养为核心，推动区块链等前沿科技落地应用，推动数字经济与实体经济深度融合</a:t>
              </a:r>
              <a:endParaRPr lang="zh-CN" altLang="en-US" sz="1350" dirty="0" smtClean="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7" name="圆角矩形 6"/>
            <p:cNvSpPr/>
            <p:nvPr/>
          </p:nvSpPr>
          <p:spPr>
            <a:xfrm>
              <a:off x="12264" y="6403"/>
              <a:ext cx="6024" cy="1837"/>
            </a:xfrm>
            <a:prstGeom prst="roundRect">
              <a:avLst/>
            </a:prstGeom>
            <a:solidFill>
              <a:schemeClr val="accent1">
                <a:alpha val="29000"/>
              </a:schemeClr>
            </a:solidFill>
            <a:ln w="12700">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微软雅黑" panose="020B0503020204020204" charset="-122"/>
                <a:ea typeface="微软雅黑" panose="020B0503020204020204" charset="-122"/>
              </a:endParaRPr>
            </a:p>
          </p:txBody>
        </p:sp>
      </p:grpSp>
      <p:sp>
        <p:nvSpPr>
          <p:cNvPr id="8" name="圆角矩形 7"/>
          <p:cNvSpPr/>
          <p:nvPr/>
        </p:nvSpPr>
        <p:spPr>
          <a:xfrm>
            <a:off x="6040755" y="1439228"/>
            <a:ext cx="2678430" cy="8748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advTm="300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7192C"/>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5547" r="7886" b="14962"/>
          <a:stretch>
            <a:fillRect/>
          </a:stretch>
        </p:blipFill>
        <p:spPr>
          <a:xfrm>
            <a:off x="3108484" y="1124903"/>
            <a:ext cx="2927033" cy="2356961"/>
          </a:xfrm>
          <a:prstGeom prst="rect">
            <a:avLst/>
          </a:prstGeom>
        </p:spPr>
      </p:pic>
      <p:sp>
        <p:nvSpPr>
          <p:cNvPr id="3" name="圆角矩形 2"/>
          <p:cNvSpPr/>
          <p:nvPr/>
        </p:nvSpPr>
        <p:spPr>
          <a:xfrm>
            <a:off x="481013" y="1431608"/>
            <a:ext cx="2534126" cy="8748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 name="组合 3"/>
          <p:cNvGrpSpPr/>
          <p:nvPr/>
        </p:nvGrpSpPr>
        <p:grpSpPr>
          <a:xfrm>
            <a:off x="244931" y="267295"/>
            <a:ext cx="4498340" cy="490156"/>
            <a:chOff x="326575" y="356393"/>
            <a:chExt cx="5997784"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268" y="421586"/>
              <a:ext cx="5361091" cy="552026"/>
            </a:xfrm>
            <a:prstGeom prst="rect">
              <a:avLst/>
            </a:prstGeom>
            <a:noFill/>
          </p:spPr>
          <p:txBody>
            <a:bodyPr wrap="square" rtlCol="0">
              <a:spAutoFit/>
            </a:bodyPr>
            <a:lstStyle/>
            <a:p>
              <a:r>
                <a:rPr lang="en-US" altLang="zh-CN" sz="2100" dirty="0">
                  <a:solidFill>
                    <a:schemeClr val="bg1"/>
                  </a:solidFill>
                  <a:latin typeface="微软雅黑" panose="020B0503020204020204" charset="-122"/>
                  <a:ea typeface="微软雅黑" panose="020B0503020204020204" charset="-122"/>
                  <a:sym typeface="+mn-ea"/>
                </a:rPr>
                <a:t>Introduction of Huobi China</a:t>
              </a:r>
              <a:endParaRPr lang="zh-CN" altLang="en-US" sz="2100" dirty="0">
                <a:solidFill>
                  <a:schemeClr val="bg1"/>
                </a:solidFill>
                <a:latin typeface="微软雅黑" panose="020B0503020204020204" charset="-122"/>
                <a:ea typeface="微软雅黑" panose="020B0503020204020204" charset="-122"/>
              </a:endParaRPr>
            </a:p>
          </p:txBody>
        </p:sp>
      </p:grpSp>
      <p:sp>
        <p:nvSpPr>
          <p:cNvPr id="42" name="矩形 41"/>
          <p:cNvSpPr/>
          <p:nvPr/>
        </p:nvSpPr>
        <p:spPr>
          <a:xfrm>
            <a:off x="5848350" y="1005205"/>
            <a:ext cx="3314065" cy="1260475"/>
          </a:xfrm>
          <a:prstGeom prst="rect">
            <a:avLst/>
          </a:prstGeom>
        </p:spPr>
        <p:txBody>
          <a:bodyPr wrap="square">
            <a:spAutoFit/>
          </a:bodyPr>
          <a:p>
            <a:pPr algn="ctr"/>
            <a:r>
              <a:rPr lang="en-US" altLang="zh-CN" sz="1800" b="1" dirty="0">
                <a:solidFill>
                  <a:srgbClr val="28A7E1"/>
                </a:solidFill>
                <a:latin typeface="微软雅黑" panose="020B0503020204020204" charset="-122"/>
                <a:ea typeface="微软雅黑" panose="020B0503020204020204" charset="-122"/>
                <a:sym typeface="+mn-ea"/>
              </a:rPr>
              <a:t>Huobi Blockchain Research</a:t>
            </a:r>
            <a:endParaRPr lang="en-US" altLang="zh-CN" sz="1800" b="1" dirty="0">
              <a:solidFill>
                <a:srgbClr val="28A7E1"/>
              </a:solidFill>
              <a:latin typeface="微软雅黑" panose="020B0503020204020204" charset="-122"/>
              <a:ea typeface="微软雅黑" panose="020B0503020204020204" charset="-122"/>
              <a:sym typeface="+mn-ea"/>
            </a:endParaRPr>
          </a:p>
          <a:p>
            <a:pPr algn="ctr"/>
            <a:endParaRPr lang="zh-CN" altLang="en-US" sz="1800" b="1" dirty="0" smtClean="0">
              <a:solidFill>
                <a:srgbClr val="28A7E1"/>
              </a:solidFill>
              <a:latin typeface="微软雅黑" panose="020B0503020204020204" charset="-122"/>
              <a:ea typeface="微软雅黑" panose="020B0503020204020204" charset="-122"/>
            </a:endParaRPr>
          </a:p>
          <a:p>
            <a:pPr algn="ctr"/>
            <a:r>
              <a:rPr lang="en-US" altLang="zh-CN" sz="1000" dirty="0">
                <a:solidFill>
                  <a:schemeClr val="bg1"/>
                </a:solidFill>
                <a:latin typeface="微软雅黑" panose="020B0503020204020204" charset="-122"/>
                <a:ea typeface="微软雅黑" panose="020B0503020204020204" charset="-122"/>
                <a:sym typeface="+mn-ea"/>
              </a:rPr>
              <a:t>expands the research and exploration in various fields of blockchain, accelerates the development of blockchain technology and promotes the application of blockchain in industries.</a:t>
            </a:r>
            <a:endParaRPr lang="en-US" altLang="zh-CN" sz="1000" dirty="0" smtClean="0">
              <a:solidFill>
                <a:schemeClr val="bg1"/>
              </a:solidFill>
              <a:latin typeface="微软雅黑" panose="020B0503020204020204" charset="-122"/>
              <a:ea typeface="微软雅黑" panose="020B0503020204020204" charset="-122"/>
              <a:sym typeface="+mn-ea"/>
            </a:endParaRPr>
          </a:p>
        </p:txBody>
      </p:sp>
      <p:sp>
        <p:nvSpPr>
          <p:cNvPr id="45" name="矩形 44"/>
          <p:cNvSpPr/>
          <p:nvPr/>
        </p:nvSpPr>
        <p:spPr>
          <a:xfrm>
            <a:off x="430313" y="2684501"/>
            <a:ext cx="2696823" cy="1468755"/>
          </a:xfrm>
          <a:prstGeom prst="rect">
            <a:avLst/>
          </a:prstGeom>
        </p:spPr>
        <p:txBody>
          <a:bodyPr wrap="square">
            <a:spAutoFit/>
          </a:bodyPr>
          <a:p>
            <a:pPr algn="ctr"/>
            <a:r>
              <a:rPr lang="en-US" altLang="zh-CN" sz="1800" b="1" dirty="0">
                <a:solidFill>
                  <a:srgbClr val="28A7E1"/>
                </a:solidFill>
                <a:latin typeface="微软雅黑" panose="020B0503020204020204" charset="-122"/>
                <a:ea typeface="微软雅黑" panose="020B0503020204020204" charset="-122"/>
                <a:sym typeface="+mn-ea"/>
              </a:rPr>
              <a:t>Huobi Talent</a:t>
            </a:r>
            <a:endParaRPr lang="en-US" altLang="zh-CN" sz="1800" b="1" dirty="0">
              <a:solidFill>
                <a:srgbClr val="28A7E1"/>
              </a:solidFill>
              <a:latin typeface="微软雅黑" panose="020B0503020204020204" charset="-122"/>
              <a:ea typeface="微软雅黑" panose="020B0503020204020204" charset="-122"/>
              <a:sym typeface="+mn-ea"/>
            </a:endParaRPr>
          </a:p>
          <a:p>
            <a:pPr algn="ctr"/>
            <a:endParaRPr lang="en-US" altLang="zh-CN" sz="1800" b="1" dirty="0">
              <a:solidFill>
                <a:srgbClr val="28A7E1"/>
              </a:solidFill>
              <a:latin typeface="微软雅黑" panose="020B0503020204020204" charset="-122"/>
              <a:ea typeface="微软雅黑" panose="020B0503020204020204" charset="-122"/>
              <a:sym typeface="+mn-ea"/>
            </a:endParaRPr>
          </a:p>
          <a:p>
            <a:pPr algn="ctr"/>
            <a:r>
              <a:rPr lang="en-US" altLang="zh-CN" sz="1000" dirty="0">
                <a:solidFill>
                  <a:schemeClr val="bg1"/>
                </a:solidFill>
                <a:latin typeface="微软雅黑" panose="020B0503020204020204" charset="-122"/>
                <a:ea typeface="微软雅黑" panose="020B0503020204020204" charset="-122"/>
                <a:sym typeface="+mn-ea"/>
              </a:rPr>
              <a:t>becomes a high-quality service platform in the talent field of blockchain industry, covering recruitment, management and training, translation and etc.</a:t>
            </a:r>
            <a:endParaRPr lang="en-US" altLang="zh-CN" sz="1350" dirty="0">
              <a:latin typeface="微软雅黑" panose="020B0503020204020204" charset="-122"/>
              <a:ea typeface="微软雅黑" panose="020B0503020204020204" charset="-122"/>
            </a:endParaRPr>
          </a:p>
          <a:p>
            <a:pPr algn="ctr"/>
            <a:endParaRPr lang="zh-CN" altLang="en-US" sz="1350" dirty="0" smtClean="0">
              <a:solidFill>
                <a:srgbClr val="5B9BD5"/>
              </a:solidFill>
              <a:latin typeface="微软雅黑" panose="020B0503020204020204" charset="-122"/>
              <a:ea typeface="微软雅黑" panose="020B0503020204020204" charset="-122"/>
            </a:endParaRPr>
          </a:p>
        </p:txBody>
      </p:sp>
      <p:sp>
        <p:nvSpPr>
          <p:cNvPr id="46" name="矩形 45"/>
          <p:cNvSpPr/>
          <p:nvPr/>
        </p:nvSpPr>
        <p:spPr>
          <a:xfrm>
            <a:off x="480711" y="1005170"/>
            <a:ext cx="2534371" cy="1291590"/>
          </a:xfrm>
          <a:prstGeom prst="rect">
            <a:avLst/>
          </a:prstGeom>
        </p:spPr>
        <p:txBody>
          <a:bodyPr wrap="square">
            <a:spAutoFit/>
          </a:bodyPr>
          <a:p>
            <a:pPr algn="ctr"/>
            <a:r>
              <a:rPr lang="en-US" altLang="zh-CN" sz="1800" b="1" dirty="0" smtClean="0">
                <a:solidFill>
                  <a:srgbClr val="28A7E1"/>
                </a:solidFill>
                <a:latin typeface="微软雅黑" panose="020B0503020204020204" charset="-122"/>
                <a:ea typeface="微软雅黑" panose="020B0503020204020204" charset="-122"/>
                <a:sym typeface="+mn-ea"/>
              </a:rPr>
              <a:t>Huobi Law Forest</a:t>
            </a:r>
            <a:endParaRPr lang="en-US" altLang="zh-CN" sz="1800" b="1" dirty="0">
              <a:solidFill>
                <a:srgbClr val="28A7E1"/>
              </a:solidFill>
              <a:latin typeface="微软雅黑" panose="020B0503020204020204" charset="-122"/>
              <a:ea typeface="微软雅黑" panose="020B0503020204020204" charset="-122"/>
            </a:endParaRPr>
          </a:p>
          <a:p>
            <a:pPr algn="ctr"/>
            <a:endParaRPr lang="en-US" altLang="zh-CN" sz="1000" dirty="0">
              <a:latin typeface="微软雅黑" panose="020B0503020204020204" charset="-122"/>
              <a:ea typeface="微软雅黑" panose="020B0503020204020204" charset="-122"/>
              <a:sym typeface="+mn-ea"/>
            </a:endParaRPr>
          </a:p>
          <a:p>
            <a:pPr algn="ctr"/>
            <a:r>
              <a:rPr lang="en-US" altLang="zh-CN" sz="1000" dirty="0">
                <a:solidFill>
                  <a:schemeClr val="bg1"/>
                </a:solidFill>
                <a:latin typeface="微软雅黑" panose="020B0503020204020204" charset="-122"/>
                <a:ea typeface="微软雅黑" panose="020B0503020204020204" charset="-122"/>
                <a:sym typeface="+mn-ea"/>
              </a:rPr>
              <a:t>is the earliest company that provides blockchain law service including law research, project compliance and risk control, investment and aquisition as well as litigation and arbitration.</a:t>
            </a:r>
            <a:endParaRPr lang="en-US" altLang="zh-CN" sz="1000" dirty="0" smtClean="0">
              <a:solidFill>
                <a:schemeClr val="bg1"/>
              </a:solidFill>
              <a:latin typeface="微软雅黑" panose="020B0503020204020204" charset="-122"/>
              <a:ea typeface="微软雅黑" panose="020B0503020204020204" charset="-122"/>
              <a:sym typeface="+mn-ea"/>
            </a:endParaRPr>
          </a:p>
        </p:txBody>
      </p:sp>
      <p:sp>
        <p:nvSpPr>
          <p:cNvPr id="5" name="圆角矩形 4"/>
          <p:cNvSpPr/>
          <p:nvPr/>
        </p:nvSpPr>
        <p:spPr>
          <a:xfrm>
            <a:off x="430054" y="3109754"/>
            <a:ext cx="2678430" cy="8748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p>
        </p:txBody>
      </p:sp>
      <p:grpSp>
        <p:nvGrpSpPr>
          <p:cNvPr id="9" name="组合 8"/>
          <p:cNvGrpSpPr/>
          <p:nvPr/>
        </p:nvGrpSpPr>
        <p:grpSpPr>
          <a:xfrm>
            <a:off x="6430962" y="2773204"/>
            <a:ext cx="2678430" cy="1380173"/>
            <a:chOff x="7097" y="7813"/>
            <a:chExt cx="5624" cy="2898"/>
          </a:xfrm>
        </p:grpSpPr>
        <p:sp>
          <p:nvSpPr>
            <p:cNvPr id="44" name="矩形 43"/>
            <p:cNvSpPr/>
            <p:nvPr/>
          </p:nvSpPr>
          <p:spPr>
            <a:xfrm>
              <a:off x="7247" y="7813"/>
              <a:ext cx="5322" cy="2712"/>
            </a:xfrm>
            <a:prstGeom prst="rect">
              <a:avLst/>
            </a:prstGeom>
          </p:spPr>
          <p:txBody>
            <a:bodyPr wrap="square">
              <a:spAutoFit/>
            </a:bodyPr>
            <a:p>
              <a:pPr algn="ctr"/>
              <a:r>
                <a:rPr lang="en-US" altLang="zh-CN" sz="1800" b="1" dirty="0" smtClean="0">
                  <a:solidFill>
                    <a:srgbClr val="28A7E1"/>
                  </a:solidFill>
                  <a:latin typeface="微软雅黑" panose="020B0503020204020204" charset="-122"/>
                  <a:ea typeface="微软雅黑" panose="020B0503020204020204" charset="-122"/>
                  <a:sym typeface="+mn-ea"/>
                </a:rPr>
                <a:t>Huobi Labs</a:t>
              </a:r>
              <a:r>
                <a:rPr lang="zh-CN" altLang="en-US" sz="1800" b="1" dirty="0" smtClean="0">
                  <a:solidFill>
                    <a:srgbClr val="28A7E1"/>
                  </a:solidFill>
                  <a:latin typeface="微软雅黑" panose="020B0503020204020204" charset="-122"/>
                  <a:ea typeface="微软雅黑" panose="020B0503020204020204" charset="-122"/>
                  <a:sym typeface="+mn-ea"/>
                </a:rPr>
                <a:t>（</a:t>
              </a:r>
              <a:r>
                <a:rPr lang="en-US" altLang="zh-CN" sz="1800" b="1" dirty="0" smtClean="0">
                  <a:solidFill>
                    <a:srgbClr val="28A7E1"/>
                  </a:solidFill>
                  <a:latin typeface="微软雅黑" panose="020B0503020204020204" charset="-122"/>
                  <a:ea typeface="微软雅黑" panose="020B0503020204020204" charset="-122"/>
                  <a:sym typeface="+mn-ea"/>
                </a:rPr>
                <a:t>China</a:t>
              </a:r>
              <a:r>
                <a:rPr lang="zh-CN" altLang="zh-CN" sz="1800" b="1" dirty="0" smtClean="0">
                  <a:solidFill>
                    <a:srgbClr val="28A7E1"/>
                  </a:solidFill>
                  <a:latin typeface="微软雅黑" panose="020B0503020204020204" charset="-122"/>
                  <a:ea typeface="微软雅黑" panose="020B0503020204020204" charset="-122"/>
                  <a:sym typeface="+mn-ea"/>
                </a:rPr>
                <a:t>）</a:t>
              </a:r>
              <a:endParaRPr lang="zh-CN" altLang="zh-CN" sz="1800" b="1" dirty="0" smtClean="0">
                <a:solidFill>
                  <a:srgbClr val="28A7E1"/>
                </a:solidFill>
                <a:latin typeface="微软雅黑" panose="020B0503020204020204" charset="-122"/>
                <a:ea typeface="微软雅黑" panose="020B0503020204020204" charset="-122"/>
              </a:endParaRPr>
            </a:p>
            <a:p>
              <a:pPr algn="ctr"/>
              <a:endParaRPr lang="en-US" altLang="zh-CN" sz="1000" dirty="0" smtClean="0">
                <a:solidFill>
                  <a:schemeClr val="bg1"/>
                </a:solidFill>
                <a:latin typeface="微软雅黑" panose="020B0503020204020204" charset="-122"/>
                <a:ea typeface="微软雅黑" panose="020B0503020204020204" charset="-122"/>
                <a:sym typeface="+mn-ea"/>
              </a:endParaRPr>
            </a:p>
            <a:p>
              <a:pPr algn="ctr"/>
              <a:endParaRPr lang="en-US" altLang="zh-CN" sz="1000" dirty="0" smtClean="0">
                <a:solidFill>
                  <a:schemeClr val="bg1"/>
                </a:solidFill>
                <a:latin typeface="微软雅黑" panose="020B0503020204020204" charset="-122"/>
                <a:ea typeface="微软雅黑" panose="020B0503020204020204" charset="-122"/>
                <a:sym typeface="+mn-ea"/>
              </a:endParaRPr>
            </a:p>
            <a:p>
              <a:pPr algn="ctr"/>
              <a:r>
                <a:rPr lang="en-US" altLang="zh-CN" sz="1000" dirty="0" smtClean="0">
                  <a:solidFill>
                    <a:schemeClr val="bg1"/>
                  </a:solidFill>
                  <a:latin typeface="微软雅黑" panose="020B0503020204020204" charset="-122"/>
                  <a:ea typeface="微软雅黑" panose="020B0503020204020204" charset="-122"/>
                  <a:sym typeface="+mn-ea"/>
                </a:rPr>
                <a:t>p</a:t>
              </a:r>
              <a:r>
                <a:rPr lang="zh-CN" altLang="en-US" sz="1000" dirty="0" smtClean="0">
                  <a:solidFill>
                    <a:schemeClr val="bg1"/>
                  </a:solidFill>
                  <a:latin typeface="微软雅黑" panose="020B0503020204020204" charset="-122"/>
                  <a:ea typeface="微软雅黑" panose="020B0503020204020204" charset="-122"/>
                  <a:sym typeface="+mn-ea"/>
                </a:rPr>
                <a:t>osition</a:t>
              </a:r>
              <a:r>
                <a:rPr lang="en-US" altLang="zh-CN" sz="1000" dirty="0" smtClean="0">
                  <a:solidFill>
                    <a:schemeClr val="bg1"/>
                  </a:solidFill>
                  <a:latin typeface="微软雅黑" panose="020B0503020204020204" charset="-122"/>
                  <a:ea typeface="微软雅黑" panose="020B0503020204020204" charset="-122"/>
                  <a:sym typeface="+mn-ea"/>
                </a:rPr>
                <a:t>s</a:t>
              </a:r>
              <a:r>
                <a:rPr lang="zh-CN" altLang="en-US" sz="1000" dirty="0" smtClean="0">
                  <a:solidFill>
                    <a:schemeClr val="bg1"/>
                  </a:solidFill>
                  <a:latin typeface="微软雅黑" panose="020B0503020204020204" charset="-122"/>
                  <a:ea typeface="微软雅黑" panose="020B0503020204020204" charset="-122"/>
                  <a:sym typeface="+mn-ea"/>
                </a:rPr>
                <a:t> as a blockchain industrial ecology "connector", create</a:t>
              </a:r>
              <a:r>
                <a:rPr lang="en-US" altLang="zh-CN" sz="1000" dirty="0" smtClean="0">
                  <a:solidFill>
                    <a:schemeClr val="bg1"/>
                  </a:solidFill>
                  <a:latin typeface="微软雅黑" panose="020B0503020204020204" charset="-122"/>
                  <a:ea typeface="微软雅黑" panose="020B0503020204020204" charset="-122"/>
                  <a:sym typeface="+mn-ea"/>
                </a:rPr>
                <a:t>s</a:t>
              </a:r>
              <a:r>
                <a:rPr lang="zh-CN" altLang="en-US" sz="1000" dirty="0" smtClean="0">
                  <a:solidFill>
                    <a:schemeClr val="bg1"/>
                  </a:solidFill>
                  <a:latin typeface="微软雅黑" panose="020B0503020204020204" charset="-122"/>
                  <a:ea typeface="微软雅黑" panose="020B0503020204020204" charset="-122"/>
                  <a:sym typeface="+mn-ea"/>
                </a:rPr>
                <a:t> the world's first</a:t>
              </a:r>
              <a:r>
                <a:rPr lang="en-US" altLang="zh-CN" sz="1000" dirty="0" smtClean="0">
                  <a:solidFill>
                    <a:schemeClr val="bg1"/>
                  </a:solidFill>
                  <a:latin typeface="微软雅黑" panose="020B0503020204020204" charset="-122"/>
                  <a:ea typeface="微软雅黑" panose="020B0503020204020204" charset="-122"/>
                  <a:sym typeface="+mn-ea"/>
                </a:rPr>
                <a:t>-</a:t>
              </a:r>
              <a:r>
                <a:rPr lang="zh-CN" altLang="en-US" sz="1000" dirty="0" smtClean="0">
                  <a:solidFill>
                    <a:schemeClr val="bg1"/>
                  </a:solidFill>
                  <a:latin typeface="微软雅黑" panose="020B0503020204020204" charset="-122"/>
                  <a:ea typeface="微软雅黑" panose="020B0503020204020204" charset="-122"/>
                  <a:sym typeface="+mn-ea"/>
                </a:rPr>
                <a:t>class distributed ecolog</a:t>
              </a:r>
              <a:r>
                <a:rPr lang="en-US" altLang="zh-CN" sz="1000" dirty="0" smtClean="0">
                  <a:solidFill>
                    <a:schemeClr val="bg1"/>
                  </a:solidFill>
                  <a:latin typeface="微软雅黑" panose="020B0503020204020204" charset="-122"/>
                  <a:ea typeface="微软雅黑" panose="020B0503020204020204" charset="-122"/>
                  <a:sym typeface="+mn-ea"/>
                </a:rPr>
                <a:t>y </a:t>
              </a:r>
              <a:r>
                <a:rPr lang="zh-CN" altLang="en-US" sz="1000" dirty="0" smtClean="0">
                  <a:solidFill>
                    <a:schemeClr val="bg1"/>
                  </a:solidFill>
                  <a:latin typeface="微软雅黑" panose="020B0503020204020204" charset="-122"/>
                  <a:ea typeface="微软雅黑" panose="020B0503020204020204" charset="-122"/>
                  <a:sym typeface="+mn-ea"/>
                </a:rPr>
                <a:t>incubation laboratory.</a:t>
              </a:r>
              <a:endParaRPr lang="zh-CN" altLang="en-US" sz="1350" dirty="0" smtClean="0">
                <a:solidFill>
                  <a:srgbClr val="5B9BD5"/>
                </a:solidFill>
                <a:latin typeface="微软雅黑" panose="020B0503020204020204" charset="-122"/>
                <a:ea typeface="微软雅黑" panose="020B0503020204020204" charset="-122"/>
              </a:endParaRPr>
            </a:p>
          </p:txBody>
        </p:sp>
        <p:sp>
          <p:nvSpPr>
            <p:cNvPr id="6" name="圆角矩形 5"/>
            <p:cNvSpPr/>
            <p:nvPr/>
          </p:nvSpPr>
          <p:spPr>
            <a:xfrm>
              <a:off x="7097" y="8874"/>
              <a:ext cx="5624" cy="1837"/>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0" name="组合 9"/>
          <p:cNvGrpSpPr/>
          <p:nvPr/>
        </p:nvGrpSpPr>
        <p:grpSpPr>
          <a:xfrm>
            <a:off x="3091180" y="3582670"/>
            <a:ext cx="3277235" cy="1499337"/>
            <a:chOff x="12195" y="5637"/>
            <a:chExt cx="6183" cy="3148"/>
          </a:xfrm>
        </p:grpSpPr>
        <p:sp>
          <p:nvSpPr>
            <p:cNvPr id="43" name="矩形 42"/>
            <p:cNvSpPr/>
            <p:nvPr/>
          </p:nvSpPr>
          <p:spPr>
            <a:xfrm>
              <a:off x="12195" y="5637"/>
              <a:ext cx="6183" cy="3148"/>
            </a:xfrm>
            <a:prstGeom prst="rect">
              <a:avLst/>
            </a:prstGeom>
            <a:effectLst>
              <a:outerShdw blurRad="50800" dist="38100" dir="2700000" algn="tl" rotWithShape="0">
                <a:prstClr val="black">
                  <a:alpha val="40000"/>
                </a:prstClr>
              </a:outerShdw>
            </a:effectLst>
          </p:spPr>
          <p:txBody>
            <a:bodyPr wrap="square">
              <a:spAutoFit/>
            </a:bodyPr>
            <a:p>
              <a:pPr algn="ctr"/>
              <a:r>
                <a:rPr lang="en-US" altLang="zh-CN" sz="1800" b="1" dirty="0" smtClean="0">
                  <a:solidFill>
                    <a:schemeClr val="bg1"/>
                  </a:solidFill>
                  <a:latin typeface="微软雅黑" panose="020B0503020204020204" charset="-122"/>
                  <a:ea typeface="微软雅黑" panose="020B0503020204020204" charset="-122"/>
                </a:rPr>
                <a:t>  </a:t>
              </a:r>
              <a:r>
                <a:rPr lang="en-US" altLang="zh-CN" sz="1800" b="1" dirty="0" smtClean="0">
                  <a:solidFill>
                    <a:srgbClr val="0F6FC6"/>
                  </a:solidFill>
                  <a:latin typeface="微软雅黑" panose="020B0503020204020204" charset="-122"/>
                  <a:ea typeface="微软雅黑" panose="020B0503020204020204" charset="-122"/>
                  <a:sym typeface="+mn-ea"/>
                </a:rPr>
                <a:t>Huobi University</a:t>
              </a:r>
              <a:r>
                <a:rPr lang="zh-CN" altLang="en-US" sz="1800" b="1" dirty="0" smtClean="0">
                  <a:solidFill>
                    <a:srgbClr val="0F6FC6"/>
                  </a:solidFill>
                  <a:latin typeface="微软雅黑" panose="020B0503020204020204" charset="-122"/>
                  <a:ea typeface="微软雅黑" panose="020B0503020204020204" charset="-122"/>
                  <a:sym typeface="+mn-ea"/>
                </a:rPr>
                <a:t>（</a:t>
              </a:r>
              <a:r>
                <a:rPr lang="en-US" altLang="zh-CN" sz="1800" b="1" dirty="0" smtClean="0">
                  <a:solidFill>
                    <a:srgbClr val="0F6FC6"/>
                  </a:solidFill>
                  <a:latin typeface="微软雅黑" panose="020B0503020204020204" charset="-122"/>
                  <a:ea typeface="微软雅黑" panose="020B0503020204020204" charset="-122"/>
                  <a:sym typeface="+mn-ea"/>
                </a:rPr>
                <a:t>China</a:t>
              </a:r>
              <a:r>
                <a:rPr lang="zh-CN" altLang="en-US" sz="1800" b="1" dirty="0" smtClean="0">
                  <a:solidFill>
                    <a:srgbClr val="0F6FC6"/>
                  </a:solidFill>
                  <a:latin typeface="微软雅黑" panose="020B0503020204020204" charset="-122"/>
                  <a:ea typeface="微软雅黑" panose="020B0503020204020204" charset="-122"/>
                  <a:sym typeface="+mn-ea"/>
                </a:rPr>
                <a:t>）</a:t>
              </a:r>
              <a:endParaRPr lang="zh-CN" altLang="en-US" sz="1800" b="1" dirty="0" smtClean="0">
                <a:solidFill>
                  <a:schemeClr val="bg1"/>
                </a:solidFill>
                <a:latin typeface="微软雅黑" panose="020B0503020204020204" charset="-122"/>
                <a:ea typeface="微软雅黑" panose="020B0503020204020204" charset="-122"/>
              </a:endParaRPr>
            </a:p>
            <a:p>
              <a:pPr algn="ctr"/>
              <a:endParaRPr lang="en-US" altLang="zh-CN" sz="1000" dirty="0">
                <a:solidFill>
                  <a:srgbClr val="0F6FC6"/>
                </a:solidFill>
                <a:latin typeface="微软雅黑" panose="020B0503020204020204" charset="-122"/>
                <a:ea typeface="微软雅黑" panose="020B0503020204020204" charset="-122"/>
                <a:sym typeface="+mn-ea"/>
              </a:endParaRPr>
            </a:p>
            <a:p>
              <a:pPr algn="ctr"/>
              <a:r>
                <a:rPr lang="en-US" altLang="zh-CN" sz="1000" dirty="0">
                  <a:solidFill>
                    <a:srgbClr val="0F6FC6"/>
                  </a:solidFill>
                  <a:latin typeface="微软雅黑" panose="020B0503020204020204" charset="-122"/>
                  <a:ea typeface="微软雅黑" panose="020B0503020204020204" charset="-122"/>
                  <a:sym typeface="+mn-ea"/>
                </a:rPr>
                <a:t>with the core of personnel training for </a:t>
              </a:r>
              <a:r>
                <a:rPr lang="en-US" altLang="zh-CN" sz="1000" dirty="0" err="1">
                  <a:solidFill>
                    <a:srgbClr val="0F6FC6"/>
                  </a:solidFill>
                  <a:latin typeface="微软雅黑" panose="020B0503020204020204" charset="-122"/>
                  <a:ea typeface="微软雅黑" panose="020B0503020204020204" charset="-122"/>
                  <a:sym typeface="+mn-ea"/>
                </a:rPr>
                <a:t>b</a:t>
              </a:r>
              <a:r>
                <a:rPr lang="en-US" altLang="zh-CN" sz="1000" dirty="0" err="1" smtClean="0">
                  <a:solidFill>
                    <a:srgbClr val="0F6FC6"/>
                  </a:solidFill>
                  <a:latin typeface="微软雅黑" panose="020B0503020204020204" charset="-122"/>
                  <a:ea typeface="微软雅黑" panose="020B0503020204020204" charset="-122"/>
                  <a:sym typeface="+mn-ea"/>
                </a:rPr>
                <a:t>lockchain</a:t>
              </a:r>
              <a:r>
                <a:rPr lang="en-US" altLang="zh-CN" sz="1000" dirty="0" smtClean="0">
                  <a:solidFill>
                    <a:srgbClr val="0F6FC6"/>
                  </a:solidFill>
                  <a:latin typeface="微软雅黑" panose="020B0503020204020204" charset="-122"/>
                  <a:ea typeface="微软雅黑" panose="020B0503020204020204" charset="-122"/>
                  <a:sym typeface="+mn-ea"/>
                </a:rPr>
                <a:t> </a:t>
              </a:r>
              <a:r>
                <a:rPr lang="en-US" altLang="zh-CN" sz="1000" dirty="0">
                  <a:solidFill>
                    <a:srgbClr val="0F6FC6"/>
                  </a:solidFill>
                  <a:latin typeface="微软雅黑" panose="020B0503020204020204" charset="-122"/>
                  <a:ea typeface="微软雅黑" panose="020B0503020204020204" charset="-122"/>
                  <a:sym typeface="+mn-ea"/>
                </a:rPr>
                <a:t>industry, is committed to promoting the application of cutting-edge </a:t>
              </a:r>
              <a:r>
                <a:rPr lang="en-US" altLang="zh-CN" sz="1000" dirty="0" err="1" smtClean="0">
                  <a:solidFill>
                    <a:srgbClr val="0F6FC6"/>
                  </a:solidFill>
                  <a:latin typeface="微软雅黑" panose="020B0503020204020204" charset="-122"/>
                  <a:ea typeface="微软雅黑" panose="020B0503020204020204" charset="-122"/>
                  <a:sym typeface="+mn-ea"/>
                </a:rPr>
                <a:t>blockchain</a:t>
              </a:r>
              <a:r>
                <a:rPr lang="en-US" altLang="zh-CN" sz="1000" dirty="0" smtClean="0">
                  <a:solidFill>
                    <a:srgbClr val="0F6FC6"/>
                  </a:solidFill>
                  <a:latin typeface="微软雅黑" panose="020B0503020204020204" charset="-122"/>
                  <a:ea typeface="微软雅黑" panose="020B0503020204020204" charset="-122"/>
                  <a:sym typeface="+mn-ea"/>
                </a:rPr>
                <a:t> </a:t>
              </a:r>
              <a:r>
                <a:rPr lang="en-US" altLang="zh-CN" sz="1000" dirty="0">
                  <a:solidFill>
                    <a:srgbClr val="0F6FC6"/>
                  </a:solidFill>
                  <a:latin typeface="微软雅黑" panose="020B0503020204020204" charset="-122"/>
                  <a:ea typeface="微软雅黑" panose="020B0503020204020204" charset="-122"/>
                  <a:sym typeface="+mn-ea"/>
                </a:rPr>
                <a:t>technologies, and the deep integration of the digital economy and the real economy.</a:t>
              </a:r>
              <a:endParaRPr lang="en-US" altLang="zh-CN" sz="1350" dirty="0">
                <a:solidFill>
                  <a:srgbClr val="0F6FC6"/>
                </a:solidFill>
                <a:latin typeface="微软雅黑" panose="020B0503020204020204" charset="-122"/>
                <a:ea typeface="微软雅黑" panose="020B0503020204020204" charset="-122"/>
                <a:sym typeface="+mn-ea"/>
              </a:endParaRPr>
            </a:p>
            <a:p>
              <a:pPr algn="ctr"/>
              <a:endParaRPr lang="zh-CN" altLang="en-US" sz="1350" dirty="0" smtClean="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7" name="圆角矩形 6"/>
            <p:cNvSpPr/>
            <p:nvPr/>
          </p:nvSpPr>
          <p:spPr>
            <a:xfrm>
              <a:off x="12227" y="6480"/>
              <a:ext cx="6024" cy="1837"/>
            </a:xfrm>
            <a:prstGeom prst="roundRect">
              <a:avLst/>
            </a:prstGeom>
            <a:solidFill>
              <a:schemeClr val="accent1">
                <a:alpha val="29000"/>
              </a:schemeClr>
            </a:solidFill>
            <a:ln w="12700">
              <a:solidFill>
                <a:srgbClr val="0F6F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latin typeface="微软雅黑" panose="020B0503020204020204" charset="-122"/>
                <a:ea typeface="微软雅黑" panose="020B0503020204020204" charset="-122"/>
              </a:endParaRPr>
            </a:p>
          </p:txBody>
        </p:sp>
      </p:grpSp>
      <p:sp>
        <p:nvSpPr>
          <p:cNvPr id="8" name="圆角矩形 7"/>
          <p:cNvSpPr/>
          <p:nvPr/>
        </p:nvSpPr>
        <p:spPr>
          <a:xfrm>
            <a:off x="5993130" y="1439545"/>
            <a:ext cx="3056890" cy="8750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advTm="300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图片 29"/>
          <p:cNvPicPr>
            <a:picLocks noChangeAspect="1"/>
          </p:cNvPicPr>
          <p:nvPr/>
        </p:nvPicPr>
        <p:blipFill>
          <a:blip r:embed="rId1">
            <a:clrChange>
              <a:clrFrom>
                <a:srgbClr val="FFFFFF"/>
              </a:clrFrom>
              <a:clrTo>
                <a:srgbClr val="FFFFFF">
                  <a:alpha val="0"/>
                </a:srgbClr>
              </a:clrTo>
            </a:clrChange>
          </a:blip>
          <a:stretch>
            <a:fillRect/>
          </a:stretch>
        </p:blipFill>
        <p:spPr>
          <a:xfrm>
            <a:off x="1184275" y="642620"/>
            <a:ext cx="2748915" cy="873760"/>
          </a:xfrm>
          <a:prstGeom prst="rect">
            <a:avLst/>
          </a:prstGeom>
        </p:spPr>
      </p:pic>
      <p:sp>
        <p:nvSpPr>
          <p:cNvPr id="31" name="矩形 30"/>
          <p:cNvSpPr/>
          <p:nvPr/>
        </p:nvSpPr>
        <p:spPr>
          <a:xfrm>
            <a:off x="326303" y="2241249"/>
            <a:ext cx="514350" cy="336216"/>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350" dirty="0">
                <a:latin typeface="微软雅黑" panose="020B0503020204020204" charset="-122"/>
                <a:ea typeface="微软雅黑" panose="020B0503020204020204" charset="-122"/>
              </a:rPr>
              <a:t>业界</a:t>
            </a:r>
            <a:endParaRPr lang="zh-CN" altLang="en-US" sz="1350" dirty="0">
              <a:latin typeface="微软雅黑" panose="020B0503020204020204" charset="-122"/>
              <a:ea typeface="微软雅黑" panose="020B0503020204020204" charset="-122"/>
            </a:endParaRPr>
          </a:p>
        </p:txBody>
      </p:sp>
      <p:sp>
        <p:nvSpPr>
          <p:cNvPr id="32" name="矩形 31"/>
          <p:cNvSpPr/>
          <p:nvPr/>
        </p:nvSpPr>
        <p:spPr>
          <a:xfrm>
            <a:off x="840653" y="2241249"/>
            <a:ext cx="217170" cy="336216"/>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latin typeface="微软雅黑" panose="020B0503020204020204" charset="-122"/>
                <a:ea typeface="微软雅黑" panose="020B0503020204020204" charset="-122"/>
              </a:rPr>
              <a:t>：</a:t>
            </a:r>
            <a:endParaRPr lang="zh-CN" altLang="en-US" sz="1350" dirty="0">
              <a:latin typeface="微软雅黑" panose="020B0503020204020204" charset="-122"/>
              <a:ea typeface="微软雅黑" panose="020B0503020204020204" charset="-122"/>
            </a:endParaRPr>
          </a:p>
        </p:txBody>
      </p:sp>
      <p:sp>
        <p:nvSpPr>
          <p:cNvPr id="33" name="矩形 32"/>
          <p:cNvSpPr/>
          <p:nvPr/>
        </p:nvSpPr>
        <p:spPr>
          <a:xfrm>
            <a:off x="326303" y="3710639"/>
            <a:ext cx="514350" cy="336216"/>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350" dirty="0">
                <a:latin typeface="微软雅黑" panose="020B0503020204020204" charset="-122"/>
                <a:ea typeface="微软雅黑" panose="020B0503020204020204" charset="-122"/>
              </a:rPr>
              <a:t>学界</a:t>
            </a:r>
            <a:endParaRPr lang="zh-CN" altLang="en-US" sz="1350" dirty="0">
              <a:latin typeface="微软雅黑" panose="020B0503020204020204" charset="-122"/>
              <a:ea typeface="微软雅黑" panose="020B0503020204020204" charset="-122"/>
            </a:endParaRPr>
          </a:p>
        </p:txBody>
      </p:sp>
      <p:sp>
        <p:nvSpPr>
          <p:cNvPr id="34" name="矩形 33"/>
          <p:cNvSpPr/>
          <p:nvPr/>
        </p:nvSpPr>
        <p:spPr>
          <a:xfrm>
            <a:off x="840653" y="3710639"/>
            <a:ext cx="217170" cy="336216"/>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latin typeface="微软雅黑" panose="020B0503020204020204" charset="-122"/>
                <a:ea typeface="微软雅黑" panose="020B0503020204020204" charset="-122"/>
              </a:rPr>
              <a:t>：</a:t>
            </a:r>
            <a:endParaRPr lang="zh-CN" altLang="en-US" sz="1350" dirty="0">
              <a:latin typeface="微软雅黑" panose="020B0503020204020204" charset="-122"/>
              <a:ea typeface="微软雅黑" panose="020B0503020204020204" charset="-122"/>
            </a:endParaRPr>
          </a:p>
        </p:txBody>
      </p:sp>
      <p:cxnSp>
        <p:nvCxnSpPr>
          <p:cNvPr id="36" name="直接连接符 35"/>
          <p:cNvCxnSpPr/>
          <p:nvPr/>
        </p:nvCxnSpPr>
        <p:spPr>
          <a:xfrm>
            <a:off x="4572000" y="1257300"/>
            <a:ext cx="0" cy="3096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527249" y="2988546"/>
            <a:ext cx="0" cy="113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620118" y="1501256"/>
            <a:ext cx="0" cy="817134"/>
          </a:xfrm>
          <a:prstGeom prst="line">
            <a:avLst/>
          </a:prstGeom>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502544" y="2943898"/>
            <a:ext cx="44648" cy="44648"/>
          </a:xfrm>
          <a:prstGeom prst="ellipse">
            <a:avLst/>
          </a:prstGeom>
          <a:noFill/>
          <a:ln>
            <a:solidFill>
              <a:srgbClr val="009A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1E2144"/>
              </a:solidFill>
            </a:endParaRPr>
          </a:p>
        </p:txBody>
      </p:sp>
      <p:sp>
        <p:nvSpPr>
          <p:cNvPr id="50" name="椭圆 49"/>
          <p:cNvSpPr/>
          <p:nvPr/>
        </p:nvSpPr>
        <p:spPr>
          <a:xfrm>
            <a:off x="4594427" y="1456608"/>
            <a:ext cx="44648" cy="44648"/>
          </a:xfrm>
          <a:prstGeom prst="ellipse">
            <a:avLst/>
          </a:prstGeom>
          <a:noFill/>
          <a:ln>
            <a:solidFill>
              <a:srgbClr val="009A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p:nvPicPr>
        <p:blipFill>
          <a:blip r:embed="rId2"/>
          <a:stretch>
            <a:fillRect/>
          </a:stretch>
        </p:blipFill>
        <p:spPr>
          <a:xfrm>
            <a:off x="283474" y="2241249"/>
            <a:ext cx="900762" cy="1847248"/>
          </a:xfrm>
          <a:prstGeom prst="rect">
            <a:avLst/>
          </a:prstGeom>
        </p:spPr>
      </p:pic>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908483" y="593139"/>
            <a:ext cx="4047383" cy="972035"/>
          </a:xfrm>
          <a:prstGeom prst="rect">
            <a:avLst/>
          </a:prstGeom>
        </p:spPr>
      </p:pic>
      <p:grpSp>
        <p:nvGrpSpPr>
          <p:cNvPr id="65" name="组合 64"/>
          <p:cNvGrpSpPr/>
          <p:nvPr/>
        </p:nvGrpSpPr>
        <p:grpSpPr>
          <a:xfrm>
            <a:off x="5476551" y="1812925"/>
            <a:ext cx="2669229" cy="708660"/>
            <a:chOff x="501" y="6604"/>
            <a:chExt cx="4204" cy="1116"/>
          </a:xfrm>
        </p:grpSpPr>
        <p:sp>
          <p:nvSpPr>
            <p:cNvPr id="52" name="Right Triangle 31"/>
            <p:cNvSpPr/>
            <p:nvPr/>
          </p:nvSpPr>
          <p:spPr>
            <a:xfrm rot="18900000" flipH="1">
              <a:off x="2091" y="6716"/>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4" name="Picture 6" descr="C:\Users\GY\AppData\Local\Temp\WeChat Files\880644893224513818.png"/>
            <p:cNvPicPr/>
            <p:nvPr/>
          </p:nvPicPr>
          <p:blipFill>
            <a:blip r:embed="rId4" cstate="email"/>
            <a:srcRect/>
            <a:stretch>
              <a:fillRect/>
            </a:stretch>
          </p:blipFill>
          <p:spPr bwMode="auto">
            <a:xfrm>
              <a:off x="3513" y="6604"/>
              <a:ext cx="1192" cy="1116"/>
            </a:xfrm>
            <a:prstGeom prst="rect">
              <a:avLst/>
            </a:prstGeom>
            <a:noFill/>
            <a:ln>
              <a:noFill/>
            </a:ln>
          </p:spPr>
        </p:pic>
        <p:sp>
          <p:nvSpPr>
            <p:cNvPr id="61" name="矩形 60"/>
            <p:cNvSpPr/>
            <p:nvPr/>
          </p:nvSpPr>
          <p:spPr>
            <a:xfrm>
              <a:off x="501" y="6710"/>
              <a:ext cx="2131" cy="252"/>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a:latin typeface="微软雅黑" panose="020B0503020204020204" charset="-122"/>
                  <a:ea typeface="微软雅黑" panose="020B0503020204020204" charset="-122"/>
                </a:rPr>
                <a:t>官 网 地 址</a:t>
              </a:r>
              <a:endParaRPr lang="zh-CN" altLang="en-US" sz="825" dirty="0">
                <a:latin typeface="微软雅黑" panose="020B0503020204020204" charset="-122"/>
                <a:ea typeface="微软雅黑" panose="020B0503020204020204" charset="-122"/>
              </a:endParaRPr>
            </a:p>
          </p:txBody>
        </p:sp>
        <p:sp>
          <p:nvSpPr>
            <p:cNvPr id="62" name="矩形 61"/>
            <p:cNvSpPr/>
            <p:nvPr/>
          </p:nvSpPr>
          <p:spPr>
            <a:xfrm>
              <a:off x="502" y="6942"/>
              <a:ext cx="2064" cy="24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spcAft>
                  <a:spcPts val="600"/>
                </a:spcAft>
              </a:pPr>
              <a:r>
                <a:rPr lang="en-US" altLang="zh-CN" sz="825" u="sng" kern="100" dirty="0">
                  <a:solidFill>
                    <a:schemeClr val="bg1"/>
                  </a:solidFill>
                  <a:latin typeface="微软雅黑" panose="020B0503020204020204" charset="-122"/>
                  <a:ea typeface="微软雅黑" panose="020B0503020204020204" charset="-122"/>
                  <a:cs typeface="Times New Roman" panose="02020603050405020304" pitchFamily="18" charset="0"/>
                  <a:hlinkClick r:id="rId5"/>
                </a:rPr>
                <a:t>https://www.huobi.cn/</a:t>
              </a:r>
              <a:endParaRPr lang="zh-CN" altLang="zh-CN" sz="825"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3" name="矩形 62"/>
            <p:cNvSpPr/>
            <p:nvPr/>
          </p:nvSpPr>
          <p:spPr>
            <a:xfrm>
              <a:off x="501" y="7174"/>
              <a:ext cx="2131" cy="252"/>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a:latin typeface="微软雅黑" panose="020B0503020204020204" charset="-122"/>
                  <a:ea typeface="微软雅黑" panose="020B0503020204020204" charset="-122"/>
                </a:rPr>
                <a:t>联 系 邮 箱</a:t>
              </a:r>
              <a:endParaRPr lang="zh-CN" altLang="en-US" sz="825" dirty="0">
                <a:latin typeface="微软雅黑" panose="020B0503020204020204" charset="-122"/>
                <a:ea typeface="微软雅黑" panose="020B0503020204020204" charset="-122"/>
              </a:endParaRPr>
            </a:p>
          </p:txBody>
        </p:sp>
        <p:sp>
          <p:nvSpPr>
            <p:cNvPr id="64" name="矩形 63"/>
            <p:cNvSpPr/>
            <p:nvPr/>
          </p:nvSpPr>
          <p:spPr>
            <a:xfrm>
              <a:off x="502" y="7401"/>
              <a:ext cx="2064" cy="24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825" u="sng" kern="100" dirty="0">
                  <a:solidFill>
                    <a:srgbClr val="1E2143"/>
                  </a:solidFill>
                  <a:latin typeface="微软雅黑" panose="020B0503020204020204" charset="-122"/>
                  <a:ea typeface="微软雅黑" panose="020B0503020204020204" charset="-122"/>
                  <a:cs typeface="Times New Roman" panose="02020603050405020304" pitchFamily="18" charset="0"/>
                  <a:hlinkClick r:id="rId6"/>
                </a:rPr>
                <a:t>contact@huobi.cn</a:t>
              </a:r>
              <a:endParaRPr lang="zh-CN" altLang="zh-CN" sz="825" kern="100" dirty="0">
                <a:solidFill>
                  <a:srgbClr val="1E2143"/>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76" name="组合 75"/>
          <p:cNvGrpSpPr/>
          <p:nvPr/>
        </p:nvGrpSpPr>
        <p:grpSpPr>
          <a:xfrm>
            <a:off x="5477510" y="2835275"/>
            <a:ext cx="2689860" cy="828040"/>
            <a:chOff x="8526" y="4333"/>
            <a:chExt cx="4236" cy="1304"/>
          </a:xfrm>
        </p:grpSpPr>
        <p:sp>
          <p:nvSpPr>
            <p:cNvPr id="66" name="Right Triangle 32"/>
            <p:cNvSpPr/>
            <p:nvPr/>
          </p:nvSpPr>
          <p:spPr>
            <a:xfrm rot="18900000" flipH="1">
              <a:off x="10150" y="4495"/>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67" name="Picture 20" descr="C:\Users\GY\AppData\Local\Temp\WeChat Files\554173107439211952.jpg"/>
            <p:cNvPicPr/>
            <p:nvPr/>
          </p:nvPicPr>
          <p:blipFill>
            <a:blip r:embed="rId7"/>
            <a:srcRect/>
            <a:stretch>
              <a:fillRect/>
            </a:stretch>
          </p:blipFill>
          <p:spPr bwMode="auto">
            <a:xfrm>
              <a:off x="11464" y="4333"/>
              <a:ext cx="1299" cy="1304"/>
            </a:xfrm>
            <a:prstGeom prst="rect">
              <a:avLst/>
            </a:prstGeom>
            <a:noFill/>
            <a:ln>
              <a:noFill/>
            </a:ln>
          </p:spPr>
        </p:pic>
        <p:sp>
          <p:nvSpPr>
            <p:cNvPr id="68" name="矩形 67"/>
            <p:cNvSpPr/>
            <p:nvPr/>
          </p:nvSpPr>
          <p:spPr>
            <a:xfrm>
              <a:off x="8526" y="4607"/>
              <a:ext cx="2400" cy="361"/>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1050" dirty="0">
                  <a:latin typeface="微软雅黑" panose="020B0503020204020204" charset="-122"/>
                  <a:ea typeface="微软雅黑" panose="020B0503020204020204" charset="-122"/>
                </a:rPr>
                <a:t>微信公众号</a:t>
              </a:r>
              <a:endParaRPr lang="zh-CN" altLang="en-US" sz="1050" dirty="0">
                <a:latin typeface="微软雅黑" panose="020B0503020204020204" charset="-122"/>
                <a:ea typeface="微软雅黑" panose="020B0503020204020204" charset="-122"/>
              </a:endParaRPr>
            </a:p>
          </p:txBody>
        </p:sp>
        <p:sp>
          <p:nvSpPr>
            <p:cNvPr id="69" name="矩形 68"/>
            <p:cNvSpPr/>
            <p:nvPr/>
          </p:nvSpPr>
          <p:spPr>
            <a:xfrm>
              <a:off x="8526" y="4968"/>
              <a:ext cx="2096" cy="361"/>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b="1" dirty="0" err="1">
                  <a:solidFill>
                    <a:schemeClr val="bg1"/>
                  </a:solidFill>
                  <a:latin typeface="微软雅黑" panose="020B0503020204020204" charset="-122"/>
                  <a:ea typeface="微软雅黑" panose="020B0503020204020204" charset="-122"/>
                </a:rPr>
                <a:t>HuobiCN</a:t>
              </a:r>
              <a:endParaRPr lang="en-US" altLang="zh-CN" sz="1050" b="1" dirty="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5477510" y="3977005"/>
            <a:ext cx="2680818" cy="756285"/>
            <a:chOff x="9173" y="6576"/>
            <a:chExt cx="4222" cy="1192"/>
          </a:xfrm>
        </p:grpSpPr>
        <p:sp>
          <p:nvSpPr>
            <p:cNvPr id="71" name="Right Triangle 33"/>
            <p:cNvSpPr/>
            <p:nvPr/>
          </p:nvSpPr>
          <p:spPr>
            <a:xfrm rot="18900000" flipH="1">
              <a:off x="10823" y="6716"/>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72" name="Picture 7" descr="C:\Users\GY\AppData\Local\Temp\WeChat Files\322546831125474136.png"/>
            <p:cNvPicPr/>
            <p:nvPr/>
          </p:nvPicPr>
          <p:blipFill>
            <a:blip r:embed="rId8" cstate="print"/>
            <a:srcRect/>
            <a:stretch>
              <a:fillRect/>
            </a:stretch>
          </p:blipFill>
          <p:spPr bwMode="auto">
            <a:xfrm>
              <a:off x="12203" y="6576"/>
              <a:ext cx="1192" cy="1192"/>
            </a:xfrm>
            <a:prstGeom prst="rect">
              <a:avLst/>
            </a:prstGeom>
            <a:noFill/>
            <a:ln>
              <a:noFill/>
            </a:ln>
          </p:spPr>
        </p:pic>
        <p:sp>
          <p:nvSpPr>
            <p:cNvPr id="73" name="矩形 72"/>
            <p:cNvSpPr/>
            <p:nvPr/>
          </p:nvSpPr>
          <p:spPr>
            <a:xfrm>
              <a:off x="9173" y="6828"/>
              <a:ext cx="2425" cy="361"/>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50" dirty="0">
                  <a:latin typeface="微软雅黑" panose="020B0503020204020204" charset="-122"/>
                  <a:ea typeface="微软雅黑" panose="020B0503020204020204" charset="-122"/>
                </a:rPr>
                <a:t>新 浪 微 博</a:t>
              </a:r>
              <a:endParaRPr lang="zh-CN" altLang="en-US" sz="1050" dirty="0">
                <a:latin typeface="微软雅黑" panose="020B0503020204020204" charset="-122"/>
                <a:ea typeface="微软雅黑" panose="020B0503020204020204" charset="-122"/>
              </a:endParaRPr>
            </a:p>
          </p:txBody>
        </p:sp>
        <p:sp>
          <p:nvSpPr>
            <p:cNvPr id="74" name="矩形 73"/>
            <p:cNvSpPr/>
            <p:nvPr/>
          </p:nvSpPr>
          <p:spPr>
            <a:xfrm>
              <a:off x="9174" y="7189"/>
              <a:ext cx="2121" cy="361"/>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b="1" dirty="0" err="1">
                  <a:solidFill>
                    <a:schemeClr val="bg1"/>
                  </a:solidFill>
                  <a:latin typeface="微软雅黑" panose="020B0503020204020204" charset="-122"/>
                  <a:ea typeface="微软雅黑" panose="020B0503020204020204" charset="-122"/>
                </a:rPr>
                <a:t>HuobiChina</a:t>
              </a:r>
              <a:endParaRPr lang="en-US" altLang="zh-CN" sz="1050" b="1" dirty="0">
                <a:solidFill>
                  <a:schemeClr val="bg1"/>
                </a:solidFill>
                <a:latin typeface="微软雅黑" panose="020B0503020204020204" charset="-122"/>
                <a:ea typeface="微软雅黑" panose="020B0503020204020204" charset="-122"/>
              </a:endParaRPr>
            </a:p>
          </p:txBody>
        </p:sp>
      </p:grpSp>
      <p:grpSp>
        <p:nvGrpSpPr>
          <p:cNvPr id="77" name="组合 3"/>
          <p:cNvGrpSpPr/>
          <p:nvPr/>
        </p:nvGrpSpPr>
        <p:grpSpPr>
          <a:xfrm>
            <a:off x="244931" y="267295"/>
            <a:ext cx="3197903" cy="490156"/>
            <a:chOff x="326575" y="356393"/>
            <a:chExt cx="4263869"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596" y="421552"/>
              <a:ext cx="3626848" cy="552027"/>
            </a:xfrm>
            <a:prstGeom prst="rect">
              <a:avLst/>
            </a:prstGeom>
            <a:noFill/>
          </p:spPr>
          <p:txBody>
            <a:bodyPr wrap="square" rtlCol="0">
              <a:spAutoFit/>
            </a:bodyPr>
            <a:lstStyle/>
            <a:p>
              <a:r>
                <a:rPr lang="zh-CN" altLang="en-US" sz="2100" dirty="0">
                  <a:solidFill>
                    <a:schemeClr val="bg1"/>
                  </a:solidFill>
                  <a:latin typeface="微软雅黑" panose="020B0503020204020204" charset="-122"/>
                  <a:ea typeface="微软雅黑" panose="020B0503020204020204" charset="-122"/>
                </a:rPr>
                <a:t>火币中国简介</a:t>
              </a:r>
              <a:endParaRPr lang="zh-CN" altLang="en-US" sz="2100" dirty="0">
                <a:solidFill>
                  <a:schemeClr val="bg1"/>
                </a:solidFill>
                <a:latin typeface="微软雅黑" panose="020B0503020204020204" charset="-122"/>
                <a:ea typeface="微软雅黑" panose="020B0503020204020204" charset="-122"/>
              </a:endParaRPr>
            </a:p>
          </p:txBody>
        </p:sp>
      </p:grpSp>
      <p:pic>
        <p:nvPicPr>
          <p:cNvPr id="78" name="图片 77"/>
          <p:cNvPicPr>
            <a:picLocks noChangeAspect="1"/>
          </p:cNvPicPr>
          <p:nvPr/>
        </p:nvPicPr>
        <p:blipFill>
          <a:blip r:embed="rId9"/>
          <a:stretch>
            <a:fillRect/>
          </a:stretch>
        </p:blipFill>
        <p:spPr>
          <a:xfrm>
            <a:off x="1282193" y="1704570"/>
            <a:ext cx="1578190" cy="579590"/>
          </a:xfrm>
          <a:prstGeom prst="rect">
            <a:avLst/>
          </a:prstGeom>
        </p:spPr>
      </p:pic>
      <p:pic>
        <p:nvPicPr>
          <p:cNvPr id="79" name="图片 78"/>
          <p:cNvPicPr>
            <a:picLocks noChangeAspect="1"/>
          </p:cNvPicPr>
          <p:nvPr/>
        </p:nvPicPr>
        <p:blipFill>
          <a:blip r:embed="rId10"/>
          <a:stretch>
            <a:fillRect/>
          </a:stretch>
        </p:blipFill>
        <p:spPr>
          <a:xfrm>
            <a:off x="2900244" y="1704565"/>
            <a:ext cx="1530263" cy="344793"/>
          </a:xfrm>
          <a:prstGeom prst="rect">
            <a:avLst/>
          </a:prstGeom>
        </p:spPr>
      </p:pic>
      <p:pic>
        <p:nvPicPr>
          <p:cNvPr id="80" name="图片 79"/>
          <p:cNvPicPr>
            <a:picLocks noChangeAspect="1"/>
          </p:cNvPicPr>
          <p:nvPr/>
        </p:nvPicPr>
        <p:blipFill rotWithShape="1">
          <a:blip r:embed="rId11"/>
          <a:srcRect l="20217" t="21240" r="16615" b="22430"/>
          <a:stretch>
            <a:fillRect/>
          </a:stretch>
        </p:blipFill>
        <p:spPr>
          <a:xfrm>
            <a:off x="2918075" y="2286213"/>
            <a:ext cx="1512432" cy="706120"/>
          </a:xfrm>
          <a:prstGeom prst="rect">
            <a:avLst/>
          </a:prstGeom>
        </p:spPr>
      </p:pic>
      <p:pic>
        <p:nvPicPr>
          <p:cNvPr id="81" name="图片 80"/>
          <p:cNvPicPr>
            <a:picLocks noChangeAspect="1"/>
          </p:cNvPicPr>
          <p:nvPr/>
        </p:nvPicPr>
        <p:blipFill rotWithShape="1">
          <a:blip r:embed="rId12"/>
          <a:srcRect t="5199" b="32685"/>
          <a:stretch>
            <a:fillRect/>
          </a:stretch>
        </p:blipFill>
        <p:spPr>
          <a:xfrm>
            <a:off x="1282193" y="4163760"/>
            <a:ext cx="1336944" cy="622935"/>
          </a:xfrm>
          <a:prstGeom prst="rect">
            <a:avLst/>
          </a:prstGeom>
        </p:spPr>
      </p:pic>
      <p:pic>
        <p:nvPicPr>
          <p:cNvPr id="82" name="图片 81"/>
          <p:cNvPicPr>
            <a:picLocks noChangeAspect="1"/>
          </p:cNvPicPr>
          <p:nvPr/>
        </p:nvPicPr>
        <p:blipFill>
          <a:blip r:embed="rId13"/>
          <a:stretch>
            <a:fillRect/>
          </a:stretch>
        </p:blipFill>
        <p:spPr>
          <a:xfrm>
            <a:off x="3193667" y="3229188"/>
            <a:ext cx="1236840" cy="486410"/>
          </a:xfrm>
          <a:prstGeom prst="rect">
            <a:avLst/>
          </a:prstGeom>
        </p:spPr>
      </p:pic>
      <p:pic>
        <p:nvPicPr>
          <p:cNvPr id="83" name="图片 82"/>
          <p:cNvPicPr>
            <a:picLocks noChangeAspect="1"/>
          </p:cNvPicPr>
          <p:nvPr/>
        </p:nvPicPr>
        <p:blipFill rotWithShape="1">
          <a:blip r:embed="rId14"/>
          <a:srcRect l="53036" t="34963" r="460" b="37373"/>
          <a:stretch>
            <a:fillRect/>
          </a:stretch>
        </p:blipFill>
        <p:spPr>
          <a:xfrm>
            <a:off x="1282193" y="3493200"/>
            <a:ext cx="1456013" cy="439420"/>
          </a:xfrm>
          <a:prstGeom prst="rect">
            <a:avLst/>
          </a:prstGeom>
        </p:spPr>
      </p:pic>
      <p:pic>
        <p:nvPicPr>
          <p:cNvPr id="84" name="图片 83"/>
          <p:cNvPicPr>
            <a:picLocks noChangeAspect="1"/>
          </p:cNvPicPr>
          <p:nvPr/>
        </p:nvPicPr>
        <p:blipFill rotWithShape="1">
          <a:blip r:embed="rId15"/>
          <a:srcRect t="10762" b="16825"/>
          <a:stretch>
            <a:fillRect/>
          </a:stretch>
        </p:blipFill>
        <p:spPr>
          <a:xfrm>
            <a:off x="1282193" y="2515300"/>
            <a:ext cx="1564586" cy="746760"/>
          </a:xfrm>
          <a:prstGeom prst="rect">
            <a:avLst/>
          </a:prstGeom>
        </p:spPr>
      </p:pic>
      <p:pic>
        <p:nvPicPr>
          <p:cNvPr id="85" name="图片 84"/>
          <p:cNvPicPr>
            <a:picLocks noChangeAspect="1"/>
          </p:cNvPicPr>
          <p:nvPr/>
        </p:nvPicPr>
        <p:blipFill rotWithShape="1">
          <a:blip r:embed="rId16"/>
          <a:srcRect t="9914" b="7751"/>
          <a:stretch>
            <a:fillRect/>
          </a:stretch>
        </p:blipFill>
        <p:spPr>
          <a:xfrm>
            <a:off x="3416574" y="3952453"/>
            <a:ext cx="1013933" cy="834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图片 7"/>
          <p:cNvPicPr>
            <a:picLocks noChangeAspect="1"/>
          </p:cNvPicPr>
          <p:nvPr/>
        </p:nvPicPr>
        <p:blipFill>
          <a:blip r:embed="rId1" cstate="print"/>
          <a:stretch>
            <a:fillRect/>
          </a:stretch>
        </p:blipFill>
        <p:spPr>
          <a:xfrm>
            <a:off x="270821" y="670033"/>
            <a:ext cx="1069685" cy="722194"/>
          </a:xfrm>
          <a:prstGeom prst="rect">
            <a:avLst/>
          </a:prstGeom>
        </p:spPr>
      </p:pic>
      <p:sp>
        <p:nvSpPr>
          <p:cNvPr id="1048611" name="文本框 8"/>
          <p:cNvSpPr txBox="1"/>
          <p:nvPr/>
        </p:nvSpPr>
        <p:spPr>
          <a:xfrm>
            <a:off x="1019970" y="913430"/>
            <a:ext cx="987928" cy="101473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村民老王</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广播交易</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Wang</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Broadcast transaction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2" name="右箭头 9"/>
          <p:cNvSpPr/>
          <p:nvPr/>
        </p:nvSpPr>
        <p:spPr>
          <a:xfrm>
            <a:off x="1818210" y="1004698"/>
            <a:ext cx="379142" cy="25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13" name="文本框 10"/>
          <p:cNvSpPr txBox="1"/>
          <p:nvPr/>
        </p:nvSpPr>
        <p:spPr>
          <a:xfrm>
            <a:off x="3383998" y="759589"/>
            <a:ext cx="1314001" cy="829945"/>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听到广播的村民</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Villagers who heard the broadcast</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pic>
        <p:nvPicPr>
          <p:cNvPr id="2097183" name="图片 11"/>
          <p:cNvPicPr>
            <a:picLocks noChangeAspect="1"/>
          </p:cNvPicPr>
          <p:nvPr/>
        </p:nvPicPr>
        <p:blipFill>
          <a:blip r:embed="rId2" cstate="print"/>
          <a:stretch>
            <a:fillRect/>
          </a:stretch>
        </p:blipFill>
        <p:spPr>
          <a:xfrm>
            <a:off x="2188558" y="818688"/>
            <a:ext cx="626317" cy="541764"/>
          </a:xfrm>
          <a:prstGeom prst="rect">
            <a:avLst/>
          </a:prstGeom>
        </p:spPr>
      </p:pic>
      <p:pic>
        <p:nvPicPr>
          <p:cNvPr id="2097184" name="图片 12"/>
          <p:cNvPicPr>
            <a:picLocks noChangeAspect="1"/>
          </p:cNvPicPr>
          <p:nvPr/>
        </p:nvPicPr>
        <p:blipFill>
          <a:blip r:embed="rId2" cstate="print"/>
          <a:stretch>
            <a:fillRect/>
          </a:stretch>
        </p:blipFill>
        <p:spPr>
          <a:xfrm>
            <a:off x="2534659" y="818688"/>
            <a:ext cx="626317" cy="541764"/>
          </a:xfrm>
          <a:prstGeom prst="rect">
            <a:avLst/>
          </a:prstGeom>
        </p:spPr>
      </p:pic>
      <p:pic>
        <p:nvPicPr>
          <p:cNvPr id="2097185" name="图片 13"/>
          <p:cNvPicPr>
            <a:picLocks noChangeAspect="1"/>
          </p:cNvPicPr>
          <p:nvPr/>
        </p:nvPicPr>
        <p:blipFill>
          <a:blip r:embed="rId2" cstate="print"/>
          <a:stretch>
            <a:fillRect/>
          </a:stretch>
        </p:blipFill>
        <p:spPr>
          <a:xfrm>
            <a:off x="2871966" y="818688"/>
            <a:ext cx="626317" cy="541764"/>
          </a:xfrm>
          <a:prstGeom prst="rect">
            <a:avLst/>
          </a:prstGeom>
        </p:spPr>
      </p:pic>
      <p:cxnSp>
        <p:nvCxnSpPr>
          <p:cNvPr id="3145753" name="直接箭头连接符 17"/>
          <p:cNvCxnSpPr/>
          <p:nvPr/>
        </p:nvCxnSpPr>
        <p:spPr>
          <a:xfrm>
            <a:off x="4617906" y="1109241"/>
            <a:ext cx="457200" cy="313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54" name="直接箭头连接符 20"/>
          <p:cNvCxnSpPr/>
          <p:nvPr/>
        </p:nvCxnSpPr>
        <p:spPr>
          <a:xfrm flipV="1">
            <a:off x="4617906" y="737182"/>
            <a:ext cx="410372" cy="37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14" name="文本框 22"/>
          <p:cNvSpPr txBox="1"/>
          <p:nvPr/>
        </p:nvSpPr>
        <p:spPr>
          <a:xfrm>
            <a:off x="5028279" y="110695"/>
            <a:ext cx="1685662" cy="101473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验证广播中声音</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来自老王本人</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Verify the sound in the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broadcast</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from Wang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himself</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5" name="文本框 23"/>
          <p:cNvSpPr txBox="1"/>
          <p:nvPr/>
        </p:nvSpPr>
        <p:spPr>
          <a:xfrm>
            <a:off x="5044170" y="1130806"/>
            <a:ext cx="1450249" cy="119888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查看历史账本中</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老王所有余额</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View all the balances of </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Wang </a:t>
            </a:r>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in the historical books</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16" name="矩形 35"/>
          <p:cNvSpPr/>
          <p:nvPr/>
        </p:nvSpPr>
        <p:spPr>
          <a:xfrm>
            <a:off x="8533766" y="1044400"/>
            <a:ext cx="362727" cy="144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17" name="矩形 36"/>
          <p:cNvSpPr/>
          <p:nvPr/>
        </p:nvSpPr>
        <p:spPr>
          <a:xfrm>
            <a:off x="8755594" y="1043146"/>
            <a:ext cx="149340" cy="817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18" name="下箭头 38"/>
          <p:cNvSpPr/>
          <p:nvPr/>
        </p:nvSpPr>
        <p:spPr>
          <a:xfrm>
            <a:off x="8677596" y="1695587"/>
            <a:ext cx="288452" cy="446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19" name="下箭头 73"/>
          <p:cNvSpPr/>
          <p:nvPr/>
        </p:nvSpPr>
        <p:spPr>
          <a:xfrm>
            <a:off x="381237" y="3050053"/>
            <a:ext cx="277840" cy="446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20" name="文本框 41"/>
          <p:cNvSpPr txBox="1"/>
          <p:nvPr/>
        </p:nvSpPr>
        <p:spPr>
          <a:xfrm>
            <a:off x="7149799" y="533952"/>
            <a:ext cx="1527716" cy="119888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村民将交易记录在自己的账页上</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The villagers recorded the transaction on their own account page.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21" name="右箭头 44"/>
          <p:cNvSpPr/>
          <p:nvPr/>
        </p:nvSpPr>
        <p:spPr>
          <a:xfrm rot="16200000">
            <a:off x="3603708" y="2358148"/>
            <a:ext cx="379142" cy="253844"/>
          </a:xfrm>
          <a:prstGeom prst="rightArrow">
            <a:avLst/>
          </a:prstGeom>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22" name="文本框 45"/>
          <p:cNvSpPr txBox="1"/>
          <p:nvPr/>
        </p:nvSpPr>
        <p:spPr>
          <a:xfrm>
            <a:off x="7626884" y="2125068"/>
            <a:ext cx="1517116" cy="119888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晚上六点村民广场集合摇骰子</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At 6 o'clock in the evening, the village square gathers shaking the dice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pic>
        <p:nvPicPr>
          <p:cNvPr id="2097186" name="图片 46"/>
          <p:cNvPicPr>
            <a:picLocks noChangeAspect="1"/>
          </p:cNvPicPr>
          <p:nvPr/>
        </p:nvPicPr>
        <p:blipFill>
          <a:blip r:embed="rId3" cstate="print"/>
          <a:stretch>
            <a:fillRect/>
          </a:stretch>
        </p:blipFill>
        <p:spPr>
          <a:xfrm>
            <a:off x="7060329" y="2241596"/>
            <a:ext cx="732522" cy="559406"/>
          </a:xfrm>
          <a:prstGeom prst="rect">
            <a:avLst/>
          </a:prstGeom>
        </p:spPr>
      </p:pic>
      <p:sp>
        <p:nvSpPr>
          <p:cNvPr id="1048623" name="右箭头 49"/>
          <p:cNvSpPr/>
          <p:nvPr/>
        </p:nvSpPr>
        <p:spPr>
          <a:xfrm rot="16200000">
            <a:off x="6638789" y="2357746"/>
            <a:ext cx="379142" cy="253844"/>
          </a:xfrm>
          <a:prstGeom prst="rightArrow">
            <a:avLst/>
          </a:prstGeom>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24" name="文本框 51"/>
          <p:cNvSpPr txBox="1"/>
          <p:nvPr/>
        </p:nvSpPr>
        <p:spPr>
          <a:xfrm>
            <a:off x="5108842" y="2258933"/>
            <a:ext cx="1595887" cy="119888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村民小赵第一个摇到六个</a:t>
            </a:r>
            <a:r>
              <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rPr>
              <a:t>6, </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获得记账权</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The villager Xiao Zhao first shaken to six 6 and got the right to write.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grpSp>
        <p:nvGrpSpPr>
          <p:cNvPr id="49" name="组合 52"/>
          <p:cNvGrpSpPr/>
          <p:nvPr/>
        </p:nvGrpSpPr>
        <p:grpSpPr>
          <a:xfrm>
            <a:off x="4470807" y="2128735"/>
            <a:ext cx="751397" cy="613551"/>
            <a:chOff x="3710862" y="2417815"/>
            <a:chExt cx="1150094" cy="835533"/>
          </a:xfrm>
        </p:grpSpPr>
        <p:pic>
          <p:nvPicPr>
            <p:cNvPr id="2097187" name="图片 53"/>
            <p:cNvPicPr>
              <a:picLocks noChangeAspect="1"/>
            </p:cNvPicPr>
            <p:nvPr/>
          </p:nvPicPr>
          <p:blipFill>
            <a:blip r:embed="rId4" cstate="print"/>
            <a:stretch>
              <a:fillRect/>
            </a:stretch>
          </p:blipFill>
          <p:spPr>
            <a:xfrm>
              <a:off x="3983245" y="2417815"/>
              <a:ext cx="732522" cy="559406"/>
            </a:xfrm>
            <a:prstGeom prst="rect">
              <a:avLst/>
            </a:prstGeom>
          </p:spPr>
        </p:pic>
        <p:pic>
          <p:nvPicPr>
            <p:cNvPr id="2097188" name="图片 54"/>
            <p:cNvPicPr>
              <a:picLocks noChangeAspect="1"/>
            </p:cNvPicPr>
            <p:nvPr/>
          </p:nvPicPr>
          <p:blipFill>
            <a:blip r:embed="rId4" cstate="print"/>
            <a:stretch>
              <a:fillRect/>
            </a:stretch>
          </p:blipFill>
          <p:spPr>
            <a:xfrm>
              <a:off x="3710862" y="2693942"/>
              <a:ext cx="732522" cy="559406"/>
            </a:xfrm>
            <a:prstGeom prst="rect">
              <a:avLst/>
            </a:prstGeom>
          </p:spPr>
        </p:pic>
        <p:pic>
          <p:nvPicPr>
            <p:cNvPr id="2097189" name="图片 55"/>
            <p:cNvPicPr>
              <a:picLocks noChangeAspect="1"/>
            </p:cNvPicPr>
            <p:nvPr/>
          </p:nvPicPr>
          <p:blipFill>
            <a:blip r:embed="rId4" cstate="print"/>
            <a:stretch>
              <a:fillRect/>
            </a:stretch>
          </p:blipFill>
          <p:spPr>
            <a:xfrm>
              <a:off x="4128434" y="2678949"/>
              <a:ext cx="732522" cy="559406"/>
            </a:xfrm>
            <a:prstGeom prst="rect">
              <a:avLst/>
            </a:prstGeom>
          </p:spPr>
        </p:pic>
      </p:grpSp>
      <p:sp>
        <p:nvSpPr>
          <p:cNvPr id="1048625" name="矩形 58"/>
          <p:cNvSpPr/>
          <p:nvPr/>
        </p:nvSpPr>
        <p:spPr>
          <a:xfrm>
            <a:off x="477714" y="2380259"/>
            <a:ext cx="362727" cy="144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sp>
        <p:nvSpPr>
          <p:cNvPr id="1048626" name="矩形 59"/>
          <p:cNvSpPr/>
          <p:nvPr/>
        </p:nvSpPr>
        <p:spPr>
          <a:xfrm>
            <a:off x="447104" y="2380259"/>
            <a:ext cx="149016" cy="76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pic>
        <p:nvPicPr>
          <p:cNvPr id="2097190" name="图片 62"/>
          <p:cNvPicPr>
            <a:picLocks noChangeAspect="1"/>
          </p:cNvPicPr>
          <p:nvPr/>
        </p:nvPicPr>
        <p:blipFill>
          <a:blip r:embed="rId5" cstate="print"/>
          <a:stretch>
            <a:fillRect/>
          </a:stretch>
        </p:blipFill>
        <p:spPr>
          <a:xfrm>
            <a:off x="1006684" y="2236670"/>
            <a:ext cx="437063" cy="468878"/>
          </a:xfrm>
          <a:prstGeom prst="rect">
            <a:avLst/>
          </a:prstGeom>
        </p:spPr>
      </p:pic>
      <p:sp>
        <p:nvSpPr>
          <p:cNvPr id="1048627" name="文本框 63"/>
          <p:cNvSpPr txBox="1"/>
          <p:nvPr/>
        </p:nvSpPr>
        <p:spPr>
          <a:xfrm>
            <a:off x="1026347" y="2324475"/>
            <a:ext cx="185883" cy="388620"/>
          </a:xfrm>
          <a:prstGeom prst="rect">
            <a:avLst/>
          </a:prstGeom>
          <a:noFill/>
        </p:spPr>
        <p:txBody>
          <a:bodyPr wrap="square" rtlCol="0">
            <a:spAutoFit/>
          </a:bodyPr>
          <a:lstStyle/>
          <a:p>
            <a:r>
              <a:rPr lang="zh-CN" altLang="en-US" dirty="0" smtClean="0">
                <a:latin typeface="Arial" panose="020B0604020202020204" pitchFamily="34" charset="0"/>
                <a:ea typeface="微软雅黑" panose="020B0503020204020204" charset="-122"/>
                <a:cs typeface="微软雅黑" panose="020B0503020204020204" charset="-122"/>
              </a:rPr>
              <a:t>账页</a:t>
            </a:r>
            <a:endParaRPr lang="zh-CN" altLang="en-US" dirty="0" smtClean="0">
              <a:latin typeface="Arial" panose="020B0604020202020204" pitchFamily="34" charset="0"/>
              <a:ea typeface="微软雅黑" panose="020B0503020204020204" charset="-122"/>
              <a:cs typeface="微软雅黑" panose="020B0503020204020204" charset="-122"/>
            </a:endParaRPr>
          </a:p>
        </p:txBody>
      </p:sp>
      <p:pic>
        <p:nvPicPr>
          <p:cNvPr id="2097191" name="图片 65"/>
          <p:cNvPicPr>
            <a:picLocks noChangeAspect="1"/>
          </p:cNvPicPr>
          <p:nvPr/>
        </p:nvPicPr>
        <p:blipFill>
          <a:blip r:embed="rId5" cstate="print"/>
          <a:stretch>
            <a:fillRect/>
          </a:stretch>
        </p:blipFill>
        <p:spPr>
          <a:xfrm>
            <a:off x="1279572" y="2236670"/>
            <a:ext cx="437063" cy="468878"/>
          </a:xfrm>
          <a:prstGeom prst="rect">
            <a:avLst/>
          </a:prstGeom>
        </p:spPr>
      </p:pic>
      <p:sp>
        <p:nvSpPr>
          <p:cNvPr id="1048628" name="文本框 66"/>
          <p:cNvSpPr txBox="1"/>
          <p:nvPr/>
        </p:nvSpPr>
        <p:spPr>
          <a:xfrm>
            <a:off x="1288475" y="2324475"/>
            <a:ext cx="185883" cy="388620"/>
          </a:xfrm>
          <a:prstGeom prst="rect">
            <a:avLst/>
          </a:prstGeom>
          <a:noFill/>
        </p:spPr>
        <p:txBody>
          <a:bodyPr wrap="square" rtlCol="0">
            <a:spAutoFit/>
          </a:bodyPr>
          <a:lstStyle/>
          <a:p>
            <a:r>
              <a:rPr lang="zh-CN" altLang="en-US" dirty="0" smtClean="0">
                <a:latin typeface="Arial" panose="020B0604020202020204" pitchFamily="34" charset="0"/>
                <a:ea typeface="微软雅黑" panose="020B0503020204020204" charset="-122"/>
                <a:cs typeface="微软雅黑" panose="020B0503020204020204" charset="-122"/>
              </a:rPr>
              <a:t>账页</a:t>
            </a:r>
            <a:endParaRPr lang="zh-CN" altLang="en-US" dirty="0" smtClean="0">
              <a:latin typeface="Arial" panose="020B0604020202020204" pitchFamily="34" charset="0"/>
              <a:ea typeface="微软雅黑" panose="020B0503020204020204" charset="-122"/>
              <a:cs typeface="微软雅黑" panose="020B0503020204020204" charset="-122"/>
            </a:endParaRPr>
          </a:p>
        </p:txBody>
      </p:sp>
      <p:pic>
        <p:nvPicPr>
          <p:cNvPr id="2097192" name="图片 68"/>
          <p:cNvPicPr>
            <a:picLocks noChangeAspect="1"/>
          </p:cNvPicPr>
          <p:nvPr/>
        </p:nvPicPr>
        <p:blipFill>
          <a:blip r:embed="rId5" cstate="print"/>
          <a:stretch>
            <a:fillRect/>
          </a:stretch>
        </p:blipFill>
        <p:spPr>
          <a:xfrm>
            <a:off x="1543752" y="2236670"/>
            <a:ext cx="437063" cy="468878"/>
          </a:xfrm>
          <a:prstGeom prst="rect">
            <a:avLst/>
          </a:prstGeom>
        </p:spPr>
      </p:pic>
      <p:sp>
        <p:nvSpPr>
          <p:cNvPr id="1048629" name="文本框 69"/>
          <p:cNvSpPr txBox="1"/>
          <p:nvPr/>
        </p:nvSpPr>
        <p:spPr>
          <a:xfrm>
            <a:off x="1576400" y="2324475"/>
            <a:ext cx="185882" cy="388620"/>
          </a:xfrm>
          <a:prstGeom prst="rect">
            <a:avLst/>
          </a:prstGeom>
          <a:noFill/>
        </p:spPr>
        <p:txBody>
          <a:bodyPr wrap="square" rtlCol="0">
            <a:spAutoFit/>
          </a:bodyPr>
          <a:lstStyle/>
          <a:p>
            <a:r>
              <a:rPr lang="zh-CN" altLang="en-US" dirty="0" smtClean="0">
                <a:latin typeface="Arial" panose="020B0604020202020204" pitchFamily="34" charset="0"/>
                <a:ea typeface="微软雅黑" panose="020B0503020204020204" charset="-122"/>
                <a:cs typeface="微软雅黑" panose="020B0503020204020204" charset="-122"/>
              </a:rPr>
              <a:t>账页</a:t>
            </a:r>
            <a:endParaRPr lang="zh-CN" altLang="en-US" dirty="0" smtClean="0">
              <a:latin typeface="Arial" panose="020B0604020202020204" pitchFamily="34" charset="0"/>
              <a:ea typeface="微软雅黑" panose="020B0503020204020204" charset="-122"/>
              <a:cs typeface="微软雅黑" panose="020B0503020204020204" charset="-122"/>
            </a:endParaRPr>
          </a:p>
        </p:txBody>
      </p:sp>
      <p:pic>
        <p:nvPicPr>
          <p:cNvPr id="2097193" name="图片 75"/>
          <p:cNvPicPr>
            <a:picLocks noChangeAspect="1"/>
          </p:cNvPicPr>
          <p:nvPr/>
        </p:nvPicPr>
        <p:blipFill>
          <a:blip r:embed="rId5" cstate="print"/>
          <a:stretch>
            <a:fillRect/>
          </a:stretch>
        </p:blipFill>
        <p:spPr>
          <a:xfrm>
            <a:off x="6756494" y="964569"/>
            <a:ext cx="437063" cy="468878"/>
          </a:xfrm>
          <a:prstGeom prst="rect">
            <a:avLst/>
          </a:prstGeom>
        </p:spPr>
      </p:pic>
      <p:sp>
        <p:nvSpPr>
          <p:cNvPr id="1048630" name="文本框 76"/>
          <p:cNvSpPr txBox="1"/>
          <p:nvPr/>
        </p:nvSpPr>
        <p:spPr>
          <a:xfrm>
            <a:off x="6795217" y="1006187"/>
            <a:ext cx="185882" cy="388620"/>
          </a:xfrm>
          <a:prstGeom prst="rect">
            <a:avLst/>
          </a:prstGeom>
          <a:noFill/>
        </p:spPr>
        <p:txBody>
          <a:bodyPr wrap="square" rtlCol="0">
            <a:spAutoFit/>
          </a:bodyPr>
          <a:lstStyle/>
          <a:p>
            <a:r>
              <a:rPr lang="zh-CN" altLang="en-US" dirty="0" smtClean="0">
                <a:latin typeface="Arial" panose="020B0604020202020204" pitchFamily="34" charset="0"/>
                <a:ea typeface="微软雅黑" panose="020B0503020204020204" charset="-122"/>
                <a:cs typeface="微软雅黑" panose="020B0503020204020204" charset="-122"/>
              </a:rPr>
              <a:t>账页</a:t>
            </a:r>
            <a:endParaRPr lang="zh-CN" altLang="en-US" dirty="0" smtClean="0">
              <a:latin typeface="Arial" panose="020B0604020202020204" pitchFamily="34" charset="0"/>
              <a:ea typeface="微软雅黑" panose="020B0503020204020204" charset="-122"/>
              <a:cs typeface="微软雅黑" panose="020B0503020204020204" charset="-122"/>
            </a:endParaRPr>
          </a:p>
        </p:txBody>
      </p:sp>
      <p:sp>
        <p:nvSpPr>
          <p:cNvPr id="1048631" name="文本框 71"/>
          <p:cNvSpPr txBox="1"/>
          <p:nvPr/>
        </p:nvSpPr>
        <p:spPr>
          <a:xfrm>
            <a:off x="1877532" y="1635057"/>
            <a:ext cx="1966922" cy="1753235"/>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小赵用特定公式计算密码，写在账页上，随后把账页复印</a:t>
            </a:r>
            <a:r>
              <a:rPr lang="zh-CN" altLang="en-US" sz="1200" dirty="0">
                <a:solidFill>
                  <a:schemeClr val="bg1"/>
                </a:solidFill>
                <a:latin typeface="Arial" panose="020B0604020202020204" pitchFamily="34" charset="0"/>
                <a:ea typeface="微软雅黑" panose="020B0503020204020204" charset="-122"/>
                <a:cs typeface="微软雅黑" panose="020B0503020204020204" charset="-122"/>
              </a:rPr>
              <a:t>并</a:t>
            </a:r>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分发给其他村民</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Xiao Zhao uses a specific formula to calculate the password, write it on the account page, then copy and distribute the account page to other villagers.</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2" name="右箭头 72"/>
          <p:cNvSpPr/>
          <p:nvPr/>
        </p:nvSpPr>
        <p:spPr>
          <a:xfrm>
            <a:off x="3907458" y="3788359"/>
            <a:ext cx="379142" cy="25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pic>
        <p:nvPicPr>
          <p:cNvPr id="2097194" name="图片 77"/>
          <p:cNvPicPr>
            <a:picLocks noChangeAspect="1"/>
          </p:cNvPicPr>
          <p:nvPr/>
        </p:nvPicPr>
        <p:blipFill>
          <a:blip r:embed="rId6" cstate="print"/>
          <a:stretch>
            <a:fillRect/>
          </a:stretch>
        </p:blipFill>
        <p:spPr>
          <a:xfrm>
            <a:off x="193648" y="3496102"/>
            <a:ext cx="804944" cy="885438"/>
          </a:xfrm>
          <a:prstGeom prst="rect">
            <a:avLst/>
          </a:prstGeom>
        </p:spPr>
      </p:pic>
      <p:sp>
        <p:nvSpPr>
          <p:cNvPr id="1048633" name="文本框 78"/>
          <p:cNvSpPr txBox="1"/>
          <p:nvPr/>
        </p:nvSpPr>
        <p:spPr>
          <a:xfrm>
            <a:off x="942722" y="3740353"/>
            <a:ext cx="1591408" cy="101473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其他村民查看</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小赵的账页</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Other villagers check Xiao Zhao’s account page</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4" name="文本框 81"/>
          <p:cNvSpPr txBox="1"/>
          <p:nvPr/>
        </p:nvSpPr>
        <p:spPr>
          <a:xfrm>
            <a:off x="2471508" y="3283048"/>
            <a:ext cx="1677176" cy="119888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验证小赵账页中的密码是否正确</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Verify that the password in Xiao Zhao’s account page is correct.</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5" name="文本框 82"/>
          <p:cNvSpPr txBox="1"/>
          <p:nvPr/>
        </p:nvSpPr>
        <p:spPr>
          <a:xfrm>
            <a:off x="2501715" y="4483377"/>
            <a:ext cx="1947593" cy="645160"/>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验证该笔交易的真实性</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Verify the authenticity of the transaction</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sp>
        <p:nvSpPr>
          <p:cNvPr id="1048636" name="右箭头 101"/>
          <p:cNvSpPr/>
          <p:nvPr/>
        </p:nvSpPr>
        <p:spPr>
          <a:xfrm>
            <a:off x="6238788" y="999436"/>
            <a:ext cx="379142" cy="25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cs typeface="微软雅黑" panose="020B0503020204020204" charset="-122"/>
            </a:endParaRPr>
          </a:p>
        </p:txBody>
      </p:sp>
      <p:cxnSp>
        <p:nvCxnSpPr>
          <p:cNvPr id="3145755" name="直接箭头连接符 117"/>
          <p:cNvCxnSpPr/>
          <p:nvPr/>
        </p:nvCxnSpPr>
        <p:spPr>
          <a:xfrm>
            <a:off x="2084742" y="4170765"/>
            <a:ext cx="457200" cy="313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56" name="直接箭头连接符 118"/>
          <p:cNvCxnSpPr/>
          <p:nvPr/>
        </p:nvCxnSpPr>
        <p:spPr>
          <a:xfrm flipV="1">
            <a:off x="2073009" y="3903879"/>
            <a:ext cx="457200" cy="13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37" name="文本框 119"/>
          <p:cNvSpPr txBox="1"/>
          <p:nvPr/>
        </p:nvSpPr>
        <p:spPr>
          <a:xfrm>
            <a:off x="4957976" y="3656410"/>
            <a:ext cx="2467756" cy="1383665"/>
          </a:xfrm>
          <a:prstGeom prst="rect">
            <a:avLst/>
          </a:prstGeom>
          <a:noFill/>
        </p:spPr>
        <p:txBody>
          <a:bodyPr wrap="square" rtlCol="0">
            <a:spAutoFit/>
          </a:bodyPr>
          <a:lstStyle/>
          <a:p>
            <a:r>
              <a:rPr lang="zh-CN" altLang="en-US" sz="1200" dirty="0" smtClean="0">
                <a:solidFill>
                  <a:schemeClr val="bg1"/>
                </a:solidFill>
                <a:latin typeface="Arial" panose="020B0604020202020204" pitchFamily="34" charset="0"/>
                <a:ea typeface="微软雅黑" panose="020B0503020204020204" charset="-122"/>
                <a:cs typeface="微软雅黑" panose="020B0503020204020204" charset="-122"/>
              </a:rPr>
              <a:t>验证无误后，村民将小赵的账页加入自己的账本，完成当天记账</a:t>
            </a:r>
            <a:endParaRPr lang="en-US" altLang="zh-CN" sz="1200" dirty="0" smtClean="0">
              <a:solidFill>
                <a:schemeClr val="bg1"/>
              </a:solidFill>
              <a:latin typeface="Arial" panose="020B0604020202020204" pitchFamily="34" charset="0"/>
              <a:ea typeface="微软雅黑" panose="020B0503020204020204" charset="-122"/>
              <a:cs typeface="微软雅黑" panose="020B0503020204020204" charset="-122"/>
            </a:endParaRPr>
          </a:p>
          <a:p>
            <a:r>
              <a:rPr lang="en-US" altLang="zh-CN" sz="1200" dirty="0">
                <a:solidFill>
                  <a:schemeClr val="bg1"/>
                </a:solidFill>
                <a:latin typeface="Arial" panose="020B0604020202020204" pitchFamily="34" charset="0"/>
                <a:ea typeface="微软雅黑" panose="020B0503020204020204" charset="-122"/>
                <a:cs typeface="微软雅黑" panose="020B0503020204020204" charset="-122"/>
              </a:rPr>
              <a:t>After the verification is correct, the villagers will add Xiao Zhao’s account page to his own book, and complete the day’s bookkeeping.</a:t>
            </a:r>
            <a:endParaRPr lang="zh-CN" altLang="en-US" sz="1200" dirty="0">
              <a:solidFill>
                <a:schemeClr val="bg1"/>
              </a:solidFill>
              <a:latin typeface="Arial" panose="020B0604020202020204" pitchFamily="34" charset="0"/>
              <a:ea typeface="微软雅黑" panose="020B0503020204020204" charset="-122"/>
              <a:cs typeface="微软雅黑" panose="020B0503020204020204" charset="-122"/>
            </a:endParaRPr>
          </a:p>
        </p:txBody>
      </p:sp>
      <p:pic>
        <p:nvPicPr>
          <p:cNvPr id="2097195" name="图片 124"/>
          <p:cNvPicPr>
            <a:picLocks noChangeAspect="1"/>
          </p:cNvPicPr>
          <p:nvPr/>
        </p:nvPicPr>
        <p:blipFill>
          <a:blip r:embed="rId7" cstate="print"/>
          <a:stretch>
            <a:fillRect/>
          </a:stretch>
        </p:blipFill>
        <p:spPr>
          <a:xfrm>
            <a:off x="4286600" y="3496102"/>
            <a:ext cx="730829" cy="730829"/>
          </a:xfrm>
          <a:prstGeom prst="rect">
            <a:avLst/>
          </a:prstGeom>
        </p:spPr>
      </p:pic>
      <p:pic>
        <p:nvPicPr>
          <p:cNvPr id="2097196" name="图片 125"/>
          <p:cNvPicPr>
            <a:picLocks noChangeAspect="1"/>
          </p:cNvPicPr>
          <p:nvPr/>
        </p:nvPicPr>
        <p:blipFill>
          <a:blip r:embed="rId8" cstate="print"/>
          <a:stretch>
            <a:fillRect/>
          </a:stretch>
        </p:blipFill>
        <p:spPr>
          <a:xfrm>
            <a:off x="7381364" y="3308829"/>
            <a:ext cx="1581385" cy="1505589"/>
          </a:xfrm>
          <a:prstGeom prst="rect">
            <a:avLst/>
          </a:prstGeom>
        </p:spPr>
      </p:pic>
      <p:sp>
        <p:nvSpPr>
          <p:cNvPr id="1048638" name="矩形 126"/>
          <p:cNvSpPr/>
          <p:nvPr/>
        </p:nvSpPr>
        <p:spPr>
          <a:xfrm>
            <a:off x="7346748" y="4814069"/>
            <a:ext cx="1694985" cy="321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rial" panose="020B0604020202020204" pitchFamily="34" charset="0"/>
                <a:ea typeface="微软雅黑" panose="020B0503020204020204" charset="-122"/>
                <a:cs typeface="微软雅黑" panose="020B0503020204020204" charset="-122"/>
              </a:rPr>
              <a:t>小赵获得红包</a:t>
            </a:r>
            <a:endParaRPr lang="zh-CN" altLang="en-US" sz="1400" dirty="0" smtClean="0">
              <a:latin typeface="Arial" panose="020B0604020202020204" pitchFamily="34" charset="0"/>
              <a:ea typeface="微软雅黑" panose="020B0503020204020204" charset="-122"/>
              <a:cs typeface="微软雅黑" panose="020B0503020204020204" charset="-122"/>
            </a:endParaRPr>
          </a:p>
        </p:txBody>
      </p:sp>
      <p:grpSp>
        <p:nvGrpSpPr>
          <p:cNvPr id="50" name="组合 50"/>
          <p:cNvGrpSpPr/>
          <p:nvPr/>
        </p:nvGrpSpPr>
        <p:grpSpPr>
          <a:xfrm>
            <a:off x="3970727" y="2141636"/>
            <a:ext cx="751397" cy="613551"/>
            <a:chOff x="3710862" y="2417815"/>
            <a:chExt cx="1150094" cy="835533"/>
          </a:xfrm>
        </p:grpSpPr>
        <p:pic>
          <p:nvPicPr>
            <p:cNvPr id="2097197" name="图片 56"/>
            <p:cNvPicPr>
              <a:picLocks noChangeAspect="1"/>
            </p:cNvPicPr>
            <p:nvPr/>
          </p:nvPicPr>
          <p:blipFill>
            <a:blip r:embed="rId4" cstate="print"/>
            <a:stretch>
              <a:fillRect/>
            </a:stretch>
          </p:blipFill>
          <p:spPr>
            <a:xfrm>
              <a:off x="3983245" y="2417815"/>
              <a:ext cx="732522" cy="559406"/>
            </a:xfrm>
            <a:prstGeom prst="rect">
              <a:avLst/>
            </a:prstGeom>
          </p:spPr>
        </p:pic>
        <p:pic>
          <p:nvPicPr>
            <p:cNvPr id="2097198" name="图片 57"/>
            <p:cNvPicPr>
              <a:picLocks noChangeAspect="1"/>
            </p:cNvPicPr>
            <p:nvPr/>
          </p:nvPicPr>
          <p:blipFill>
            <a:blip r:embed="rId4" cstate="print"/>
            <a:stretch>
              <a:fillRect/>
            </a:stretch>
          </p:blipFill>
          <p:spPr>
            <a:xfrm>
              <a:off x="3710862" y="2693942"/>
              <a:ext cx="732522" cy="559406"/>
            </a:xfrm>
            <a:prstGeom prst="rect">
              <a:avLst/>
            </a:prstGeom>
          </p:spPr>
        </p:pic>
        <p:pic>
          <p:nvPicPr>
            <p:cNvPr id="2097199" name="图片 60"/>
            <p:cNvPicPr>
              <a:picLocks noChangeAspect="1"/>
            </p:cNvPicPr>
            <p:nvPr/>
          </p:nvPicPr>
          <p:blipFill>
            <a:blip r:embed="rId4" cstate="print"/>
            <a:stretch>
              <a:fillRect/>
            </a:stretch>
          </p:blipFill>
          <p:spPr>
            <a:xfrm>
              <a:off x="4128434" y="2678949"/>
              <a:ext cx="732522" cy="559406"/>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1282193" y="1704570"/>
            <a:ext cx="1578190" cy="579590"/>
          </a:xfrm>
          <a:prstGeom prst="rect">
            <a:avLst/>
          </a:prstGeom>
        </p:spPr>
      </p:pic>
      <p:pic>
        <p:nvPicPr>
          <p:cNvPr id="23" name="图片 22"/>
          <p:cNvPicPr>
            <a:picLocks noChangeAspect="1"/>
          </p:cNvPicPr>
          <p:nvPr/>
        </p:nvPicPr>
        <p:blipFill>
          <a:blip r:embed="rId2"/>
          <a:stretch>
            <a:fillRect/>
          </a:stretch>
        </p:blipFill>
        <p:spPr>
          <a:xfrm>
            <a:off x="2900244" y="1704565"/>
            <a:ext cx="1530263" cy="344793"/>
          </a:xfrm>
          <a:prstGeom prst="rect">
            <a:avLst/>
          </a:prstGeom>
        </p:spPr>
      </p:pic>
      <p:pic>
        <p:nvPicPr>
          <p:cNvPr id="24" name="图片 23"/>
          <p:cNvPicPr>
            <a:picLocks noChangeAspect="1"/>
          </p:cNvPicPr>
          <p:nvPr/>
        </p:nvPicPr>
        <p:blipFill rotWithShape="1">
          <a:blip r:embed="rId3"/>
          <a:srcRect l="20217" t="21240" r="16615" b="22430"/>
          <a:stretch>
            <a:fillRect/>
          </a:stretch>
        </p:blipFill>
        <p:spPr>
          <a:xfrm>
            <a:off x="2918075" y="2286213"/>
            <a:ext cx="1512432" cy="706120"/>
          </a:xfrm>
          <a:prstGeom prst="rect">
            <a:avLst/>
          </a:prstGeom>
        </p:spPr>
      </p:pic>
      <p:pic>
        <p:nvPicPr>
          <p:cNvPr id="25" name="图片 24"/>
          <p:cNvPicPr>
            <a:picLocks noChangeAspect="1"/>
          </p:cNvPicPr>
          <p:nvPr/>
        </p:nvPicPr>
        <p:blipFill rotWithShape="1">
          <a:blip r:embed="rId4"/>
          <a:srcRect t="5199" b="32685"/>
          <a:stretch>
            <a:fillRect/>
          </a:stretch>
        </p:blipFill>
        <p:spPr>
          <a:xfrm>
            <a:off x="1282193" y="4163760"/>
            <a:ext cx="1336944" cy="622935"/>
          </a:xfrm>
          <a:prstGeom prst="rect">
            <a:avLst/>
          </a:prstGeom>
        </p:spPr>
      </p:pic>
      <p:pic>
        <p:nvPicPr>
          <p:cNvPr id="26" name="图片 25"/>
          <p:cNvPicPr>
            <a:picLocks noChangeAspect="1"/>
          </p:cNvPicPr>
          <p:nvPr/>
        </p:nvPicPr>
        <p:blipFill>
          <a:blip r:embed="rId5"/>
          <a:stretch>
            <a:fillRect/>
          </a:stretch>
        </p:blipFill>
        <p:spPr>
          <a:xfrm>
            <a:off x="3193667" y="3229188"/>
            <a:ext cx="1236840" cy="486410"/>
          </a:xfrm>
          <a:prstGeom prst="rect">
            <a:avLst/>
          </a:prstGeom>
        </p:spPr>
      </p:pic>
      <p:pic>
        <p:nvPicPr>
          <p:cNvPr id="27" name="图片 26"/>
          <p:cNvPicPr>
            <a:picLocks noChangeAspect="1"/>
          </p:cNvPicPr>
          <p:nvPr/>
        </p:nvPicPr>
        <p:blipFill rotWithShape="1">
          <a:blip r:embed="rId6"/>
          <a:srcRect l="53036" t="34963" r="460" b="37373"/>
          <a:stretch>
            <a:fillRect/>
          </a:stretch>
        </p:blipFill>
        <p:spPr>
          <a:xfrm>
            <a:off x="1282193" y="3493200"/>
            <a:ext cx="1456013" cy="439420"/>
          </a:xfrm>
          <a:prstGeom prst="rect">
            <a:avLst/>
          </a:prstGeom>
        </p:spPr>
      </p:pic>
      <p:pic>
        <p:nvPicPr>
          <p:cNvPr id="28" name="图片 27"/>
          <p:cNvPicPr>
            <a:picLocks noChangeAspect="1"/>
          </p:cNvPicPr>
          <p:nvPr/>
        </p:nvPicPr>
        <p:blipFill rotWithShape="1">
          <a:blip r:embed="rId7"/>
          <a:srcRect t="10762" b="16825"/>
          <a:stretch>
            <a:fillRect/>
          </a:stretch>
        </p:blipFill>
        <p:spPr>
          <a:xfrm>
            <a:off x="1282193" y="2515300"/>
            <a:ext cx="1564586" cy="746760"/>
          </a:xfrm>
          <a:prstGeom prst="rect">
            <a:avLst/>
          </a:prstGeom>
        </p:spPr>
      </p:pic>
      <p:pic>
        <p:nvPicPr>
          <p:cNvPr id="29" name="图片 28"/>
          <p:cNvPicPr>
            <a:picLocks noChangeAspect="1"/>
          </p:cNvPicPr>
          <p:nvPr/>
        </p:nvPicPr>
        <p:blipFill rotWithShape="1">
          <a:blip r:embed="rId8"/>
          <a:srcRect t="9914" b="7751"/>
          <a:stretch>
            <a:fillRect/>
          </a:stretch>
        </p:blipFill>
        <p:spPr>
          <a:xfrm>
            <a:off x="3416574" y="3952453"/>
            <a:ext cx="1013933" cy="834390"/>
          </a:xfrm>
          <a:prstGeom prst="rect">
            <a:avLst/>
          </a:prstGeom>
        </p:spPr>
      </p:pic>
      <p:sp>
        <p:nvSpPr>
          <p:cNvPr id="31" name="矩形 30"/>
          <p:cNvSpPr/>
          <p:nvPr/>
        </p:nvSpPr>
        <p:spPr>
          <a:xfrm>
            <a:off x="326303" y="2241249"/>
            <a:ext cx="514350" cy="336216"/>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350" dirty="0">
                <a:latin typeface="微软雅黑" panose="020B0503020204020204" charset="-122"/>
                <a:ea typeface="微软雅黑" panose="020B0503020204020204" charset="-122"/>
              </a:rPr>
              <a:t>业界</a:t>
            </a:r>
            <a:endParaRPr lang="zh-CN" altLang="en-US" sz="1350" dirty="0">
              <a:latin typeface="微软雅黑" panose="020B0503020204020204" charset="-122"/>
              <a:ea typeface="微软雅黑" panose="020B0503020204020204" charset="-122"/>
            </a:endParaRPr>
          </a:p>
        </p:txBody>
      </p:sp>
      <p:sp>
        <p:nvSpPr>
          <p:cNvPr id="32" name="矩形 31"/>
          <p:cNvSpPr/>
          <p:nvPr/>
        </p:nvSpPr>
        <p:spPr>
          <a:xfrm>
            <a:off x="840653" y="2241249"/>
            <a:ext cx="217170" cy="336216"/>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latin typeface="微软雅黑" panose="020B0503020204020204" charset="-122"/>
                <a:ea typeface="微软雅黑" panose="020B0503020204020204" charset="-122"/>
              </a:rPr>
              <a:t>：</a:t>
            </a:r>
            <a:endParaRPr lang="zh-CN" altLang="en-US" sz="1350" dirty="0">
              <a:latin typeface="微软雅黑" panose="020B0503020204020204" charset="-122"/>
              <a:ea typeface="微软雅黑" panose="020B0503020204020204" charset="-122"/>
            </a:endParaRPr>
          </a:p>
        </p:txBody>
      </p:sp>
      <p:sp>
        <p:nvSpPr>
          <p:cNvPr id="33" name="矩形 32"/>
          <p:cNvSpPr/>
          <p:nvPr/>
        </p:nvSpPr>
        <p:spPr>
          <a:xfrm>
            <a:off x="326303" y="3710639"/>
            <a:ext cx="514350" cy="336216"/>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350" dirty="0">
                <a:latin typeface="微软雅黑" panose="020B0503020204020204" charset="-122"/>
                <a:ea typeface="微软雅黑" panose="020B0503020204020204" charset="-122"/>
              </a:rPr>
              <a:t>学界</a:t>
            </a:r>
            <a:endParaRPr lang="zh-CN" altLang="en-US" sz="1350" dirty="0">
              <a:latin typeface="微软雅黑" panose="020B0503020204020204" charset="-122"/>
              <a:ea typeface="微软雅黑" panose="020B0503020204020204" charset="-122"/>
            </a:endParaRPr>
          </a:p>
        </p:txBody>
      </p:sp>
      <p:sp>
        <p:nvSpPr>
          <p:cNvPr id="34" name="矩形 33"/>
          <p:cNvSpPr/>
          <p:nvPr/>
        </p:nvSpPr>
        <p:spPr>
          <a:xfrm>
            <a:off x="840653" y="3710639"/>
            <a:ext cx="217170" cy="336216"/>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latin typeface="微软雅黑" panose="020B0503020204020204" charset="-122"/>
                <a:ea typeface="微软雅黑" panose="020B0503020204020204" charset="-122"/>
              </a:rPr>
              <a:t>：</a:t>
            </a:r>
            <a:endParaRPr lang="zh-CN" altLang="en-US" sz="1350" dirty="0">
              <a:latin typeface="微软雅黑" panose="020B0503020204020204" charset="-122"/>
              <a:ea typeface="微软雅黑" panose="020B0503020204020204" charset="-122"/>
            </a:endParaRPr>
          </a:p>
        </p:txBody>
      </p:sp>
      <p:cxnSp>
        <p:nvCxnSpPr>
          <p:cNvPr id="36" name="直接连接符 35"/>
          <p:cNvCxnSpPr/>
          <p:nvPr/>
        </p:nvCxnSpPr>
        <p:spPr>
          <a:xfrm>
            <a:off x="4572000" y="1257300"/>
            <a:ext cx="0" cy="3096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527249" y="2988546"/>
            <a:ext cx="0" cy="113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620118" y="1501256"/>
            <a:ext cx="0" cy="817134"/>
          </a:xfrm>
          <a:prstGeom prst="line">
            <a:avLst/>
          </a:prstGeom>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502544" y="2943898"/>
            <a:ext cx="44648" cy="44648"/>
          </a:xfrm>
          <a:prstGeom prst="ellipse">
            <a:avLst/>
          </a:prstGeom>
          <a:noFill/>
          <a:ln>
            <a:solidFill>
              <a:srgbClr val="009A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1E2144"/>
              </a:solidFill>
            </a:endParaRPr>
          </a:p>
        </p:txBody>
      </p:sp>
      <p:sp>
        <p:nvSpPr>
          <p:cNvPr id="50" name="椭圆 49"/>
          <p:cNvSpPr/>
          <p:nvPr/>
        </p:nvSpPr>
        <p:spPr>
          <a:xfrm>
            <a:off x="4594427" y="1456608"/>
            <a:ext cx="44648" cy="44648"/>
          </a:xfrm>
          <a:prstGeom prst="ellipse">
            <a:avLst/>
          </a:prstGeom>
          <a:noFill/>
          <a:ln>
            <a:solidFill>
              <a:srgbClr val="009A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p:nvPicPr>
        <p:blipFill>
          <a:blip r:embed="rId9"/>
          <a:stretch>
            <a:fillRect/>
          </a:stretch>
        </p:blipFill>
        <p:spPr>
          <a:xfrm>
            <a:off x="283474" y="2241249"/>
            <a:ext cx="900762" cy="1847248"/>
          </a:xfrm>
          <a:prstGeom prst="rect">
            <a:avLst/>
          </a:prstGeom>
        </p:spPr>
      </p:pic>
      <p:grpSp>
        <p:nvGrpSpPr>
          <p:cNvPr id="65" name="组合 64"/>
          <p:cNvGrpSpPr/>
          <p:nvPr/>
        </p:nvGrpSpPr>
        <p:grpSpPr>
          <a:xfrm>
            <a:off x="5476551" y="1812925"/>
            <a:ext cx="2669229" cy="708660"/>
            <a:chOff x="501" y="6604"/>
            <a:chExt cx="4204" cy="1116"/>
          </a:xfrm>
        </p:grpSpPr>
        <p:sp>
          <p:nvSpPr>
            <p:cNvPr id="52" name="Right Triangle 31"/>
            <p:cNvSpPr/>
            <p:nvPr/>
          </p:nvSpPr>
          <p:spPr>
            <a:xfrm rot="18900000" flipH="1">
              <a:off x="2091" y="6716"/>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4" name="Picture 6" descr="C:\Users\GY\AppData\Local\Temp\WeChat Files\880644893224513818.png"/>
            <p:cNvPicPr/>
            <p:nvPr/>
          </p:nvPicPr>
          <p:blipFill>
            <a:blip r:embed="rId10" cstate="email"/>
            <a:srcRect/>
            <a:stretch>
              <a:fillRect/>
            </a:stretch>
          </p:blipFill>
          <p:spPr bwMode="auto">
            <a:xfrm>
              <a:off x="3513" y="6604"/>
              <a:ext cx="1192" cy="1116"/>
            </a:xfrm>
            <a:prstGeom prst="rect">
              <a:avLst/>
            </a:prstGeom>
            <a:noFill/>
            <a:ln>
              <a:noFill/>
            </a:ln>
          </p:spPr>
        </p:pic>
        <p:sp>
          <p:nvSpPr>
            <p:cNvPr id="61" name="矩形 60"/>
            <p:cNvSpPr/>
            <p:nvPr/>
          </p:nvSpPr>
          <p:spPr>
            <a:xfrm>
              <a:off x="501" y="6710"/>
              <a:ext cx="2131" cy="252"/>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a:latin typeface="微软雅黑" panose="020B0503020204020204" charset="-122"/>
                  <a:ea typeface="微软雅黑" panose="020B0503020204020204" charset="-122"/>
                </a:rPr>
                <a:t>Website</a:t>
              </a:r>
              <a:endParaRPr lang="en-US" altLang="zh-CN" sz="825" dirty="0">
                <a:latin typeface="微软雅黑" panose="020B0503020204020204" charset="-122"/>
                <a:ea typeface="微软雅黑" panose="020B0503020204020204" charset="-122"/>
              </a:endParaRPr>
            </a:p>
          </p:txBody>
        </p:sp>
        <p:sp>
          <p:nvSpPr>
            <p:cNvPr id="62" name="矩形 61"/>
            <p:cNvSpPr/>
            <p:nvPr/>
          </p:nvSpPr>
          <p:spPr>
            <a:xfrm>
              <a:off x="502" y="6942"/>
              <a:ext cx="2064" cy="24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spcAft>
                  <a:spcPts val="600"/>
                </a:spcAft>
              </a:pPr>
              <a:r>
                <a:rPr lang="en-US" altLang="zh-CN" sz="825" u="sng" kern="100" dirty="0">
                  <a:solidFill>
                    <a:schemeClr val="bg1"/>
                  </a:solidFill>
                  <a:latin typeface="微软雅黑" panose="020B0503020204020204" charset="-122"/>
                  <a:ea typeface="微软雅黑" panose="020B0503020204020204" charset="-122"/>
                  <a:cs typeface="Times New Roman" panose="02020603050405020304" pitchFamily="18" charset="0"/>
                  <a:hlinkClick r:id="rId11"/>
                </a:rPr>
                <a:t>https://www.huobi.cn/</a:t>
              </a:r>
              <a:endParaRPr lang="zh-CN" altLang="zh-CN" sz="825"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3" name="矩形 62"/>
            <p:cNvSpPr/>
            <p:nvPr/>
          </p:nvSpPr>
          <p:spPr>
            <a:xfrm>
              <a:off x="501" y="7174"/>
              <a:ext cx="2131" cy="252"/>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a:latin typeface="微软雅黑" panose="020B0503020204020204" charset="-122"/>
                  <a:ea typeface="微软雅黑" panose="020B0503020204020204" charset="-122"/>
                </a:rPr>
                <a:t>E-mail</a:t>
              </a:r>
              <a:endParaRPr lang="en-US" altLang="zh-CN" sz="825" dirty="0">
                <a:latin typeface="微软雅黑" panose="020B0503020204020204" charset="-122"/>
                <a:ea typeface="微软雅黑" panose="020B0503020204020204" charset="-122"/>
              </a:endParaRPr>
            </a:p>
          </p:txBody>
        </p:sp>
        <p:sp>
          <p:nvSpPr>
            <p:cNvPr id="64" name="矩形 63"/>
            <p:cNvSpPr/>
            <p:nvPr/>
          </p:nvSpPr>
          <p:spPr>
            <a:xfrm>
              <a:off x="502" y="7401"/>
              <a:ext cx="2064" cy="247"/>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altLang="zh-CN" sz="825" u="sng" kern="100" dirty="0">
                  <a:solidFill>
                    <a:srgbClr val="1E2143"/>
                  </a:solidFill>
                  <a:latin typeface="微软雅黑" panose="020B0503020204020204" charset="-122"/>
                  <a:ea typeface="微软雅黑" panose="020B0503020204020204" charset="-122"/>
                  <a:cs typeface="Times New Roman" panose="02020603050405020304" pitchFamily="18" charset="0"/>
                  <a:hlinkClick r:id="rId12"/>
                </a:rPr>
                <a:t>contact@huobi.cn</a:t>
              </a:r>
              <a:endParaRPr lang="zh-CN" altLang="zh-CN" sz="825" kern="100" dirty="0">
                <a:solidFill>
                  <a:srgbClr val="1E2143"/>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76" name="组合 75"/>
          <p:cNvGrpSpPr/>
          <p:nvPr/>
        </p:nvGrpSpPr>
        <p:grpSpPr>
          <a:xfrm>
            <a:off x="5477510" y="2835275"/>
            <a:ext cx="2689860" cy="828040"/>
            <a:chOff x="8526" y="4333"/>
            <a:chExt cx="4236" cy="1304"/>
          </a:xfrm>
        </p:grpSpPr>
        <p:sp>
          <p:nvSpPr>
            <p:cNvPr id="66" name="Right Triangle 32"/>
            <p:cNvSpPr/>
            <p:nvPr/>
          </p:nvSpPr>
          <p:spPr>
            <a:xfrm rot="18900000" flipH="1">
              <a:off x="10150" y="4495"/>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67" name="Picture 20" descr="C:\Users\GY\AppData\Local\Temp\WeChat Files\554173107439211952.jpg"/>
            <p:cNvPicPr/>
            <p:nvPr/>
          </p:nvPicPr>
          <p:blipFill>
            <a:blip r:embed="rId13"/>
            <a:srcRect/>
            <a:stretch>
              <a:fillRect/>
            </a:stretch>
          </p:blipFill>
          <p:spPr bwMode="auto">
            <a:xfrm>
              <a:off x="11464" y="4333"/>
              <a:ext cx="1299" cy="1304"/>
            </a:xfrm>
            <a:prstGeom prst="rect">
              <a:avLst/>
            </a:prstGeom>
            <a:noFill/>
            <a:ln>
              <a:noFill/>
            </a:ln>
          </p:spPr>
        </p:pic>
        <p:sp>
          <p:nvSpPr>
            <p:cNvPr id="68" name="矩形 67"/>
            <p:cNvSpPr/>
            <p:nvPr/>
          </p:nvSpPr>
          <p:spPr>
            <a:xfrm>
              <a:off x="8526" y="4607"/>
              <a:ext cx="2400" cy="361"/>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dirty="0">
                  <a:latin typeface="微软雅黑" panose="020B0503020204020204" charset="-122"/>
                  <a:ea typeface="微软雅黑" panose="020B0503020204020204" charset="-122"/>
                </a:rPr>
                <a:t>Wechat</a:t>
              </a:r>
              <a:endParaRPr lang="en-US" altLang="zh-CN" sz="1050" dirty="0">
                <a:latin typeface="微软雅黑" panose="020B0503020204020204" charset="-122"/>
                <a:ea typeface="微软雅黑" panose="020B0503020204020204" charset="-122"/>
              </a:endParaRPr>
            </a:p>
          </p:txBody>
        </p:sp>
        <p:sp>
          <p:nvSpPr>
            <p:cNvPr id="69" name="矩形 68"/>
            <p:cNvSpPr/>
            <p:nvPr/>
          </p:nvSpPr>
          <p:spPr>
            <a:xfrm>
              <a:off x="8526" y="4968"/>
              <a:ext cx="2096" cy="361"/>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b="1" dirty="0" err="1">
                  <a:solidFill>
                    <a:schemeClr val="bg1"/>
                  </a:solidFill>
                  <a:latin typeface="微软雅黑" panose="020B0503020204020204" charset="-122"/>
                  <a:ea typeface="微软雅黑" panose="020B0503020204020204" charset="-122"/>
                </a:rPr>
                <a:t>HuobiCN</a:t>
              </a:r>
              <a:endParaRPr lang="en-US" altLang="zh-CN" sz="1050" b="1" dirty="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5477510" y="3977005"/>
            <a:ext cx="2680818" cy="756285"/>
            <a:chOff x="9173" y="6576"/>
            <a:chExt cx="4222" cy="1192"/>
          </a:xfrm>
        </p:grpSpPr>
        <p:sp>
          <p:nvSpPr>
            <p:cNvPr id="71" name="Right Triangle 33"/>
            <p:cNvSpPr/>
            <p:nvPr/>
          </p:nvSpPr>
          <p:spPr>
            <a:xfrm rot="18900000" flipH="1">
              <a:off x="10823" y="6716"/>
              <a:ext cx="945" cy="945"/>
            </a:xfrm>
            <a:prstGeom prst="rtTriangle">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72" name="Picture 7" descr="C:\Users\GY\AppData\Local\Temp\WeChat Files\322546831125474136.png"/>
            <p:cNvPicPr/>
            <p:nvPr/>
          </p:nvPicPr>
          <p:blipFill>
            <a:blip r:embed="rId14" cstate="print"/>
            <a:srcRect/>
            <a:stretch>
              <a:fillRect/>
            </a:stretch>
          </p:blipFill>
          <p:spPr bwMode="auto">
            <a:xfrm>
              <a:off x="12203" y="6576"/>
              <a:ext cx="1192" cy="1192"/>
            </a:xfrm>
            <a:prstGeom prst="rect">
              <a:avLst/>
            </a:prstGeom>
            <a:noFill/>
            <a:ln>
              <a:noFill/>
            </a:ln>
          </p:spPr>
        </p:pic>
        <p:sp>
          <p:nvSpPr>
            <p:cNvPr id="73" name="矩形 72"/>
            <p:cNvSpPr/>
            <p:nvPr/>
          </p:nvSpPr>
          <p:spPr>
            <a:xfrm>
              <a:off x="9173" y="6828"/>
              <a:ext cx="2425" cy="361"/>
            </a:xfrm>
            <a:prstGeom prst="rect">
              <a:avLst/>
            </a:prstGeom>
            <a:solidFill>
              <a:srgbClr val="262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dirty="0">
                  <a:latin typeface="微软雅黑" panose="020B0503020204020204" charset="-122"/>
                  <a:ea typeface="微软雅黑" panose="020B0503020204020204" charset="-122"/>
                </a:rPr>
                <a:t>Sina Weibo</a:t>
              </a:r>
              <a:endParaRPr lang="en-US" altLang="zh-CN" sz="1050" dirty="0">
                <a:latin typeface="微软雅黑" panose="020B0503020204020204" charset="-122"/>
                <a:ea typeface="微软雅黑" panose="020B0503020204020204" charset="-122"/>
              </a:endParaRPr>
            </a:p>
          </p:txBody>
        </p:sp>
        <p:sp>
          <p:nvSpPr>
            <p:cNvPr id="74" name="矩形 73"/>
            <p:cNvSpPr/>
            <p:nvPr/>
          </p:nvSpPr>
          <p:spPr>
            <a:xfrm>
              <a:off x="9174" y="7189"/>
              <a:ext cx="2121" cy="361"/>
            </a:xfrm>
            <a:prstGeom prst="rect">
              <a:avLst/>
            </a:prstGeom>
            <a:solidFill>
              <a:srgbClr val="00A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50" b="1" dirty="0" err="1">
                  <a:solidFill>
                    <a:schemeClr val="bg1"/>
                  </a:solidFill>
                  <a:latin typeface="微软雅黑" panose="020B0503020204020204" charset="-122"/>
                  <a:ea typeface="微软雅黑" panose="020B0503020204020204" charset="-122"/>
                </a:rPr>
                <a:t>HuobiChina</a:t>
              </a:r>
              <a:endParaRPr lang="en-US" altLang="zh-CN" sz="1050" b="1" dirty="0">
                <a:solidFill>
                  <a:schemeClr val="bg1"/>
                </a:solidFill>
                <a:latin typeface="微软雅黑" panose="020B0503020204020204" charset="-122"/>
                <a:ea typeface="微软雅黑" panose="020B0503020204020204" charset="-122"/>
              </a:endParaRPr>
            </a:p>
          </p:txBody>
        </p:sp>
      </p:grpSp>
      <p:grpSp>
        <p:nvGrpSpPr>
          <p:cNvPr id="77" name="组合 3"/>
          <p:cNvGrpSpPr/>
          <p:nvPr/>
        </p:nvGrpSpPr>
        <p:grpSpPr>
          <a:xfrm>
            <a:off x="244931" y="267295"/>
            <a:ext cx="5231130" cy="490156"/>
            <a:chOff x="326575" y="356393"/>
            <a:chExt cx="6974837"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268" y="421586"/>
              <a:ext cx="6338144" cy="552026"/>
            </a:xfrm>
            <a:prstGeom prst="rect">
              <a:avLst/>
            </a:prstGeom>
            <a:noFill/>
          </p:spPr>
          <p:txBody>
            <a:bodyPr wrap="square" rtlCol="0">
              <a:spAutoFit/>
            </a:bodyPr>
            <a:lstStyle/>
            <a:p>
              <a:r>
                <a:rPr lang="en-US" altLang="zh-CN" sz="2100" dirty="0">
                  <a:solidFill>
                    <a:schemeClr val="bg1"/>
                  </a:solidFill>
                  <a:latin typeface="微软雅黑" panose="020B0503020204020204" charset="-122"/>
                  <a:ea typeface="微软雅黑" panose="020B0503020204020204" charset="-122"/>
                  <a:sym typeface="+mn-ea"/>
                </a:rPr>
                <a:t>Introduction of Huobi China</a:t>
              </a:r>
              <a:endParaRPr lang="zh-CN" altLang="en-US" sz="2100" dirty="0">
                <a:solidFill>
                  <a:schemeClr val="bg1"/>
                </a:solidFill>
                <a:latin typeface="微软雅黑" panose="020B0503020204020204" charset="-122"/>
                <a:ea typeface="微软雅黑" panose="020B0503020204020204" charset="-122"/>
              </a:endParaRPr>
            </a:p>
          </p:txBody>
        </p:sp>
      </p:grpSp>
      <p:sp>
        <p:nvSpPr>
          <p:cNvPr id="3" name="文本框 42"/>
          <p:cNvSpPr txBox="1"/>
          <p:nvPr/>
        </p:nvSpPr>
        <p:spPr>
          <a:xfrm>
            <a:off x="1453515" y="979170"/>
            <a:ext cx="2362835" cy="521970"/>
          </a:xfrm>
          <a:prstGeom prst="rect">
            <a:avLst/>
          </a:prstGeom>
          <a:noFill/>
        </p:spPr>
        <p:txBody>
          <a:bodyPr wrap="square" rtlCol="0">
            <a:spAutoFit/>
            <a:scene3d>
              <a:camera prst="orthographicFront"/>
              <a:lightRig rig="threePt" dir="t"/>
            </a:scene3d>
          </a:bodyPr>
          <a:p>
            <a:pPr algn="ctr"/>
            <a:r>
              <a:rPr lang="en-US" sz="2800" b="1"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Cases</a:t>
            </a:r>
            <a:endParaRPr lang="en-US" sz="2800" b="1"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
        <p:nvSpPr>
          <p:cNvPr id="4" name="文本框 42"/>
          <p:cNvSpPr txBox="1"/>
          <p:nvPr/>
        </p:nvSpPr>
        <p:spPr>
          <a:xfrm>
            <a:off x="5643880" y="979170"/>
            <a:ext cx="2362835" cy="521970"/>
          </a:xfrm>
          <a:prstGeom prst="rect">
            <a:avLst/>
          </a:prstGeom>
          <a:noFill/>
        </p:spPr>
        <p:txBody>
          <a:bodyPr wrap="square" rtlCol="0">
            <a:spAutoFit/>
            <a:scene3d>
              <a:camera prst="orthographicFront"/>
              <a:lightRig rig="threePt" dir="t"/>
            </a:scene3d>
          </a:bodyPr>
          <a:p>
            <a:pPr algn="ctr"/>
            <a:r>
              <a:rPr 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Contact us</a:t>
            </a:r>
            <a:endParaRPr lang="en-US" sz="28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9" name="组合 3"/>
          <p:cNvGrpSpPr/>
          <p:nvPr/>
        </p:nvGrpSpPr>
        <p:grpSpPr>
          <a:xfrm>
            <a:off x="244931" y="267295"/>
            <a:ext cx="3197903" cy="490156"/>
            <a:chOff x="326575" y="356393"/>
            <a:chExt cx="4263869"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596" y="421552"/>
              <a:ext cx="3626848" cy="552027"/>
            </a:xfrm>
            <a:prstGeom prst="rect">
              <a:avLst/>
            </a:prstGeom>
            <a:noFill/>
          </p:spPr>
          <p:txBody>
            <a:bodyPr wrap="square" rtlCol="0">
              <a:spAutoFit/>
            </a:bodyPr>
            <a:lstStyle/>
            <a:p>
              <a:r>
                <a:rPr lang="zh-CN" altLang="en-US" sz="2100" dirty="0">
                  <a:solidFill>
                    <a:schemeClr val="bg1"/>
                  </a:solidFill>
                  <a:latin typeface="微软雅黑" panose="020B0503020204020204" charset="-122"/>
                  <a:ea typeface="微软雅黑" panose="020B0503020204020204" charset="-122"/>
                </a:rPr>
                <a:t>大学简介</a:t>
              </a:r>
              <a:endParaRPr lang="zh-CN" altLang="en-US" sz="2100" dirty="0">
                <a:solidFill>
                  <a:schemeClr val="bg1"/>
                </a:solidFill>
                <a:latin typeface="微软雅黑" panose="020B0503020204020204" charset="-122"/>
                <a:ea typeface="微软雅黑" panose="020B0503020204020204" charset="-122"/>
              </a:endParaRPr>
            </a:p>
          </p:txBody>
        </p:sp>
      </p:grpSp>
      <p:sp>
        <p:nvSpPr>
          <p:cNvPr id="1048594" name="文本框 33"/>
          <p:cNvSpPr txBox="1"/>
          <p:nvPr/>
        </p:nvSpPr>
        <p:spPr>
          <a:xfrm>
            <a:off x="881914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sp>
        <p:nvSpPr>
          <p:cNvPr id="1048595" name="Text Box 11"/>
          <p:cNvSpPr txBox="1">
            <a:spLocks noChangeArrowheads="1"/>
          </p:cNvSpPr>
          <p:nvPr/>
        </p:nvSpPr>
        <p:spPr bwMode="auto">
          <a:xfrm>
            <a:off x="5516880" y="1187768"/>
            <a:ext cx="3484245" cy="3379470"/>
          </a:xfrm>
          <a:prstGeom prst="rect">
            <a:avLst/>
          </a:prstGeom>
          <a:noFill/>
          <a:ln>
            <a:noFill/>
          </a:ln>
        </p:spPr>
        <p:txBody>
          <a:bodyPr wrap="square" lIns="91431" tIns="45715" rIns="91431" bIns="45715">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zh-CN" altLang="en-US" sz="1350" dirty="0">
                <a:latin typeface="微软雅黑" panose="020B0503020204020204" charset="-122"/>
                <a:ea typeface="微软雅黑" panose="020B0503020204020204" charset="-122"/>
              </a:rPr>
              <a:t>       </a:t>
            </a:r>
            <a:r>
              <a:rPr lang="zh-CN" altLang="en-US" sz="2100" b="1" dirty="0">
                <a:solidFill>
                  <a:srgbClr val="0F6FC6"/>
                </a:solidFill>
                <a:latin typeface="微软雅黑" panose="020B0503020204020204" charset="-122"/>
                <a:ea typeface="微软雅黑" panose="020B0503020204020204" charset="-122"/>
              </a:rPr>
              <a:t>火币大学</a:t>
            </a:r>
            <a:r>
              <a:rPr lang="zh-CN" altLang="en-US" sz="1350" dirty="0">
                <a:solidFill>
                  <a:schemeClr val="bg1"/>
                </a:solidFill>
                <a:latin typeface="微软雅黑" panose="020B0503020204020204" charset="-122"/>
                <a:ea typeface="微软雅黑" panose="020B0503020204020204" charset="-122"/>
              </a:rPr>
              <a:t>隶属于火币中国，</a:t>
            </a:r>
            <a:r>
              <a:rPr lang="zh-CN" altLang="en-US" sz="1350" dirty="0">
                <a:solidFill>
                  <a:schemeClr val="bg1"/>
                </a:solidFill>
                <a:latin typeface="微软雅黑" panose="020B0503020204020204" charset="-122"/>
                <a:ea typeface="微软雅黑" panose="020B0503020204020204" charset="-122"/>
                <a:sym typeface="+mn-ea"/>
              </a:rPr>
              <a:t>是一家致力于推动区块链赋能实体经济的全球性教育机构。</a:t>
            </a:r>
            <a:endParaRPr lang="zh-CN" altLang="en-US" sz="1350" dirty="0">
              <a:solidFill>
                <a:schemeClr val="bg1"/>
              </a:solidFill>
              <a:latin typeface="微软雅黑" panose="020B0503020204020204" charset="-122"/>
              <a:ea typeface="微软雅黑" panose="020B0503020204020204" charset="-122"/>
              <a:sym typeface="+mn-ea"/>
            </a:endParaRPr>
          </a:p>
          <a:p>
            <a:pPr lvl="0">
              <a:lnSpc>
                <a:spcPct val="150000"/>
              </a:lnSpc>
            </a:pPr>
            <a:r>
              <a:rPr lang="zh-CN" altLang="en-US" sz="1350" dirty="0">
                <a:solidFill>
                  <a:schemeClr val="bg1"/>
                </a:solidFill>
                <a:latin typeface="微软雅黑" panose="020B0503020204020204" charset="-122"/>
                <a:ea typeface="微软雅黑" panose="020B0503020204020204" charset="-122"/>
                <a:sym typeface="+mn-ea"/>
              </a:rPr>
              <a:t>        大学下设“中国境内事业部与海外事业部”两大管理主体；“学术委员会与顾问委员会”两大智囊团；“全球区块链赋能中心、全球区块链发展研究中心、全球区块链人才培养中心”三大中心，并将在世界范围内设立若干分校、分中心等办学机构。</a:t>
            </a:r>
            <a:endParaRPr lang="zh-CN" altLang="en-US" sz="1350" dirty="0">
              <a:solidFill>
                <a:schemeClr val="bg1"/>
              </a:solidFill>
              <a:latin typeface="微软雅黑" panose="020B0503020204020204" charset="-122"/>
              <a:ea typeface="微软雅黑" panose="020B0503020204020204" charset="-122"/>
              <a:sym typeface="+mn-ea"/>
            </a:endParaRPr>
          </a:p>
          <a:p>
            <a:pPr>
              <a:lnSpc>
                <a:spcPct val="150000"/>
              </a:lnSpc>
            </a:pPr>
            <a:r>
              <a:rPr lang="zh-CN" altLang="en-US" sz="1350" dirty="0">
                <a:solidFill>
                  <a:schemeClr val="bg1"/>
                </a:solidFill>
                <a:latin typeface="微软雅黑" panose="020B0503020204020204" charset="-122"/>
                <a:ea typeface="微软雅黑" panose="020B0503020204020204" charset="-122"/>
                <a:sym typeface="+mn-ea"/>
              </a:rPr>
              <a:t>       </a:t>
            </a:r>
            <a:endParaRPr lang="zh-CN" altLang="en-US" sz="135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363379" y="1187768"/>
            <a:ext cx="4871561" cy="3247549"/>
          </a:xfrm>
          <a:prstGeom prst="rect">
            <a:avLst/>
          </a:prstGeom>
        </p:spPr>
      </p:pic>
    </p:spTree>
  </p:cSld>
  <p:clrMapOvr>
    <a:masterClrMapping/>
  </p:clrMapOvr>
  <p:transition advTm="3000"/>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9" name="组合 3"/>
          <p:cNvGrpSpPr/>
          <p:nvPr/>
        </p:nvGrpSpPr>
        <p:grpSpPr>
          <a:xfrm>
            <a:off x="244931" y="267295"/>
            <a:ext cx="4843780" cy="490156"/>
            <a:chOff x="326575" y="356393"/>
            <a:chExt cx="6458371"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268" y="421586"/>
              <a:ext cx="5821678" cy="552026"/>
            </a:xfrm>
            <a:prstGeom prst="rect">
              <a:avLst/>
            </a:prstGeom>
            <a:noFill/>
          </p:spPr>
          <p:txBody>
            <a:bodyPr wrap="square" rtlCol="0">
              <a:spAutoFit/>
            </a:bodyPr>
            <a:lstStyle/>
            <a:p>
              <a:r>
                <a:rPr lang="en-US" altLang="zh-CN" sz="2100" dirty="0">
                  <a:solidFill>
                    <a:schemeClr val="bg1"/>
                  </a:solidFill>
                  <a:latin typeface="微软雅黑" panose="020B0503020204020204" charset="-122"/>
                  <a:ea typeface="微软雅黑" panose="020B0503020204020204" charset="-122"/>
                  <a:sym typeface="+mn-ea"/>
                </a:rPr>
                <a:t>Introduction of Huobi University</a:t>
              </a:r>
              <a:endParaRPr lang="zh-CN" altLang="en-US" sz="2100" dirty="0">
                <a:solidFill>
                  <a:schemeClr val="bg1"/>
                </a:solidFill>
                <a:latin typeface="微软雅黑" panose="020B0503020204020204" charset="-122"/>
                <a:ea typeface="微软雅黑" panose="020B0503020204020204" charset="-122"/>
              </a:endParaRPr>
            </a:p>
          </p:txBody>
        </p:sp>
      </p:grpSp>
      <p:sp>
        <p:nvSpPr>
          <p:cNvPr id="1048594" name="文本框 33"/>
          <p:cNvSpPr txBox="1"/>
          <p:nvPr/>
        </p:nvSpPr>
        <p:spPr>
          <a:xfrm>
            <a:off x="881914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sp>
        <p:nvSpPr>
          <p:cNvPr id="1048595" name="Text Box 11"/>
          <p:cNvSpPr txBox="1">
            <a:spLocks noChangeArrowheads="1"/>
          </p:cNvSpPr>
          <p:nvPr/>
        </p:nvSpPr>
        <p:spPr bwMode="auto">
          <a:xfrm>
            <a:off x="5088890" y="1026795"/>
            <a:ext cx="3956050" cy="3933190"/>
          </a:xfrm>
          <a:prstGeom prst="rect">
            <a:avLst/>
          </a:prstGeom>
          <a:noFill/>
          <a:ln>
            <a:noFill/>
          </a:ln>
        </p:spPr>
        <p:txBody>
          <a:bodyPr wrap="square" lIns="91431" tIns="45715" rIns="91431" bIns="45715">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zh-CN" altLang="en-US" sz="2100" b="1" dirty="0">
                <a:solidFill>
                  <a:srgbClr val="0F6FC6"/>
                </a:solidFill>
                <a:latin typeface="微软雅黑" panose="020B0503020204020204" charset="-122"/>
                <a:ea typeface="微软雅黑" panose="020B0503020204020204" charset="-122"/>
                <a:sym typeface="+mn-ea"/>
              </a:rPr>
              <a:t>Huobi University</a:t>
            </a:r>
            <a:r>
              <a:rPr lang="zh-CN" altLang="en-US" sz="1200" dirty="0">
                <a:solidFill>
                  <a:schemeClr val="bg1"/>
                </a:solidFill>
                <a:latin typeface="微软雅黑" panose="020B0503020204020204" charset="-122"/>
                <a:ea typeface="微软雅黑" panose="020B0503020204020204" charset="-122"/>
                <a:sym typeface="+mn-ea"/>
              </a:rPr>
              <a:t>，</a:t>
            </a:r>
            <a:r>
              <a:rPr lang="en-US" altLang="zh-CN" sz="1200" dirty="0">
                <a:solidFill>
                  <a:schemeClr val="bg1"/>
                </a:solidFill>
                <a:latin typeface="微软雅黑" panose="020B0503020204020204" charset="-122"/>
                <a:ea typeface="微软雅黑" panose="020B0503020204020204" charset="-122"/>
                <a:sym typeface="+mn-ea"/>
              </a:rPr>
              <a:t>belonging to Huobi China, is a global educational institution promoting </a:t>
            </a:r>
            <a:r>
              <a:rPr lang="en-US" altLang="zh-CN" sz="1200" dirty="0" err="1" smtClean="0">
                <a:solidFill>
                  <a:schemeClr val="bg1"/>
                </a:solidFill>
                <a:latin typeface="微软雅黑" panose="020B0503020204020204" charset="-122"/>
                <a:ea typeface="微软雅黑" panose="020B0503020204020204" charset="-122"/>
                <a:sym typeface="+mn-ea"/>
              </a:rPr>
              <a:t>blockchain</a:t>
            </a:r>
            <a:r>
              <a:rPr lang="en-US" altLang="zh-CN" sz="1200" dirty="0" smtClean="0">
                <a:solidFill>
                  <a:schemeClr val="bg1"/>
                </a:solidFill>
                <a:latin typeface="微软雅黑" panose="020B0503020204020204" charset="-122"/>
                <a:ea typeface="微软雅黑" panose="020B0503020204020204" charset="-122"/>
                <a:sym typeface="+mn-ea"/>
              </a:rPr>
              <a:t> </a:t>
            </a:r>
            <a:r>
              <a:rPr lang="en-US" altLang="zh-CN" sz="1200" dirty="0">
                <a:solidFill>
                  <a:schemeClr val="bg1"/>
                </a:solidFill>
                <a:latin typeface="微软雅黑" panose="020B0503020204020204" charset="-122"/>
                <a:ea typeface="微软雅黑" panose="020B0503020204020204" charset="-122"/>
                <a:sym typeface="+mn-ea"/>
              </a:rPr>
              <a:t>empowerment of t</a:t>
            </a:r>
            <a:r>
              <a:rPr lang="en-US" altLang="zh-CN" sz="1200" dirty="0">
                <a:solidFill>
                  <a:schemeClr val="bg1"/>
                </a:solidFill>
                <a:latin typeface="微软雅黑" panose="020B0503020204020204" charset="-122"/>
                <a:ea typeface="微软雅黑" panose="020B0503020204020204" charset="-122"/>
                <a:sym typeface="+mn-ea"/>
              </a:rPr>
              <a:t>he real economy. Huobi University is established into two main management entities including“Domestic Business Unit and Overseas Business Unit” with two think tanks, i.e. Academic Committee and Consultative Committee, three centers, i.e. Global </a:t>
            </a:r>
            <a:r>
              <a:rPr lang="en-US" altLang="zh-CN" sz="1200" dirty="0" err="1" smtClean="0">
                <a:solidFill>
                  <a:schemeClr val="bg1"/>
                </a:solidFill>
                <a:latin typeface="微软雅黑" panose="020B0503020204020204" charset="-122"/>
                <a:ea typeface="微软雅黑" panose="020B0503020204020204" charset="-122"/>
                <a:sym typeface="+mn-ea"/>
              </a:rPr>
              <a:t>Blockchain</a:t>
            </a:r>
            <a:r>
              <a:rPr lang="en-US" altLang="zh-CN" sz="1200" dirty="0" smtClean="0">
                <a:solidFill>
                  <a:schemeClr val="bg1"/>
                </a:solidFill>
                <a:latin typeface="微软雅黑" panose="020B0503020204020204" charset="-122"/>
                <a:ea typeface="微软雅黑" panose="020B0503020204020204" charset="-122"/>
                <a:sym typeface="+mn-ea"/>
              </a:rPr>
              <a:t> </a:t>
            </a:r>
            <a:r>
              <a:rPr lang="en-US" altLang="zh-CN" sz="1200" dirty="0">
                <a:solidFill>
                  <a:schemeClr val="bg1"/>
                </a:solidFill>
                <a:latin typeface="微软雅黑" panose="020B0503020204020204" charset="-122"/>
                <a:ea typeface="微软雅黑" panose="020B0503020204020204" charset="-122"/>
                <a:sym typeface="+mn-ea"/>
              </a:rPr>
              <a:t>Empowerment Center, Global </a:t>
            </a:r>
            <a:r>
              <a:rPr lang="en-US" altLang="zh-CN" sz="1200" dirty="0" err="1" smtClean="0">
                <a:solidFill>
                  <a:schemeClr val="bg1"/>
                </a:solidFill>
                <a:latin typeface="微软雅黑" panose="020B0503020204020204" charset="-122"/>
                <a:ea typeface="微软雅黑" panose="020B0503020204020204" charset="-122"/>
                <a:sym typeface="+mn-ea"/>
              </a:rPr>
              <a:t>Blockchain</a:t>
            </a:r>
            <a:r>
              <a:rPr lang="en-US" altLang="zh-CN" sz="1200" dirty="0" smtClean="0">
                <a:solidFill>
                  <a:schemeClr val="bg1"/>
                </a:solidFill>
                <a:latin typeface="微软雅黑" panose="020B0503020204020204" charset="-122"/>
                <a:ea typeface="微软雅黑" panose="020B0503020204020204" charset="-122"/>
                <a:sym typeface="+mn-ea"/>
              </a:rPr>
              <a:t> </a:t>
            </a:r>
            <a:r>
              <a:rPr lang="en-US" altLang="zh-CN" sz="1200" dirty="0">
                <a:solidFill>
                  <a:schemeClr val="bg1"/>
                </a:solidFill>
                <a:latin typeface="微软雅黑" panose="020B0503020204020204" charset="-122"/>
                <a:ea typeface="微软雅黑" panose="020B0503020204020204" charset="-122"/>
                <a:sym typeface="+mn-ea"/>
              </a:rPr>
              <a:t>Development &amp; Research Center, and Global </a:t>
            </a:r>
            <a:r>
              <a:rPr lang="en-US" altLang="zh-CN" sz="1200" dirty="0" err="1" smtClean="0">
                <a:solidFill>
                  <a:schemeClr val="bg1"/>
                </a:solidFill>
                <a:latin typeface="微软雅黑" panose="020B0503020204020204" charset="-122"/>
                <a:ea typeface="微软雅黑" panose="020B0503020204020204" charset="-122"/>
                <a:sym typeface="+mn-ea"/>
              </a:rPr>
              <a:t>Blockchain</a:t>
            </a:r>
            <a:r>
              <a:rPr lang="en-US" altLang="zh-CN" sz="1200" dirty="0" smtClean="0">
                <a:solidFill>
                  <a:schemeClr val="bg1"/>
                </a:solidFill>
                <a:latin typeface="微软雅黑" panose="020B0503020204020204" charset="-122"/>
                <a:ea typeface="微软雅黑" panose="020B0503020204020204" charset="-122"/>
                <a:sym typeface="+mn-ea"/>
              </a:rPr>
              <a:t> </a:t>
            </a:r>
            <a:r>
              <a:rPr lang="en-US" altLang="zh-CN" sz="1200" dirty="0">
                <a:solidFill>
                  <a:schemeClr val="bg1"/>
                </a:solidFill>
                <a:latin typeface="微软雅黑" panose="020B0503020204020204" charset="-122"/>
                <a:ea typeface="微软雅黑" panose="020B0503020204020204" charset="-122"/>
                <a:sym typeface="+mn-ea"/>
              </a:rPr>
              <a:t>Personnel Training Center, as well as worldwide campuses and sub-centers.</a:t>
            </a:r>
            <a:endParaRPr lang="zh-CN" altLang="en-US" sz="1350" dirty="0">
              <a:solidFill>
                <a:schemeClr val="bg1"/>
              </a:solidFill>
              <a:latin typeface="微软雅黑" panose="020B0503020204020204" charset="-122"/>
              <a:ea typeface="微软雅黑" panose="020B0503020204020204" charset="-122"/>
              <a:sym typeface="+mn-ea"/>
            </a:endParaRPr>
          </a:p>
          <a:p>
            <a:pPr>
              <a:lnSpc>
                <a:spcPct val="150000"/>
              </a:lnSpc>
            </a:pPr>
            <a:r>
              <a:rPr lang="zh-CN" altLang="en-US" sz="1350" dirty="0">
                <a:solidFill>
                  <a:schemeClr val="bg1"/>
                </a:solidFill>
                <a:latin typeface="微软雅黑" panose="020B0503020204020204" charset="-122"/>
                <a:ea typeface="微软雅黑" panose="020B0503020204020204" charset="-122"/>
                <a:sym typeface="+mn-ea"/>
              </a:rPr>
              <a:t>       </a:t>
            </a:r>
            <a:endParaRPr lang="zh-CN" altLang="en-US" sz="1350" dirty="0">
              <a:solidFill>
                <a:schemeClr val="bg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128270" y="1236345"/>
            <a:ext cx="4798060" cy="3247390"/>
          </a:xfrm>
          <a:prstGeom prst="rect">
            <a:avLst/>
          </a:prstGeom>
        </p:spPr>
      </p:pic>
    </p:spTree>
  </p:cSld>
  <p:clrMapOvr>
    <a:masterClrMapping/>
  </p:clrMapOvr>
  <p:transition advTm="3000"/>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9" name="组合 3"/>
          <p:cNvGrpSpPr/>
          <p:nvPr/>
        </p:nvGrpSpPr>
        <p:grpSpPr>
          <a:xfrm>
            <a:off x="244931" y="267295"/>
            <a:ext cx="3197903" cy="490156"/>
            <a:chOff x="326575" y="356393"/>
            <a:chExt cx="4263869"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596" y="421552"/>
              <a:ext cx="3626848" cy="552027"/>
            </a:xfrm>
            <a:prstGeom prst="rect">
              <a:avLst/>
            </a:prstGeom>
            <a:noFill/>
          </p:spPr>
          <p:txBody>
            <a:bodyPr wrap="square" rtlCol="0">
              <a:spAutoFit/>
            </a:bodyPr>
            <a:lstStyle/>
            <a:p>
              <a:r>
                <a:rPr lang="zh-CN" altLang="en-US" sz="2100" dirty="0">
                  <a:solidFill>
                    <a:schemeClr val="bg1"/>
                  </a:solidFill>
                  <a:latin typeface="微软雅黑" panose="020B0503020204020204" charset="-122"/>
                  <a:ea typeface="微软雅黑" panose="020B0503020204020204" charset="-122"/>
                </a:rPr>
                <a:t>大学简介</a:t>
              </a:r>
              <a:endParaRPr lang="zh-CN" altLang="en-US" sz="2100" dirty="0">
                <a:solidFill>
                  <a:schemeClr val="bg1"/>
                </a:solidFill>
                <a:latin typeface="微软雅黑" panose="020B0503020204020204" charset="-122"/>
                <a:ea typeface="微软雅黑" panose="020B0503020204020204" charset="-122"/>
              </a:endParaRPr>
            </a:p>
          </p:txBody>
        </p:sp>
      </p:grpSp>
      <p:sp>
        <p:nvSpPr>
          <p:cNvPr id="1048594" name="文本框 33"/>
          <p:cNvSpPr txBox="1"/>
          <p:nvPr/>
        </p:nvSpPr>
        <p:spPr>
          <a:xfrm>
            <a:off x="876199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sp>
        <p:nvSpPr>
          <p:cNvPr id="1048595" name="Text Box 11"/>
          <p:cNvSpPr txBox="1">
            <a:spLocks noChangeArrowheads="1"/>
          </p:cNvSpPr>
          <p:nvPr/>
        </p:nvSpPr>
        <p:spPr bwMode="auto">
          <a:xfrm>
            <a:off x="5596414" y="1212056"/>
            <a:ext cx="3347561" cy="3067685"/>
          </a:xfrm>
          <a:prstGeom prst="rect">
            <a:avLst/>
          </a:prstGeom>
          <a:noFill/>
          <a:ln>
            <a:noFill/>
          </a:ln>
        </p:spPr>
        <p:txBody>
          <a:bodyPr wrap="square" lIns="91431" tIns="45715" rIns="91431" bIns="45715">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zh-CN" altLang="en-US" sz="2100" b="1" dirty="0">
                <a:solidFill>
                  <a:srgbClr val="0F6FC6"/>
                </a:solidFill>
                <a:latin typeface="微软雅黑" panose="020B0503020204020204" charset="-122"/>
                <a:ea typeface="微软雅黑" panose="020B0503020204020204" charset="-122"/>
                <a:sym typeface="+mn-ea"/>
              </a:rPr>
              <a:t>火币大学</a:t>
            </a:r>
            <a:r>
              <a:rPr lang="zh-CN" altLang="en-US" sz="1350" dirty="0">
                <a:solidFill>
                  <a:schemeClr val="bg1"/>
                </a:solidFill>
                <a:latin typeface="微软雅黑" panose="020B0503020204020204" charset="-122"/>
                <a:ea typeface="微软雅黑" panose="020B0503020204020204" charset="-122"/>
                <a:sym typeface="+mn-ea"/>
              </a:rPr>
              <a:t>以区块链产业人才培养为核心，以“推动区块链等前沿科技落地应用，推动数字经济与实体经济深度融合”为己任，积极助力培育各区域、各产业经济发展新动能。</a:t>
            </a:r>
            <a:endParaRPr lang="en-US" altLang="zh-CN" sz="1350" dirty="0">
              <a:solidFill>
                <a:schemeClr val="bg1"/>
              </a:solidFill>
              <a:latin typeface="微软雅黑" panose="020B0503020204020204" charset="-122"/>
              <a:ea typeface="微软雅黑" panose="020B0503020204020204" charset="-122"/>
              <a:sym typeface="+mn-ea"/>
            </a:endParaRPr>
          </a:p>
          <a:p>
            <a:pPr>
              <a:lnSpc>
                <a:spcPct val="150000"/>
              </a:lnSpc>
            </a:pPr>
            <a:r>
              <a:rPr lang="zh-CN" altLang="zh-CN" sz="1350" dirty="0">
                <a:solidFill>
                  <a:schemeClr val="bg1"/>
                </a:solidFill>
                <a:latin typeface="微软雅黑" panose="020B0503020204020204" charset="-122"/>
                <a:ea typeface="微软雅黑" panose="020B0503020204020204" charset="-122"/>
                <a:sym typeface="+mn-ea"/>
              </a:rPr>
              <a:t>在实践探索方面，火币大学将立足城市发展，深耕产业研究，搭建区块链赋能实体产业的服务生态，让企业实实在在抓住区块链时代所带来的发展机遇。</a:t>
            </a:r>
            <a:endParaRPr lang="zh-CN" altLang="zh-CN" sz="1350" dirty="0">
              <a:solidFill>
                <a:schemeClr val="bg1"/>
              </a:solidFill>
              <a:latin typeface="微软雅黑" panose="020B0503020204020204" charset="-122"/>
              <a:ea typeface="微软雅黑" panose="020B0503020204020204" charset="-122"/>
              <a:sym typeface="+mn-ea"/>
            </a:endParaRPr>
          </a:p>
        </p:txBody>
      </p:sp>
      <p:grpSp>
        <p:nvGrpSpPr>
          <p:cNvPr id="75" name="组合 74"/>
          <p:cNvGrpSpPr/>
          <p:nvPr/>
        </p:nvGrpSpPr>
        <p:grpSpPr>
          <a:xfrm>
            <a:off x="2596515" y="1343978"/>
            <a:ext cx="2865581" cy="2865581"/>
            <a:chOff x="6593" y="3550"/>
            <a:chExt cx="6017" cy="6017"/>
          </a:xfrm>
        </p:grpSpPr>
        <p:sp>
          <p:nvSpPr>
            <p:cNvPr id="5" name="椭圆 4"/>
            <p:cNvSpPr/>
            <p:nvPr/>
          </p:nvSpPr>
          <p:spPr>
            <a:xfrm>
              <a:off x="6979" y="3886"/>
              <a:ext cx="5244" cy="524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8" name="组合 7"/>
            <p:cNvGrpSpPr/>
            <p:nvPr/>
          </p:nvGrpSpPr>
          <p:grpSpPr>
            <a:xfrm>
              <a:off x="6829" y="3736"/>
              <a:ext cx="5544" cy="5544"/>
              <a:chOff x="4335780" y="1668780"/>
              <a:chExt cx="3520440" cy="3520440"/>
            </a:xfrm>
            <a:solidFill>
              <a:srgbClr val="0F6FC6"/>
            </a:solidFill>
          </p:grpSpPr>
          <p:sp>
            <p:nvSpPr>
              <p:cNvPr id="52" name="空心弧 51"/>
              <p:cNvSpPr/>
              <p:nvPr/>
            </p:nvSpPr>
            <p:spPr>
              <a:xfrm rot="10800000">
                <a:off x="4335780" y="1668780"/>
                <a:ext cx="3520440" cy="3520440"/>
              </a:xfrm>
              <a:prstGeom prst="blockArc">
                <a:avLst>
                  <a:gd name="adj1" fmla="val 14875926"/>
                  <a:gd name="adj2" fmla="val 19646451"/>
                  <a:gd name="adj3" fmla="val 1334"/>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9" name="空心弧 8"/>
              <p:cNvSpPr/>
              <p:nvPr/>
            </p:nvSpPr>
            <p:spPr>
              <a:xfrm>
                <a:off x="4335780" y="1668780"/>
                <a:ext cx="3520440" cy="3520440"/>
              </a:xfrm>
              <a:prstGeom prst="blockArc">
                <a:avLst>
                  <a:gd name="adj1" fmla="val 14875926"/>
                  <a:gd name="adj2" fmla="val 19646451"/>
                  <a:gd name="adj3" fmla="val 1334"/>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1" name="组合 10"/>
            <p:cNvGrpSpPr/>
            <p:nvPr/>
          </p:nvGrpSpPr>
          <p:grpSpPr>
            <a:xfrm>
              <a:off x="7105" y="4012"/>
              <a:ext cx="4992" cy="4992"/>
              <a:chOff x="4511040" y="1844040"/>
              <a:chExt cx="3169920" cy="3169920"/>
            </a:xfrm>
            <a:solidFill>
              <a:srgbClr val="0070C0"/>
            </a:solidFill>
          </p:grpSpPr>
          <p:sp>
            <p:nvSpPr>
              <p:cNvPr id="54" name="空心弧 53"/>
              <p:cNvSpPr/>
              <p:nvPr/>
            </p:nvSpPr>
            <p:spPr>
              <a:xfrm rot="10800000">
                <a:off x="4511040" y="1844040"/>
                <a:ext cx="3169920" cy="3169920"/>
              </a:xfrm>
              <a:prstGeom prst="blockArc">
                <a:avLst>
                  <a:gd name="adj1" fmla="val 856866"/>
                  <a:gd name="adj2" fmla="val 16182811"/>
                  <a:gd name="adj3" fmla="val 1922"/>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2" name="空心弧 11"/>
              <p:cNvSpPr/>
              <p:nvPr/>
            </p:nvSpPr>
            <p:spPr>
              <a:xfrm>
                <a:off x="4511040" y="1844040"/>
                <a:ext cx="3169920" cy="3169920"/>
              </a:xfrm>
              <a:prstGeom prst="blockArc">
                <a:avLst>
                  <a:gd name="adj1" fmla="val 856866"/>
                  <a:gd name="adj2" fmla="val 16182811"/>
                  <a:gd name="adj3" fmla="val 192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6" name="组合 15"/>
            <p:cNvGrpSpPr/>
            <p:nvPr/>
          </p:nvGrpSpPr>
          <p:grpSpPr>
            <a:xfrm>
              <a:off x="7283" y="4190"/>
              <a:ext cx="4636" cy="4636"/>
              <a:chOff x="4624031" y="1957031"/>
              <a:chExt cx="2943939" cy="2943939"/>
            </a:xfrm>
            <a:solidFill>
              <a:schemeClr val="accent2"/>
            </a:solidFill>
          </p:grpSpPr>
          <p:sp>
            <p:nvSpPr>
              <p:cNvPr id="59" name="空心弧 58"/>
              <p:cNvSpPr/>
              <p:nvPr/>
            </p:nvSpPr>
            <p:spPr>
              <a:xfrm rot="10800000">
                <a:off x="4624031" y="1957031"/>
                <a:ext cx="2943939" cy="2943939"/>
              </a:xfrm>
              <a:prstGeom prst="blockArc">
                <a:avLst>
                  <a:gd name="adj1" fmla="val 5932538"/>
                  <a:gd name="adj2" fmla="val 7043320"/>
                  <a:gd name="adj3" fmla="val 3066"/>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7" name="空心弧 16"/>
              <p:cNvSpPr/>
              <p:nvPr/>
            </p:nvSpPr>
            <p:spPr>
              <a:xfrm>
                <a:off x="4624031" y="1957031"/>
                <a:ext cx="2943939" cy="2943939"/>
              </a:xfrm>
              <a:prstGeom prst="blockArc">
                <a:avLst>
                  <a:gd name="adj1" fmla="val 5932538"/>
                  <a:gd name="adj2" fmla="val 7043320"/>
                  <a:gd name="adj3" fmla="val 3066"/>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8" name="组合 17"/>
            <p:cNvGrpSpPr/>
            <p:nvPr/>
          </p:nvGrpSpPr>
          <p:grpSpPr>
            <a:xfrm>
              <a:off x="6760" y="3667"/>
              <a:ext cx="5682" cy="5682"/>
              <a:chOff x="4291965" y="1624965"/>
              <a:chExt cx="3608070" cy="3608070"/>
            </a:xfrm>
          </p:grpSpPr>
          <p:sp>
            <p:nvSpPr>
              <p:cNvPr id="19" name="空心弧 18"/>
              <p:cNvSpPr/>
              <p:nvPr/>
            </p:nvSpPr>
            <p:spPr>
              <a:xfrm>
                <a:off x="4291965" y="1624965"/>
                <a:ext cx="3608070" cy="3608070"/>
              </a:xfrm>
              <a:prstGeom prst="blockArc">
                <a:avLst>
                  <a:gd name="adj1" fmla="val 193666"/>
                  <a:gd name="adj2" fmla="val 1210021"/>
                  <a:gd name="adj3" fmla="val 221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60" name="空心弧 59"/>
              <p:cNvSpPr/>
              <p:nvPr/>
            </p:nvSpPr>
            <p:spPr>
              <a:xfrm rot="10800000">
                <a:off x="4291965" y="1624965"/>
                <a:ext cx="3608070" cy="3608070"/>
              </a:xfrm>
              <a:prstGeom prst="blockArc">
                <a:avLst>
                  <a:gd name="adj1" fmla="val 193666"/>
                  <a:gd name="adj2" fmla="val 1210021"/>
                  <a:gd name="adj3" fmla="val 2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183" name="任意多边形 182"/>
            <p:cNvSpPr/>
            <p:nvPr/>
          </p:nvSpPr>
          <p:spPr>
            <a:xfrm>
              <a:off x="6593" y="3550"/>
              <a:ext cx="6017" cy="6017"/>
            </a:xfrm>
            <a:custGeom>
              <a:avLst/>
              <a:gdLst>
                <a:gd name="connsiteX0" fmla="*/ 1910387 w 3820775"/>
                <a:gd name="connsiteY0" fmla="*/ 3758267 h 3820775"/>
                <a:gd name="connsiteX1" fmla="*/ 1928675 w 3820775"/>
                <a:gd name="connsiteY1" fmla="*/ 3758267 h 3820775"/>
                <a:gd name="connsiteX2" fmla="*/ 1928675 w 3820775"/>
                <a:gd name="connsiteY2" fmla="*/ 3820775 h 3820775"/>
                <a:gd name="connsiteX3" fmla="*/ 1910387 w 3820775"/>
                <a:gd name="connsiteY3" fmla="*/ 3820775 h 3820775"/>
                <a:gd name="connsiteX4" fmla="*/ 2145674 w 3820775"/>
                <a:gd name="connsiteY4" fmla="*/ 3743203 h 3820775"/>
                <a:gd name="connsiteX5" fmla="*/ 2153325 w 3820775"/>
                <a:gd name="connsiteY5" fmla="*/ 3805241 h 3820775"/>
                <a:gd name="connsiteX6" fmla="*/ 2135174 w 3820775"/>
                <a:gd name="connsiteY6" fmla="*/ 3807479 h 3820775"/>
                <a:gd name="connsiteX7" fmla="*/ 2127524 w 3820775"/>
                <a:gd name="connsiteY7" fmla="*/ 3745441 h 3820775"/>
                <a:gd name="connsiteX8" fmla="*/ 1654180 w 3820775"/>
                <a:gd name="connsiteY8" fmla="*/ 3740413 h 3820775"/>
                <a:gd name="connsiteX9" fmla="*/ 1672292 w 3820775"/>
                <a:gd name="connsiteY9" fmla="*/ 3742949 h 3820775"/>
                <a:gd name="connsiteX10" fmla="*/ 1663625 w 3820775"/>
                <a:gd name="connsiteY10" fmla="*/ 3804853 h 3820775"/>
                <a:gd name="connsiteX11" fmla="*/ 1645514 w 3820775"/>
                <a:gd name="connsiteY11" fmla="*/ 3802318 h 3820775"/>
                <a:gd name="connsiteX12" fmla="*/ 1432115 w 3820775"/>
                <a:gd name="connsiteY12" fmla="*/ 3695287 h 3820775"/>
                <a:gd name="connsiteX13" fmla="*/ 1449780 w 3820775"/>
                <a:gd name="connsiteY13" fmla="*/ 3700020 h 3820775"/>
                <a:gd name="connsiteX14" fmla="*/ 1433602 w 3820775"/>
                <a:gd name="connsiteY14" fmla="*/ 3760398 h 3820775"/>
                <a:gd name="connsiteX15" fmla="*/ 1415937 w 3820775"/>
                <a:gd name="connsiteY15" fmla="*/ 3755665 h 3820775"/>
                <a:gd name="connsiteX16" fmla="*/ 2397523 w 3820775"/>
                <a:gd name="connsiteY16" fmla="*/ 3692887 h 3820775"/>
                <a:gd name="connsiteX17" fmla="*/ 2413701 w 3820775"/>
                <a:gd name="connsiteY17" fmla="*/ 3753265 h 3820775"/>
                <a:gd name="connsiteX18" fmla="*/ 2396036 w 3820775"/>
                <a:gd name="connsiteY18" fmla="*/ 3757998 h 3820775"/>
                <a:gd name="connsiteX19" fmla="*/ 2379858 w 3820775"/>
                <a:gd name="connsiteY19" fmla="*/ 3697620 h 3820775"/>
                <a:gd name="connsiteX20" fmla="*/ 2612035 w 3820775"/>
                <a:gd name="connsiteY20" fmla="*/ 3619854 h 3820775"/>
                <a:gd name="connsiteX21" fmla="*/ 2635482 w 3820775"/>
                <a:gd name="connsiteY21" fmla="*/ 3677798 h 3820775"/>
                <a:gd name="connsiteX22" fmla="*/ 2618529 w 3820775"/>
                <a:gd name="connsiteY22" fmla="*/ 3684658 h 3820775"/>
                <a:gd name="connsiteX23" fmla="*/ 2595083 w 3820775"/>
                <a:gd name="connsiteY23" fmla="*/ 3626714 h 3820775"/>
                <a:gd name="connsiteX24" fmla="*/ 1189260 w 3820775"/>
                <a:gd name="connsiteY24" fmla="*/ 3611730 h 3820775"/>
                <a:gd name="connsiteX25" fmla="*/ 1206098 w 3820775"/>
                <a:gd name="connsiteY25" fmla="*/ 3618867 h 3820775"/>
                <a:gd name="connsiteX26" fmla="*/ 1181705 w 3820775"/>
                <a:gd name="connsiteY26" fmla="*/ 3676419 h 3820775"/>
                <a:gd name="connsiteX27" fmla="*/ 1164867 w 3820775"/>
                <a:gd name="connsiteY27" fmla="*/ 3669282 h 3820775"/>
                <a:gd name="connsiteX28" fmla="*/ 986440 w 3820775"/>
                <a:gd name="connsiteY28" fmla="*/ 3510681 h 3820775"/>
                <a:gd name="connsiteX29" fmla="*/ 1002278 w 3820775"/>
                <a:gd name="connsiteY29" fmla="*/ 3519825 h 3820775"/>
                <a:gd name="connsiteX30" fmla="*/ 971024 w 3820775"/>
                <a:gd name="connsiteY30" fmla="*/ 3573959 h 3820775"/>
                <a:gd name="connsiteX31" fmla="*/ 955186 w 3820775"/>
                <a:gd name="connsiteY31" fmla="*/ 3564815 h 3820775"/>
                <a:gd name="connsiteX32" fmla="*/ 2842276 w 3820775"/>
                <a:gd name="connsiteY32" fmla="*/ 3506069 h 3820775"/>
                <a:gd name="connsiteX33" fmla="*/ 2873530 w 3820775"/>
                <a:gd name="connsiteY33" fmla="*/ 3560203 h 3820775"/>
                <a:gd name="connsiteX34" fmla="*/ 2857692 w 3820775"/>
                <a:gd name="connsiteY34" fmla="*/ 3569347 h 3820775"/>
                <a:gd name="connsiteX35" fmla="*/ 2826438 w 3820775"/>
                <a:gd name="connsiteY35" fmla="*/ 3515213 h 3820775"/>
                <a:gd name="connsiteX36" fmla="*/ 3030577 w 3820775"/>
                <a:gd name="connsiteY36" fmla="*/ 3380020 h 3820775"/>
                <a:gd name="connsiteX37" fmla="*/ 3068221 w 3820775"/>
                <a:gd name="connsiteY37" fmla="*/ 3429921 h 3820775"/>
                <a:gd name="connsiteX38" fmla="*/ 3053622 w 3820775"/>
                <a:gd name="connsiteY38" fmla="*/ 3440935 h 3820775"/>
                <a:gd name="connsiteX39" fmla="*/ 3015977 w 3820775"/>
                <a:gd name="connsiteY39" fmla="*/ 3391034 h 3820775"/>
                <a:gd name="connsiteX40" fmla="*/ 773483 w 3820775"/>
                <a:gd name="connsiteY40" fmla="*/ 3367116 h 3820775"/>
                <a:gd name="connsiteX41" fmla="*/ 787900 w 3820775"/>
                <a:gd name="connsiteY41" fmla="*/ 3378367 h 3820775"/>
                <a:gd name="connsiteX42" fmla="*/ 749442 w 3820775"/>
                <a:gd name="connsiteY42" fmla="*/ 3427645 h 3820775"/>
                <a:gd name="connsiteX43" fmla="*/ 735025 w 3820775"/>
                <a:gd name="connsiteY43" fmla="*/ 3416393 h 3820775"/>
                <a:gd name="connsiteX44" fmla="*/ 603740 w 3820775"/>
                <a:gd name="connsiteY44" fmla="*/ 3217008 h 3820775"/>
                <a:gd name="connsiteX45" fmla="*/ 616671 w 3820775"/>
                <a:gd name="connsiteY45" fmla="*/ 3229939 h 3820775"/>
                <a:gd name="connsiteX46" fmla="*/ 572472 w 3820775"/>
                <a:gd name="connsiteY46" fmla="*/ 3274139 h 3820775"/>
                <a:gd name="connsiteX47" fmla="*/ 559540 w 3820775"/>
                <a:gd name="connsiteY47" fmla="*/ 3261207 h 3820775"/>
                <a:gd name="connsiteX48" fmla="*/ 3223522 w 3820775"/>
                <a:gd name="connsiteY48" fmla="*/ 3210522 h 3820775"/>
                <a:gd name="connsiteX49" fmla="*/ 3267722 w 3820775"/>
                <a:gd name="connsiteY49" fmla="*/ 3254721 h 3820775"/>
                <a:gd name="connsiteX50" fmla="*/ 3254790 w 3820775"/>
                <a:gd name="connsiteY50" fmla="*/ 3267653 h 3820775"/>
                <a:gd name="connsiteX51" fmla="*/ 3210591 w 3820775"/>
                <a:gd name="connsiteY51" fmla="*/ 3223453 h 3820775"/>
                <a:gd name="connsiteX52" fmla="*/ 3372775 w 3820775"/>
                <a:gd name="connsiteY52" fmla="*/ 3040027 h 3820775"/>
                <a:gd name="connsiteX53" fmla="*/ 3422053 w 3820775"/>
                <a:gd name="connsiteY53" fmla="*/ 3078485 h 3820775"/>
                <a:gd name="connsiteX54" fmla="*/ 3410801 w 3820775"/>
                <a:gd name="connsiteY54" fmla="*/ 3092902 h 3820775"/>
                <a:gd name="connsiteX55" fmla="*/ 3361524 w 3820775"/>
                <a:gd name="connsiteY55" fmla="*/ 3054444 h 3820775"/>
                <a:gd name="connsiteX56" fmla="*/ 435196 w 3820775"/>
                <a:gd name="connsiteY56" fmla="*/ 3023216 h 3820775"/>
                <a:gd name="connsiteX57" fmla="*/ 446210 w 3820775"/>
                <a:gd name="connsiteY57" fmla="*/ 3037816 h 3820775"/>
                <a:gd name="connsiteX58" fmla="*/ 396309 w 3820775"/>
                <a:gd name="connsiteY58" fmla="*/ 3075460 h 3820775"/>
                <a:gd name="connsiteX59" fmla="*/ 385295 w 3820775"/>
                <a:gd name="connsiteY59" fmla="*/ 3060861 h 3820775"/>
                <a:gd name="connsiteX60" fmla="*/ 310082 w 3820775"/>
                <a:gd name="connsiteY60" fmla="*/ 2834284 h 3820775"/>
                <a:gd name="connsiteX61" fmla="*/ 319226 w 3820775"/>
                <a:gd name="connsiteY61" fmla="*/ 2850122 h 3820775"/>
                <a:gd name="connsiteX62" fmla="*/ 265092 w 3820775"/>
                <a:gd name="connsiteY62" fmla="*/ 2881376 h 3820775"/>
                <a:gd name="connsiteX63" fmla="*/ 255948 w 3820775"/>
                <a:gd name="connsiteY63" fmla="*/ 2865538 h 3820775"/>
                <a:gd name="connsiteX64" fmla="*/ 3515276 w 3820775"/>
                <a:gd name="connsiteY64" fmla="*/ 2826366 h 3820775"/>
                <a:gd name="connsiteX65" fmla="*/ 3569410 w 3820775"/>
                <a:gd name="connsiteY65" fmla="*/ 2857620 h 3820775"/>
                <a:gd name="connsiteX66" fmla="*/ 3560266 w 3820775"/>
                <a:gd name="connsiteY66" fmla="*/ 2873458 h 3820775"/>
                <a:gd name="connsiteX67" fmla="*/ 3506132 w 3820775"/>
                <a:gd name="connsiteY67" fmla="*/ 2842204 h 3820775"/>
                <a:gd name="connsiteX68" fmla="*/ 3615327 w 3820775"/>
                <a:gd name="connsiteY68" fmla="*/ 2623040 h 3820775"/>
                <a:gd name="connsiteX69" fmla="*/ 3672879 w 3820775"/>
                <a:gd name="connsiteY69" fmla="*/ 2647434 h 3820775"/>
                <a:gd name="connsiteX70" fmla="*/ 3665742 w 3820775"/>
                <a:gd name="connsiteY70" fmla="*/ 2664272 h 3820775"/>
                <a:gd name="connsiteX71" fmla="*/ 3608190 w 3820775"/>
                <a:gd name="connsiteY71" fmla="*/ 2639878 h 3820775"/>
                <a:gd name="connsiteX72" fmla="*/ 197438 w 3820775"/>
                <a:gd name="connsiteY72" fmla="*/ 2603475 h 3820775"/>
                <a:gd name="connsiteX73" fmla="*/ 204298 w 3820775"/>
                <a:gd name="connsiteY73" fmla="*/ 2620428 h 3820775"/>
                <a:gd name="connsiteX74" fmla="*/ 146354 w 3820775"/>
                <a:gd name="connsiteY74" fmla="*/ 2643875 h 3820775"/>
                <a:gd name="connsiteX75" fmla="*/ 139494 w 3820775"/>
                <a:gd name="connsiteY75" fmla="*/ 2626922 h 3820775"/>
                <a:gd name="connsiteX76" fmla="*/ 125479 w 3820775"/>
                <a:gd name="connsiteY76" fmla="*/ 2388613 h 3820775"/>
                <a:gd name="connsiteX77" fmla="*/ 130212 w 3820775"/>
                <a:gd name="connsiteY77" fmla="*/ 2406277 h 3820775"/>
                <a:gd name="connsiteX78" fmla="*/ 69834 w 3820775"/>
                <a:gd name="connsiteY78" fmla="*/ 2422456 h 3820775"/>
                <a:gd name="connsiteX79" fmla="*/ 65101 w 3820775"/>
                <a:gd name="connsiteY79" fmla="*/ 2404791 h 3820775"/>
                <a:gd name="connsiteX80" fmla="*/ 3697672 w 3820775"/>
                <a:gd name="connsiteY80" fmla="*/ 2379778 h 3820775"/>
                <a:gd name="connsiteX81" fmla="*/ 3758050 w 3820775"/>
                <a:gd name="connsiteY81" fmla="*/ 2395956 h 3820775"/>
                <a:gd name="connsiteX82" fmla="*/ 3753317 w 3820775"/>
                <a:gd name="connsiteY82" fmla="*/ 2413621 h 3820775"/>
                <a:gd name="connsiteX83" fmla="*/ 3692939 w 3820775"/>
                <a:gd name="connsiteY83" fmla="*/ 2397442 h 3820775"/>
                <a:gd name="connsiteX84" fmla="*/ 3741688 w 3820775"/>
                <a:gd name="connsiteY84" fmla="*/ 2157500 h 3820775"/>
                <a:gd name="connsiteX85" fmla="*/ 3803592 w 3820775"/>
                <a:gd name="connsiteY85" fmla="*/ 2166167 h 3820775"/>
                <a:gd name="connsiteX86" fmla="*/ 3801057 w 3820775"/>
                <a:gd name="connsiteY86" fmla="*/ 2184278 h 3820775"/>
                <a:gd name="connsiteX87" fmla="*/ 3739152 w 3820775"/>
                <a:gd name="connsiteY87" fmla="*/ 2175612 h 3820775"/>
                <a:gd name="connsiteX88" fmla="*/ 76412 w 3820775"/>
                <a:gd name="connsiteY88" fmla="*/ 2136514 h 3820775"/>
                <a:gd name="connsiteX89" fmla="*/ 78650 w 3820775"/>
                <a:gd name="connsiteY89" fmla="*/ 2154664 h 3820775"/>
                <a:gd name="connsiteX90" fmla="*/ 16612 w 3820775"/>
                <a:gd name="connsiteY90" fmla="*/ 2162315 h 3820775"/>
                <a:gd name="connsiteX91" fmla="*/ 14374 w 3820775"/>
                <a:gd name="connsiteY91" fmla="*/ 2144164 h 3820775"/>
                <a:gd name="connsiteX92" fmla="*/ 3758267 w 3820775"/>
                <a:gd name="connsiteY92" fmla="*/ 1901215 h 3820775"/>
                <a:gd name="connsiteX93" fmla="*/ 3820775 w 3820775"/>
                <a:gd name="connsiteY93" fmla="*/ 1901215 h 3820775"/>
                <a:gd name="connsiteX94" fmla="*/ 3820775 w 3820775"/>
                <a:gd name="connsiteY94" fmla="*/ 1919503 h 3820775"/>
                <a:gd name="connsiteX95" fmla="*/ 3758267 w 3820775"/>
                <a:gd name="connsiteY95" fmla="*/ 1919503 h 3820775"/>
                <a:gd name="connsiteX96" fmla="*/ 0 w 3820775"/>
                <a:gd name="connsiteY96" fmla="*/ 1901215 h 3820775"/>
                <a:gd name="connsiteX97" fmla="*/ 62508 w 3820775"/>
                <a:gd name="connsiteY97" fmla="*/ 1901215 h 3820775"/>
                <a:gd name="connsiteX98" fmla="*/ 62508 w 3820775"/>
                <a:gd name="connsiteY98" fmla="*/ 1919503 h 3820775"/>
                <a:gd name="connsiteX99" fmla="*/ 0 w 3820775"/>
                <a:gd name="connsiteY99" fmla="*/ 1919503 h 3820775"/>
                <a:gd name="connsiteX100" fmla="*/ 3806422 w 3820775"/>
                <a:gd name="connsiteY100" fmla="*/ 1676517 h 3820775"/>
                <a:gd name="connsiteX101" fmla="*/ 3808660 w 3820775"/>
                <a:gd name="connsiteY101" fmla="*/ 1694667 h 3820775"/>
                <a:gd name="connsiteX102" fmla="*/ 3746622 w 3820775"/>
                <a:gd name="connsiteY102" fmla="*/ 1702318 h 3820775"/>
                <a:gd name="connsiteX103" fmla="*/ 3744384 w 3820775"/>
                <a:gd name="connsiteY103" fmla="*/ 1684167 h 3820775"/>
                <a:gd name="connsiteX104" fmla="*/ 19719 w 3820775"/>
                <a:gd name="connsiteY104" fmla="*/ 1636425 h 3820775"/>
                <a:gd name="connsiteX105" fmla="*/ 81624 w 3820775"/>
                <a:gd name="connsiteY105" fmla="*/ 1645092 h 3820775"/>
                <a:gd name="connsiteX106" fmla="*/ 79088 w 3820775"/>
                <a:gd name="connsiteY106" fmla="*/ 1663203 h 3820775"/>
                <a:gd name="connsiteX107" fmla="*/ 17184 w 3820775"/>
                <a:gd name="connsiteY107" fmla="*/ 1654537 h 3820775"/>
                <a:gd name="connsiteX108" fmla="*/ 3755688 w 3820775"/>
                <a:gd name="connsiteY108" fmla="*/ 1415902 h 3820775"/>
                <a:gd name="connsiteX109" fmla="*/ 3760421 w 3820775"/>
                <a:gd name="connsiteY109" fmla="*/ 1433566 h 3820775"/>
                <a:gd name="connsiteX110" fmla="*/ 3700043 w 3820775"/>
                <a:gd name="connsiteY110" fmla="*/ 1449745 h 3820775"/>
                <a:gd name="connsiteX111" fmla="*/ 3695310 w 3820775"/>
                <a:gd name="connsiteY111" fmla="*/ 1432080 h 3820775"/>
                <a:gd name="connsiteX112" fmla="*/ 67463 w 3820775"/>
                <a:gd name="connsiteY112" fmla="*/ 1407067 h 3820775"/>
                <a:gd name="connsiteX113" fmla="*/ 127841 w 3820775"/>
                <a:gd name="connsiteY113" fmla="*/ 1423245 h 3820775"/>
                <a:gd name="connsiteX114" fmla="*/ 123108 w 3820775"/>
                <a:gd name="connsiteY114" fmla="*/ 1440910 h 3820775"/>
                <a:gd name="connsiteX115" fmla="*/ 62730 w 3820775"/>
                <a:gd name="connsiteY115" fmla="*/ 1424731 h 3820775"/>
                <a:gd name="connsiteX116" fmla="*/ 3681296 w 3820775"/>
                <a:gd name="connsiteY116" fmla="*/ 1193754 h 3820775"/>
                <a:gd name="connsiteX117" fmla="*/ 3688156 w 3820775"/>
                <a:gd name="connsiteY117" fmla="*/ 1210707 h 3820775"/>
                <a:gd name="connsiteX118" fmla="*/ 3630212 w 3820775"/>
                <a:gd name="connsiteY118" fmla="*/ 1234154 h 3820775"/>
                <a:gd name="connsiteX119" fmla="*/ 3623352 w 3820775"/>
                <a:gd name="connsiteY119" fmla="*/ 1217201 h 3820775"/>
                <a:gd name="connsiteX120" fmla="*/ 155044 w 3820775"/>
                <a:gd name="connsiteY120" fmla="*/ 1156403 h 3820775"/>
                <a:gd name="connsiteX121" fmla="*/ 212596 w 3820775"/>
                <a:gd name="connsiteY121" fmla="*/ 1180797 h 3820775"/>
                <a:gd name="connsiteX122" fmla="*/ 205459 w 3820775"/>
                <a:gd name="connsiteY122" fmla="*/ 1197635 h 3820775"/>
                <a:gd name="connsiteX123" fmla="*/ 147907 w 3820775"/>
                <a:gd name="connsiteY123" fmla="*/ 1173241 h 3820775"/>
                <a:gd name="connsiteX124" fmla="*/ 3564836 w 3820775"/>
                <a:gd name="connsiteY124" fmla="*/ 955151 h 3820775"/>
                <a:gd name="connsiteX125" fmla="*/ 3573980 w 3820775"/>
                <a:gd name="connsiteY125" fmla="*/ 970989 h 3820775"/>
                <a:gd name="connsiteX126" fmla="*/ 3519846 w 3820775"/>
                <a:gd name="connsiteY126" fmla="*/ 1002243 h 3820775"/>
                <a:gd name="connsiteX127" fmla="*/ 3510702 w 3820775"/>
                <a:gd name="connsiteY127" fmla="*/ 986405 h 3820775"/>
                <a:gd name="connsiteX128" fmla="*/ 260522 w 3820775"/>
                <a:gd name="connsiteY128" fmla="*/ 947233 h 3820775"/>
                <a:gd name="connsiteX129" fmla="*/ 314656 w 3820775"/>
                <a:gd name="connsiteY129" fmla="*/ 978487 h 3820775"/>
                <a:gd name="connsiteX130" fmla="*/ 305512 w 3820775"/>
                <a:gd name="connsiteY130" fmla="*/ 994325 h 3820775"/>
                <a:gd name="connsiteX131" fmla="*/ 251378 w 3820775"/>
                <a:gd name="connsiteY131" fmla="*/ 963071 h 3820775"/>
                <a:gd name="connsiteX132" fmla="*/ 3435483 w 3820775"/>
                <a:gd name="connsiteY132" fmla="*/ 759843 h 3820775"/>
                <a:gd name="connsiteX133" fmla="*/ 3446497 w 3820775"/>
                <a:gd name="connsiteY133" fmla="*/ 774443 h 3820775"/>
                <a:gd name="connsiteX134" fmla="*/ 3396596 w 3820775"/>
                <a:gd name="connsiteY134" fmla="*/ 812087 h 3820775"/>
                <a:gd name="connsiteX135" fmla="*/ 3385582 w 3820775"/>
                <a:gd name="connsiteY135" fmla="*/ 797488 h 3820775"/>
                <a:gd name="connsiteX136" fmla="*/ 409993 w 3820775"/>
                <a:gd name="connsiteY136" fmla="*/ 727778 h 3820775"/>
                <a:gd name="connsiteX137" fmla="*/ 459270 w 3820775"/>
                <a:gd name="connsiteY137" fmla="*/ 766235 h 3820775"/>
                <a:gd name="connsiteX138" fmla="*/ 448019 w 3820775"/>
                <a:gd name="connsiteY138" fmla="*/ 780652 h 3820775"/>
                <a:gd name="connsiteX139" fmla="*/ 398741 w 3820775"/>
                <a:gd name="connsiteY139" fmla="*/ 742195 h 3820775"/>
                <a:gd name="connsiteX140" fmla="*/ 3261236 w 3820775"/>
                <a:gd name="connsiteY140" fmla="*/ 559510 h 3820775"/>
                <a:gd name="connsiteX141" fmla="*/ 3274168 w 3820775"/>
                <a:gd name="connsiteY141" fmla="*/ 572442 h 3820775"/>
                <a:gd name="connsiteX142" fmla="*/ 3229968 w 3820775"/>
                <a:gd name="connsiteY142" fmla="*/ 616642 h 3820775"/>
                <a:gd name="connsiteX143" fmla="*/ 3217037 w 3820775"/>
                <a:gd name="connsiteY143" fmla="*/ 603710 h 3820775"/>
                <a:gd name="connsiteX144" fmla="*/ 566026 w 3820775"/>
                <a:gd name="connsiteY144" fmla="*/ 553024 h 3820775"/>
                <a:gd name="connsiteX145" fmla="*/ 610225 w 3820775"/>
                <a:gd name="connsiteY145" fmla="*/ 597224 h 3820775"/>
                <a:gd name="connsiteX146" fmla="*/ 597294 w 3820775"/>
                <a:gd name="connsiteY146" fmla="*/ 610156 h 3820775"/>
                <a:gd name="connsiteX147" fmla="*/ 553094 w 3820775"/>
                <a:gd name="connsiteY147" fmla="*/ 565956 h 3820775"/>
                <a:gd name="connsiteX148" fmla="*/ 3085732 w 3820775"/>
                <a:gd name="connsiteY148" fmla="*/ 404333 h 3820775"/>
                <a:gd name="connsiteX149" fmla="*/ 3100149 w 3820775"/>
                <a:gd name="connsiteY149" fmla="*/ 415584 h 3820775"/>
                <a:gd name="connsiteX150" fmla="*/ 3061691 w 3820775"/>
                <a:gd name="connsiteY150" fmla="*/ 464862 h 3820775"/>
                <a:gd name="connsiteX151" fmla="*/ 3047274 w 3820775"/>
                <a:gd name="connsiteY151" fmla="*/ 453610 h 3820775"/>
                <a:gd name="connsiteX152" fmla="*/ 767202 w 3820775"/>
                <a:gd name="connsiteY152" fmla="*/ 379735 h 3820775"/>
                <a:gd name="connsiteX153" fmla="*/ 804847 w 3820775"/>
                <a:gd name="connsiteY153" fmla="*/ 429636 h 3820775"/>
                <a:gd name="connsiteX154" fmla="*/ 790247 w 3820775"/>
                <a:gd name="connsiteY154" fmla="*/ 440650 h 3820775"/>
                <a:gd name="connsiteX155" fmla="*/ 752603 w 3820775"/>
                <a:gd name="connsiteY155" fmla="*/ 390748 h 3820775"/>
                <a:gd name="connsiteX156" fmla="*/ 2865574 w 3820775"/>
                <a:gd name="connsiteY156" fmla="*/ 255926 h 3820775"/>
                <a:gd name="connsiteX157" fmla="*/ 2881412 w 3820775"/>
                <a:gd name="connsiteY157" fmla="*/ 265070 h 3820775"/>
                <a:gd name="connsiteX158" fmla="*/ 2850158 w 3820775"/>
                <a:gd name="connsiteY158" fmla="*/ 319204 h 3820775"/>
                <a:gd name="connsiteX159" fmla="*/ 2834320 w 3820775"/>
                <a:gd name="connsiteY159" fmla="*/ 310060 h 3820775"/>
                <a:gd name="connsiteX160" fmla="*/ 963142 w 3820775"/>
                <a:gd name="connsiteY160" fmla="*/ 251314 h 3820775"/>
                <a:gd name="connsiteX161" fmla="*/ 994396 w 3820775"/>
                <a:gd name="connsiteY161" fmla="*/ 305448 h 3820775"/>
                <a:gd name="connsiteX162" fmla="*/ 978558 w 3820775"/>
                <a:gd name="connsiteY162" fmla="*/ 314592 h 3820775"/>
                <a:gd name="connsiteX163" fmla="*/ 947304 w 3820775"/>
                <a:gd name="connsiteY163" fmla="*/ 260458 h 3820775"/>
                <a:gd name="connsiteX164" fmla="*/ 2655897 w 3820775"/>
                <a:gd name="connsiteY164" fmla="*/ 151449 h 3820775"/>
                <a:gd name="connsiteX165" fmla="*/ 2672735 w 3820775"/>
                <a:gd name="connsiteY165" fmla="*/ 158586 h 3820775"/>
                <a:gd name="connsiteX166" fmla="*/ 2648342 w 3820775"/>
                <a:gd name="connsiteY166" fmla="*/ 216137 h 3820775"/>
                <a:gd name="connsiteX167" fmla="*/ 2631504 w 3820775"/>
                <a:gd name="connsiteY167" fmla="*/ 209001 h 3820775"/>
                <a:gd name="connsiteX168" fmla="*/ 1202315 w 3820775"/>
                <a:gd name="connsiteY168" fmla="*/ 135997 h 3820775"/>
                <a:gd name="connsiteX169" fmla="*/ 1225761 w 3820775"/>
                <a:gd name="connsiteY169" fmla="*/ 193941 h 3820775"/>
                <a:gd name="connsiteX170" fmla="*/ 1208809 w 3820775"/>
                <a:gd name="connsiteY170" fmla="*/ 200801 h 3820775"/>
                <a:gd name="connsiteX171" fmla="*/ 1185362 w 3820775"/>
                <a:gd name="connsiteY171" fmla="*/ 142857 h 3820775"/>
                <a:gd name="connsiteX172" fmla="*/ 2404828 w 3820775"/>
                <a:gd name="connsiteY172" fmla="*/ 65079 h 3820775"/>
                <a:gd name="connsiteX173" fmla="*/ 2422493 w 3820775"/>
                <a:gd name="connsiteY173" fmla="*/ 69813 h 3820775"/>
                <a:gd name="connsiteX174" fmla="*/ 2406315 w 3820775"/>
                <a:gd name="connsiteY174" fmla="*/ 130191 h 3820775"/>
                <a:gd name="connsiteX175" fmla="*/ 2388650 w 3820775"/>
                <a:gd name="connsiteY175" fmla="*/ 125458 h 3820775"/>
                <a:gd name="connsiteX176" fmla="*/ 1424810 w 3820775"/>
                <a:gd name="connsiteY176" fmla="*/ 62679 h 3820775"/>
                <a:gd name="connsiteX177" fmla="*/ 1440988 w 3820775"/>
                <a:gd name="connsiteY177" fmla="*/ 123057 h 3820775"/>
                <a:gd name="connsiteX178" fmla="*/ 1423323 w 3820775"/>
                <a:gd name="connsiteY178" fmla="*/ 127791 h 3820775"/>
                <a:gd name="connsiteX179" fmla="*/ 1407145 w 3820775"/>
                <a:gd name="connsiteY179" fmla="*/ 67413 h 3820775"/>
                <a:gd name="connsiteX180" fmla="*/ 2175255 w 3820775"/>
                <a:gd name="connsiteY180" fmla="*/ 18444 h 3820775"/>
                <a:gd name="connsiteX181" fmla="*/ 2193366 w 3820775"/>
                <a:gd name="connsiteY181" fmla="*/ 20980 h 3820775"/>
                <a:gd name="connsiteX182" fmla="*/ 2184700 w 3820775"/>
                <a:gd name="connsiteY182" fmla="*/ 82884 h 3820775"/>
                <a:gd name="connsiteX183" fmla="*/ 2166588 w 3820775"/>
                <a:gd name="connsiteY183" fmla="*/ 80348 h 3820775"/>
                <a:gd name="connsiteX184" fmla="*/ 1685678 w 3820775"/>
                <a:gd name="connsiteY184" fmla="*/ 13194 h 3820775"/>
                <a:gd name="connsiteX185" fmla="*/ 1693328 w 3820775"/>
                <a:gd name="connsiteY185" fmla="*/ 75232 h 3820775"/>
                <a:gd name="connsiteX186" fmla="*/ 1675178 w 3820775"/>
                <a:gd name="connsiteY186" fmla="*/ 77470 h 3820775"/>
                <a:gd name="connsiteX187" fmla="*/ 1667527 w 3820775"/>
                <a:gd name="connsiteY187" fmla="*/ 15432 h 3820775"/>
                <a:gd name="connsiteX188" fmla="*/ 1910387 w 3820775"/>
                <a:gd name="connsiteY188" fmla="*/ 0 h 3820775"/>
                <a:gd name="connsiteX189" fmla="*/ 1928675 w 3820775"/>
                <a:gd name="connsiteY189" fmla="*/ 0 h 3820775"/>
                <a:gd name="connsiteX190" fmla="*/ 1928675 w 3820775"/>
                <a:gd name="connsiteY190" fmla="*/ 62508 h 3820775"/>
                <a:gd name="connsiteX191" fmla="*/ 1910387 w 3820775"/>
                <a:gd name="connsiteY191" fmla="*/ 62508 h 38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820775" h="3820775">
                  <a:moveTo>
                    <a:pt x="1910387" y="3758267"/>
                  </a:moveTo>
                  <a:lnTo>
                    <a:pt x="1928675" y="3758267"/>
                  </a:lnTo>
                  <a:lnTo>
                    <a:pt x="1928675" y="3820775"/>
                  </a:lnTo>
                  <a:lnTo>
                    <a:pt x="1910387" y="3820775"/>
                  </a:lnTo>
                  <a:close/>
                  <a:moveTo>
                    <a:pt x="2145674" y="3743203"/>
                  </a:moveTo>
                  <a:lnTo>
                    <a:pt x="2153325" y="3805241"/>
                  </a:lnTo>
                  <a:lnTo>
                    <a:pt x="2135174" y="3807479"/>
                  </a:lnTo>
                  <a:lnTo>
                    <a:pt x="2127524" y="3745441"/>
                  </a:lnTo>
                  <a:close/>
                  <a:moveTo>
                    <a:pt x="1654180" y="3740413"/>
                  </a:moveTo>
                  <a:lnTo>
                    <a:pt x="1672292" y="3742949"/>
                  </a:lnTo>
                  <a:lnTo>
                    <a:pt x="1663625" y="3804853"/>
                  </a:lnTo>
                  <a:lnTo>
                    <a:pt x="1645514" y="3802318"/>
                  </a:lnTo>
                  <a:close/>
                  <a:moveTo>
                    <a:pt x="1432115" y="3695287"/>
                  </a:moveTo>
                  <a:lnTo>
                    <a:pt x="1449780" y="3700020"/>
                  </a:lnTo>
                  <a:lnTo>
                    <a:pt x="1433602" y="3760398"/>
                  </a:lnTo>
                  <a:lnTo>
                    <a:pt x="1415937" y="3755665"/>
                  </a:lnTo>
                  <a:close/>
                  <a:moveTo>
                    <a:pt x="2397523" y="3692887"/>
                  </a:moveTo>
                  <a:lnTo>
                    <a:pt x="2413701" y="3753265"/>
                  </a:lnTo>
                  <a:lnTo>
                    <a:pt x="2396036" y="3757998"/>
                  </a:lnTo>
                  <a:lnTo>
                    <a:pt x="2379858" y="3697620"/>
                  </a:lnTo>
                  <a:close/>
                  <a:moveTo>
                    <a:pt x="2612035" y="3619854"/>
                  </a:moveTo>
                  <a:lnTo>
                    <a:pt x="2635482" y="3677798"/>
                  </a:lnTo>
                  <a:lnTo>
                    <a:pt x="2618529" y="3684658"/>
                  </a:lnTo>
                  <a:lnTo>
                    <a:pt x="2595083" y="3626714"/>
                  </a:lnTo>
                  <a:close/>
                  <a:moveTo>
                    <a:pt x="1189260" y="3611730"/>
                  </a:moveTo>
                  <a:lnTo>
                    <a:pt x="1206098" y="3618867"/>
                  </a:lnTo>
                  <a:lnTo>
                    <a:pt x="1181705" y="3676419"/>
                  </a:lnTo>
                  <a:lnTo>
                    <a:pt x="1164867" y="3669282"/>
                  </a:lnTo>
                  <a:close/>
                  <a:moveTo>
                    <a:pt x="986440" y="3510681"/>
                  </a:moveTo>
                  <a:lnTo>
                    <a:pt x="1002278" y="3519825"/>
                  </a:lnTo>
                  <a:lnTo>
                    <a:pt x="971024" y="3573959"/>
                  </a:lnTo>
                  <a:lnTo>
                    <a:pt x="955186" y="3564815"/>
                  </a:lnTo>
                  <a:close/>
                  <a:moveTo>
                    <a:pt x="2842276" y="3506069"/>
                  </a:moveTo>
                  <a:lnTo>
                    <a:pt x="2873530" y="3560203"/>
                  </a:lnTo>
                  <a:lnTo>
                    <a:pt x="2857692" y="3569347"/>
                  </a:lnTo>
                  <a:lnTo>
                    <a:pt x="2826438" y="3515213"/>
                  </a:lnTo>
                  <a:close/>
                  <a:moveTo>
                    <a:pt x="3030577" y="3380020"/>
                  </a:moveTo>
                  <a:lnTo>
                    <a:pt x="3068221" y="3429921"/>
                  </a:lnTo>
                  <a:lnTo>
                    <a:pt x="3053622" y="3440935"/>
                  </a:lnTo>
                  <a:lnTo>
                    <a:pt x="3015977" y="3391034"/>
                  </a:lnTo>
                  <a:close/>
                  <a:moveTo>
                    <a:pt x="773483" y="3367116"/>
                  </a:moveTo>
                  <a:lnTo>
                    <a:pt x="787900" y="3378367"/>
                  </a:lnTo>
                  <a:lnTo>
                    <a:pt x="749442" y="3427645"/>
                  </a:lnTo>
                  <a:lnTo>
                    <a:pt x="735025" y="3416393"/>
                  </a:lnTo>
                  <a:close/>
                  <a:moveTo>
                    <a:pt x="603740" y="3217008"/>
                  </a:moveTo>
                  <a:lnTo>
                    <a:pt x="616671" y="3229939"/>
                  </a:lnTo>
                  <a:lnTo>
                    <a:pt x="572472" y="3274139"/>
                  </a:lnTo>
                  <a:lnTo>
                    <a:pt x="559540" y="3261207"/>
                  </a:lnTo>
                  <a:close/>
                  <a:moveTo>
                    <a:pt x="3223522" y="3210522"/>
                  </a:moveTo>
                  <a:lnTo>
                    <a:pt x="3267722" y="3254721"/>
                  </a:lnTo>
                  <a:lnTo>
                    <a:pt x="3254790" y="3267653"/>
                  </a:lnTo>
                  <a:lnTo>
                    <a:pt x="3210591" y="3223453"/>
                  </a:lnTo>
                  <a:close/>
                  <a:moveTo>
                    <a:pt x="3372775" y="3040027"/>
                  </a:moveTo>
                  <a:lnTo>
                    <a:pt x="3422053" y="3078485"/>
                  </a:lnTo>
                  <a:lnTo>
                    <a:pt x="3410801" y="3092902"/>
                  </a:lnTo>
                  <a:lnTo>
                    <a:pt x="3361524" y="3054444"/>
                  </a:lnTo>
                  <a:close/>
                  <a:moveTo>
                    <a:pt x="435196" y="3023216"/>
                  </a:moveTo>
                  <a:lnTo>
                    <a:pt x="446210" y="3037816"/>
                  </a:lnTo>
                  <a:lnTo>
                    <a:pt x="396309" y="3075460"/>
                  </a:lnTo>
                  <a:lnTo>
                    <a:pt x="385295" y="3060861"/>
                  </a:lnTo>
                  <a:close/>
                  <a:moveTo>
                    <a:pt x="310082" y="2834284"/>
                  </a:moveTo>
                  <a:lnTo>
                    <a:pt x="319226" y="2850122"/>
                  </a:lnTo>
                  <a:lnTo>
                    <a:pt x="265092" y="2881376"/>
                  </a:lnTo>
                  <a:lnTo>
                    <a:pt x="255948" y="2865538"/>
                  </a:lnTo>
                  <a:close/>
                  <a:moveTo>
                    <a:pt x="3515276" y="2826366"/>
                  </a:moveTo>
                  <a:lnTo>
                    <a:pt x="3569410" y="2857620"/>
                  </a:lnTo>
                  <a:lnTo>
                    <a:pt x="3560266" y="2873458"/>
                  </a:lnTo>
                  <a:lnTo>
                    <a:pt x="3506132" y="2842204"/>
                  </a:lnTo>
                  <a:close/>
                  <a:moveTo>
                    <a:pt x="3615327" y="2623040"/>
                  </a:moveTo>
                  <a:lnTo>
                    <a:pt x="3672879" y="2647434"/>
                  </a:lnTo>
                  <a:lnTo>
                    <a:pt x="3665742" y="2664272"/>
                  </a:lnTo>
                  <a:lnTo>
                    <a:pt x="3608190" y="2639878"/>
                  </a:lnTo>
                  <a:close/>
                  <a:moveTo>
                    <a:pt x="197438" y="2603475"/>
                  </a:moveTo>
                  <a:lnTo>
                    <a:pt x="204298" y="2620428"/>
                  </a:lnTo>
                  <a:lnTo>
                    <a:pt x="146354" y="2643875"/>
                  </a:lnTo>
                  <a:lnTo>
                    <a:pt x="139494" y="2626922"/>
                  </a:lnTo>
                  <a:close/>
                  <a:moveTo>
                    <a:pt x="125479" y="2388613"/>
                  </a:moveTo>
                  <a:lnTo>
                    <a:pt x="130212" y="2406277"/>
                  </a:lnTo>
                  <a:lnTo>
                    <a:pt x="69834" y="2422456"/>
                  </a:lnTo>
                  <a:lnTo>
                    <a:pt x="65101" y="2404791"/>
                  </a:lnTo>
                  <a:close/>
                  <a:moveTo>
                    <a:pt x="3697672" y="2379778"/>
                  </a:moveTo>
                  <a:lnTo>
                    <a:pt x="3758050" y="2395956"/>
                  </a:lnTo>
                  <a:lnTo>
                    <a:pt x="3753317" y="2413621"/>
                  </a:lnTo>
                  <a:lnTo>
                    <a:pt x="3692939" y="2397442"/>
                  </a:lnTo>
                  <a:close/>
                  <a:moveTo>
                    <a:pt x="3741688" y="2157500"/>
                  </a:moveTo>
                  <a:lnTo>
                    <a:pt x="3803592" y="2166167"/>
                  </a:lnTo>
                  <a:lnTo>
                    <a:pt x="3801057" y="2184278"/>
                  </a:lnTo>
                  <a:lnTo>
                    <a:pt x="3739152" y="2175612"/>
                  </a:lnTo>
                  <a:close/>
                  <a:moveTo>
                    <a:pt x="76412" y="2136514"/>
                  </a:moveTo>
                  <a:lnTo>
                    <a:pt x="78650" y="2154664"/>
                  </a:lnTo>
                  <a:lnTo>
                    <a:pt x="16612" y="2162315"/>
                  </a:lnTo>
                  <a:lnTo>
                    <a:pt x="14374" y="2144164"/>
                  </a:lnTo>
                  <a:close/>
                  <a:moveTo>
                    <a:pt x="3758267" y="1901215"/>
                  </a:moveTo>
                  <a:lnTo>
                    <a:pt x="3820775" y="1901215"/>
                  </a:lnTo>
                  <a:lnTo>
                    <a:pt x="3820775" y="1919503"/>
                  </a:lnTo>
                  <a:lnTo>
                    <a:pt x="3758267" y="1919503"/>
                  </a:lnTo>
                  <a:close/>
                  <a:moveTo>
                    <a:pt x="0" y="1901215"/>
                  </a:moveTo>
                  <a:lnTo>
                    <a:pt x="62508" y="1901215"/>
                  </a:lnTo>
                  <a:lnTo>
                    <a:pt x="62508" y="1919503"/>
                  </a:lnTo>
                  <a:lnTo>
                    <a:pt x="0" y="1919503"/>
                  </a:lnTo>
                  <a:close/>
                  <a:moveTo>
                    <a:pt x="3806422" y="1676517"/>
                  </a:moveTo>
                  <a:lnTo>
                    <a:pt x="3808660" y="1694667"/>
                  </a:lnTo>
                  <a:lnTo>
                    <a:pt x="3746622" y="1702318"/>
                  </a:lnTo>
                  <a:lnTo>
                    <a:pt x="3744384" y="1684167"/>
                  </a:lnTo>
                  <a:close/>
                  <a:moveTo>
                    <a:pt x="19719" y="1636425"/>
                  </a:moveTo>
                  <a:lnTo>
                    <a:pt x="81624" y="1645092"/>
                  </a:lnTo>
                  <a:lnTo>
                    <a:pt x="79088" y="1663203"/>
                  </a:lnTo>
                  <a:lnTo>
                    <a:pt x="17184" y="1654537"/>
                  </a:lnTo>
                  <a:close/>
                  <a:moveTo>
                    <a:pt x="3755688" y="1415902"/>
                  </a:moveTo>
                  <a:lnTo>
                    <a:pt x="3760421" y="1433566"/>
                  </a:lnTo>
                  <a:lnTo>
                    <a:pt x="3700043" y="1449745"/>
                  </a:lnTo>
                  <a:lnTo>
                    <a:pt x="3695310" y="1432080"/>
                  </a:lnTo>
                  <a:close/>
                  <a:moveTo>
                    <a:pt x="67463" y="1407067"/>
                  </a:moveTo>
                  <a:lnTo>
                    <a:pt x="127841" y="1423245"/>
                  </a:lnTo>
                  <a:lnTo>
                    <a:pt x="123108" y="1440910"/>
                  </a:lnTo>
                  <a:lnTo>
                    <a:pt x="62730" y="1424731"/>
                  </a:lnTo>
                  <a:close/>
                  <a:moveTo>
                    <a:pt x="3681296" y="1193754"/>
                  </a:moveTo>
                  <a:lnTo>
                    <a:pt x="3688156" y="1210707"/>
                  </a:lnTo>
                  <a:lnTo>
                    <a:pt x="3630212" y="1234154"/>
                  </a:lnTo>
                  <a:lnTo>
                    <a:pt x="3623352" y="1217201"/>
                  </a:lnTo>
                  <a:close/>
                  <a:moveTo>
                    <a:pt x="155044" y="1156403"/>
                  </a:moveTo>
                  <a:lnTo>
                    <a:pt x="212596" y="1180797"/>
                  </a:lnTo>
                  <a:lnTo>
                    <a:pt x="205459" y="1197635"/>
                  </a:lnTo>
                  <a:lnTo>
                    <a:pt x="147907" y="1173241"/>
                  </a:lnTo>
                  <a:close/>
                  <a:moveTo>
                    <a:pt x="3564836" y="955151"/>
                  </a:moveTo>
                  <a:lnTo>
                    <a:pt x="3573980" y="970989"/>
                  </a:lnTo>
                  <a:lnTo>
                    <a:pt x="3519846" y="1002243"/>
                  </a:lnTo>
                  <a:lnTo>
                    <a:pt x="3510702" y="986405"/>
                  </a:lnTo>
                  <a:close/>
                  <a:moveTo>
                    <a:pt x="260522" y="947233"/>
                  </a:moveTo>
                  <a:lnTo>
                    <a:pt x="314656" y="978487"/>
                  </a:lnTo>
                  <a:lnTo>
                    <a:pt x="305512" y="994325"/>
                  </a:lnTo>
                  <a:lnTo>
                    <a:pt x="251378" y="963071"/>
                  </a:lnTo>
                  <a:close/>
                  <a:moveTo>
                    <a:pt x="3435483" y="759843"/>
                  </a:moveTo>
                  <a:lnTo>
                    <a:pt x="3446497" y="774443"/>
                  </a:lnTo>
                  <a:lnTo>
                    <a:pt x="3396596" y="812087"/>
                  </a:lnTo>
                  <a:lnTo>
                    <a:pt x="3385582" y="797488"/>
                  </a:lnTo>
                  <a:close/>
                  <a:moveTo>
                    <a:pt x="409993" y="727778"/>
                  </a:moveTo>
                  <a:lnTo>
                    <a:pt x="459270" y="766235"/>
                  </a:lnTo>
                  <a:lnTo>
                    <a:pt x="448019" y="780652"/>
                  </a:lnTo>
                  <a:lnTo>
                    <a:pt x="398741" y="742195"/>
                  </a:lnTo>
                  <a:close/>
                  <a:moveTo>
                    <a:pt x="3261236" y="559510"/>
                  </a:moveTo>
                  <a:lnTo>
                    <a:pt x="3274168" y="572442"/>
                  </a:lnTo>
                  <a:lnTo>
                    <a:pt x="3229968" y="616642"/>
                  </a:lnTo>
                  <a:lnTo>
                    <a:pt x="3217037" y="603710"/>
                  </a:lnTo>
                  <a:close/>
                  <a:moveTo>
                    <a:pt x="566026" y="553024"/>
                  </a:moveTo>
                  <a:lnTo>
                    <a:pt x="610225" y="597224"/>
                  </a:lnTo>
                  <a:lnTo>
                    <a:pt x="597294" y="610156"/>
                  </a:lnTo>
                  <a:lnTo>
                    <a:pt x="553094" y="565956"/>
                  </a:lnTo>
                  <a:close/>
                  <a:moveTo>
                    <a:pt x="3085732" y="404333"/>
                  </a:moveTo>
                  <a:lnTo>
                    <a:pt x="3100149" y="415584"/>
                  </a:lnTo>
                  <a:lnTo>
                    <a:pt x="3061691" y="464862"/>
                  </a:lnTo>
                  <a:lnTo>
                    <a:pt x="3047274" y="453610"/>
                  </a:lnTo>
                  <a:close/>
                  <a:moveTo>
                    <a:pt x="767202" y="379735"/>
                  </a:moveTo>
                  <a:lnTo>
                    <a:pt x="804847" y="429636"/>
                  </a:lnTo>
                  <a:lnTo>
                    <a:pt x="790247" y="440650"/>
                  </a:lnTo>
                  <a:lnTo>
                    <a:pt x="752603" y="390748"/>
                  </a:lnTo>
                  <a:close/>
                  <a:moveTo>
                    <a:pt x="2865574" y="255926"/>
                  </a:moveTo>
                  <a:lnTo>
                    <a:pt x="2881412" y="265070"/>
                  </a:lnTo>
                  <a:lnTo>
                    <a:pt x="2850158" y="319204"/>
                  </a:lnTo>
                  <a:lnTo>
                    <a:pt x="2834320" y="310060"/>
                  </a:lnTo>
                  <a:close/>
                  <a:moveTo>
                    <a:pt x="963142" y="251314"/>
                  </a:moveTo>
                  <a:lnTo>
                    <a:pt x="994396" y="305448"/>
                  </a:lnTo>
                  <a:lnTo>
                    <a:pt x="978558" y="314592"/>
                  </a:lnTo>
                  <a:lnTo>
                    <a:pt x="947304" y="260458"/>
                  </a:lnTo>
                  <a:close/>
                  <a:moveTo>
                    <a:pt x="2655897" y="151449"/>
                  </a:moveTo>
                  <a:lnTo>
                    <a:pt x="2672735" y="158586"/>
                  </a:lnTo>
                  <a:lnTo>
                    <a:pt x="2648342" y="216137"/>
                  </a:lnTo>
                  <a:lnTo>
                    <a:pt x="2631504" y="209001"/>
                  </a:lnTo>
                  <a:close/>
                  <a:moveTo>
                    <a:pt x="1202315" y="135997"/>
                  </a:moveTo>
                  <a:lnTo>
                    <a:pt x="1225761" y="193941"/>
                  </a:lnTo>
                  <a:lnTo>
                    <a:pt x="1208809" y="200801"/>
                  </a:lnTo>
                  <a:lnTo>
                    <a:pt x="1185362" y="142857"/>
                  </a:lnTo>
                  <a:close/>
                  <a:moveTo>
                    <a:pt x="2404828" y="65079"/>
                  </a:moveTo>
                  <a:lnTo>
                    <a:pt x="2422493" y="69813"/>
                  </a:lnTo>
                  <a:lnTo>
                    <a:pt x="2406315" y="130191"/>
                  </a:lnTo>
                  <a:lnTo>
                    <a:pt x="2388650" y="125458"/>
                  </a:lnTo>
                  <a:close/>
                  <a:moveTo>
                    <a:pt x="1424810" y="62679"/>
                  </a:moveTo>
                  <a:lnTo>
                    <a:pt x="1440988" y="123057"/>
                  </a:lnTo>
                  <a:lnTo>
                    <a:pt x="1423323" y="127791"/>
                  </a:lnTo>
                  <a:lnTo>
                    <a:pt x="1407145" y="67413"/>
                  </a:lnTo>
                  <a:close/>
                  <a:moveTo>
                    <a:pt x="2175255" y="18444"/>
                  </a:moveTo>
                  <a:lnTo>
                    <a:pt x="2193366" y="20980"/>
                  </a:lnTo>
                  <a:lnTo>
                    <a:pt x="2184700" y="82884"/>
                  </a:lnTo>
                  <a:lnTo>
                    <a:pt x="2166588" y="80348"/>
                  </a:lnTo>
                  <a:close/>
                  <a:moveTo>
                    <a:pt x="1685678" y="13194"/>
                  </a:moveTo>
                  <a:lnTo>
                    <a:pt x="1693328" y="75232"/>
                  </a:lnTo>
                  <a:lnTo>
                    <a:pt x="1675178" y="77470"/>
                  </a:lnTo>
                  <a:lnTo>
                    <a:pt x="1667527" y="15432"/>
                  </a:lnTo>
                  <a:close/>
                  <a:moveTo>
                    <a:pt x="1910387" y="0"/>
                  </a:moveTo>
                  <a:lnTo>
                    <a:pt x="1928675" y="0"/>
                  </a:lnTo>
                  <a:lnTo>
                    <a:pt x="1928675" y="62508"/>
                  </a:lnTo>
                  <a:lnTo>
                    <a:pt x="1910387" y="625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84" name="文本框 183"/>
            <p:cNvSpPr txBox="1"/>
            <p:nvPr/>
          </p:nvSpPr>
          <p:spPr>
            <a:xfrm>
              <a:off x="7809" y="5646"/>
              <a:ext cx="3584" cy="2131"/>
            </a:xfrm>
            <a:prstGeom prst="rect">
              <a:avLst/>
            </a:prstGeom>
            <a:noFill/>
          </p:spPr>
          <p:txBody>
            <a:bodyPr wrap="none" rtlCol="0">
              <a:spAutoFit/>
              <a:scene3d>
                <a:camera prst="orthographicFront"/>
                <a:lightRig rig="threePt" dir="t"/>
              </a:scene3d>
            </a:bodyPr>
            <a:p>
              <a:pPr algn="ctr"/>
              <a:r>
                <a:rPr lang="zh-CN" altLang="en-US" sz="3000" b="1" dirty="0">
                  <a:solidFill>
                    <a:srgbClr val="0F6FC6"/>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经济发展</a:t>
              </a:r>
              <a:endParaRPr lang="zh-CN" altLang="en-US" sz="3000" b="1" dirty="0">
                <a:solidFill>
                  <a:srgbClr val="0F6FC6"/>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ctr"/>
              <a:r>
                <a:rPr lang="zh-CN" altLang="en-US" sz="3000" b="1" dirty="0">
                  <a:solidFill>
                    <a:srgbClr val="0F6FC6"/>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新动能</a:t>
              </a:r>
              <a:endParaRPr lang="zh-CN" altLang="en-US" sz="3000" b="1" dirty="0">
                <a:solidFill>
                  <a:srgbClr val="0F6FC6"/>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grpSp>
        <p:nvGrpSpPr>
          <p:cNvPr id="20" name="组合 19"/>
          <p:cNvGrpSpPr/>
          <p:nvPr/>
        </p:nvGrpSpPr>
        <p:grpSpPr>
          <a:xfrm>
            <a:off x="925354" y="1503998"/>
            <a:ext cx="2074545" cy="661035"/>
            <a:chOff x="10529" y="3319"/>
            <a:chExt cx="4356" cy="1388"/>
          </a:xfrm>
        </p:grpSpPr>
        <p:sp>
          <p:nvSpPr>
            <p:cNvPr id="186" name="椭圆 185"/>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87" name="组合 186"/>
            <p:cNvGrpSpPr/>
            <p:nvPr/>
          </p:nvGrpSpPr>
          <p:grpSpPr>
            <a:xfrm>
              <a:off x="10529" y="3319"/>
              <a:ext cx="1388" cy="1388"/>
              <a:chOff x="7010870" y="1260613"/>
              <a:chExt cx="729590" cy="729590"/>
            </a:xfrm>
            <a:solidFill>
              <a:srgbClr val="0F6FC6"/>
            </a:solidFill>
          </p:grpSpPr>
          <p:sp>
            <p:nvSpPr>
              <p:cNvPr id="188" name="空心弧 187"/>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89" name="空心弧 188"/>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90" name="空心弧 189"/>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191" name="文本框 190"/>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1</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193" name="文本框 192"/>
            <p:cNvSpPr txBox="1"/>
            <p:nvPr/>
          </p:nvSpPr>
          <p:spPr>
            <a:xfrm>
              <a:off x="11941" y="3601"/>
              <a:ext cx="2944" cy="967"/>
            </a:xfrm>
            <a:prstGeom prst="rect">
              <a:avLst/>
            </a:prstGeom>
            <a:noFill/>
          </p:spPr>
          <p:txBody>
            <a:bodyPr wrap="none" rtlCol="0">
              <a:spAutoFit/>
            </a:bodyPr>
            <a:p>
              <a:r>
                <a:rPr lang="zh-CN" altLang="en-US" sz="2400" dirty="0">
                  <a:solidFill>
                    <a:srgbClr val="0F6FC6"/>
                  </a:solidFill>
                  <a:latin typeface="微软雅黑" panose="020B0503020204020204" charset="-122"/>
                  <a:ea typeface="微软雅黑" panose="020B0503020204020204" charset="-122"/>
                </a:rPr>
                <a:t>人才培养</a:t>
              </a:r>
              <a:endParaRPr lang="zh-CN" altLang="en-US" sz="2400" dirty="0">
                <a:solidFill>
                  <a:srgbClr val="0F6FC6"/>
                </a:solidFill>
                <a:latin typeface="微软雅黑" panose="020B0503020204020204" charset="-122"/>
                <a:ea typeface="微软雅黑" panose="020B0503020204020204" charset="-122"/>
              </a:endParaRPr>
            </a:p>
          </p:txBody>
        </p:sp>
      </p:grpSp>
      <p:grpSp>
        <p:nvGrpSpPr>
          <p:cNvPr id="21" name="组合 20"/>
          <p:cNvGrpSpPr/>
          <p:nvPr/>
        </p:nvGrpSpPr>
        <p:grpSpPr>
          <a:xfrm>
            <a:off x="567214" y="2446496"/>
            <a:ext cx="2074545" cy="661035"/>
            <a:chOff x="10529" y="3319"/>
            <a:chExt cx="4356" cy="1388"/>
          </a:xfrm>
        </p:grpSpPr>
        <p:sp>
          <p:nvSpPr>
            <p:cNvPr id="22" name="椭圆 21"/>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3" name="组合 22"/>
            <p:cNvGrpSpPr/>
            <p:nvPr/>
          </p:nvGrpSpPr>
          <p:grpSpPr>
            <a:xfrm>
              <a:off x="10529" y="3319"/>
              <a:ext cx="1388" cy="1388"/>
              <a:chOff x="7010870" y="1260613"/>
              <a:chExt cx="729590" cy="729590"/>
            </a:xfrm>
            <a:solidFill>
              <a:srgbClr val="0F6FC6"/>
            </a:solidFill>
          </p:grpSpPr>
          <p:sp>
            <p:nvSpPr>
              <p:cNvPr id="24" name="空心弧 23"/>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25" name="空心弧 24"/>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26" name="空心弧 25"/>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27" name="文本框 26"/>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2</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28" name="文本框 27"/>
            <p:cNvSpPr txBox="1"/>
            <p:nvPr/>
          </p:nvSpPr>
          <p:spPr>
            <a:xfrm>
              <a:off x="11941" y="3601"/>
              <a:ext cx="2944" cy="967"/>
            </a:xfrm>
            <a:prstGeom prst="rect">
              <a:avLst/>
            </a:prstGeom>
            <a:noFill/>
          </p:spPr>
          <p:txBody>
            <a:bodyPr wrap="none" rtlCol="0">
              <a:spAutoFit/>
            </a:bodyPr>
            <a:p>
              <a:r>
                <a:rPr lang="zh-CN" altLang="en-US" sz="2400" dirty="0">
                  <a:solidFill>
                    <a:srgbClr val="0F6FC6"/>
                  </a:solidFill>
                  <a:latin typeface="微软雅黑" panose="020B0503020204020204" charset="-122"/>
                  <a:ea typeface="微软雅黑" panose="020B0503020204020204" charset="-122"/>
                </a:rPr>
                <a:t>企业赋能</a:t>
              </a:r>
              <a:endParaRPr lang="zh-CN" altLang="en-US" sz="2400" dirty="0">
                <a:solidFill>
                  <a:srgbClr val="0F6FC6"/>
                </a:solidFill>
                <a:latin typeface="微软雅黑" panose="020B0503020204020204" charset="-122"/>
                <a:ea typeface="微软雅黑" panose="020B0503020204020204" charset="-122"/>
              </a:endParaRPr>
            </a:p>
          </p:txBody>
        </p:sp>
      </p:grpSp>
      <p:grpSp>
        <p:nvGrpSpPr>
          <p:cNvPr id="29" name="组合 28"/>
          <p:cNvGrpSpPr/>
          <p:nvPr/>
        </p:nvGrpSpPr>
        <p:grpSpPr>
          <a:xfrm>
            <a:off x="840581" y="3444716"/>
            <a:ext cx="2074545" cy="661035"/>
            <a:chOff x="10529" y="3319"/>
            <a:chExt cx="4356" cy="1388"/>
          </a:xfrm>
        </p:grpSpPr>
        <p:sp>
          <p:nvSpPr>
            <p:cNvPr id="30" name="椭圆 29"/>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1" name="组合 30"/>
            <p:cNvGrpSpPr/>
            <p:nvPr/>
          </p:nvGrpSpPr>
          <p:grpSpPr>
            <a:xfrm>
              <a:off x="10529" y="3319"/>
              <a:ext cx="1388" cy="1388"/>
              <a:chOff x="7010870" y="1260613"/>
              <a:chExt cx="729590" cy="729590"/>
            </a:xfrm>
            <a:solidFill>
              <a:srgbClr val="0F6FC6"/>
            </a:solidFill>
          </p:grpSpPr>
          <p:sp>
            <p:nvSpPr>
              <p:cNvPr id="32" name="空心弧 31"/>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33" name="空心弧 32"/>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34" name="空心弧 33"/>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35" name="文本框 34"/>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3</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36" name="文本框 35"/>
            <p:cNvSpPr txBox="1"/>
            <p:nvPr/>
          </p:nvSpPr>
          <p:spPr>
            <a:xfrm>
              <a:off x="11941" y="3601"/>
              <a:ext cx="2944" cy="967"/>
            </a:xfrm>
            <a:prstGeom prst="rect">
              <a:avLst/>
            </a:prstGeom>
            <a:noFill/>
          </p:spPr>
          <p:txBody>
            <a:bodyPr wrap="none" rtlCol="0">
              <a:spAutoFit/>
            </a:bodyPr>
            <a:p>
              <a:r>
                <a:rPr lang="zh-CN" altLang="en-US" sz="2400" dirty="0">
                  <a:solidFill>
                    <a:srgbClr val="0F6FC6"/>
                  </a:solidFill>
                  <a:latin typeface="微软雅黑" panose="020B0503020204020204" charset="-122"/>
                  <a:ea typeface="微软雅黑" panose="020B0503020204020204" charset="-122"/>
                </a:rPr>
                <a:t>资源对接</a:t>
              </a:r>
              <a:endParaRPr lang="zh-CN" altLang="en-US" sz="2400" dirty="0">
                <a:solidFill>
                  <a:srgbClr val="0F6FC6"/>
                </a:solidFill>
                <a:latin typeface="微软雅黑" panose="020B0503020204020204" charset="-122"/>
                <a:ea typeface="微软雅黑" panose="020B0503020204020204" charset="-122"/>
              </a:endParaRPr>
            </a:p>
          </p:txBody>
        </p:sp>
      </p:grpSp>
    </p:spTree>
  </p:cSld>
  <p:clrMapOvr>
    <a:masterClrMapping/>
  </p:clrMapOvr>
  <p:transition advTm="300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9" name="组合 3"/>
          <p:cNvGrpSpPr/>
          <p:nvPr/>
        </p:nvGrpSpPr>
        <p:grpSpPr>
          <a:xfrm>
            <a:off x="244931" y="267295"/>
            <a:ext cx="4796155" cy="490156"/>
            <a:chOff x="326575" y="356393"/>
            <a:chExt cx="6394871" cy="653541"/>
          </a:xfrm>
        </p:grpSpPr>
        <p:sp>
          <p:nvSpPr>
            <p:cNvPr id="1048592"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593" name="文本框 42"/>
            <p:cNvSpPr txBox="1"/>
            <p:nvPr/>
          </p:nvSpPr>
          <p:spPr>
            <a:xfrm>
              <a:off x="963268" y="421586"/>
              <a:ext cx="5758178" cy="552026"/>
            </a:xfrm>
            <a:prstGeom prst="rect">
              <a:avLst/>
            </a:prstGeom>
            <a:noFill/>
          </p:spPr>
          <p:txBody>
            <a:bodyPr wrap="square" rtlCol="0">
              <a:spAutoFit/>
            </a:bodyPr>
            <a:lstStyle/>
            <a:p>
              <a:r>
                <a:rPr lang="en-US" altLang="zh-CN" sz="2100" dirty="0">
                  <a:solidFill>
                    <a:schemeClr val="bg1"/>
                  </a:solidFill>
                  <a:latin typeface="微软雅黑" panose="020B0503020204020204" charset="-122"/>
                  <a:ea typeface="微软雅黑" panose="020B0503020204020204" charset="-122"/>
                  <a:sym typeface="+mn-ea"/>
                </a:rPr>
                <a:t>Introduction of Huobi University</a:t>
              </a:r>
              <a:endParaRPr lang="zh-CN" altLang="en-US" sz="2100" dirty="0">
                <a:solidFill>
                  <a:schemeClr val="bg1"/>
                </a:solidFill>
                <a:latin typeface="微软雅黑" panose="020B0503020204020204" charset="-122"/>
                <a:ea typeface="微软雅黑" panose="020B0503020204020204" charset="-122"/>
              </a:endParaRPr>
            </a:p>
          </p:txBody>
        </p:sp>
      </p:grpSp>
      <p:sp>
        <p:nvSpPr>
          <p:cNvPr id="1048594" name="文本框 33"/>
          <p:cNvSpPr txBox="1"/>
          <p:nvPr/>
        </p:nvSpPr>
        <p:spPr>
          <a:xfrm>
            <a:off x="876199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sp>
        <p:nvSpPr>
          <p:cNvPr id="1048595" name="Text Box 11"/>
          <p:cNvSpPr txBox="1">
            <a:spLocks noChangeArrowheads="1"/>
          </p:cNvSpPr>
          <p:nvPr/>
        </p:nvSpPr>
        <p:spPr bwMode="auto">
          <a:xfrm>
            <a:off x="5596414" y="1212056"/>
            <a:ext cx="3347561" cy="3575685"/>
          </a:xfrm>
          <a:prstGeom prst="rect">
            <a:avLst/>
          </a:prstGeom>
          <a:noFill/>
          <a:ln>
            <a:noFill/>
          </a:ln>
        </p:spPr>
        <p:txBody>
          <a:bodyPr wrap="square" lIns="91431" tIns="45715" rIns="91431" bIns="45715">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zh-CN" altLang="en-US" sz="2100" b="1" dirty="0">
                <a:solidFill>
                  <a:srgbClr val="0F6FC6"/>
                </a:solidFill>
                <a:latin typeface="微软雅黑" panose="020B0503020204020204" charset="-122"/>
                <a:ea typeface="微软雅黑" panose="020B0503020204020204" charset="-122"/>
                <a:sym typeface="+mn-ea"/>
              </a:rPr>
              <a:t>Huobi University</a:t>
            </a:r>
            <a:r>
              <a:rPr lang="en-US" altLang="zh-CN" sz="1000" dirty="0">
                <a:solidFill>
                  <a:schemeClr val="bg1"/>
                </a:solidFill>
                <a:latin typeface="微软雅黑" panose="020B0503020204020204" charset="-122"/>
                <a:ea typeface="微软雅黑" panose="020B0503020204020204" charset="-122"/>
                <a:sym typeface="+mn-ea"/>
              </a:rPr>
              <a:t>, with the core of personnel training for </a:t>
            </a:r>
            <a:r>
              <a:rPr lang="en-US" altLang="zh-CN" sz="1000" dirty="0" err="1">
                <a:solidFill>
                  <a:schemeClr val="bg1"/>
                </a:solidFill>
                <a:latin typeface="微软雅黑" panose="020B0503020204020204" charset="-122"/>
                <a:ea typeface="微软雅黑" panose="020B0503020204020204" charset="-122"/>
                <a:sym typeface="+mn-ea"/>
              </a:rPr>
              <a:t>b</a:t>
            </a:r>
            <a:r>
              <a:rPr lang="en-US" altLang="zh-CN" sz="1000" dirty="0" err="1" smtClean="0">
                <a:solidFill>
                  <a:schemeClr val="bg1"/>
                </a:solidFill>
                <a:latin typeface="微软雅黑" panose="020B0503020204020204" charset="-122"/>
                <a:ea typeface="微软雅黑" panose="020B0503020204020204" charset="-122"/>
                <a:sym typeface="+mn-ea"/>
              </a:rPr>
              <a:t>lockchain</a:t>
            </a:r>
            <a:r>
              <a:rPr lang="en-US" altLang="zh-CN" sz="1000" dirty="0" smtClean="0">
                <a:solidFill>
                  <a:schemeClr val="bg1"/>
                </a:solidFill>
                <a:latin typeface="微软雅黑" panose="020B0503020204020204" charset="-122"/>
                <a:ea typeface="微软雅黑" panose="020B0503020204020204" charset="-122"/>
                <a:sym typeface="+mn-ea"/>
              </a:rPr>
              <a:t> </a:t>
            </a:r>
            <a:r>
              <a:rPr lang="en-US" altLang="zh-CN" sz="1000" dirty="0">
                <a:solidFill>
                  <a:schemeClr val="bg1"/>
                </a:solidFill>
                <a:latin typeface="微软雅黑" panose="020B0503020204020204" charset="-122"/>
                <a:ea typeface="微软雅黑" panose="020B0503020204020204" charset="-122"/>
                <a:sym typeface="+mn-ea"/>
              </a:rPr>
              <a:t>industry, is committed to “Promote the application of cutting-edge </a:t>
            </a:r>
            <a:r>
              <a:rPr lang="en-US" altLang="zh-CN" sz="1000" dirty="0" err="1" smtClean="0">
                <a:solidFill>
                  <a:schemeClr val="bg1"/>
                </a:solidFill>
                <a:latin typeface="微软雅黑" panose="020B0503020204020204" charset="-122"/>
                <a:ea typeface="微软雅黑" panose="020B0503020204020204" charset="-122"/>
                <a:sym typeface="+mn-ea"/>
              </a:rPr>
              <a:t>blockchain</a:t>
            </a:r>
            <a:r>
              <a:rPr lang="en-US" altLang="zh-CN" sz="1000" dirty="0" smtClean="0">
                <a:solidFill>
                  <a:schemeClr val="bg1"/>
                </a:solidFill>
                <a:latin typeface="微软雅黑" panose="020B0503020204020204" charset="-122"/>
                <a:ea typeface="微软雅黑" panose="020B0503020204020204" charset="-122"/>
                <a:sym typeface="+mn-ea"/>
              </a:rPr>
              <a:t> </a:t>
            </a:r>
            <a:r>
              <a:rPr lang="en-US" altLang="zh-CN" sz="1000" dirty="0">
                <a:solidFill>
                  <a:schemeClr val="bg1"/>
                </a:solidFill>
                <a:latin typeface="微软雅黑" panose="020B0503020204020204" charset="-122"/>
                <a:ea typeface="微软雅黑" panose="020B0503020204020204" charset="-122"/>
                <a:sym typeface="+mn-ea"/>
              </a:rPr>
              <a:t>technologies, and the deep integration of the digital economy and the real economy” to actively assist in the education and economy development in various regions and industries.</a:t>
            </a:r>
            <a:endParaRPr lang="en-US" altLang="zh-CN" sz="1000" dirty="0">
              <a:solidFill>
                <a:schemeClr val="bg1"/>
              </a:solidFill>
              <a:latin typeface="微软雅黑" panose="020B0503020204020204" charset="-122"/>
              <a:ea typeface="微软雅黑" panose="020B0503020204020204" charset="-122"/>
            </a:endParaRPr>
          </a:p>
          <a:p>
            <a:pPr lvl="0">
              <a:lnSpc>
                <a:spcPct val="150000"/>
              </a:lnSpc>
            </a:pPr>
            <a:r>
              <a:rPr lang="en-US" altLang="zh-CN" sz="1000" dirty="0">
                <a:solidFill>
                  <a:schemeClr val="bg1"/>
                </a:solidFill>
                <a:latin typeface="微软雅黑" panose="020B0503020204020204" charset="-122"/>
                <a:ea typeface="微软雅黑" panose="020B0503020204020204" charset="-122"/>
                <a:sym typeface="+mn-ea"/>
              </a:rPr>
              <a:t>In the aspect of practical exploration, </a:t>
            </a:r>
            <a:r>
              <a:rPr lang="en-US" altLang="zh-CN" sz="1000" dirty="0" err="1">
                <a:solidFill>
                  <a:schemeClr val="bg1"/>
                </a:solidFill>
                <a:latin typeface="微软雅黑" panose="020B0503020204020204" charset="-122"/>
                <a:ea typeface="微软雅黑" panose="020B0503020204020204" charset="-122"/>
                <a:sym typeface="+mn-ea"/>
              </a:rPr>
              <a:t>Huobi</a:t>
            </a:r>
            <a:r>
              <a:rPr lang="en-US" altLang="zh-CN" sz="1000" dirty="0">
                <a:solidFill>
                  <a:schemeClr val="bg1"/>
                </a:solidFill>
                <a:latin typeface="微软雅黑" panose="020B0503020204020204" charset="-122"/>
                <a:ea typeface="微软雅黑" panose="020B0503020204020204" charset="-122"/>
                <a:sym typeface="+mn-ea"/>
              </a:rPr>
              <a:t> University will deepen the industrial research and establish a service ecology for blockchain real industry empowerment based on the development of city, to bring the development opportunities to the enterprises in the </a:t>
            </a:r>
            <a:r>
              <a:rPr lang="en-US" altLang="zh-CN" sz="1000" dirty="0" err="1" smtClean="0">
                <a:solidFill>
                  <a:schemeClr val="bg1"/>
                </a:solidFill>
                <a:latin typeface="微软雅黑" panose="020B0503020204020204" charset="-122"/>
                <a:ea typeface="微软雅黑" panose="020B0503020204020204" charset="-122"/>
                <a:sym typeface="+mn-ea"/>
              </a:rPr>
              <a:t>blockchain</a:t>
            </a:r>
            <a:r>
              <a:rPr lang="en-US" altLang="zh-CN" sz="1000" dirty="0" smtClean="0">
                <a:solidFill>
                  <a:schemeClr val="bg1"/>
                </a:solidFill>
                <a:latin typeface="微软雅黑" panose="020B0503020204020204" charset="-122"/>
                <a:ea typeface="微软雅黑" panose="020B0503020204020204" charset="-122"/>
                <a:sym typeface="+mn-ea"/>
              </a:rPr>
              <a:t> </a:t>
            </a:r>
            <a:r>
              <a:rPr lang="en-US" altLang="zh-CN" sz="1000" dirty="0">
                <a:solidFill>
                  <a:schemeClr val="bg1"/>
                </a:solidFill>
                <a:latin typeface="微软雅黑" panose="020B0503020204020204" charset="-122"/>
                <a:ea typeface="微软雅黑" panose="020B0503020204020204" charset="-122"/>
                <a:sym typeface="+mn-ea"/>
              </a:rPr>
              <a:t>era.</a:t>
            </a:r>
            <a:endParaRPr lang="en-US" altLang="zh-CN" sz="1000" dirty="0">
              <a:solidFill>
                <a:schemeClr val="bg1"/>
              </a:solidFill>
              <a:latin typeface="微软雅黑" panose="020B0503020204020204" charset="-122"/>
              <a:ea typeface="微软雅黑" panose="020B0503020204020204" charset="-122"/>
              <a:sym typeface="+mn-ea"/>
            </a:endParaRPr>
          </a:p>
        </p:txBody>
      </p:sp>
      <p:grpSp>
        <p:nvGrpSpPr>
          <p:cNvPr id="75" name="组合 74"/>
          <p:cNvGrpSpPr/>
          <p:nvPr/>
        </p:nvGrpSpPr>
        <p:grpSpPr>
          <a:xfrm>
            <a:off x="2596515" y="1343978"/>
            <a:ext cx="2865581" cy="2865581"/>
            <a:chOff x="6593" y="3550"/>
            <a:chExt cx="6017" cy="6017"/>
          </a:xfrm>
        </p:grpSpPr>
        <p:sp>
          <p:nvSpPr>
            <p:cNvPr id="5" name="椭圆 4"/>
            <p:cNvSpPr/>
            <p:nvPr/>
          </p:nvSpPr>
          <p:spPr>
            <a:xfrm>
              <a:off x="6979" y="3886"/>
              <a:ext cx="5244" cy="524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8" name="组合 7"/>
            <p:cNvGrpSpPr/>
            <p:nvPr/>
          </p:nvGrpSpPr>
          <p:grpSpPr>
            <a:xfrm>
              <a:off x="6829" y="3736"/>
              <a:ext cx="5544" cy="5544"/>
              <a:chOff x="4335780" y="1668780"/>
              <a:chExt cx="3520440" cy="3520440"/>
            </a:xfrm>
            <a:solidFill>
              <a:srgbClr val="0F6FC6"/>
            </a:solidFill>
          </p:grpSpPr>
          <p:sp>
            <p:nvSpPr>
              <p:cNvPr id="52" name="空心弧 51"/>
              <p:cNvSpPr/>
              <p:nvPr/>
            </p:nvSpPr>
            <p:spPr>
              <a:xfrm rot="10800000">
                <a:off x="4335780" y="1668780"/>
                <a:ext cx="3520440" cy="3520440"/>
              </a:xfrm>
              <a:prstGeom prst="blockArc">
                <a:avLst>
                  <a:gd name="adj1" fmla="val 14875926"/>
                  <a:gd name="adj2" fmla="val 19646451"/>
                  <a:gd name="adj3" fmla="val 1334"/>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9" name="空心弧 8"/>
              <p:cNvSpPr/>
              <p:nvPr/>
            </p:nvSpPr>
            <p:spPr>
              <a:xfrm>
                <a:off x="4335780" y="1668780"/>
                <a:ext cx="3520440" cy="3520440"/>
              </a:xfrm>
              <a:prstGeom prst="blockArc">
                <a:avLst>
                  <a:gd name="adj1" fmla="val 14875926"/>
                  <a:gd name="adj2" fmla="val 19646451"/>
                  <a:gd name="adj3" fmla="val 1334"/>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1" name="组合 10"/>
            <p:cNvGrpSpPr/>
            <p:nvPr/>
          </p:nvGrpSpPr>
          <p:grpSpPr>
            <a:xfrm>
              <a:off x="7105" y="4012"/>
              <a:ext cx="4992" cy="4992"/>
              <a:chOff x="4511040" y="1844040"/>
              <a:chExt cx="3169920" cy="3169920"/>
            </a:xfrm>
            <a:solidFill>
              <a:srgbClr val="0070C0"/>
            </a:solidFill>
          </p:grpSpPr>
          <p:sp>
            <p:nvSpPr>
              <p:cNvPr id="54" name="空心弧 53"/>
              <p:cNvSpPr/>
              <p:nvPr/>
            </p:nvSpPr>
            <p:spPr>
              <a:xfrm rot="10800000">
                <a:off x="4511040" y="1844040"/>
                <a:ext cx="3169920" cy="3169920"/>
              </a:xfrm>
              <a:prstGeom prst="blockArc">
                <a:avLst>
                  <a:gd name="adj1" fmla="val 856866"/>
                  <a:gd name="adj2" fmla="val 16182811"/>
                  <a:gd name="adj3" fmla="val 1922"/>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2" name="空心弧 11"/>
              <p:cNvSpPr/>
              <p:nvPr/>
            </p:nvSpPr>
            <p:spPr>
              <a:xfrm>
                <a:off x="4511040" y="1844040"/>
                <a:ext cx="3169920" cy="3169920"/>
              </a:xfrm>
              <a:prstGeom prst="blockArc">
                <a:avLst>
                  <a:gd name="adj1" fmla="val 856866"/>
                  <a:gd name="adj2" fmla="val 16182811"/>
                  <a:gd name="adj3" fmla="val 192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6" name="组合 15"/>
            <p:cNvGrpSpPr/>
            <p:nvPr/>
          </p:nvGrpSpPr>
          <p:grpSpPr>
            <a:xfrm>
              <a:off x="7283" y="4190"/>
              <a:ext cx="4636" cy="4636"/>
              <a:chOff x="4624031" y="1957031"/>
              <a:chExt cx="2943939" cy="2943939"/>
            </a:xfrm>
            <a:solidFill>
              <a:schemeClr val="accent2"/>
            </a:solidFill>
          </p:grpSpPr>
          <p:sp>
            <p:nvSpPr>
              <p:cNvPr id="59" name="空心弧 58"/>
              <p:cNvSpPr/>
              <p:nvPr/>
            </p:nvSpPr>
            <p:spPr>
              <a:xfrm rot="10800000">
                <a:off x="4624031" y="1957031"/>
                <a:ext cx="2943939" cy="2943939"/>
              </a:xfrm>
              <a:prstGeom prst="blockArc">
                <a:avLst>
                  <a:gd name="adj1" fmla="val 5932538"/>
                  <a:gd name="adj2" fmla="val 7043320"/>
                  <a:gd name="adj3" fmla="val 3066"/>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7" name="空心弧 16"/>
              <p:cNvSpPr/>
              <p:nvPr/>
            </p:nvSpPr>
            <p:spPr>
              <a:xfrm>
                <a:off x="4624031" y="1957031"/>
                <a:ext cx="2943939" cy="2943939"/>
              </a:xfrm>
              <a:prstGeom prst="blockArc">
                <a:avLst>
                  <a:gd name="adj1" fmla="val 5932538"/>
                  <a:gd name="adj2" fmla="val 7043320"/>
                  <a:gd name="adj3" fmla="val 3066"/>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grpSp>
          <p:nvGrpSpPr>
            <p:cNvPr id="18" name="组合 17"/>
            <p:cNvGrpSpPr/>
            <p:nvPr/>
          </p:nvGrpSpPr>
          <p:grpSpPr>
            <a:xfrm>
              <a:off x="6760" y="3667"/>
              <a:ext cx="5682" cy="5682"/>
              <a:chOff x="4291965" y="1624965"/>
              <a:chExt cx="3608070" cy="3608070"/>
            </a:xfrm>
          </p:grpSpPr>
          <p:sp>
            <p:nvSpPr>
              <p:cNvPr id="19" name="空心弧 18"/>
              <p:cNvSpPr/>
              <p:nvPr/>
            </p:nvSpPr>
            <p:spPr>
              <a:xfrm>
                <a:off x="4291965" y="1624965"/>
                <a:ext cx="3608070" cy="3608070"/>
              </a:xfrm>
              <a:prstGeom prst="blockArc">
                <a:avLst>
                  <a:gd name="adj1" fmla="val 193666"/>
                  <a:gd name="adj2" fmla="val 1210021"/>
                  <a:gd name="adj3" fmla="val 221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60" name="空心弧 59"/>
              <p:cNvSpPr/>
              <p:nvPr/>
            </p:nvSpPr>
            <p:spPr>
              <a:xfrm rot="10800000">
                <a:off x="4291965" y="1624965"/>
                <a:ext cx="3608070" cy="3608070"/>
              </a:xfrm>
              <a:prstGeom prst="blockArc">
                <a:avLst>
                  <a:gd name="adj1" fmla="val 193666"/>
                  <a:gd name="adj2" fmla="val 1210021"/>
                  <a:gd name="adj3" fmla="val 2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183" name="任意多边形 182"/>
            <p:cNvSpPr/>
            <p:nvPr/>
          </p:nvSpPr>
          <p:spPr>
            <a:xfrm>
              <a:off x="6593" y="3550"/>
              <a:ext cx="6017" cy="6017"/>
            </a:xfrm>
            <a:custGeom>
              <a:avLst/>
              <a:gdLst>
                <a:gd name="connsiteX0" fmla="*/ 1910387 w 3820775"/>
                <a:gd name="connsiteY0" fmla="*/ 3758267 h 3820775"/>
                <a:gd name="connsiteX1" fmla="*/ 1928675 w 3820775"/>
                <a:gd name="connsiteY1" fmla="*/ 3758267 h 3820775"/>
                <a:gd name="connsiteX2" fmla="*/ 1928675 w 3820775"/>
                <a:gd name="connsiteY2" fmla="*/ 3820775 h 3820775"/>
                <a:gd name="connsiteX3" fmla="*/ 1910387 w 3820775"/>
                <a:gd name="connsiteY3" fmla="*/ 3820775 h 3820775"/>
                <a:gd name="connsiteX4" fmla="*/ 2145674 w 3820775"/>
                <a:gd name="connsiteY4" fmla="*/ 3743203 h 3820775"/>
                <a:gd name="connsiteX5" fmla="*/ 2153325 w 3820775"/>
                <a:gd name="connsiteY5" fmla="*/ 3805241 h 3820775"/>
                <a:gd name="connsiteX6" fmla="*/ 2135174 w 3820775"/>
                <a:gd name="connsiteY6" fmla="*/ 3807479 h 3820775"/>
                <a:gd name="connsiteX7" fmla="*/ 2127524 w 3820775"/>
                <a:gd name="connsiteY7" fmla="*/ 3745441 h 3820775"/>
                <a:gd name="connsiteX8" fmla="*/ 1654180 w 3820775"/>
                <a:gd name="connsiteY8" fmla="*/ 3740413 h 3820775"/>
                <a:gd name="connsiteX9" fmla="*/ 1672292 w 3820775"/>
                <a:gd name="connsiteY9" fmla="*/ 3742949 h 3820775"/>
                <a:gd name="connsiteX10" fmla="*/ 1663625 w 3820775"/>
                <a:gd name="connsiteY10" fmla="*/ 3804853 h 3820775"/>
                <a:gd name="connsiteX11" fmla="*/ 1645514 w 3820775"/>
                <a:gd name="connsiteY11" fmla="*/ 3802318 h 3820775"/>
                <a:gd name="connsiteX12" fmla="*/ 1432115 w 3820775"/>
                <a:gd name="connsiteY12" fmla="*/ 3695287 h 3820775"/>
                <a:gd name="connsiteX13" fmla="*/ 1449780 w 3820775"/>
                <a:gd name="connsiteY13" fmla="*/ 3700020 h 3820775"/>
                <a:gd name="connsiteX14" fmla="*/ 1433602 w 3820775"/>
                <a:gd name="connsiteY14" fmla="*/ 3760398 h 3820775"/>
                <a:gd name="connsiteX15" fmla="*/ 1415937 w 3820775"/>
                <a:gd name="connsiteY15" fmla="*/ 3755665 h 3820775"/>
                <a:gd name="connsiteX16" fmla="*/ 2397523 w 3820775"/>
                <a:gd name="connsiteY16" fmla="*/ 3692887 h 3820775"/>
                <a:gd name="connsiteX17" fmla="*/ 2413701 w 3820775"/>
                <a:gd name="connsiteY17" fmla="*/ 3753265 h 3820775"/>
                <a:gd name="connsiteX18" fmla="*/ 2396036 w 3820775"/>
                <a:gd name="connsiteY18" fmla="*/ 3757998 h 3820775"/>
                <a:gd name="connsiteX19" fmla="*/ 2379858 w 3820775"/>
                <a:gd name="connsiteY19" fmla="*/ 3697620 h 3820775"/>
                <a:gd name="connsiteX20" fmla="*/ 2612035 w 3820775"/>
                <a:gd name="connsiteY20" fmla="*/ 3619854 h 3820775"/>
                <a:gd name="connsiteX21" fmla="*/ 2635482 w 3820775"/>
                <a:gd name="connsiteY21" fmla="*/ 3677798 h 3820775"/>
                <a:gd name="connsiteX22" fmla="*/ 2618529 w 3820775"/>
                <a:gd name="connsiteY22" fmla="*/ 3684658 h 3820775"/>
                <a:gd name="connsiteX23" fmla="*/ 2595083 w 3820775"/>
                <a:gd name="connsiteY23" fmla="*/ 3626714 h 3820775"/>
                <a:gd name="connsiteX24" fmla="*/ 1189260 w 3820775"/>
                <a:gd name="connsiteY24" fmla="*/ 3611730 h 3820775"/>
                <a:gd name="connsiteX25" fmla="*/ 1206098 w 3820775"/>
                <a:gd name="connsiteY25" fmla="*/ 3618867 h 3820775"/>
                <a:gd name="connsiteX26" fmla="*/ 1181705 w 3820775"/>
                <a:gd name="connsiteY26" fmla="*/ 3676419 h 3820775"/>
                <a:gd name="connsiteX27" fmla="*/ 1164867 w 3820775"/>
                <a:gd name="connsiteY27" fmla="*/ 3669282 h 3820775"/>
                <a:gd name="connsiteX28" fmla="*/ 986440 w 3820775"/>
                <a:gd name="connsiteY28" fmla="*/ 3510681 h 3820775"/>
                <a:gd name="connsiteX29" fmla="*/ 1002278 w 3820775"/>
                <a:gd name="connsiteY29" fmla="*/ 3519825 h 3820775"/>
                <a:gd name="connsiteX30" fmla="*/ 971024 w 3820775"/>
                <a:gd name="connsiteY30" fmla="*/ 3573959 h 3820775"/>
                <a:gd name="connsiteX31" fmla="*/ 955186 w 3820775"/>
                <a:gd name="connsiteY31" fmla="*/ 3564815 h 3820775"/>
                <a:gd name="connsiteX32" fmla="*/ 2842276 w 3820775"/>
                <a:gd name="connsiteY32" fmla="*/ 3506069 h 3820775"/>
                <a:gd name="connsiteX33" fmla="*/ 2873530 w 3820775"/>
                <a:gd name="connsiteY33" fmla="*/ 3560203 h 3820775"/>
                <a:gd name="connsiteX34" fmla="*/ 2857692 w 3820775"/>
                <a:gd name="connsiteY34" fmla="*/ 3569347 h 3820775"/>
                <a:gd name="connsiteX35" fmla="*/ 2826438 w 3820775"/>
                <a:gd name="connsiteY35" fmla="*/ 3515213 h 3820775"/>
                <a:gd name="connsiteX36" fmla="*/ 3030577 w 3820775"/>
                <a:gd name="connsiteY36" fmla="*/ 3380020 h 3820775"/>
                <a:gd name="connsiteX37" fmla="*/ 3068221 w 3820775"/>
                <a:gd name="connsiteY37" fmla="*/ 3429921 h 3820775"/>
                <a:gd name="connsiteX38" fmla="*/ 3053622 w 3820775"/>
                <a:gd name="connsiteY38" fmla="*/ 3440935 h 3820775"/>
                <a:gd name="connsiteX39" fmla="*/ 3015977 w 3820775"/>
                <a:gd name="connsiteY39" fmla="*/ 3391034 h 3820775"/>
                <a:gd name="connsiteX40" fmla="*/ 773483 w 3820775"/>
                <a:gd name="connsiteY40" fmla="*/ 3367116 h 3820775"/>
                <a:gd name="connsiteX41" fmla="*/ 787900 w 3820775"/>
                <a:gd name="connsiteY41" fmla="*/ 3378367 h 3820775"/>
                <a:gd name="connsiteX42" fmla="*/ 749442 w 3820775"/>
                <a:gd name="connsiteY42" fmla="*/ 3427645 h 3820775"/>
                <a:gd name="connsiteX43" fmla="*/ 735025 w 3820775"/>
                <a:gd name="connsiteY43" fmla="*/ 3416393 h 3820775"/>
                <a:gd name="connsiteX44" fmla="*/ 603740 w 3820775"/>
                <a:gd name="connsiteY44" fmla="*/ 3217008 h 3820775"/>
                <a:gd name="connsiteX45" fmla="*/ 616671 w 3820775"/>
                <a:gd name="connsiteY45" fmla="*/ 3229939 h 3820775"/>
                <a:gd name="connsiteX46" fmla="*/ 572472 w 3820775"/>
                <a:gd name="connsiteY46" fmla="*/ 3274139 h 3820775"/>
                <a:gd name="connsiteX47" fmla="*/ 559540 w 3820775"/>
                <a:gd name="connsiteY47" fmla="*/ 3261207 h 3820775"/>
                <a:gd name="connsiteX48" fmla="*/ 3223522 w 3820775"/>
                <a:gd name="connsiteY48" fmla="*/ 3210522 h 3820775"/>
                <a:gd name="connsiteX49" fmla="*/ 3267722 w 3820775"/>
                <a:gd name="connsiteY49" fmla="*/ 3254721 h 3820775"/>
                <a:gd name="connsiteX50" fmla="*/ 3254790 w 3820775"/>
                <a:gd name="connsiteY50" fmla="*/ 3267653 h 3820775"/>
                <a:gd name="connsiteX51" fmla="*/ 3210591 w 3820775"/>
                <a:gd name="connsiteY51" fmla="*/ 3223453 h 3820775"/>
                <a:gd name="connsiteX52" fmla="*/ 3372775 w 3820775"/>
                <a:gd name="connsiteY52" fmla="*/ 3040027 h 3820775"/>
                <a:gd name="connsiteX53" fmla="*/ 3422053 w 3820775"/>
                <a:gd name="connsiteY53" fmla="*/ 3078485 h 3820775"/>
                <a:gd name="connsiteX54" fmla="*/ 3410801 w 3820775"/>
                <a:gd name="connsiteY54" fmla="*/ 3092902 h 3820775"/>
                <a:gd name="connsiteX55" fmla="*/ 3361524 w 3820775"/>
                <a:gd name="connsiteY55" fmla="*/ 3054444 h 3820775"/>
                <a:gd name="connsiteX56" fmla="*/ 435196 w 3820775"/>
                <a:gd name="connsiteY56" fmla="*/ 3023216 h 3820775"/>
                <a:gd name="connsiteX57" fmla="*/ 446210 w 3820775"/>
                <a:gd name="connsiteY57" fmla="*/ 3037816 h 3820775"/>
                <a:gd name="connsiteX58" fmla="*/ 396309 w 3820775"/>
                <a:gd name="connsiteY58" fmla="*/ 3075460 h 3820775"/>
                <a:gd name="connsiteX59" fmla="*/ 385295 w 3820775"/>
                <a:gd name="connsiteY59" fmla="*/ 3060861 h 3820775"/>
                <a:gd name="connsiteX60" fmla="*/ 310082 w 3820775"/>
                <a:gd name="connsiteY60" fmla="*/ 2834284 h 3820775"/>
                <a:gd name="connsiteX61" fmla="*/ 319226 w 3820775"/>
                <a:gd name="connsiteY61" fmla="*/ 2850122 h 3820775"/>
                <a:gd name="connsiteX62" fmla="*/ 265092 w 3820775"/>
                <a:gd name="connsiteY62" fmla="*/ 2881376 h 3820775"/>
                <a:gd name="connsiteX63" fmla="*/ 255948 w 3820775"/>
                <a:gd name="connsiteY63" fmla="*/ 2865538 h 3820775"/>
                <a:gd name="connsiteX64" fmla="*/ 3515276 w 3820775"/>
                <a:gd name="connsiteY64" fmla="*/ 2826366 h 3820775"/>
                <a:gd name="connsiteX65" fmla="*/ 3569410 w 3820775"/>
                <a:gd name="connsiteY65" fmla="*/ 2857620 h 3820775"/>
                <a:gd name="connsiteX66" fmla="*/ 3560266 w 3820775"/>
                <a:gd name="connsiteY66" fmla="*/ 2873458 h 3820775"/>
                <a:gd name="connsiteX67" fmla="*/ 3506132 w 3820775"/>
                <a:gd name="connsiteY67" fmla="*/ 2842204 h 3820775"/>
                <a:gd name="connsiteX68" fmla="*/ 3615327 w 3820775"/>
                <a:gd name="connsiteY68" fmla="*/ 2623040 h 3820775"/>
                <a:gd name="connsiteX69" fmla="*/ 3672879 w 3820775"/>
                <a:gd name="connsiteY69" fmla="*/ 2647434 h 3820775"/>
                <a:gd name="connsiteX70" fmla="*/ 3665742 w 3820775"/>
                <a:gd name="connsiteY70" fmla="*/ 2664272 h 3820775"/>
                <a:gd name="connsiteX71" fmla="*/ 3608190 w 3820775"/>
                <a:gd name="connsiteY71" fmla="*/ 2639878 h 3820775"/>
                <a:gd name="connsiteX72" fmla="*/ 197438 w 3820775"/>
                <a:gd name="connsiteY72" fmla="*/ 2603475 h 3820775"/>
                <a:gd name="connsiteX73" fmla="*/ 204298 w 3820775"/>
                <a:gd name="connsiteY73" fmla="*/ 2620428 h 3820775"/>
                <a:gd name="connsiteX74" fmla="*/ 146354 w 3820775"/>
                <a:gd name="connsiteY74" fmla="*/ 2643875 h 3820775"/>
                <a:gd name="connsiteX75" fmla="*/ 139494 w 3820775"/>
                <a:gd name="connsiteY75" fmla="*/ 2626922 h 3820775"/>
                <a:gd name="connsiteX76" fmla="*/ 125479 w 3820775"/>
                <a:gd name="connsiteY76" fmla="*/ 2388613 h 3820775"/>
                <a:gd name="connsiteX77" fmla="*/ 130212 w 3820775"/>
                <a:gd name="connsiteY77" fmla="*/ 2406277 h 3820775"/>
                <a:gd name="connsiteX78" fmla="*/ 69834 w 3820775"/>
                <a:gd name="connsiteY78" fmla="*/ 2422456 h 3820775"/>
                <a:gd name="connsiteX79" fmla="*/ 65101 w 3820775"/>
                <a:gd name="connsiteY79" fmla="*/ 2404791 h 3820775"/>
                <a:gd name="connsiteX80" fmla="*/ 3697672 w 3820775"/>
                <a:gd name="connsiteY80" fmla="*/ 2379778 h 3820775"/>
                <a:gd name="connsiteX81" fmla="*/ 3758050 w 3820775"/>
                <a:gd name="connsiteY81" fmla="*/ 2395956 h 3820775"/>
                <a:gd name="connsiteX82" fmla="*/ 3753317 w 3820775"/>
                <a:gd name="connsiteY82" fmla="*/ 2413621 h 3820775"/>
                <a:gd name="connsiteX83" fmla="*/ 3692939 w 3820775"/>
                <a:gd name="connsiteY83" fmla="*/ 2397442 h 3820775"/>
                <a:gd name="connsiteX84" fmla="*/ 3741688 w 3820775"/>
                <a:gd name="connsiteY84" fmla="*/ 2157500 h 3820775"/>
                <a:gd name="connsiteX85" fmla="*/ 3803592 w 3820775"/>
                <a:gd name="connsiteY85" fmla="*/ 2166167 h 3820775"/>
                <a:gd name="connsiteX86" fmla="*/ 3801057 w 3820775"/>
                <a:gd name="connsiteY86" fmla="*/ 2184278 h 3820775"/>
                <a:gd name="connsiteX87" fmla="*/ 3739152 w 3820775"/>
                <a:gd name="connsiteY87" fmla="*/ 2175612 h 3820775"/>
                <a:gd name="connsiteX88" fmla="*/ 76412 w 3820775"/>
                <a:gd name="connsiteY88" fmla="*/ 2136514 h 3820775"/>
                <a:gd name="connsiteX89" fmla="*/ 78650 w 3820775"/>
                <a:gd name="connsiteY89" fmla="*/ 2154664 h 3820775"/>
                <a:gd name="connsiteX90" fmla="*/ 16612 w 3820775"/>
                <a:gd name="connsiteY90" fmla="*/ 2162315 h 3820775"/>
                <a:gd name="connsiteX91" fmla="*/ 14374 w 3820775"/>
                <a:gd name="connsiteY91" fmla="*/ 2144164 h 3820775"/>
                <a:gd name="connsiteX92" fmla="*/ 3758267 w 3820775"/>
                <a:gd name="connsiteY92" fmla="*/ 1901215 h 3820775"/>
                <a:gd name="connsiteX93" fmla="*/ 3820775 w 3820775"/>
                <a:gd name="connsiteY93" fmla="*/ 1901215 h 3820775"/>
                <a:gd name="connsiteX94" fmla="*/ 3820775 w 3820775"/>
                <a:gd name="connsiteY94" fmla="*/ 1919503 h 3820775"/>
                <a:gd name="connsiteX95" fmla="*/ 3758267 w 3820775"/>
                <a:gd name="connsiteY95" fmla="*/ 1919503 h 3820775"/>
                <a:gd name="connsiteX96" fmla="*/ 0 w 3820775"/>
                <a:gd name="connsiteY96" fmla="*/ 1901215 h 3820775"/>
                <a:gd name="connsiteX97" fmla="*/ 62508 w 3820775"/>
                <a:gd name="connsiteY97" fmla="*/ 1901215 h 3820775"/>
                <a:gd name="connsiteX98" fmla="*/ 62508 w 3820775"/>
                <a:gd name="connsiteY98" fmla="*/ 1919503 h 3820775"/>
                <a:gd name="connsiteX99" fmla="*/ 0 w 3820775"/>
                <a:gd name="connsiteY99" fmla="*/ 1919503 h 3820775"/>
                <a:gd name="connsiteX100" fmla="*/ 3806422 w 3820775"/>
                <a:gd name="connsiteY100" fmla="*/ 1676517 h 3820775"/>
                <a:gd name="connsiteX101" fmla="*/ 3808660 w 3820775"/>
                <a:gd name="connsiteY101" fmla="*/ 1694667 h 3820775"/>
                <a:gd name="connsiteX102" fmla="*/ 3746622 w 3820775"/>
                <a:gd name="connsiteY102" fmla="*/ 1702318 h 3820775"/>
                <a:gd name="connsiteX103" fmla="*/ 3744384 w 3820775"/>
                <a:gd name="connsiteY103" fmla="*/ 1684167 h 3820775"/>
                <a:gd name="connsiteX104" fmla="*/ 19719 w 3820775"/>
                <a:gd name="connsiteY104" fmla="*/ 1636425 h 3820775"/>
                <a:gd name="connsiteX105" fmla="*/ 81624 w 3820775"/>
                <a:gd name="connsiteY105" fmla="*/ 1645092 h 3820775"/>
                <a:gd name="connsiteX106" fmla="*/ 79088 w 3820775"/>
                <a:gd name="connsiteY106" fmla="*/ 1663203 h 3820775"/>
                <a:gd name="connsiteX107" fmla="*/ 17184 w 3820775"/>
                <a:gd name="connsiteY107" fmla="*/ 1654537 h 3820775"/>
                <a:gd name="connsiteX108" fmla="*/ 3755688 w 3820775"/>
                <a:gd name="connsiteY108" fmla="*/ 1415902 h 3820775"/>
                <a:gd name="connsiteX109" fmla="*/ 3760421 w 3820775"/>
                <a:gd name="connsiteY109" fmla="*/ 1433566 h 3820775"/>
                <a:gd name="connsiteX110" fmla="*/ 3700043 w 3820775"/>
                <a:gd name="connsiteY110" fmla="*/ 1449745 h 3820775"/>
                <a:gd name="connsiteX111" fmla="*/ 3695310 w 3820775"/>
                <a:gd name="connsiteY111" fmla="*/ 1432080 h 3820775"/>
                <a:gd name="connsiteX112" fmla="*/ 67463 w 3820775"/>
                <a:gd name="connsiteY112" fmla="*/ 1407067 h 3820775"/>
                <a:gd name="connsiteX113" fmla="*/ 127841 w 3820775"/>
                <a:gd name="connsiteY113" fmla="*/ 1423245 h 3820775"/>
                <a:gd name="connsiteX114" fmla="*/ 123108 w 3820775"/>
                <a:gd name="connsiteY114" fmla="*/ 1440910 h 3820775"/>
                <a:gd name="connsiteX115" fmla="*/ 62730 w 3820775"/>
                <a:gd name="connsiteY115" fmla="*/ 1424731 h 3820775"/>
                <a:gd name="connsiteX116" fmla="*/ 3681296 w 3820775"/>
                <a:gd name="connsiteY116" fmla="*/ 1193754 h 3820775"/>
                <a:gd name="connsiteX117" fmla="*/ 3688156 w 3820775"/>
                <a:gd name="connsiteY117" fmla="*/ 1210707 h 3820775"/>
                <a:gd name="connsiteX118" fmla="*/ 3630212 w 3820775"/>
                <a:gd name="connsiteY118" fmla="*/ 1234154 h 3820775"/>
                <a:gd name="connsiteX119" fmla="*/ 3623352 w 3820775"/>
                <a:gd name="connsiteY119" fmla="*/ 1217201 h 3820775"/>
                <a:gd name="connsiteX120" fmla="*/ 155044 w 3820775"/>
                <a:gd name="connsiteY120" fmla="*/ 1156403 h 3820775"/>
                <a:gd name="connsiteX121" fmla="*/ 212596 w 3820775"/>
                <a:gd name="connsiteY121" fmla="*/ 1180797 h 3820775"/>
                <a:gd name="connsiteX122" fmla="*/ 205459 w 3820775"/>
                <a:gd name="connsiteY122" fmla="*/ 1197635 h 3820775"/>
                <a:gd name="connsiteX123" fmla="*/ 147907 w 3820775"/>
                <a:gd name="connsiteY123" fmla="*/ 1173241 h 3820775"/>
                <a:gd name="connsiteX124" fmla="*/ 3564836 w 3820775"/>
                <a:gd name="connsiteY124" fmla="*/ 955151 h 3820775"/>
                <a:gd name="connsiteX125" fmla="*/ 3573980 w 3820775"/>
                <a:gd name="connsiteY125" fmla="*/ 970989 h 3820775"/>
                <a:gd name="connsiteX126" fmla="*/ 3519846 w 3820775"/>
                <a:gd name="connsiteY126" fmla="*/ 1002243 h 3820775"/>
                <a:gd name="connsiteX127" fmla="*/ 3510702 w 3820775"/>
                <a:gd name="connsiteY127" fmla="*/ 986405 h 3820775"/>
                <a:gd name="connsiteX128" fmla="*/ 260522 w 3820775"/>
                <a:gd name="connsiteY128" fmla="*/ 947233 h 3820775"/>
                <a:gd name="connsiteX129" fmla="*/ 314656 w 3820775"/>
                <a:gd name="connsiteY129" fmla="*/ 978487 h 3820775"/>
                <a:gd name="connsiteX130" fmla="*/ 305512 w 3820775"/>
                <a:gd name="connsiteY130" fmla="*/ 994325 h 3820775"/>
                <a:gd name="connsiteX131" fmla="*/ 251378 w 3820775"/>
                <a:gd name="connsiteY131" fmla="*/ 963071 h 3820775"/>
                <a:gd name="connsiteX132" fmla="*/ 3435483 w 3820775"/>
                <a:gd name="connsiteY132" fmla="*/ 759843 h 3820775"/>
                <a:gd name="connsiteX133" fmla="*/ 3446497 w 3820775"/>
                <a:gd name="connsiteY133" fmla="*/ 774443 h 3820775"/>
                <a:gd name="connsiteX134" fmla="*/ 3396596 w 3820775"/>
                <a:gd name="connsiteY134" fmla="*/ 812087 h 3820775"/>
                <a:gd name="connsiteX135" fmla="*/ 3385582 w 3820775"/>
                <a:gd name="connsiteY135" fmla="*/ 797488 h 3820775"/>
                <a:gd name="connsiteX136" fmla="*/ 409993 w 3820775"/>
                <a:gd name="connsiteY136" fmla="*/ 727778 h 3820775"/>
                <a:gd name="connsiteX137" fmla="*/ 459270 w 3820775"/>
                <a:gd name="connsiteY137" fmla="*/ 766235 h 3820775"/>
                <a:gd name="connsiteX138" fmla="*/ 448019 w 3820775"/>
                <a:gd name="connsiteY138" fmla="*/ 780652 h 3820775"/>
                <a:gd name="connsiteX139" fmla="*/ 398741 w 3820775"/>
                <a:gd name="connsiteY139" fmla="*/ 742195 h 3820775"/>
                <a:gd name="connsiteX140" fmla="*/ 3261236 w 3820775"/>
                <a:gd name="connsiteY140" fmla="*/ 559510 h 3820775"/>
                <a:gd name="connsiteX141" fmla="*/ 3274168 w 3820775"/>
                <a:gd name="connsiteY141" fmla="*/ 572442 h 3820775"/>
                <a:gd name="connsiteX142" fmla="*/ 3229968 w 3820775"/>
                <a:gd name="connsiteY142" fmla="*/ 616642 h 3820775"/>
                <a:gd name="connsiteX143" fmla="*/ 3217037 w 3820775"/>
                <a:gd name="connsiteY143" fmla="*/ 603710 h 3820775"/>
                <a:gd name="connsiteX144" fmla="*/ 566026 w 3820775"/>
                <a:gd name="connsiteY144" fmla="*/ 553024 h 3820775"/>
                <a:gd name="connsiteX145" fmla="*/ 610225 w 3820775"/>
                <a:gd name="connsiteY145" fmla="*/ 597224 h 3820775"/>
                <a:gd name="connsiteX146" fmla="*/ 597294 w 3820775"/>
                <a:gd name="connsiteY146" fmla="*/ 610156 h 3820775"/>
                <a:gd name="connsiteX147" fmla="*/ 553094 w 3820775"/>
                <a:gd name="connsiteY147" fmla="*/ 565956 h 3820775"/>
                <a:gd name="connsiteX148" fmla="*/ 3085732 w 3820775"/>
                <a:gd name="connsiteY148" fmla="*/ 404333 h 3820775"/>
                <a:gd name="connsiteX149" fmla="*/ 3100149 w 3820775"/>
                <a:gd name="connsiteY149" fmla="*/ 415584 h 3820775"/>
                <a:gd name="connsiteX150" fmla="*/ 3061691 w 3820775"/>
                <a:gd name="connsiteY150" fmla="*/ 464862 h 3820775"/>
                <a:gd name="connsiteX151" fmla="*/ 3047274 w 3820775"/>
                <a:gd name="connsiteY151" fmla="*/ 453610 h 3820775"/>
                <a:gd name="connsiteX152" fmla="*/ 767202 w 3820775"/>
                <a:gd name="connsiteY152" fmla="*/ 379735 h 3820775"/>
                <a:gd name="connsiteX153" fmla="*/ 804847 w 3820775"/>
                <a:gd name="connsiteY153" fmla="*/ 429636 h 3820775"/>
                <a:gd name="connsiteX154" fmla="*/ 790247 w 3820775"/>
                <a:gd name="connsiteY154" fmla="*/ 440650 h 3820775"/>
                <a:gd name="connsiteX155" fmla="*/ 752603 w 3820775"/>
                <a:gd name="connsiteY155" fmla="*/ 390748 h 3820775"/>
                <a:gd name="connsiteX156" fmla="*/ 2865574 w 3820775"/>
                <a:gd name="connsiteY156" fmla="*/ 255926 h 3820775"/>
                <a:gd name="connsiteX157" fmla="*/ 2881412 w 3820775"/>
                <a:gd name="connsiteY157" fmla="*/ 265070 h 3820775"/>
                <a:gd name="connsiteX158" fmla="*/ 2850158 w 3820775"/>
                <a:gd name="connsiteY158" fmla="*/ 319204 h 3820775"/>
                <a:gd name="connsiteX159" fmla="*/ 2834320 w 3820775"/>
                <a:gd name="connsiteY159" fmla="*/ 310060 h 3820775"/>
                <a:gd name="connsiteX160" fmla="*/ 963142 w 3820775"/>
                <a:gd name="connsiteY160" fmla="*/ 251314 h 3820775"/>
                <a:gd name="connsiteX161" fmla="*/ 994396 w 3820775"/>
                <a:gd name="connsiteY161" fmla="*/ 305448 h 3820775"/>
                <a:gd name="connsiteX162" fmla="*/ 978558 w 3820775"/>
                <a:gd name="connsiteY162" fmla="*/ 314592 h 3820775"/>
                <a:gd name="connsiteX163" fmla="*/ 947304 w 3820775"/>
                <a:gd name="connsiteY163" fmla="*/ 260458 h 3820775"/>
                <a:gd name="connsiteX164" fmla="*/ 2655897 w 3820775"/>
                <a:gd name="connsiteY164" fmla="*/ 151449 h 3820775"/>
                <a:gd name="connsiteX165" fmla="*/ 2672735 w 3820775"/>
                <a:gd name="connsiteY165" fmla="*/ 158586 h 3820775"/>
                <a:gd name="connsiteX166" fmla="*/ 2648342 w 3820775"/>
                <a:gd name="connsiteY166" fmla="*/ 216137 h 3820775"/>
                <a:gd name="connsiteX167" fmla="*/ 2631504 w 3820775"/>
                <a:gd name="connsiteY167" fmla="*/ 209001 h 3820775"/>
                <a:gd name="connsiteX168" fmla="*/ 1202315 w 3820775"/>
                <a:gd name="connsiteY168" fmla="*/ 135997 h 3820775"/>
                <a:gd name="connsiteX169" fmla="*/ 1225761 w 3820775"/>
                <a:gd name="connsiteY169" fmla="*/ 193941 h 3820775"/>
                <a:gd name="connsiteX170" fmla="*/ 1208809 w 3820775"/>
                <a:gd name="connsiteY170" fmla="*/ 200801 h 3820775"/>
                <a:gd name="connsiteX171" fmla="*/ 1185362 w 3820775"/>
                <a:gd name="connsiteY171" fmla="*/ 142857 h 3820775"/>
                <a:gd name="connsiteX172" fmla="*/ 2404828 w 3820775"/>
                <a:gd name="connsiteY172" fmla="*/ 65079 h 3820775"/>
                <a:gd name="connsiteX173" fmla="*/ 2422493 w 3820775"/>
                <a:gd name="connsiteY173" fmla="*/ 69813 h 3820775"/>
                <a:gd name="connsiteX174" fmla="*/ 2406315 w 3820775"/>
                <a:gd name="connsiteY174" fmla="*/ 130191 h 3820775"/>
                <a:gd name="connsiteX175" fmla="*/ 2388650 w 3820775"/>
                <a:gd name="connsiteY175" fmla="*/ 125458 h 3820775"/>
                <a:gd name="connsiteX176" fmla="*/ 1424810 w 3820775"/>
                <a:gd name="connsiteY176" fmla="*/ 62679 h 3820775"/>
                <a:gd name="connsiteX177" fmla="*/ 1440988 w 3820775"/>
                <a:gd name="connsiteY177" fmla="*/ 123057 h 3820775"/>
                <a:gd name="connsiteX178" fmla="*/ 1423323 w 3820775"/>
                <a:gd name="connsiteY178" fmla="*/ 127791 h 3820775"/>
                <a:gd name="connsiteX179" fmla="*/ 1407145 w 3820775"/>
                <a:gd name="connsiteY179" fmla="*/ 67413 h 3820775"/>
                <a:gd name="connsiteX180" fmla="*/ 2175255 w 3820775"/>
                <a:gd name="connsiteY180" fmla="*/ 18444 h 3820775"/>
                <a:gd name="connsiteX181" fmla="*/ 2193366 w 3820775"/>
                <a:gd name="connsiteY181" fmla="*/ 20980 h 3820775"/>
                <a:gd name="connsiteX182" fmla="*/ 2184700 w 3820775"/>
                <a:gd name="connsiteY182" fmla="*/ 82884 h 3820775"/>
                <a:gd name="connsiteX183" fmla="*/ 2166588 w 3820775"/>
                <a:gd name="connsiteY183" fmla="*/ 80348 h 3820775"/>
                <a:gd name="connsiteX184" fmla="*/ 1685678 w 3820775"/>
                <a:gd name="connsiteY184" fmla="*/ 13194 h 3820775"/>
                <a:gd name="connsiteX185" fmla="*/ 1693328 w 3820775"/>
                <a:gd name="connsiteY185" fmla="*/ 75232 h 3820775"/>
                <a:gd name="connsiteX186" fmla="*/ 1675178 w 3820775"/>
                <a:gd name="connsiteY186" fmla="*/ 77470 h 3820775"/>
                <a:gd name="connsiteX187" fmla="*/ 1667527 w 3820775"/>
                <a:gd name="connsiteY187" fmla="*/ 15432 h 3820775"/>
                <a:gd name="connsiteX188" fmla="*/ 1910387 w 3820775"/>
                <a:gd name="connsiteY188" fmla="*/ 0 h 3820775"/>
                <a:gd name="connsiteX189" fmla="*/ 1928675 w 3820775"/>
                <a:gd name="connsiteY189" fmla="*/ 0 h 3820775"/>
                <a:gd name="connsiteX190" fmla="*/ 1928675 w 3820775"/>
                <a:gd name="connsiteY190" fmla="*/ 62508 h 3820775"/>
                <a:gd name="connsiteX191" fmla="*/ 1910387 w 3820775"/>
                <a:gd name="connsiteY191" fmla="*/ 62508 h 38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820775" h="3820775">
                  <a:moveTo>
                    <a:pt x="1910387" y="3758267"/>
                  </a:moveTo>
                  <a:lnTo>
                    <a:pt x="1928675" y="3758267"/>
                  </a:lnTo>
                  <a:lnTo>
                    <a:pt x="1928675" y="3820775"/>
                  </a:lnTo>
                  <a:lnTo>
                    <a:pt x="1910387" y="3820775"/>
                  </a:lnTo>
                  <a:close/>
                  <a:moveTo>
                    <a:pt x="2145674" y="3743203"/>
                  </a:moveTo>
                  <a:lnTo>
                    <a:pt x="2153325" y="3805241"/>
                  </a:lnTo>
                  <a:lnTo>
                    <a:pt x="2135174" y="3807479"/>
                  </a:lnTo>
                  <a:lnTo>
                    <a:pt x="2127524" y="3745441"/>
                  </a:lnTo>
                  <a:close/>
                  <a:moveTo>
                    <a:pt x="1654180" y="3740413"/>
                  </a:moveTo>
                  <a:lnTo>
                    <a:pt x="1672292" y="3742949"/>
                  </a:lnTo>
                  <a:lnTo>
                    <a:pt x="1663625" y="3804853"/>
                  </a:lnTo>
                  <a:lnTo>
                    <a:pt x="1645514" y="3802318"/>
                  </a:lnTo>
                  <a:close/>
                  <a:moveTo>
                    <a:pt x="1432115" y="3695287"/>
                  </a:moveTo>
                  <a:lnTo>
                    <a:pt x="1449780" y="3700020"/>
                  </a:lnTo>
                  <a:lnTo>
                    <a:pt x="1433602" y="3760398"/>
                  </a:lnTo>
                  <a:lnTo>
                    <a:pt x="1415937" y="3755665"/>
                  </a:lnTo>
                  <a:close/>
                  <a:moveTo>
                    <a:pt x="2397523" y="3692887"/>
                  </a:moveTo>
                  <a:lnTo>
                    <a:pt x="2413701" y="3753265"/>
                  </a:lnTo>
                  <a:lnTo>
                    <a:pt x="2396036" y="3757998"/>
                  </a:lnTo>
                  <a:lnTo>
                    <a:pt x="2379858" y="3697620"/>
                  </a:lnTo>
                  <a:close/>
                  <a:moveTo>
                    <a:pt x="2612035" y="3619854"/>
                  </a:moveTo>
                  <a:lnTo>
                    <a:pt x="2635482" y="3677798"/>
                  </a:lnTo>
                  <a:lnTo>
                    <a:pt x="2618529" y="3684658"/>
                  </a:lnTo>
                  <a:lnTo>
                    <a:pt x="2595083" y="3626714"/>
                  </a:lnTo>
                  <a:close/>
                  <a:moveTo>
                    <a:pt x="1189260" y="3611730"/>
                  </a:moveTo>
                  <a:lnTo>
                    <a:pt x="1206098" y="3618867"/>
                  </a:lnTo>
                  <a:lnTo>
                    <a:pt x="1181705" y="3676419"/>
                  </a:lnTo>
                  <a:lnTo>
                    <a:pt x="1164867" y="3669282"/>
                  </a:lnTo>
                  <a:close/>
                  <a:moveTo>
                    <a:pt x="986440" y="3510681"/>
                  </a:moveTo>
                  <a:lnTo>
                    <a:pt x="1002278" y="3519825"/>
                  </a:lnTo>
                  <a:lnTo>
                    <a:pt x="971024" y="3573959"/>
                  </a:lnTo>
                  <a:lnTo>
                    <a:pt x="955186" y="3564815"/>
                  </a:lnTo>
                  <a:close/>
                  <a:moveTo>
                    <a:pt x="2842276" y="3506069"/>
                  </a:moveTo>
                  <a:lnTo>
                    <a:pt x="2873530" y="3560203"/>
                  </a:lnTo>
                  <a:lnTo>
                    <a:pt x="2857692" y="3569347"/>
                  </a:lnTo>
                  <a:lnTo>
                    <a:pt x="2826438" y="3515213"/>
                  </a:lnTo>
                  <a:close/>
                  <a:moveTo>
                    <a:pt x="3030577" y="3380020"/>
                  </a:moveTo>
                  <a:lnTo>
                    <a:pt x="3068221" y="3429921"/>
                  </a:lnTo>
                  <a:lnTo>
                    <a:pt x="3053622" y="3440935"/>
                  </a:lnTo>
                  <a:lnTo>
                    <a:pt x="3015977" y="3391034"/>
                  </a:lnTo>
                  <a:close/>
                  <a:moveTo>
                    <a:pt x="773483" y="3367116"/>
                  </a:moveTo>
                  <a:lnTo>
                    <a:pt x="787900" y="3378367"/>
                  </a:lnTo>
                  <a:lnTo>
                    <a:pt x="749442" y="3427645"/>
                  </a:lnTo>
                  <a:lnTo>
                    <a:pt x="735025" y="3416393"/>
                  </a:lnTo>
                  <a:close/>
                  <a:moveTo>
                    <a:pt x="603740" y="3217008"/>
                  </a:moveTo>
                  <a:lnTo>
                    <a:pt x="616671" y="3229939"/>
                  </a:lnTo>
                  <a:lnTo>
                    <a:pt x="572472" y="3274139"/>
                  </a:lnTo>
                  <a:lnTo>
                    <a:pt x="559540" y="3261207"/>
                  </a:lnTo>
                  <a:close/>
                  <a:moveTo>
                    <a:pt x="3223522" y="3210522"/>
                  </a:moveTo>
                  <a:lnTo>
                    <a:pt x="3267722" y="3254721"/>
                  </a:lnTo>
                  <a:lnTo>
                    <a:pt x="3254790" y="3267653"/>
                  </a:lnTo>
                  <a:lnTo>
                    <a:pt x="3210591" y="3223453"/>
                  </a:lnTo>
                  <a:close/>
                  <a:moveTo>
                    <a:pt x="3372775" y="3040027"/>
                  </a:moveTo>
                  <a:lnTo>
                    <a:pt x="3422053" y="3078485"/>
                  </a:lnTo>
                  <a:lnTo>
                    <a:pt x="3410801" y="3092902"/>
                  </a:lnTo>
                  <a:lnTo>
                    <a:pt x="3361524" y="3054444"/>
                  </a:lnTo>
                  <a:close/>
                  <a:moveTo>
                    <a:pt x="435196" y="3023216"/>
                  </a:moveTo>
                  <a:lnTo>
                    <a:pt x="446210" y="3037816"/>
                  </a:lnTo>
                  <a:lnTo>
                    <a:pt x="396309" y="3075460"/>
                  </a:lnTo>
                  <a:lnTo>
                    <a:pt x="385295" y="3060861"/>
                  </a:lnTo>
                  <a:close/>
                  <a:moveTo>
                    <a:pt x="310082" y="2834284"/>
                  </a:moveTo>
                  <a:lnTo>
                    <a:pt x="319226" y="2850122"/>
                  </a:lnTo>
                  <a:lnTo>
                    <a:pt x="265092" y="2881376"/>
                  </a:lnTo>
                  <a:lnTo>
                    <a:pt x="255948" y="2865538"/>
                  </a:lnTo>
                  <a:close/>
                  <a:moveTo>
                    <a:pt x="3515276" y="2826366"/>
                  </a:moveTo>
                  <a:lnTo>
                    <a:pt x="3569410" y="2857620"/>
                  </a:lnTo>
                  <a:lnTo>
                    <a:pt x="3560266" y="2873458"/>
                  </a:lnTo>
                  <a:lnTo>
                    <a:pt x="3506132" y="2842204"/>
                  </a:lnTo>
                  <a:close/>
                  <a:moveTo>
                    <a:pt x="3615327" y="2623040"/>
                  </a:moveTo>
                  <a:lnTo>
                    <a:pt x="3672879" y="2647434"/>
                  </a:lnTo>
                  <a:lnTo>
                    <a:pt x="3665742" y="2664272"/>
                  </a:lnTo>
                  <a:lnTo>
                    <a:pt x="3608190" y="2639878"/>
                  </a:lnTo>
                  <a:close/>
                  <a:moveTo>
                    <a:pt x="197438" y="2603475"/>
                  </a:moveTo>
                  <a:lnTo>
                    <a:pt x="204298" y="2620428"/>
                  </a:lnTo>
                  <a:lnTo>
                    <a:pt x="146354" y="2643875"/>
                  </a:lnTo>
                  <a:lnTo>
                    <a:pt x="139494" y="2626922"/>
                  </a:lnTo>
                  <a:close/>
                  <a:moveTo>
                    <a:pt x="125479" y="2388613"/>
                  </a:moveTo>
                  <a:lnTo>
                    <a:pt x="130212" y="2406277"/>
                  </a:lnTo>
                  <a:lnTo>
                    <a:pt x="69834" y="2422456"/>
                  </a:lnTo>
                  <a:lnTo>
                    <a:pt x="65101" y="2404791"/>
                  </a:lnTo>
                  <a:close/>
                  <a:moveTo>
                    <a:pt x="3697672" y="2379778"/>
                  </a:moveTo>
                  <a:lnTo>
                    <a:pt x="3758050" y="2395956"/>
                  </a:lnTo>
                  <a:lnTo>
                    <a:pt x="3753317" y="2413621"/>
                  </a:lnTo>
                  <a:lnTo>
                    <a:pt x="3692939" y="2397442"/>
                  </a:lnTo>
                  <a:close/>
                  <a:moveTo>
                    <a:pt x="3741688" y="2157500"/>
                  </a:moveTo>
                  <a:lnTo>
                    <a:pt x="3803592" y="2166167"/>
                  </a:lnTo>
                  <a:lnTo>
                    <a:pt x="3801057" y="2184278"/>
                  </a:lnTo>
                  <a:lnTo>
                    <a:pt x="3739152" y="2175612"/>
                  </a:lnTo>
                  <a:close/>
                  <a:moveTo>
                    <a:pt x="76412" y="2136514"/>
                  </a:moveTo>
                  <a:lnTo>
                    <a:pt x="78650" y="2154664"/>
                  </a:lnTo>
                  <a:lnTo>
                    <a:pt x="16612" y="2162315"/>
                  </a:lnTo>
                  <a:lnTo>
                    <a:pt x="14374" y="2144164"/>
                  </a:lnTo>
                  <a:close/>
                  <a:moveTo>
                    <a:pt x="3758267" y="1901215"/>
                  </a:moveTo>
                  <a:lnTo>
                    <a:pt x="3820775" y="1901215"/>
                  </a:lnTo>
                  <a:lnTo>
                    <a:pt x="3820775" y="1919503"/>
                  </a:lnTo>
                  <a:lnTo>
                    <a:pt x="3758267" y="1919503"/>
                  </a:lnTo>
                  <a:close/>
                  <a:moveTo>
                    <a:pt x="0" y="1901215"/>
                  </a:moveTo>
                  <a:lnTo>
                    <a:pt x="62508" y="1901215"/>
                  </a:lnTo>
                  <a:lnTo>
                    <a:pt x="62508" y="1919503"/>
                  </a:lnTo>
                  <a:lnTo>
                    <a:pt x="0" y="1919503"/>
                  </a:lnTo>
                  <a:close/>
                  <a:moveTo>
                    <a:pt x="3806422" y="1676517"/>
                  </a:moveTo>
                  <a:lnTo>
                    <a:pt x="3808660" y="1694667"/>
                  </a:lnTo>
                  <a:lnTo>
                    <a:pt x="3746622" y="1702318"/>
                  </a:lnTo>
                  <a:lnTo>
                    <a:pt x="3744384" y="1684167"/>
                  </a:lnTo>
                  <a:close/>
                  <a:moveTo>
                    <a:pt x="19719" y="1636425"/>
                  </a:moveTo>
                  <a:lnTo>
                    <a:pt x="81624" y="1645092"/>
                  </a:lnTo>
                  <a:lnTo>
                    <a:pt x="79088" y="1663203"/>
                  </a:lnTo>
                  <a:lnTo>
                    <a:pt x="17184" y="1654537"/>
                  </a:lnTo>
                  <a:close/>
                  <a:moveTo>
                    <a:pt x="3755688" y="1415902"/>
                  </a:moveTo>
                  <a:lnTo>
                    <a:pt x="3760421" y="1433566"/>
                  </a:lnTo>
                  <a:lnTo>
                    <a:pt x="3700043" y="1449745"/>
                  </a:lnTo>
                  <a:lnTo>
                    <a:pt x="3695310" y="1432080"/>
                  </a:lnTo>
                  <a:close/>
                  <a:moveTo>
                    <a:pt x="67463" y="1407067"/>
                  </a:moveTo>
                  <a:lnTo>
                    <a:pt x="127841" y="1423245"/>
                  </a:lnTo>
                  <a:lnTo>
                    <a:pt x="123108" y="1440910"/>
                  </a:lnTo>
                  <a:lnTo>
                    <a:pt x="62730" y="1424731"/>
                  </a:lnTo>
                  <a:close/>
                  <a:moveTo>
                    <a:pt x="3681296" y="1193754"/>
                  </a:moveTo>
                  <a:lnTo>
                    <a:pt x="3688156" y="1210707"/>
                  </a:lnTo>
                  <a:lnTo>
                    <a:pt x="3630212" y="1234154"/>
                  </a:lnTo>
                  <a:lnTo>
                    <a:pt x="3623352" y="1217201"/>
                  </a:lnTo>
                  <a:close/>
                  <a:moveTo>
                    <a:pt x="155044" y="1156403"/>
                  </a:moveTo>
                  <a:lnTo>
                    <a:pt x="212596" y="1180797"/>
                  </a:lnTo>
                  <a:lnTo>
                    <a:pt x="205459" y="1197635"/>
                  </a:lnTo>
                  <a:lnTo>
                    <a:pt x="147907" y="1173241"/>
                  </a:lnTo>
                  <a:close/>
                  <a:moveTo>
                    <a:pt x="3564836" y="955151"/>
                  </a:moveTo>
                  <a:lnTo>
                    <a:pt x="3573980" y="970989"/>
                  </a:lnTo>
                  <a:lnTo>
                    <a:pt x="3519846" y="1002243"/>
                  </a:lnTo>
                  <a:lnTo>
                    <a:pt x="3510702" y="986405"/>
                  </a:lnTo>
                  <a:close/>
                  <a:moveTo>
                    <a:pt x="260522" y="947233"/>
                  </a:moveTo>
                  <a:lnTo>
                    <a:pt x="314656" y="978487"/>
                  </a:lnTo>
                  <a:lnTo>
                    <a:pt x="305512" y="994325"/>
                  </a:lnTo>
                  <a:lnTo>
                    <a:pt x="251378" y="963071"/>
                  </a:lnTo>
                  <a:close/>
                  <a:moveTo>
                    <a:pt x="3435483" y="759843"/>
                  </a:moveTo>
                  <a:lnTo>
                    <a:pt x="3446497" y="774443"/>
                  </a:lnTo>
                  <a:lnTo>
                    <a:pt x="3396596" y="812087"/>
                  </a:lnTo>
                  <a:lnTo>
                    <a:pt x="3385582" y="797488"/>
                  </a:lnTo>
                  <a:close/>
                  <a:moveTo>
                    <a:pt x="409993" y="727778"/>
                  </a:moveTo>
                  <a:lnTo>
                    <a:pt x="459270" y="766235"/>
                  </a:lnTo>
                  <a:lnTo>
                    <a:pt x="448019" y="780652"/>
                  </a:lnTo>
                  <a:lnTo>
                    <a:pt x="398741" y="742195"/>
                  </a:lnTo>
                  <a:close/>
                  <a:moveTo>
                    <a:pt x="3261236" y="559510"/>
                  </a:moveTo>
                  <a:lnTo>
                    <a:pt x="3274168" y="572442"/>
                  </a:lnTo>
                  <a:lnTo>
                    <a:pt x="3229968" y="616642"/>
                  </a:lnTo>
                  <a:lnTo>
                    <a:pt x="3217037" y="603710"/>
                  </a:lnTo>
                  <a:close/>
                  <a:moveTo>
                    <a:pt x="566026" y="553024"/>
                  </a:moveTo>
                  <a:lnTo>
                    <a:pt x="610225" y="597224"/>
                  </a:lnTo>
                  <a:lnTo>
                    <a:pt x="597294" y="610156"/>
                  </a:lnTo>
                  <a:lnTo>
                    <a:pt x="553094" y="565956"/>
                  </a:lnTo>
                  <a:close/>
                  <a:moveTo>
                    <a:pt x="3085732" y="404333"/>
                  </a:moveTo>
                  <a:lnTo>
                    <a:pt x="3100149" y="415584"/>
                  </a:lnTo>
                  <a:lnTo>
                    <a:pt x="3061691" y="464862"/>
                  </a:lnTo>
                  <a:lnTo>
                    <a:pt x="3047274" y="453610"/>
                  </a:lnTo>
                  <a:close/>
                  <a:moveTo>
                    <a:pt x="767202" y="379735"/>
                  </a:moveTo>
                  <a:lnTo>
                    <a:pt x="804847" y="429636"/>
                  </a:lnTo>
                  <a:lnTo>
                    <a:pt x="790247" y="440650"/>
                  </a:lnTo>
                  <a:lnTo>
                    <a:pt x="752603" y="390748"/>
                  </a:lnTo>
                  <a:close/>
                  <a:moveTo>
                    <a:pt x="2865574" y="255926"/>
                  </a:moveTo>
                  <a:lnTo>
                    <a:pt x="2881412" y="265070"/>
                  </a:lnTo>
                  <a:lnTo>
                    <a:pt x="2850158" y="319204"/>
                  </a:lnTo>
                  <a:lnTo>
                    <a:pt x="2834320" y="310060"/>
                  </a:lnTo>
                  <a:close/>
                  <a:moveTo>
                    <a:pt x="963142" y="251314"/>
                  </a:moveTo>
                  <a:lnTo>
                    <a:pt x="994396" y="305448"/>
                  </a:lnTo>
                  <a:lnTo>
                    <a:pt x="978558" y="314592"/>
                  </a:lnTo>
                  <a:lnTo>
                    <a:pt x="947304" y="260458"/>
                  </a:lnTo>
                  <a:close/>
                  <a:moveTo>
                    <a:pt x="2655897" y="151449"/>
                  </a:moveTo>
                  <a:lnTo>
                    <a:pt x="2672735" y="158586"/>
                  </a:lnTo>
                  <a:lnTo>
                    <a:pt x="2648342" y="216137"/>
                  </a:lnTo>
                  <a:lnTo>
                    <a:pt x="2631504" y="209001"/>
                  </a:lnTo>
                  <a:close/>
                  <a:moveTo>
                    <a:pt x="1202315" y="135997"/>
                  </a:moveTo>
                  <a:lnTo>
                    <a:pt x="1225761" y="193941"/>
                  </a:lnTo>
                  <a:lnTo>
                    <a:pt x="1208809" y="200801"/>
                  </a:lnTo>
                  <a:lnTo>
                    <a:pt x="1185362" y="142857"/>
                  </a:lnTo>
                  <a:close/>
                  <a:moveTo>
                    <a:pt x="2404828" y="65079"/>
                  </a:moveTo>
                  <a:lnTo>
                    <a:pt x="2422493" y="69813"/>
                  </a:lnTo>
                  <a:lnTo>
                    <a:pt x="2406315" y="130191"/>
                  </a:lnTo>
                  <a:lnTo>
                    <a:pt x="2388650" y="125458"/>
                  </a:lnTo>
                  <a:close/>
                  <a:moveTo>
                    <a:pt x="1424810" y="62679"/>
                  </a:moveTo>
                  <a:lnTo>
                    <a:pt x="1440988" y="123057"/>
                  </a:lnTo>
                  <a:lnTo>
                    <a:pt x="1423323" y="127791"/>
                  </a:lnTo>
                  <a:lnTo>
                    <a:pt x="1407145" y="67413"/>
                  </a:lnTo>
                  <a:close/>
                  <a:moveTo>
                    <a:pt x="2175255" y="18444"/>
                  </a:moveTo>
                  <a:lnTo>
                    <a:pt x="2193366" y="20980"/>
                  </a:lnTo>
                  <a:lnTo>
                    <a:pt x="2184700" y="82884"/>
                  </a:lnTo>
                  <a:lnTo>
                    <a:pt x="2166588" y="80348"/>
                  </a:lnTo>
                  <a:close/>
                  <a:moveTo>
                    <a:pt x="1685678" y="13194"/>
                  </a:moveTo>
                  <a:lnTo>
                    <a:pt x="1693328" y="75232"/>
                  </a:lnTo>
                  <a:lnTo>
                    <a:pt x="1675178" y="77470"/>
                  </a:lnTo>
                  <a:lnTo>
                    <a:pt x="1667527" y="15432"/>
                  </a:lnTo>
                  <a:close/>
                  <a:moveTo>
                    <a:pt x="1910387" y="0"/>
                  </a:moveTo>
                  <a:lnTo>
                    <a:pt x="1928675" y="0"/>
                  </a:lnTo>
                  <a:lnTo>
                    <a:pt x="1928675" y="62508"/>
                  </a:lnTo>
                  <a:lnTo>
                    <a:pt x="1910387" y="625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84" name="文本框 183"/>
            <p:cNvSpPr txBox="1"/>
            <p:nvPr/>
          </p:nvSpPr>
          <p:spPr>
            <a:xfrm>
              <a:off x="6965" y="5197"/>
              <a:ext cx="5476" cy="2776"/>
            </a:xfrm>
            <a:prstGeom prst="rect">
              <a:avLst/>
            </a:prstGeom>
            <a:noFill/>
          </p:spPr>
          <p:txBody>
            <a:bodyPr wrap="square" rtlCol="0">
              <a:spAutoFit/>
              <a:scene3d>
                <a:camera prst="orthographicFront"/>
                <a:lightRig rig="threePt" dir="t"/>
              </a:scene3d>
            </a:bodyPr>
            <a:p>
              <a:pPr algn="ctr"/>
              <a:r>
                <a:rPr lang="en-US" altLang="zh-CN" sz="2000" b="1" dirty="0">
                  <a:solidFill>
                    <a:srgbClr val="0D6FC6"/>
                  </a:solidFill>
                  <a:latin typeface="微软雅黑" panose="020B0503020204020204" charset="-122"/>
                  <a:ea typeface="微软雅黑" panose="020B0503020204020204" charset="-122"/>
                  <a:sym typeface="+mn-ea"/>
                </a:rPr>
                <a:t>New  Growth Drivers for Economic Development</a:t>
              </a:r>
              <a:endParaRPr lang="en-US" altLang="zh-CN" sz="2000" b="1" dirty="0">
                <a:solidFill>
                  <a:srgbClr val="0D6FC6"/>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grpSp>
      <p:grpSp>
        <p:nvGrpSpPr>
          <p:cNvPr id="20" name="组合 19"/>
          <p:cNvGrpSpPr/>
          <p:nvPr/>
        </p:nvGrpSpPr>
        <p:grpSpPr>
          <a:xfrm>
            <a:off x="925354" y="1503998"/>
            <a:ext cx="2044541" cy="684371"/>
            <a:chOff x="10529" y="3319"/>
            <a:chExt cx="4293" cy="1437"/>
          </a:xfrm>
        </p:grpSpPr>
        <p:sp>
          <p:nvSpPr>
            <p:cNvPr id="186" name="椭圆 185"/>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87" name="组合 186"/>
            <p:cNvGrpSpPr/>
            <p:nvPr/>
          </p:nvGrpSpPr>
          <p:grpSpPr>
            <a:xfrm>
              <a:off x="10529" y="3319"/>
              <a:ext cx="1388" cy="1388"/>
              <a:chOff x="7010870" y="1260613"/>
              <a:chExt cx="729590" cy="729590"/>
            </a:xfrm>
            <a:solidFill>
              <a:srgbClr val="0F6FC6"/>
            </a:solidFill>
          </p:grpSpPr>
          <p:sp>
            <p:nvSpPr>
              <p:cNvPr id="188" name="空心弧 187"/>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89" name="空心弧 188"/>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190" name="空心弧 189"/>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191" name="文本框 190"/>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1</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193" name="文本框 192"/>
            <p:cNvSpPr txBox="1"/>
            <p:nvPr/>
          </p:nvSpPr>
          <p:spPr>
            <a:xfrm>
              <a:off x="11911" y="3401"/>
              <a:ext cx="2911" cy="1355"/>
            </a:xfrm>
            <a:prstGeom prst="rect">
              <a:avLst/>
            </a:prstGeom>
            <a:noFill/>
          </p:spPr>
          <p:txBody>
            <a:bodyPr wrap="none" rtlCol="0">
              <a:spAutoFit/>
            </a:bodyPr>
            <a:p>
              <a:pPr algn="ctr"/>
              <a:r>
                <a:rPr lang="en-US" altLang="zh-CN" sz="1800" b="1" dirty="0">
                  <a:solidFill>
                    <a:srgbClr val="0D6FC6"/>
                  </a:solidFill>
                  <a:latin typeface="微软雅黑" panose="020B0503020204020204" charset="-122"/>
                  <a:ea typeface="微软雅黑" panose="020B0503020204020204" charset="-122"/>
                  <a:sym typeface="+mn-ea"/>
                </a:rPr>
                <a:t>Personnel </a:t>
              </a:r>
              <a:endParaRPr lang="en-US" altLang="zh-CN" sz="1800" b="1" dirty="0">
                <a:solidFill>
                  <a:srgbClr val="0D6FC6"/>
                </a:solidFill>
                <a:latin typeface="微软雅黑" panose="020B0503020204020204" charset="-122"/>
                <a:ea typeface="微软雅黑" panose="020B0503020204020204" charset="-122"/>
                <a:sym typeface="+mn-ea"/>
              </a:endParaRPr>
            </a:p>
            <a:p>
              <a:pPr algn="ctr"/>
              <a:r>
                <a:rPr lang="en-US" altLang="zh-CN" sz="1800" b="1" dirty="0">
                  <a:solidFill>
                    <a:srgbClr val="0D6FC6"/>
                  </a:solidFill>
                  <a:latin typeface="微软雅黑" panose="020B0503020204020204" charset="-122"/>
                  <a:ea typeface="微软雅黑" panose="020B0503020204020204" charset="-122"/>
                  <a:sym typeface="+mn-ea"/>
                </a:rPr>
                <a:t>Training</a:t>
              </a:r>
              <a:endParaRPr lang="en-US" altLang="zh-CN" sz="1800" b="1" dirty="0">
                <a:solidFill>
                  <a:srgbClr val="0D6FC6"/>
                </a:solidFill>
                <a:latin typeface="微软雅黑" panose="020B0503020204020204" charset="-122"/>
                <a:ea typeface="微软雅黑" panose="020B0503020204020204" charset="-122"/>
                <a:sym typeface="+mn-ea"/>
              </a:endParaRPr>
            </a:p>
          </p:txBody>
        </p:sp>
      </p:grpSp>
      <p:grpSp>
        <p:nvGrpSpPr>
          <p:cNvPr id="21" name="组合 20"/>
          <p:cNvGrpSpPr/>
          <p:nvPr/>
        </p:nvGrpSpPr>
        <p:grpSpPr>
          <a:xfrm>
            <a:off x="386239" y="2446496"/>
            <a:ext cx="2289334" cy="661035"/>
            <a:chOff x="10529" y="3319"/>
            <a:chExt cx="4807" cy="1388"/>
          </a:xfrm>
        </p:grpSpPr>
        <p:sp>
          <p:nvSpPr>
            <p:cNvPr id="22" name="椭圆 21"/>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3" name="组合 22"/>
            <p:cNvGrpSpPr/>
            <p:nvPr/>
          </p:nvGrpSpPr>
          <p:grpSpPr>
            <a:xfrm>
              <a:off x="10529" y="3319"/>
              <a:ext cx="1388" cy="1388"/>
              <a:chOff x="7010870" y="1260613"/>
              <a:chExt cx="729590" cy="729590"/>
            </a:xfrm>
            <a:solidFill>
              <a:srgbClr val="0F6FC6"/>
            </a:solidFill>
          </p:grpSpPr>
          <p:sp>
            <p:nvSpPr>
              <p:cNvPr id="24" name="空心弧 23"/>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25" name="空心弧 24"/>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26" name="空心弧 25"/>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27" name="文本框 26"/>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2</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28" name="文本框 27"/>
            <p:cNvSpPr txBox="1"/>
            <p:nvPr/>
          </p:nvSpPr>
          <p:spPr>
            <a:xfrm>
              <a:off x="11815" y="3482"/>
              <a:ext cx="3521" cy="1225"/>
            </a:xfrm>
            <a:prstGeom prst="rect">
              <a:avLst/>
            </a:prstGeom>
            <a:noFill/>
          </p:spPr>
          <p:txBody>
            <a:bodyPr wrap="none" rtlCol="0">
              <a:spAutoFit/>
            </a:bodyPr>
            <a:p>
              <a:pPr algn="ctr"/>
              <a:r>
                <a:rPr lang="en-US" altLang="zh-CN" sz="1600" b="1" dirty="0">
                  <a:solidFill>
                    <a:srgbClr val="0D6FC6"/>
                  </a:solidFill>
                  <a:latin typeface="微软雅黑" panose="020B0503020204020204" charset="-122"/>
                  <a:ea typeface="微软雅黑" panose="020B0503020204020204" charset="-122"/>
                  <a:sym typeface="+mn-ea"/>
                </a:rPr>
                <a:t>Enterprise </a:t>
              </a:r>
              <a:endParaRPr lang="en-US" altLang="zh-CN" sz="1600" b="1" dirty="0">
                <a:solidFill>
                  <a:srgbClr val="0D6FC6"/>
                </a:solidFill>
                <a:latin typeface="微软雅黑" panose="020B0503020204020204" charset="-122"/>
                <a:ea typeface="微软雅黑" panose="020B0503020204020204" charset="-122"/>
                <a:sym typeface="+mn-ea"/>
              </a:endParaRPr>
            </a:p>
            <a:p>
              <a:pPr algn="ctr"/>
              <a:r>
                <a:rPr lang="en-US" altLang="zh-CN" sz="1600" b="1" dirty="0">
                  <a:solidFill>
                    <a:srgbClr val="0D6FC6"/>
                  </a:solidFill>
                  <a:latin typeface="微软雅黑" panose="020B0503020204020204" charset="-122"/>
                  <a:ea typeface="微软雅黑" panose="020B0503020204020204" charset="-122"/>
                  <a:sym typeface="+mn-ea"/>
                </a:rPr>
                <a:t>Empowerment</a:t>
              </a:r>
              <a:endParaRPr lang="en-US" altLang="zh-CN" sz="1600" b="1" dirty="0">
                <a:solidFill>
                  <a:srgbClr val="0D6FC6"/>
                </a:solidFill>
                <a:latin typeface="微软雅黑" panose="020B0503020204020204" charset="-122"/>
                <a:ea typeface="微软雅黑" panose="020B0503020204020204" charset="-122"/>
                <a:sym typeface="+mn-ea"/>
              </a:endParaRPr>
            </a:p>
          </p:txBody>
        </p:sp>
      </p:grpSp>
      <p:grpSp>
        <p:nvGrpSpPr>
          <p:cNvPr id="29" name="组合 28"/>
          <p:cNvGrpSpPr/>
          <p:nvPr/>
        </p:nvGrpSpPr>
        <p:grpSpPr>
          <a:xfrm>
            <a:off x="840581" y="3444716"/>
            <a:ext cx="1952149" cy="668655"/>
            <a:chOff x="10529" y="3319"/>
            <a:chExt cx="4099" cy="1404"/>
          </a:xfrm>
        </p:grpSpPr>
        <p:sp>
          <p:nvSpPr>
            <p:cNvPr id="30" name="椭圆 29"/>
            <p:cNvSpPr/>
            <p:nvPr/>
          </p:nvSpPr>
          <p:spPr>
            <a:xfrm>
              <a:off x="10708" y="3498"/>
              <a:ext cx="1029" cy="1029"/>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1" name="组合 30"/>
            <p:cNvGrpSpPr/>
            <p:nvPr/>
          </p:nvGrpSpPr>
          <p:grpSpPr>
            <a:xfrm>
              <a:off x="10529" y="3319"/>
              <a:ext cx="1388" cy="1388"/>
              <a:chOff x="7010870" y="1260613"/>
              <a:chExt cx="729590" cy="729590"/>
            </a:xfrm>
            <a:solidFill>
              <a:srgbClr val="0F6FC6"/>
            </a:solidFill>
          </p:grpSpPr>
          <p:sp>
            <p:nvSpPr>
              <p:cNvPr id="32" name="空心弧 31"/>
              <p:cNvSpPr/>
              <p:nvPr/>
            </p:nvSpPr>
            <p:spPr>
              <a:xfrm>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33" name="空心弧 32"/>
              <p:cNvSpPr/>
              <p:nvPr/>
            </p:nvSpPr>
            <p:spPr>
              <a:xfrm rot="144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34" name="空心弧 33"/>
              <p:cNvSpPr/>
              <p:nvPr/>
            </p:nvSpPr>
            <p:spPr>
              <a:xfrm rot="7200000">
                <a:off x="7010870" y="1260613"/>
                <a:ext cx="729590" cy="729590"/>
              </a:xfrm>
              <a:prstGeom prst="blockArc">
                <a:avLst>
                  <a:gd name="adj1" fmla="val 12386624"/>
                  <a:gd name="adj2" fmla="val 17714173"/>
                  <a:gd name="adj3" fmla="val 82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35" name="文本框 34"/>
            <p:cNvSpPr txBox="1"/>
            <p:nvPr/>
          </p:nvSpPr>
          <p:spPr>
            <a:xfrm>
              <a:off x="10779" y="3651"/>
              <a:ext cx="873" cy="773"/>
            </a:xfrm>
            <a:prstGeom prst="rect">
              <a:avLst/>
            </a:prstGeom>
            <a:noFill/>
          </p:spPr>
          <p:txBody>
            <a:bodyPr wrap="square" rtlCol="0">
              <a:spAutoFit/>
            </a:bodyPr>
            <a:p>
              <a:pPr algn="ctr"/>
              <a:r>
                <a:rPr lang="en-US" altLang="zh-CN" sz="1800" dirty="0" smtClean="0">
                  <a:solidFill>
                    <a:srgbClr val="0F6FC6"/>
                  </a:solidFill>
                  <a:latin typeface="微软雅黑" panose="020B0503020204020204" charset="-122"/>
                  <a:ea typeface="微软雅黑" panose="020B0503020204020204" charset="-122"/>
                </a:rPr>
                <a:t>3</a:t>
              </a:r>
              <a:endParaRPr lang="en-US" altLang="zh-CN" sz="1800" dirty="0" smtClean="0">
                <a:solidFill>
                  <a:srgbClr val="0F6FC6"/>
                </a:solidFill>
                <a:latin typeface="微软雅黑" panose="020B0503020204020204" charset="-122"/>
                <a:ea typeface="微软雅黑" panose="020B0503020204020204" charset="-122"/>
              </a:endParaRPr>
            </a:p>
          </p:txBody>
        </p:sp>
        <p:sp>
          <p:nvSpPr>
            <p:cNvPr id="36" name="文本框 35"/>
            <p:cNvSpPr txBox="1"/>
            <p:nvPr/>
          </p:nvSpPr>
          <p:spPr>
            <a:xfrm>
              <a:off x="12171" y="3498"/>
              <a:ext cx="2457" cy="1225"/>
            </a:xfrm>
            <a:prstGeom prst="rect">
              <a:avLst/>
            </a:prstGeom>
            <a:noFill/>
          </p:spPr>
          <p:txBody>
            <a:bodyPr wrap="none" rtlCol="0">
              <a:spAutoFit/>
            </a:bodyPr>
            <a:p>
              <a:pPr algn="ctr"/>
              <a:r>
                <a:rPr lang="en-US" altLang="zh-CN" sz="1600" b="1" dirty="0">
                  <a:solidFill>
                    <a:srgbClr val="0D6FC6"/>
                  </a:solidFill>
                  <a:latin typeface="微软雅黑" panose="020B0503020204020204" charset="-122"/>
                  <a:ea typeface="微软雅黑" panose="020B0503020204020204" charset="-122"/>
                  <a:sym typeface="+mn-ea"/>
                </a:rPr>
                <a:t>Resource </a:t>
              </a:r>
              <a:endParaRPr lang="en-US" altLang="zh-CN" sz="1600" b="1" dirty="0">
                <a:solidFill>
                  <a:srgbClr val="0D6FC6"/>
                </a:solidFill>
                <a:latin typeface="微软雅黑" panose="020B0503020204020204" charset="-122"/>
                <a:ea typeface="微软雅黑" panose="020B0503020204020204" charset="-122"/>
                <a:sym typeface="+mn-ea"/>
              </a:endParaRPr>
            </a:p>
            <a:p>
              <a:pPr algn="ctr"/>
              <a:r>
                <a:rPr lang="en-US" altLang="zh-CN" sz="1600" b="1" dirty="0">
                  <a:solidFill>
                    <a:srgbClr val="0D6FC6"/>
                  </a:solidFill>
                  <a:latin typeface="微软雅黑" panose="020B0503020204020204" charset="-122"/>
                  <a:ea typeface="微软雅黑" panose="020B0503020204020204" charset="-122"/>
                  <a:sym typeface="+mn-ea"/>
                </a:rPr>
                <a:t>Exchange</a:t>
              </a:r>
              <a:endParaRPr lang="en-US" altLang="zh-CN" sz="1600" b="1" dirty="0">
                <a:solidFill>
                  <a:srgbClr val="0D6FC6"/>
                </a:solidFill>
                <a:latin typeface="微软雅黑" panose="020B0503020204020204" charset="-122"/>
                <a:ea typeface="微软雅黑" panose="020B0503020204020204" charset="-122"/>
                <a:sym typeface="+mn-ea"/>
              </a:endParaRPr>
            </a:p>
          </p:txBody>
        </p:sp>
      </p:grpSp>
    </p:spTree>
  </p:cSld>
  <p:clrMapOvr>
    <a:masterClrMapping/>
  </p:clrMapOvr>
  <p:transition advTm="300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8610" name="文本框 33"/>
          <p:cNvSpPr txBox="1"/>
          <p:nvPr/>
        </p:nvSpPr>
        <p:spPr>
          <a:xfrm>
            <a:off x="881914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grpSp>
        <p:nvGrpSpPr>
          <p:cNvPr id="45" name="组合 6"/>
          <p:cNvGrpSpPr/>
          <p:nvPr/>
        </p:nvGrpSpPr>
        <p:grpSpPr>
          <a:xfrm>
            <a:off x="244931" y="267295"/>
            <a:ext cx="3197903" cy="490156"/>
            <a:chOff x="326575" y="356393"/>
            <a:chExt cx="4263869" cy="653541"/>
          </a:xfrm>
        </p:grpSpPr>
        <p:sp>
          <p:nvSpPr>
            <p:cNvPr id="1048611"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612" name="文本框 8"/>
            <p:cNvSpPr txBox="1"/>
            <p:nvPr/>
          </p:nvSpPr>
          <p:spPr>
            <a:xfrm>
              <a:off x="963596" y="421552"/>
              <a:ext cx="3626848" cy="552027"/>
            </a:xfrm>
            <a:prstGeom prst="rect">
              <a:avLst/>
            </a:prstGeom>
            <a:noFill/>
          </p:spPr>
          <p:txBody>
            <a:bodyPr wrap="square" rtlCol="0">
              <a:spAutoFit/>
            </a:bodyPr>
            <a:lstStyle/>
            <a:p>
              <a:pPr lvl="0"/>
              <a:r>
                <a:rPr lang="zh-CN" altLang="en-US" sz="2100" dirty="0">
                  <a:solidFill>
                    <a:schemeClr val="bg1"/>
                  </a:solidFill>
                  <a:latin typeface="微软雅黑" panose="020B0503020204020204" charset="-122"/>
                  <a:ea typeface="微软雅黑" panose="020B0503020204020204" charset="-122"/>
                </a:rPr>
                <a:t>理念阐述</a:t>
              </a:r>
              <a:endParaRPr lang="zh-CN" altLang="en-US" sz="2100" dirty="0">
                <a:solidFill>
                  <a:schemeClr val="bg1"/>
                </a:solidFill>
                <a:latin typeface="微软雅黑" panose="020B0503020204020204" charset="-122"/>
                <a:ea typeface="微软雅黑" panose="020B0503020204020204" charset="-122"/>
              </a:endParaRPr>
            </a:p>
          </p:txBody>
        </p:sp>
      </p:grpSp>
      <p:sp>
        <p:nvSpPr>
          <p:cNvPr id="1048847" name="Shape"/>
          <p:cNvSpPr/>
          <p:nvPr/>
        </p:nvSpPr>
        <p:spPr>
          <a:xfrm>
            <a:off x="4765834" y="2165033"/>
            <a:ext cx="307181" cy="265748"/>
          </a:xfrm>
          <a:custGeom>
            <a:avLst/>
            <a:gdLst/>
            <a:ahLst/>
            <a:cxnLst>
              <a:cxn ang="0">
                <a:pos x="wd2" y="hd2"/>
              </a:cxn>
              <a:cxn ang="5400000">
                <a:pos x="wd2" y="hd2"/>
              </a:cxn>
              <a:cxn ang="10800000">
                <a:pos x="wd2" y="hd2"/>
              </a:cxn>
              <a:cxn ang="16200000">
                <a:pos x="wd2" y="hd2"/>
              </a:cxn>
            </a:cxnLst>
            <a:rect l="0" t="0" r="r" b="b"/>
            <a:pathLst>
              <a:path w="21321" h="21480" extrusionOk="0">
                <a:moveTo>
                  <a:pt x="9783" y="16894"/>
                </a:moveTo>
                <a:cubicBezTo>
                  <a:pt x="9938" y="16970"/>
                  <a:pt x="10003" y="17124"/>
                  <a:pt x="9885" y="17332"/>
                </a:cubicBezTo>
                <a:cubicBezTo>
                  <a:pt x="9392" y="18361"/>
                  <a:pt x="8169" y="20221"/>
                  <a:pt x="6453" y="21052"/>
                </a:cubicBezTo>
                <a:cubicBezTo>
                  <a:pt x="5959" y="21250"/>
                  <a:pt x="5466" y="21052"/>
                  <a:pt x="5724" y="20636"/>
                </a:cubicBezTo>
                <a:cubicBezTo>
                  <a:pt x="6195" y="19607"/>
                  <a:pt x="7182" y="17965"/>
                  <a:pt x="9133" y="16916"/>
                </a:cubicBezTo>
                <a:cubicBezTo>
                  <a:pt x="9380" y="16817"/>
                  <a:pt x="9627" y="16817"/>
                  <a:pt x="9783" y="16894"/>
                </a:cubicBezTo>
                <a:close/>
                <a:moveTo>
                  <a:pt x="7507" y="15415"/>
                </a:moveTo>
                <a:cubicBezTo>
                  <a:pt x="7657" y="15491"/>
                  <a:pt x="7716" y="15644"/>
                  <a:pt x="7598" y="15841"/>
                </a:cubicBezTo>
                <a:cubicBezTo>
                  <a:pt x="6870" y="17281"/>
                  <a:pt x="5389" y="19963"/>
                  <a:pt x="2452" y="21403"/>
                </a:cubicBezTo>
                <a:cubicBezTo>
                  <a:pt x="1958" y="21600"/>
                  <a:pt x="1723" y="21403"/>
                  <a:pt x="1958" y="20989"/>
                </a:cubicBezTo>
                <a:cubicBezTo>
                  <a:pt x="2452" y="19549"/>
                  <a:pt x="3932" y="16867"/>
                  <a:pt x="6870" y="15447"/>
                </a:cubicBezTo>
                <a:cubicBezTo>
                  <a:pt x="7117" y="15339"/>
                  <a:pt x="7358" y="15339"/>
                  <a:pt x="7507" y="15415"/>
                </a:cubicBezTo>
                <a:close/>
                <a:moveTo>
                  <a:pt x="5309" y="13965"/>
                </a:moveTo>
                <a:cubicBezTo>
                  <a:pt x="5462" y="14068"/>
                  <a:pt x="5521" y="14275"/>
                  <a:pt x="5392" y="14482"/>
                </a:cubicBezTo>
                <a:cubicBezTo>
                  <a:pt x="4898" y="15506"/>
                  <a:pt x="3675" y="17140"/>
                  <a:pt x="1959" y="18165"/>
                </a:cubicBezTo>
                <a:cubicBezTo>
                  <a:pt x="1231" y="18361"/>
                  <a:pt x="996" y="18165"/>
                  <a:pt x="1231" y="17751"/>
                </a:cubicBezTo>
                <a:cubicBezTo>
                  <a:pt x="1724" y="16727"/>
                  <a:pt x="2712" y="15092"/>
                  <a:pt x="4663" y="14068"/>
                </a:cubicBezTo>
                <a:cubicBezTo>
                  <a:pt x="4910" y="13861"/>
                  <a:pt x="5157" y="13861"/>
                  <a:pt x="5309" y="13965"/>
                </a:cubicBezTo>
                <a:close/>
                <a:moveTo>
                  <a:pt x="13629" y="6116"/>
                </a:moveTo>
                <a:cubicBezTo>
                  <a:pt x="13169" y="6141"/>
                  <a:pt x="12739" y="6294"/>
                  <a:pt x="12373" y="6602"/>
                </a:cubicBezTo>
                <a:cubicBezTo>
                  <a:pt x="12373" y="6800"/>
                  <a:pt x="12373" y="6800"/>
                  <a:pt x="12114" y="7018"/>
                </a:cubicBezTo>
                <a:cubicBezTo>
                  <a:pt x="11642" y="7831"/>
                  <a:pt x="11878" y="8881"/>
                  <a:pt x="13104" y="9278"/>
                </a:cubicBezTo>
                <a:cubicBezTo>
                  <a:pt x="13835" y="9694"/>
                  <a:pt x="15062" y="9694"/>
                  <a:pt x="15557" y="9080"/>
                </a:cubicBezTo>
                <a:cubicBezTo>
                  <a:pt x="15816" y="8881"/>
                  <a:pt x="15816" y="8881"/>
                  <a:pt x="15816" y="8663"/>
                </a:cubicBezTo>
                <a:cubicBezTo>
                  <a:pt x="16547" y="7831"/>
                  <a:pt x="16052" y="6800"/>
                  <a:pt x="15062" y="6403"/>
                </a:cubicBezTo>
                <a:cubicBezTo>
                  <a:pt x="14578" y="6195"/>
                  <a:pt x="14089" y="6091"/>
                  <a:pt x="13629" y="6116"/>
                </a:cubicBezTo>
                <a:close/>
                <a:moveTo>
                  <a:pt x="20721" y="0"/>
                </a:moveTo>
                <a:lnTo>
                  <a:pt x="20957" y="0"/>
                </a:lnTo>
                <a:cubicBezTo>
                  <a:pt x="21216" y="0"/>
                  <a:pt x="21452" y="0"/>
                  <a:pt x="21216" y="198"/>
                </a:cubicBezTo>
                <a:lnTo>
                  <a:pt x="21216" y="397"/>
                </a:lnTo>
                <a:cubicBezTo>
                  <a:pt x="21452" y="615"/>
                  <a:pt x="21216" y="615"/>
                  <a:pt x="21216" y="813"/>
                </a:cubicBezTo>
                <a:cubicBezTo>
                  <a:pt x="21216" y="1031"/>
                  <a:pt x="21216" y="1447"/>
                  <a:pt x="21216" y="1844"/>
                </a:cubicBezTo>
                <a:cubicBezTo>
                  <a:pt x="21216" y="2478"/>
                  <a:pt x="21216" y="3291"/>
                  <a:pt x="20957" y="4123"/>
                </a:cubicBezTo>
                <a:cubicBezTo>
                  <a:pt x="20957" y="4322"/>
                  <a:pt x="20957" y="4322"/>
                  <a:pt x="20957" y="4540"/>
                </a:cubicBezTo>
                <a:cubicBezTo>
                  <a:pt x="20721" y="4956"/>
                  <a:pt x="20721" y="5154"/>
                  <a:pt x="20721" y="5353"/>
                </a:cubicBezTo>
                <a:cubicBezTo>
                  <a:pt x="20462" y="5987"/>
                  <a:pt x="20226" y="6602"/>
                  <a:pt x="19966" y="7018"/>
                </a:cubicBezTo>
                <a:cubicBezTo>
                  <a:pt x="19259" y="8465"/>
                  <a:pt x="18269" y="9912"/>
                  <a:pt x="16783" y="11558"/>
                </a:cubicBezTo>
                <a:cubicBezTo>
                  <a:pt x="16547" y="11756"/>
                  <a:pt x="16311" y="12588"/>
                  <a:pt x="16311" y="13005"/>
                </a:cubicBezTo>
                <a:cubicBezTo>
                  <a:pt x="16783" y="14650"/>
                  <a:pt x="17042" y="18357"/>
                  <a:pt x="13104" y="20221"/>
                </a:cubicBezTo>
                <a:cubicBezTo>
                  <a:pt x="12609" y="20637"/>
                  <a:pt x="12114" y="20439"/>
                  <a:pt x="12373" y="19805"/>
                </a:cubicBezTo>
                <a:cubicBezTo>
                  <a:pt x="12373" y="17545"/>
                  <a:pt x="11383" y="12172"/>
                  <a:pt x="819" y="12390"/>
                </a:cubicBezTo>
                <a:cubicBezTo>
                  <a:pt x="88" y="12390"/>
                  <a:pt x="-148" y="11974"/>
                  <a:pt x="88" y="11558"/>
                </a:cubicBezTo>
                <a:cubicBezTo>
                  <a:pt x="819" y="10110"/>
                  <a:pt x="2800" y="7216"/>
                  <a:pt x="7704" y="7434"/>
                </a:cubicBezTo>
                <a:cubicBezTo>
                  <a:pt x="8200" y="7434"/>
                  <a:pt x="8931" y="7018"/>
                  <a:pt x="9166" y="6602"/>
                </a:cubicBezTo>
                <a:cubicBezTo>
                  <a:pt x="10157" y="5571"/>
                  <a:pt x="11878" y="3509"/>
                  <a:pt x="14826" y="2062"/>
                </a:cubicBezTo>
                <a:cubicBezTo>
                  <a:pt x="16547" y="1031"/>
                  <a:pt x="18009" y="615"/>
                  <a:pt x="19000" y="397"/>
                </a:cubicBezTo>
                <a:cubicBezTo>
                  <a:pt x="19731" y="397"/>
                  <a:pt x="20226" y="397"/>
                  <a:pt x="20226" y="198"/>
                </a:cubicBezTo>
                <a:cubicBezTo>
                  <a:pt x="20462" y="198"/>
                  <a:pt x="20462" y="0"/>
                  <a:pt x="20721" y="0"/>
                </a:cubicBezTo>
                <a:close/>
              </a:path>
            </a:pathLst>
          </a:custGeom>
          <a:solidFill>
            <a:srgbClr val="FFFFFF"/>
          </a:solidFill>
          <a:ln w="12700">
            <a:miter lim="400000"/>
          </a:ln>
        </p:spPr>
        <p:txBody>
          <a:bodyPr lIns="22859" tIns="22859" rIns="22859" bIns="22859" anchor="ctr"/>
          <a:p>
            <a:pPr algn="ctr" defTabSz="1219200">
              <a:defRPr sz="4800" b="0">
                <a:latin typeface="Calibri" panose="020F0502020204030204"/>
                <a:ea typeface="Calibri" panose="020F0502020204030204"/>
                <a:cs typeface="Calibri" panose="020F0502020204030204"/>
                <a:sym typeface="Calibri" panose="020F0502020204030204"/>
              </a:defRPr>
            </a:pPr>
            <a:endParaRPr sz="1800">
              <a:latin typeface="微软雅黑" panose="020B0503020204020204" charset="-122"/>
              <a:ea typeface="微软雅黑" panose="020B0503020204020204" charset="-122"/>
            </a:endParaRPr>
          </a:p>
        </p:txBody>
      </p:sp>
      <p:grpSp>
        <p:nvGrpSpPr>
          <p:cNvPr id="10" name="组合 9"/>
          <p:cNvGrpSpPr/>
          <p:nvPr/>
        </p:nvGrpSpPr>
        <p:grpSpPr>
          <a:xfrm>
            <a:off x="3139808" y="1552690"/>
            <a:ext cx="2864386" cy="2864386"/>
            <a:chOff x="4443470" y="2343051"/>
            <a:chExt cx="3305061" cy="3305061"/>
          </a:xfrm>
          <a:solidFill>
            <a:srgbClr val="0F6FC6"/>
          </a:solidFill>
        </p:grpSpPr>
        <p:sp>
          <p:nvSpPr>
            <p:cNvPr id="3" name="椭圆 2"/>
            <p:cNvSpPr/>
            <p:nvPr/>
          </p:nvSpPr>
          <p:spPr>
            <a:xfrm>
              <a:off x="4443470" y="2343051"/>
              <a:ext cx="3305061" cy="3305061"/>
            </a:xfrm>
            <a:prstGeom prst="ellipse">
              <a:avLst/>
            </a:prstGeom>
            <a:solidFill>
              <a:schemeClr val="tx1"/>
            </a:solid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椭圆 5"/>
            <p:cNvSpPr/>
            <p:nvPr/>
          </p:nvSpPr>
          <p:spPr>
            <a:xfrm>
              <a:off x="4977788" y="2877369"/>
              <a:ext cx="2236424" cy="2236424"/>
            </a:xfrm>
            <a:prstGeom prst="ellipse">
              <a:avLst/>
            </a:prstGeom>
            <a:grp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8900000">
              <a:off x="4914291" y="2851151"/>
              <a:ext cx="493522" cy="425450"/>
            </a:xfrm>
            <a:prstGeom prst="triangle">
              <a:avLst/>
            </a:prstGeom>
            <a:grp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4" name="组合 13"/>
          <p:cNvGrpSpPr/>
          <p:nvPr/>
        </p:nvGrpSpPr>
        <p:grpSpPr>
          <a:xfrm>
            <a:off x="3685964" y="2098846"/>
            <a:ext cx="1772074" cy="1772073"/>
            <a:chOff x="5156200" y="3067050"/>
            <a:chExt cx="2044701" cy="2044700"/>
          </a:xfrm>
        </p:grpSpPr>
        <p:sp>
          <p:nvSpPr>
            <p:cNvPr id="2" name="空心弧 1"/>
            <p:cNvSpPr/>
            <p:nvPr/>
          </p:nvSpPr>
          <p:spPr>
            <a:xfrm>
              <a:off x="5156200" y="3067050"/>
              <a:ext cx="2044700" cy="2044700"/>
            </a:xfrm>
            <a:prstGeom prst="blockArc">
              <a:avLst>
                <a:gd name="adj1" fmla="val 11774738"/>
                <a:gd name="adj2" fmla="val 15586854"/>
                <a:gd name="adj3" fmla="val 3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63" name="空心弧 62"/>
            <p:cNvSpPr/>
            <p:nvPr/>
          </p:nvSpPr>
          <p:spPr>
            <a:xfrm rot="10800000">
              <a:off x="5156201" y="3067050"/>
              <a:ext cx="2044700" cy="2044700"/>
            </a:xfrm>
            <a:prstGeom prst="blockArc">
              <a:avLst>
                <a:gd name="adj1" fmla="val 11774738"/>
                <a:gd name="adj2" fmla="val 15586854"/>
                <a:gd name="adj3" fmla="val 36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4" name="椭圆 3"/>
          <p:cNvSpPr/>
          <p:nvPr/>
        </p:nvSpPr>
        <p:spPr>
          <a:xfrm rot="2700000">
            <a:off x="5519087" y="1912733"/>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rot="2700000">
            <a:off x="3493659" y="3938159"/>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rot="8100000">
            <a:off x="5519087" y="3938159"/>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rot="8100000">
            <a:off x="3493659" y="1912733"/>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11" name="组合 110"/>
          <p:cNvGrpSpPr/>
          <p:nvPr/>
        </p:nvGrpSpPr>
        <p:grpSpPr>
          <a:xfrm>
            <a:off x="647626" y="1597628"/>
            <a:ext cx="2817853" cy="957247"/>
            <a:chOff x="863501" y="2130171"/>
            <a:chExt cx="3757137" cy="1276329"/>
          </a:xfrm>
        </p:grpSpPr>
        <p:sp>
          <p:nvSpPr>
            <p:cNvPr id="5" name="矩形 4"/>
            <p:cNvSpPr/>
            <p:nvPr/>
          </p:nvSpPr>
          <p:spPr>
            <a:xfrm>
              <a:off x="2455914" y="2130171"/>
              <a:ext cx="1005840" cy="583353"/>
            </a:xfrm>
            <a:prstGeom prst="rect">
              <a:avLst/>
            </a:prstGeom>
          </p:spPr>
          <p:txBody>
            <a:bodyPr wrap="none">
              <a:spAutoFit/>
            </a:bodyPr>
            <a:p>
              <a:pPr algn="r"/>
              <a:r>
                <a:rPr lang="zh-CN" altLang="en-US" sz="2250" b="1" i="0" dirty="0">
                  <a:solidFill>
                    <a:srgbClr val="0F6FC6"/>
                  </a:solidFill>
                  <a:effectLst/>
                  <a:latin typeface="微软雅黑" panose="020B0503020204020204" charset="-122"/>
                  <a:ea typeface="微软雅黑" panose="020B0503020204020204" charset="-122"/>
                </a:rPr>
                <a:t>愿景</a:t>
              </a:r>
              <a:endParaRPr lang="zh-CN" altLang="en-US" sz="2250" b="1" i="0" dirty="0">
                <a:solidFill>
                  <a:srgbClr val="0F6FC6"/>
                </a:solidFill>
                <a:effectLst/>
                <a:latin typeface="微软雅黑" panose="020B0503020204020204" charset="-122"/>
                <a:ea typeface="微软雅黑" panose="020B0503020204020204" charset="-122"/>
              </a:endParaRPr>
            </a:p>
          </p:txBody>
        </p:sp>
        <p:sp>
          <p:nvSpPr>
            <p:cNvPr id="8" name="矩形 7"/>
            <p:cNvSpPr/>
            <p:nvPr/>
          </p:nvSpPr>
          <p:spPr>
            <a:xfrm>
              <a:off x="863501" y="2638171"/>
              <a:ext cx="2598420" cy="398780"/>
            </a:xfrm>
            <a:prstGeom prst="rect">
              <a:avLst/>
            </a:prstGeom>
          </p:spPr>
          <p:txBody>
            <a:bodyPr wrap="square">
              <a:spAutoFit/>
            </a:bodyPr>
            <a:p>
              <a:pPr algn="r"/>
              <a:r>
                <a:rPr lang="zh-CN" altLang="en-US" sz="1350" dirty="0">
                  <a:solidFill>
                    <a:schemeClr val="bg1"/>
                  </a:solidFill>
                  <a:latin typeface="微软雅黑" panose="020B0503020204020204" charset="-122"/>
                  <a:ea typeface="微软雅黑" panose="020B0503020204020204" charset="-122"/>
                </a:rPr>
                <a:t>成为区块链产业推动者</a:t>
              </a:r>
              <a:endParaRPr lang="zh-CN" altLang="en-US" sz="1350" b="0" i="0" dirty="0">
                <a:solidFill>
                  <a:schemeClr val="bg1"/>
                </a:solidFill>
                <a:effectLst/>
                <a:latin typeface="微软雅黑" panose="020B0503020204020204" charset="-122"/>
                <a:ea typeface="微软雅黑" panose="020B0503020204020204" charset="-122"/>
              </a:endParaRPr>
            </a:p>
          </p:txBody>
        </p:sp>
        <p:grpSp>
          <p:nvGrpSpPr>
            <p:cNvPr id="62" name="组合 61"/>
            <p:cNvGrpSpPr/>
            <p:nvPr/>
          </p:nvGrpSpPr>
          <p:grpSpPr>
            <a:xfrm>
              <a:off x="3480184" y="2190422"/>
              <a:ext cx="1140454" cy="1216078"/>
              <a:chOff x="3480184" y="2190422"/>
              <a:chExt cx="1140454" cy="1216078"/>
            </a:xfrm>
          </p:grpSpPr>
          <p:cxnSp>
            <p:nvCxnSpPr>
              <p:cNvPr id="48" name="直接连接符 47"/>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480184" y="2619374"/>
                <a:ext cx="1140454" cy="143515"/>
                <a:chOff x="3480184" y="2578100"/>
                <a:chExt cx="1140454" cy="184790"/>
              </a:xfrm>
            </p:grpSpPr>
            <p:cxnSp>
              <p:nvCxnSpPr>
                <p:cNvPr id="51" name="直接连接符 50"/>
                <p:cNvCxnSpPr/>
                <p:nvPr/>
              </p:nvCxnSpPr>
              <p:spPr>
                <a:xfrm flipV="1">
                  <a:off x="3480184" y="2578100"/>
                  <a:ext cx="542550" cy="1847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4" name="组合 113"/>
          <p:cNvGrpSpPr/>
          <p:nvPr/>
        </p:nvGrpSpPr>
        <p:grpSpPr>
          <a:xfrm>
            <a:off x="771451" y="3365983"/>
            <a:ext cx="2694028" cy="1095519"/>
            <a:chOff x="1028601" y="4487977"/>
            <a:chExt cx="3592037" cy="1460692"/>
          </a:xfrm>
        </p:grpSpPr>
        <p:sp>
          <p:nvSpPr>
            <p:cNvPr id="90" name="矩形 89"/>
            <p:cNvSpPr/>
            <p:nvPr/>
          </p:nvSpPr>
          <p:spPr>
            <a:xfrm>
              <a:off x="2074914" y="4487977"/>
              <a:ext cx="1386840" cy="583353"/>
            </a:xfrm>
            <a:prstGeom prst="rect">
              <a:avLst/>
            </a:prstGeom>
          </p:spPr>
          <p:txBody>
            <a:bodyPr wrap="none">
              <a:spAutoFit/>
            </a:bodyPr>
            <a:p>
              <a:pPr algn="r"/>
              <a:r>
                <a:rPr lang="zh-CN" altLang="en-US" sz="2250" b="1" i="0" dirty="0">
                  <a:solidFill>
                    <a:srgbClr val="0F6FC6"/>
                  </a:solidFill>
                  <a:effectLst/>
                  <a:latin typeface="微软雅黑" panose="020B0503020204020204" charset="-122"/>
                  <a:ea typeface="微软雅黑" panose="020B0503020204020204" charset="-122"/>
                </a:rPr>
                <a:t>价值观</a:t>
              </a:r>
              <a:endParaRPr lang="zh-CN" altLang="en-US" sz="2250" b="1" i="0" dirty="0">
                <a:solidFill>
                  <a:srgbClr val="0F6FC6"/>
                </a:solidFill>
                <a:effectLst/>
                <a:latin typeface="微软雅黑" panose="020B0503020204020204" charset="-122"/>
                <a:ea typeface="微软雅黑" panose="020B0503020204020204" charset="-122"/>
              </a:endParaRPr>
            </a:p>
          </p:txBody>
        </p:sp>
        <p:sp>
          <p:nvSpPr>
            <p:cNvPr id="91" name="矩形 90"/>
            <p:cNvSpPr/>
            <p:nvPr/>
          </p:nvSpPr>
          <p:spPr>
            <a:xfrm>
              <a:off x="1028601" y="4996169"/>
              <a:ext cx="2433154" cy="952500"/>
            </a:xfrm>
            <a:prstGeom prst="rect">
              <a:avLst/>
            </a:prstGeom>
          </p:spPr>
          <p:txBody>
            <a:bodyPr wrap="square">
              <a:spAutoFit/>
            </a:bodyPr>
            <a:p>
              <a:pPr algn="r"/>
              <a:r>
                <a:rPr lang="zh-CN" altLang="en-US" sz="1350" dirty="0">
                  <a:solidFill>
                    <a:schemeClr val="bg1"/>
                  </a:solidFill>
                  <a:latin typeface="微软雅黑" panose="020B0503020204020204" charset="-122"/>
                  <a:ea typeface="微软雅黑" panose="020B0503020204020204" charset="-122"/>
                </a:rPr>
                <a:t>正念</a:t>
              </a:r>
              <a:endParaRPr lang="zh-CN" altLang="en-US" sz="1350" dirty="0">
                <a:solidFill>
                  <a:schemeClr val="bg1"/>
                </a:solidFill>
                <a:latin typeface="微软雅黑" panose="020B0503020204020204" charset="-122"/>
                <a:ea typeface="微软雅黑" panose="020B0503020204020204" charset="-122"/>
              </a:endParaRPr>
            </a:p>
            <a:p>
              <a:pPr algn="r"/>
              <a:r>
                <a:rPr lang="zh-CN" altLang="en-US" sz="1350" dirty="0">
                  <a:solidFill>
                    <a:schemeClr val="bg1"/>
                  </a:solidFill>
                  <a:latin typeface="微软雅黑" panose="020B0503020204020204" charset="-122"/>
                  <a:ea typeface="微软雅黑" panose="020B0503020204020204" charset="-122"/>
                </a:rPr>
                <a:t>正解</a:t>
              </a:r>
              <a:endParaRPr lang="zh-CN" altLang="en-US" sz="1350" dirty="0">
                <a:solidFill>
                  <a:schemeClr val="bg1"/>
                </a:solidFill>
                <a:latin typeface="微软雅黑" panose="020B0503020204020204" charset="-122"/>
                <a:ea typeface="微软雅黑" panose="020B0503020204020204" charset="-122"/>
              </a:endParaRPr>
            </a:p>
            <a:p>
              <a:pPr algn="r"/>
              <a:r>
                <a:rPr lang="zh-CN" altLang="en-US" sz="1350" dirty="0">
                  <a:solidFill>
                    <a:schemeClr val="bg1"/>
                  </a:solidFill>
                  <a:latin typeface="微软雅黑" panose="020B0503020204020204" charset="-122"/>
                  <a:ea typeface="微软雅黑" panose="020B0503020204020204" charset="-122"/>
                </a:rPr>
                <a:t>正能量</a:t>
              </a:r>
              <a:endParaRPr lang="zh-CN" altLang="en-US" sz="1350" b="0" i="0" dirty="0">
                <a:solidFill>
                  <a:schemeClr val="bg1"/>
                </a:solidFill>
                <a:effectLst/>
                <a:latin typeface="微软雅黑" panose="020B0503020204020204" charset="-122"/>
                <a:ea typeface="微软雅黑" panose="020B0503020204020204" charset="-122"/>
              </a:endParaRPr>
            </a:p>
          </p:txBody>
        </p:sp>
        <p:grpSp>
          <p:nvGrpSpPr>
            <p:cNvPr id="92" name="组合 91"/>
            <p:cNvGrpSpPr/>
            <p:nvPr/>
          </p:nvGrpSpPr>
          <p:grpSpPr>
            <a:xfrm>
              <a:off x="3480184" y="4548228"/>
              <a:ext cx="1140454" cy="1216078"/>
              <a:chOff x="3480184" y="2190422"/>
              <a:chExt cx="1140454" cy="1216078"/>
            </a:xfrm>
          </p:grpSpPr>
          <p:cxnSp>
            <p:nvCxnSpPr>
              <p:cNvPr id="93" name="直接连接符 92"/>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3480184" y="2762890"/>
                <a:ext cx="1140454" cy="224784"/>
                <a:chOff x="3480184" y="2762891"/>
                <a:chExt cx="1140454" cy="289432"/>
              </a:xfrm>
            </p:grpSpPr>
            <p:cxnSp>
              <p:nvCxnSpPr>
                <p:cNvPr id="95" name="直接连接符 94"/>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2" name="组合 111"/>
          <p:cNvGrpSpPr/>
          <p:nvPr/>
        </p:nvGrpSpPr>
        <p:grpSpPr>
          <a:xfrm>
            <a:off x="5739359" y="1829523"/>
            <a:ext cx="3261360" cy="1179880"/>
            <a:chOff x="7652479" y="2439364"/>
            <a:chExt cx="4348480" cy="1573173"/>
          </a:xfrm>
        </p:grpSpPr>
        <p:sp>
          <p:nvSpPr>
            <p:cNvPr id="97" name="矩形 96"/>
            <p:cNvSpPr/>
            <p:nvPr/>
          </p:nvSpPr>
          <p:spPr>
            <a:xfrm>
              <a:off x="8834281" y="2439364"/>
              <a:ext cx="1005840" cy="583353"/>
            </a:xfrm>
            <a:prstGeom prst="rect">
              <a:avLst/>
            </a:prstGeom>
          </p:spPr>
          <p:txBody>
            <a:bodyPr wrap="none">
              <a:spAutoFit/>
            </a:bodyPr>
            <a:p>
              <a:r>
                <a:rPr lang="zh-CN" altLang="en-US" sz="2250" b="1" i="0" dirty="0">
                  <a:solidFill>
                    <a:srgbClr val="0F6FC6"/>
                  </a:solidFill>
                  <a:effectLst/>
                  <a:latin typeface="微软雅黑" panose="020B0503020204020204" charset="-122"/>
                  <a:ea typeface="微软雅黑" panose="020B0503020204020204" charset="-122"/>
                </a:rPr>
                <a:t>使命</a:t>
              </a:r>
              <a:endParaRPr lang="zh-CN" altLang="en-US" sz="2250" b="1" i="0" dirty="0">
                <a:solidFill>
                  <a:srgbClr val="0F6FC6"/>
                </a:solidFill>
                <a:effectLst/>
                <a:latin typeface="微软雅黑" panose="020B0503020204020204" charset="-122"/>
                <a:ea typeface="微软雅黑" panose="020B0503020204020204" charset="-122"/>
              </a:endParaRPr>
            </a:p>
          </p:txBody>
        </p:sp>
        <p:sp>
          <p:nvSpPr>
            <p:cNvPr id="98" name="矩形 97"/>
            <p:cNvSpPr/>
            <p:nvPr/>
          </p:nvSpPr>
          <p:spPr>
            <a:xfrm>
              <a:off x="8834214" y="2947430"/>
              <a:ext cx="3166745" cy="1065107"/>
            </a:xfrm>
            <a:prstGeom prst="rect">
              <a:avLst/>
            </a:prstGeom>
          </p:spPr>
          <p:txBody>
            <a:bodyPr wrap="square">
              <a:spAutoFit/>
            </a:bodyPr>
            <a:p>
              <a:pPr marL="171450" lvl="1" indent="-171450">
                <a:lnSpc>
                  <a:spcPct val="100000"/>
                </a:lnSpc>
                <a:spcBef>
                  <a:spcPct val="0"/>
                </a:spcBef>
                <a:spcAft>
                  <a:spcPct val="15000"/>
                </a:spcAft>
              </a:pPr>
              <a:r>
                <a:rPr lang="zh-CN" altLang="en-US" sz="1350" dirty="0" smtClean="0">
                  <a:solidFill>
                    <a:schemeClr val="bg1"/>
                  </a:solidFill>
                  <a:latin typeface="微软雅黑" panose="020B0503020204020204" charset="-122"/>
                  <a:ea typeface="微软雅黑" panose="020B0503020204020204" charset="-122"/>
                  <a:sym typeface="+mn-ea"/>
                </a:rPr>
                <a:t>培养区块链产业人才</a:t>
              </a:r>
              <a:endParaRPr lang="zh-CN" altLang="en-US" sz="1350" dirty="0">
                <a:solidFill>
                  <a:schemeClr val="bg1"/>
                </a:solidFill>
              </a:endParaRPr>
            </a:p>
            <a:p>
              <a:pPr marL="171450" lvl="1" indent="-171450">
                <a:lnSpc>
                  <a:spcPct val="100000"/>
                </a:lnSpc>
                <a:spcBef>
                  <a:spcPct val="0"/>
                </a:spcBef>
                <a:spcAft>
                  <a:spcPct val="15000"/>
                </a:spcAft>
              </a:pPr>
              <a:r>
                <a:rPr lang="zh-CN" altLang="en-US" sz="1350" dirty="0" smtClean="0">
                  <a:solidFill>
                    <a:schemeClr val="bg1"/>
                  </a:solidFill>
                  <a:latin typeface="微软雅黑" panose="020B0503020204020204" charset="-122"/>
                  <a:ea typeface="微软雅黑" panose="020B0503020204020204" charset="-122"/>
                  <a:sym typeface="+mn-ea"/>
                </a:rPr>
                <a:t>促进区块链技术加速创新</a:t>
              </a:r>
              <a:endParaRPr lang="zh-CN" altLang="en-US" sz="1350" dirty="0">
                <a:solidFill>
                  <a:schemeClr val="bg1"/>
                </a:solidFill>
              </a:endParaRPr>
            </a:p>
            <a:p>
              <a:pPr marL="171450" lvl="1" indent="-171450">
                <a:lnSpc>
                  <a:spcPct val="100000"/>
                </a:lnSpc>
                <a:spcBef>
                  <a:spcPct val="0"/>
                </a:spcBef>
                <a:spcAft>
                  <a:spcPct val="15000"/>
                </a:spcAft>
              </a:pPr>
              <a:r>
                <a:rPr lang="zh-CN" altLang="en-US" sz="1350" dirty="0" smtClean="0">
                  <a:solidFill>
                    <a:schemeClr val="bg1"/>
                  </a:solidFill>
                  <a:latin typeface="微软雅黑" panose="020B0503020204020204" charset="-122"/>
                  <a:ea typeface="微软雅黑" panose="020B0503020204020204" charset="-122"/>
                  <a:sym typeface="+mn-ea"/>
                </a:rPr>
                <a:t>推动区块链赋能实体经济</a:t>
              </a:r>
              <a:endParaRPr lang="zh-CN" altLang="en-US" sz="1350" b="0" i="0" dirty="0" smtClean="0">
                <a:solidFill>
                  <a:schemeClr val="bg1"/>
                </a:solidFill>
                <a:effectLst/>
                <a:latin typeface="微软雅黑" panose="020B0503020204020204" charset="-122"/>
                <a:ea typeface="微软雅黑" panose="020B0503020204020204" charset="-122"/>
                <a:sym typeface="+mn-ea"/>
              </a:endParaRPr>
            </a:p>
          </p:txBody>
        </p:sp>
        <p:grpSp>
          <p:nvGrpSpPr>
            <p:cNvPr id="99" name="组合 98"/>
            <p:cNvGrpSpPr/>
            <p:nvPr/>
          </p:nvGrpSpPr>
          <p:grpSpPr>
            <a:xfrm rot="10800000">
              <a:off x="7652479" y="2614055"/>
              <a:ext cx="1137340" cy="1286192"/>
              <a:chOff x="3483298" y="1333183"/>
              <a:chExt cx="1137340" cy="1286192"/>
            </a:xfrm>
          </p:grpSpPr>
          <p:cxnSp>
            <p:nvCxnSpPr>
              <p:cNvPr id="100" name="直接连接符 99"/>
              <p:cNvCxnSpPr/>
              <p:nvPr/>
            </p:nvCxnSpPr>
            <p:spPr>
              <a:xfrm>
                <a:off x="3483298" y="1333183"/>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3483298" y="1954778"/>
                <a:ext cx="1137340" cy="664597"/>
                <a:chOff x="3483298" y="1722365"/>
                <a:chExt cx="1137340" cy="855735"/>
              </a:xfrm>
            </p:grpSpPr>
            <p:cxnSp>
              <p:nvCxnSpPr>
                <p:cNvPr id="102" name="直接连接符 101"/>
                <p:cNvCxnSpPr/>
                <p:nvPr/>
              </p:nvCxnSpPr>
              <p:spPr>
                <a:xfrm rot="10800000" flipH="1" flipV="1">
                  <a:off x="3483298" y="1722365"/>
                  <a:ext cx="539436" cy="8557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3" name="组合 112"/>
          <p:cNvGrpSpPr/>
          <p:nvPr/>
        </p:nvGrpSpPr>
        <p:grpSpPr>
          <a:xfrm>
            <a:off x="5739359" y="3719428"/>
            <a:ext cx="2690233" cy="968132"/>
            <a:chOff x="7652479" y="4959237"/>
            <a:chExt cx="3586977" cy="1290843"/>
          </a:xfrm>
        </p:grpSpPr>
        <p:sp>
          <p:nvSpPr>
            <p:cNvPr id="104" name="矩形 103"/>
            <p:cNvSpPr/>
            <p:nvPr/>
          </p:nvSpPr>
          <p:spPr>
            <a:xfrm>
              <a:off x="8806302" y="5010368"/>
              <a:ext cx="1767840" cy="583353"/>
            </a:xfrm>
            <a:prstGeom prst="rect">
              <a:avLst/>
            </a:prstGeom>
          </p:spPr>
          <p:txBody>
            <a:bodyPr wrap="none">
              <a:spAutoFit/>
            </a:bodyPr>
            <a:p>
              <a:r>
                <a:rPr lang="zh-CN" altLang="en-US" sz="2250" b="1" i="0" dirty="0">
                  <a:solidFill>
                    <a:srgbClr val="0F6FC6"/>
                  </a:solidFill>
                  <a:effectLst/>
                  <a:latin typeface="微软雅黑" panose="020B0503020204020204" charset="-122"/>
                  <a:ea typeface="微软雅黑" panose="020B0503020204020204" charset="-122"/>
                </a:rPr>
                <a:t>经营宗旨</a:t>
              </a:r>
              <a:endParaRPr lang="zh-CN" altLang="en-US" sz="2250" b="1" i="0" dirty="0">
                <a:solidFill>
                  <a:srgbClr val="0F6FC6"/>
                </a:solidFill>
                <a:effectLst/>
                <a:latin typeface="微软雅黑" panose="020B0503020204020204" charset="-122"/>
                <a:ea typeface="微软雅黑" panose="020B0503020204020204" charset="-122"/>
              </a:endParaRPr>
            </a:p>
          </p:txBody>
        </p:sp>
        <p:sp>
          <p:nvSpPr>
            <p:cNvPr id="105" name="矩形 104"/>
            <p:cNvSpPr/>
            <p:nvPr/>
          </p:nvSpPr>
          <p:spPr>
            <a:xfrm>
              <a:off x="8806302" y="5518560"/>
              <a:ext cx="2433154" cy="731520"/>
            </a:xfrm>
            <a:prstGeom prst="rect">
              <a:avLst/>
            </a:prstGeom>
          </p:spPr>
          <p:txBody>
            <a:bodyPr wrap="square">
              <a:spAutoFit/>
            </a:bodyPr>
            <a:p>
              <a:pPr marL="114300" lvl="1" indent="-114300">
                <a:lnSpc>
                  <a:spcPct val="100000"/>
                </a:lnSpc>
                <a:spcBef>
                  <a:spcPct val="0"/>
                </a:spcBef>
                <a:spcAft>
                  <a:spcPct val="15000"/>
                </a:spcAft>
              </a:pPr>
              <a:r>
                <a:rPr lang="zh-CN" altLang="en-US" sz="1350" dirty="0" smtClean="0">
                  <a:solidFill>
                    <a:schemeClr val="bg1"/>
                  </a:solidFill>
                  <a:latin typeface="微软雅黑" panose="020B0503020204020204" charset="-122"/>
                  <a:ea typeface="微软雅黑" panose="020B0503020204020204" charset="-122"/>
                  <a:sym typeface="+mn-ea"/>
                </a:rPr>
                <a:t>人才培养布局全球</a:t>
              </a:r>
              <a:endParaRPr lang="zh-CN" altLang="en-US" sz="1350" dirty="0">
                <a:solidFill>
                  <a:schemeClr val="bg1"/>
                </a:solidFill>
              </a:endParaRPr>
            </a:p>
            <a:p>
              <a:pPr marL="114300" lvl="1" indent="-114300">
                <a:lnSpc>
                  <a:spcPct val="100000"/>
                </a:lnSpc>
                <a:spcBef>
                  <a:spcPct val="0"/>
                </a:spcBef>
                <a:spcAft>
                  <a:spcPct val="15000"/>
                </a:spcAft>
              </a:pPr>
              <a:r>
                <a:rPr lang="zh-CN" altLang="en-US" sz="1350" dirty="0" smtClean="0">
                  <a:solidFill>
                    <a:schemeClr val="bg1"/>
                  </a:solidFill>
                  <a:latin typeface="微软雅黑" panose="020B0503020204020204" charset="-122"/>
                  <a:ea typeface="微软雅黑" panose="020B0503020204020204" charset="-122"/>
                  <a:sym typeface="+mn-ea"/>
                </a:rPr>
                <a:t>产业赋能根植中国</a:t>
              </a:r>
              <a:endParaRPr lang="zh-CN" altLang="en-US" sz="1350" b="0" i="0" dirty="0" smtClean="0">
                <a:solidFill>
                  <a:schemeClr val="bg1"/>
                </a:solidFill>
                <a:effectLst/>
                <a:latin typeface="微软雅黑" panose="020B0503020204020204" charset="-122"/>
                <a:ea typeface="微软雅黑" panose="020B0503020204020204" charset="-122"/>
                <a:sym typeface="+mn-ea"/>
              </a:endParaRPr>
            </a:p>
          </p:txBody>
        </p:sp>
        <p:grpSp>
          <p:nvGrpSpPr>
            <p:cNvPr id="106" name="组合 105"/>
            <p:cNvGrpSpPr/>
            <p:nvPr/>
          </p:nvGrpSpPr>
          <p:grpSpPr>
            <a:xfrm rot="10800000">
              <a:off x="7652479" y="4959237"/>
              <a:ext cx="1140454" cy="1216078"/>
              <a:chOff x="3480184" y="2190422"/>
              <a:chExt cx="1140454" cy="1216078"/>
            </a:xfrm>
          </p:grpSpPr>
          <p:cxnSp>
            <p:nvCxnSpPr>
              <p:cNvPr id="107" name="直接连接符 106"/>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3480184" y="2762890"/>
                <a:ext cx="1140454" cy="224784"/>
                <a:chOff x="3480184" y="2762891"/>
                <a:chExt cx="1140454" cy="289432"/>
              </a:xfrm>
            </p:grpSpPr>
            <p:cxnSp>
              <p:nvCxnSpPr>
                <p:cNvPr id="109" name="直接连接符 108"/>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pic>
        <p:nvPicPr>
          <p:cNvPr id="12" name="图片 11" descr="火币大学反白"/>
          <p:cNvPicPr>
            <a:picLocks noChangeAspect="1"/>
          </p:cNvPicPr>
          <p:nvPr/>
        </p:nvPicPr>
        <p:blipFill>
          <a:blip r:embed="rId1"/>
          <a:srcRect l="-2676" r="66463"/>
          <a:stretch>
            <a:fillRect/>
          </a:stretch>
        </p:blipFill>
        <p:spPr>
          <a:xfrm>
            <a:off x="3757136" y="2282666"/>
            <a:ext cx="1629728" cy="1405414"/>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125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150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ntr" presetSubtype="0"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8" presetClass="emph" presetSubtype="0" fill="hold" nodeType="withEffect">
                                  <p:stCondLst>
                                    <p:cond delay="1500"/>
                                  </p:stCondLst>
                                  <p:childTnLst>
                                    <p:animRot by="21600000">
                                      <p:cBhvr>
                                        <p:cTn id="15" dur="4500" fill="hold"/>
                                        <p:tgtEl>
                                          <p:spTgt spid="14"/>
                                        </p:tgtEl>
                                        <p:attrNameLst>
                                          <p:attrName>r</p:attrName>
                                        </p:attrNameLst>
                                      </p:cBhvr>
                                    </p:animRot>
                                  </p:childTnLst>
                                </p:cTn>
                              </p:par>
                              <p:par>
                                <p:cTn id="16" presetID="1" presetClass="entr" presetSubtype="0" fill="hold" grpId="0" nodeType="withEffect">
                                  <p:stCondLst>
                                    <p:cond delay="1500"/>
                                  </p:stCondLst>
                                  <p:childTnLst>
                                    <p:set>
                                      <p:cBhvr>
                                        <p:cTn id="17" dur="1" fill="hold">
                                          <p:stCondLst>
                                            <p:cond delay="0"/>
                                          </p:stCondLst>
                                        </p:cTn>
                                        <p:tgtEl>
                                          <p:spTgt spid="88"/>
                                        </p:tgtEl>
                                        <p:attrNameLst>
                                          <p:attrName>style.visibility</p:attrName>
                                        </p:attrNameLst>
                                      </p:cBhvr>
                                      <p:to>
                                        <p:strVal val="visible"/>
                                      </p:to>
                                    </p:set>
                                  </p:childTnLst>
                                </p:cTn>
                              </p:par>
                              <p:par>
                                <p:cTn id="18" presetID="1" presetClass="exit" presetSubtype="0" fill="hold" grpId="1" nodeType="withEffect">
                                  <p:stCondLst>
                                    <p:cond delay="1750"/>
                                  </p:stCondLst>
                                  <p:childTnLst>
                                    <p:set>
                                      <p:cBhvr>
                                        <p:cTn id="19" dur="1" fill="hold">
                                          <p:stCondLst>
                                            <p:cond delay="0"/>
                                          </p:stCondLst>
                                        </p:cTn>
                                        <p:tgtEl>
                                          <p:spTgt spid="88"/>
                                        </p:tgtEl>
                                        <p:attrNameLst>
                                          <p:attrName>style.visibility</p:attrName>
                                        </p:attrNameLst>
                                      </p:cBhvr>
                                      <p:to>
                                        <p:strVal val="hidden"/>
                                      </p:to>
                                    </p:set>
                                  </p:childTnLst>
                                </p:cTn>
                              </p:par>
                              <p:par>
                                <p:cTn id="20" presetID="1" presetClass="entr" presetSubtype="0" fill="hold" grpId="2" nodeType="withEffect">
                                  <p:stCondLst>
                                    <p:cond delay="2000"/>
                                  </p:stCondLst>
                                  <p:childTnLst>
                                    <p:set>
                                      <p:cBhvr>
                                        <p:cTn id="21" dur="1" fill="hold">
                                          <p:stCondLst>
                                            <p:cond delay="0"/>
                                          </p:stCondLst>
                                        </p:cTn>
                                        <p:tgtEl>
                                          <p:spTgt spid="88"/>
                                        </p:tgtEl>
                                        <p:attrNameLst>
                                          <p:attrName>style.visibility</p:attrName>
                                        </p:attrNameLst>
                                      </p:cBhvr>
                                      <p:to>
                                        <p:strVal val="visible"/>
                                      </p:to>
                                    </p:set>
                                  </p:childTnLst>
                                </p:cTn>
                              </p:par>
                              <p:par>
                                <p:cTn id="22" presetID="27" presetClass="emph" presetSubtype="0" fill="remove" grpId="3" nodeType="withEffect">
                                  <p:stCondLst>
                                    <p:cond delay="2250"/>
                                  </p:stCondLst>
                                  <p:childTnLst>
                                    <p:animClr clrSpc="rgb" dir="cw">
                                      <p:cBhvr override="childStyle">
                                        <p:cTn id="23" dur="250" autoRev="1" fill="remove"/>
                                        <p:tgtEl>
                                          <p:spTgt spid="88"/>
                                        </p:tgtEl>
                                        <p:attrNameLst>
                                          <p:attrName>style.color</p:attrName>
                                        </p:attrNameLst>
                                      </p:cBhvr>
                                      <p:to>
                                        <a:srgbClr val="FF0000"/>
                                      </p:to>
                                    </p:animClr>
                                    <p:animClr clrSpc="rgb" dir="cw">
                                      <p:cBhvr>
                                        <p:cTn id="24" dur="250" autoRev="1" fill="remove"/>
                                        <p:tgtEl>
                                          <p:spTgt spid="88"/>
                                        </p:tgtEl>
                                        <p:attrNameLst>
                                          <p:attrName>fillcolor</p:attrName>
                                        </p:attrNameLst>
                                      </p:cBhvr>
                                      <p:to>
                                        <a:srgbClr val="FF0000"/>
                                      </p:to>
                                    </p:animClr>
                                    <p:set>
                                      <p:cBhvr>
                                        <p:cTn id="25" dur="250" autoRev="1" fill="remove"/>
                                        <p:tgtEl>
                                          <p:spTgt spid="88"/>
                                        </p:tgtEl>
                                        <p:attrNameLst>
                                          <p:attrName>fill.type</p:attrName>
                                        </p:attrNameLst>
                                      </p:cBhvr>
                                      <p:to>
                                        <p:strVal val="solid"/>
                                      </p:to>
                                    </p:set>
                                    <p:set>
                                      <p:cBhvr>
                                        <p:cTn id="26" dur="250" autoRev="1" fill="remove"/>
                                        <p:tgtEl>
                                          <p:spTgt spid="88"/>
                                        </p:tgtEl>
                                        <p:attrNameLst>
                                          <p:attrName>fill.on</p:attrName>
                                        </p:attrNameLst>
                                      </p:cBhvr>
                                      <p:to>
                                        <p:strVal val="true"/>
                                      </p:to>
                                    </p:set>
                                  </p:childTnLst>
                                </p:cTn>
                              </p:par>
                              <p:par>
                                <p:cTn id="27" presetID="22" presetClass="entr" presetSubtype="2" fill="hold" nodeType="withEffect">
                                  <p:stCondLst>
                                    <p:cond delay="2250"/>
                                  </p:stCondLst>
                                  <p:childTnLst>
                                    <p:set>
                                      <p:cBhvr>
                                        <p:cTn id="28" dur="1" fill="hold">
                                          <p:stCondLst>
                                            <p:cond delay="0"/>
                                          </p:stCondLst>
                                        </p:cTn>
                                        <p:tgtEl>
                                          <p:spTgt spid="111"/>
                                        </p:tgtEl>
                                        <p:attrNameLst>
                                          <p:attrName>style.visibility</p:attrName>
                                        </p:attrNameLst>
                                      </p:cBhvr>
                                      <p:to>
                                        <p:strVal val="visible"/>
                                      </p:to>
                                    </p:set>
                                    <p:animEffect transition="in" filter="wipe(right)">
                                      <p:cBhvr>
                                        <p:cTn id="29" dur="500"/>
                                        <p:tgtEl>
                                          <p:spTgt spid="111"/>
                                        </p:tgtEl>
                                      </p:cBhvr>
                                    </p:animEffect>
                                  </p:childTnLst>
                                </p:cTn>
                              </p:par>
                              <p:par>
                                <p:cTn id="30" presetID="1" presetClass="entr" presetSubtype="0" fill="hold" grpId="0" nodeType="withEffect">
                                  <p:stCondLst>
                                    <p:cond delay="250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xit" presetSubtype="0" fill="hold" grpId="1" nodeType="withEffect">
                                  <p:stCondLst>
                                    <p:cond delay="275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ntr" presetSubtype="0" fill="hold" grpId="2" nodeType="withEffect">
                                  <p:stCondLst>
                                    <p:cond delay="3000"/>
                                  </p:stCondLst>
                                  <p:childTnLst>
                                    <p:set>
                                      <p:cBhvr>
                                        <p:cTn id="35" dur="1" fill="hold">
                                          <p:stCondLst>
                                            <p:cond delay="0"/>
                                          </p:stCondLst>
                                        </p:cTn>
                                        <p:tgtEl>
                                          <p:spTgt spid="4"/>
                                        </p:tgtEl>
                                        <p:attrNameLst>
                                          <p:attrName>style.visibility</p:attrName>
                                        </p:attrNameLst>
                                      </p:cBhvr>
                                      <p:to>
                                        <p:strVal val="visible"/>
                                      </p:to>
                                    </p:set>
                                  </p:childTnLst>
                                </p:cTn>
                              </p:par>
                              <p:par>
                                <p:cTn id="36" presetID="27" presetClass="emph" presetSubtype="0" fill="remove" grpId="3" nodeType="withEffect">
                                  <p:stCondLst>
                                    <p:cond delay="3250"/>
                                  </p:stCondLst>
                                  <p:childTnLst>
                                    <p:animClr clrSpc="rgb" dir="cw">
                                      <p:cBhvr override="childStyle">
                                        <p:cTn id="37" dur="250" autoRev="1" fill="remove"/>
                                        <p:tgtEl>
                                          <p:spTgt spid="4"/>
                                        </p:tgtEl>
                                        <p:attrNameLst>
                                          <p:attrName>style.color</p:attrName>
                                        </p:attrNameLst>
                                      </p:cBhvr>
                                      <p:to>
                                        <a:srgbClr val="FF0000"/>
                                      </p:to>
                                    </p:animClr>
                                    <p:animClr clrSpc="rgb" dir="cw">
                                      <p:cBhvr>
                                        <p:cTn id="38" dur="250" autoRev="1" fill="remove"/>
                                        <p:tgtEl>
                                          <p:spTgt spid="4"/>
                                        </p:tgtEl>
                                        <p:attrNameLst>
                                          <p:attrName>fillcolor</p:attrName>
                                        </p:attrNameLst>
                                      </p:cBhvr>
                                      <p:to>
                                        <a:srgbClr val="FF0000"/>
                                      </p:to>
                                    </p:animClr>
                                    <p:set>
                                      <p:cBhvr>
                                        <p:cTn id="39" dur="250" autoRev="1" fill="remove"/>
                                        <p:tgtEl>
                                          <p:spTgt spid="4"/>
                                        </p:tgtEl>
                                        <p:attrNameLst>
                                          <p:attrName>fill.type</p:attrName>
                                        </p:attrNameLst>
                                      </p:cBhvr>
                                      <p:to>
                                        <p:strVal val="solid"/>
                                      </p:to>
                                    </p:set>
                                    <p:set>
                                      <p:cBhvr>
                                        <p:cTn id="40" dur="250" autoRev="1" fill="remove"/>
                                        <p:tgtEl>
                                          <p:spTgt spid="4"/>
                                        </p:tgtEl>
                                        <p:attrNameLst>
                                          <p:attrName>fill.on</p:attrName>
                                        </p:attrNameLst>
                                      </p:cBhvr>
                                      <p:to>
                                        <p:strVal val="true"/>
                                      </p:to>
                                    </p:set>
                                  </p:childTnLst>
                                </p:cTn>
                              </p:par>
                              <p:par>
                                <p:cTn id="41" presetID="22" presetClass="entr" presetSubtype="8" fill="hold" nodeType="withEffect">
                                  <p:stCondLst>
                                    <p:cond delay="325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1" presetClass="entr" presetSubtype="0" fill="hold" grpId="0" nodeType="withEffect">
                                  <p:stCondLst>
                                    <p:cond delay="3500"/>
                                  </p:stCondLst>
                                  <p:childTnLst>
                                    <p:set>
                                      <p:cBhvr>
                                        <p:cTn id="45" dur="1" fill="hold">
                                          <p:stCondLst>
                                            <p:cond delay="0"/>
                                          </p:stCondLst>
                                        </p:cTn>
                                        <p:tgtEl>
                                          <p:spTgt spid="87"/>
                                        </p:tgtEl>
                                        <p:attrNameLst>
                                          <p:attrName>style.visibility</p:attrName>
                                        </p:attrNameLst>
                                      </p:cBhvr>
                                      <p:to>
                                        <p:strVal val="visible"/>
                                      </p:to>
                                    </p:set>
                                  </p:childTnLst>
                                </p:cTn>
                              </p:par>
                              <p:par>
                                <p:cTn id="46" presetID="1" presetClass="exit" presetSubtype="0" fill="hold" grpId="1" nodeType="withEffect">
                                  <p:stCondLst>
                                    <p:cond delay="3750"/>
                                  </p:stCondLst>
                                  <p:childTnLst>
                                    <p:set>
                                      <p:cBhvr>
                                        <p:cTn id="47" dur="1" fill="hold">
                                          <p:stCondLst>
                                            <p:cond delay="0"/>
                                          </p:stCondLst>
                                        </p:cTn>
                                        <p:tgtEl>
                                          <p:spTgt spid="87"/>
                                        </p:tgtEl>
                                        <p:attrNameLst>
                                          <p:attrName>style.visibility</p:attrName>
                                        </p:attrNameLst>
                                      </p:cBhvr>
                                      <p:to>
                                        <p:strVal val="hidden"/>
                                      </p:to>
                                    </p:set>
                                  </p:childTnLst>
                                </p:cTn>
                              </p:par>
                              <p:par>
                                <p:cTn id="48" presetID="1" presetClass="entr" presetSubtype="0" fill="hold" grpId="2" nodeType="withEffect">
                                  <p:stCondLst>
                                    <p:cond delay="4000"/>
                                  </p:stCondLst>
                                  <p:childTnLst>
                                    <p:set>
                                      <p:cBhvr>
                                        <p:cTn id="49" dur="1" fill="hold">
                                          <p:stCondLst>
                                            <p:cond delay="0"/>
                                          </p:stCondLst>
                                        </p:cTn>
                                        <p:tgtEl>
                                          <p:spTgt spid="87"/>
                                        </p:tgtEl>
                                        <p:attrNameLst>
                                          <p:attrName>style.visibility</p:attrName>
                                        </p:attrNameLst>
                                      </p:cBhvr>
                                      <p:to>
                                        <p:strVal val="visible"/>
                                      </p:to>
                                    </p:set>
                                  </p:childTnLst>
                                </p:cTn>
                              </p:par>
                              <p:par>
                                <p:cTn id="50" presetID="27" presetClass="emph" presetSubtype="0" fill="remove" grpId="3" nodeType="withEffect">
                                  <p:stCondLst>
                                    <p:cond delay="4250"/>
                                  </p:stCondLst>
                                  <p:childTnLst>
                                    <p:animClr clrSpc="rgb" dir="cw">
                                      <p:cBhvr override="childStyle">
                                        <p:cTn id="51" dur="250" autoRev="1" fill="remove"/>
                                        <p:tgtEl>
                                          <p:spTgt spid="87"/>
                                        </p:tgtEl>
                                        <p:attrNameLst>
                                          <p:attrName>style.color</p:attrName>
                                        </p:attrNameLst>
                                      </p:cBhvr>
                                      <p:to>
                                        <a:srgbClr val="FF0000"/>
                                      </p:to>
                                    </p:animClr>
                                    <p:animClr clrSpc="rgb" dir="cw">
                                      <p:cBhvr>
                                        <p:cTn id="52" dur="250" autoRev="1" fill="remove"/>
                                        <p:tgtEl>
                                          <p:spTgt spid="87"/>
                                        </p:tgtEl>
                                        <p:attrNameLst>
                                          <p:attrName>fillcolor</p:attrName>
                                        </p:attrNameLst>
                                      </p:cBhvr>
                                      <p:to>
                                        <a:srgbClr val="FF0000"/>
                                      </p:to>
                                    </p:animClr>
                                    <p:set>
                                      <p:cBhvr>
                                        <p:cTn id="53" dur="250" autoRev="1" fill="remove"/>
                                        <p:tgtEl>
                                          <p:spTgt spid="87"/>
                                        </p:tgtEl>
                                        <p:attrNameLst>
                                          <p:attrName>fill.type</p:attrName>
                                        </p:attrNameLst>
                                      </p:cBhvr>
                                      <p:to>
                                        <p:strVal val="solid"/>
                                      </p:to>
                                    </p:set>
                                    <p:set>
                                      <p:cBhvr>
                                        <p:cTn id="54" dur="250" autoRev="1" fill="remove"/>
                                        <p:tgtEl>
                                          <p:spTgt spid="87"/>
                                        </p:tgtEl>
                                        <p:attrNameLst>
                                          <p:attrName>fill.on</p:attrName>
                                        </p:attrNameLst>
                                      </p:cBhvr>
                                      <p:to>
                                        <p:strVal val="true"/>
                                      </p:to>
                                    </p:set>
                                  </p:childTnLst>
                                </p:cTn>
                              </p:par>
                              <p:par>
                                <p:cTn id="55" presetID="22" presetClass="entr" presetSubtype="8" fill="hold" nodeType="withEffect">
                                  <p:stCondLst>
                                    <p:cond delay="4250"/>
                                  </p:stCondLst>
                                  <p:childTnLst>
                                    <p:set>
                                      <p:cBhvr>
                                        <p:cTn id="56" dur="1" fill="hold">
                                          <p:stCondLst>
                                            <p:cond delay="0"/>
                                          </p:stCondLst>
                                        </p:cTn>
                                        <p:tgtEl>
                                          <p:spTgt spid="113"/>
                                        </p:tgtEl>
                                        <p:attrNameLst>
                                          <p:attrName>style.visibility</p:attrName>
                                        </p:attrNameLst>
                                      </p:cBhvr>
                                      <p:to>
                                        <p:strVal val="visible"/>
                                      </p:to>
                                    </p:set>
                                    <p:animEffect transition="in" filter="wipe(left)">
                                      <p:cBhvr>
                                        <p:cTn id="57" dur="500"/>
                                        <p:tgtEl>
                                          <p:spTgt spid="113"/>
                                        </p:tgtEl>
                                      </p:cBhvr>
                                    </p:animEffect>
                                  </p:childTnLst>
                                </p:cTn>
                              </p:par>
                              <p:par>
                                <p:cTn id="58" presetID="1" presetClass="entr" presetSubtype="0" fill="hold" grpId="0" nodeType="withEffect">
                                  <p:stCondLst>
                                    <p:cond delay="4500"/>
                                  </p:stCondLst>
                                  <p:childTnLst>
                                    <p:set>
                                      <p:cBhvr>
                                        <p:cTn id="59" dur="1" fill="hold">
                                          <p:stCondLst>
                                            <p:cond delay="0"/>
                                          </p:stCondLst>
                                        </p:cTn>
                                        <p:tgtEl>
                                          <p:spTgt spid="85"/>
                                        </p:tgtEl>
                                        <p:attrNameLst>
                                          <p:attrName>style.visibility</p:attrName>
                                        </p:attrNameLst>
                                      </p:cBhvr>
                                      <p:to>
                                        <p:strVal val="visible"/>
                                      </p:to>
                                    </p:set>
                                  </p:childTnLst>
                                </p:cTn>
                              </p:par>
                              <p:par>
                                <p:cTn id="60" presetID="1" presetClass="exit" presetSubtype="0" fill="hold" grpId="1" nodeType="withEffect">
                                  <p:stCondLst>
                                    <p:cond delay="4750"/>
                                  </p:stCondLst>
                                  <p:childTnLst>
                                    <p:set>
                                      <p:cBhvr>
                                        <p:cTn id="61" dur="1" fill="hold">
                                          <p:stCondLst>
                                            <p:cond delay="0"/>
                                          </p:stCondLst>
                                        </p:cTn>
                                        <p:tgtEl>
                                          <p:spTgt spid="85"/>
                                        </p:tgtEl>
                                        <p:attrNameLst>
                                          <p:attrName>style.visibility</p:attrName>
                                        </p:attrNameLst>
                                      </p:cBhvr>
                                      <p:to>
                                        <p:strVal val="hidden"/>
                                      </p:to>
                                    </p:set>
                                  </p:childTnLst>
                                </p:cTn>
                              </p:par>
                              <p:par>
                                <p:cTn id="62" presetID="1" presetClass="entr" presetSubtype="0" fill="hold" grpId="2" nodeType="withEffect">
                                  <p:stCondLst>
                                    <p:cond delay="5000"/>
                                  </p:stCondLst>
                                  <p:childTnLst>
                                    <p:set>
                                      <p:cBhvr>
                                        <p:cTn id="63" dur="1" fill="hold">
                                          <p:stCondLst>
                                            <p:cond delay="0"/>
                                          </p:stCondLst>
                                        </p:cTn>
                                        <p:tgtEl>
                                          <p:spTgt spid="85"/>
                                        </p:tgtEl>
                                        <p:attrNameLst>
                                          <p:attrName>style.visibility</p:attrName>
                                        </p:attrNameLst>
                                      </p:cBhvr>
                                      <p:to>
                                        <p:strVal val="visible"/>
                                      </p:to>
                                    </p:set>
                                  </p:childTnLst>
                                </p:cTn>
                              </p:par>
                              <p:par>
                                <p:cTn id="64" presetID="27" presetClass="emph" presetSubtype="0" fill="remove" grpId="3" nodeType="withEffect">
                                  <p:stCondLst>
                                    <p:cond delay="5250"/>
                                  </p:stCondLst>
                                  <p:childTnLst>
                                    <p:animClr clrSpc="rgb" dir="cw">
                                      <p:cBhvr override="childStyle">
                                        <p:cTn id="65" dur="250" autoRev="1" fill="remove"/>
                                        <p:tgtEl>
                                          <p:spTgt spid="85"/>
                                        </p:tgtEl>
                                        <p:attrNameLst>
                                          <p:attrName>style.color</p:attrName>
                                        </p:attrNameLst>
                                      </p:cBhvr>
                                      <p:to>
                                        <a:srgbClr val="FF0000"/>
                                      </p:to>
                                    </p:animClr>
                                    <p:animClr clrSpc="rgb" dir="cw">
                                      <p:cBhvr>
                                        <p:cTn id="66" dur="250" autoRev="1" fill="remove"/>
                                        <p:tgtEl>
                                          <p:spTgt spid="85"/>
                                        </p:tgtEl>
                                        <p:attrNameLst>
                                          <p:attrName>fillcolor</p:attrName>
                                        </p:attrNameLst>
                                      </p:cBhvr>
                                      <p:to>
                                        <a:srgbClr val="FF0000"/>
                                      </p:to>
                                    </p:animClr>
                                    <p:set>
                                      <p:cBhvr>
                                        <p:cTn id="67" dur="250" autoRev="1" fill="remove"/>
                                        <p:tgtEl>
                                          <p:spTgt spid="85"/>
                                        </p:tgtEl>
                                        <p:attrNameLst>
                                          <p:attrName>fill.type</p:attrName>
                                        </p:attrNameLst>
                                      </p:cBhvr>
                                      <p:to>
                                        <p:strVal val="solid"/>
                                      </p:to>
                                    </p:set>
                                    <p:set>
                                      <p:cBhvr>
                                        <p:cTn id="68" dur="250" autoRev="1" fill="remove"/>
                                        <p:tgtEl>
                                          <p:spTgt spid="85"/>
                                        </p:tgtEl>
                                        <p:attrNameLst>
                                          <p:attrName>fill.on</p:attrName>
                                        </p:attrNameLst>
                                      </p:cBhvr>
                                      <p:to>
                                        <p:strVal val="true"/>
                                      </p:to>
                                    </p:set>
                                  </p:childTnLst>
                                </p:cTn>
                              </p:par>
                              <p:par>
                                <p:cTn id="69" presetID="22" presetClass="entr" presetSubtype="2" fill="hold" nodeType="withEffect">
                                  <p:stCondLst>
                                    <p:cond delay="5250"/>
                                  </p:stCondLst>
                                  <p:childTnLst>
                                    <p:set>
                                      <p:cBhvr>
                                        <p:cTn id="70" dur="1" fill="hold">
                                          <p:stCondLst>
                                            <p:cond delay="0"/>
                                          </p:stCondLst>
                                        </p:cTn>
                                        <p:tgtEl>
                                          <p:spTgt spid="114"/>
                                        </p:tgtEl>
                                        <p:attrNameLst>
                                          <p:attrName>style.visibility</p:attrName>
                                        </p:attrNameLst>
                                      </p:cBhvr>
                                      <p:to>
                                        <p:strVal val="visible"/>
                                      </p:to>
                                    </p:set>
                                    <p:animEffect transition="in" filter="wipe(right)">
                                      <p:cBhvr>
                                        <p:cTn id="71" dur="500"/>
                                        <p:tgtEl>
                                          <p:spTgt spid="114"/>
                                        </p:tgtEl>
                                      </p:cBhvr>
                                    </p:animEffect>
                                  </p:childTnLst>
                                </p:cTn>
                              </p:par>
                              <p:par>
                                <p:cTn id="72" presetID="8" presetClass="emph" presetSubtype="0" fill="hold" nodeType="withEffect">
                                  <p:stCondLst>
                                    <p:cond delay="2000"/>
                                  </p:stCondLst>
                                  <p:childTnLst>
                                    <p:animRot by="5400000">
                                      <p:cBhvr>
                                        <p:cTn id="73" dur="250" fill="hold"/>
                                        <p:tgtEl>
                                          <p:spTgt spid="10"/>
                                        </p:tgtEl>
                                        <p:attrNameLst>
                                          <p:attrName>r</p:attrName>
                                        </p:attrNameLst>
                                      </p:cBhvr>
                                    </p:animRot>
                                  </p:childTnLst>
                                </p:cTn>
                              </p:par>
                              <p:par>
                                <p:cTn id="74" presetID="8" presetClass="emph" presetSubtype="0" fill="hold" nodeType="withEffect">
                                  <p:stCondLst>
                                    <p:cond delay="3000"/>
                                  </p:stCondLst>
                                  <p:childTnLst>
                                    <p:animRot by="5400000">
                                      <p:cBhvr>
                                        <p:cTn id="75" dur="250" fill="hold"/>
                                        <p:tgtEl>
                                          <p:spTgt spid="10"/>
                                        </p:tgtEl>
                                        <p:attrNameLst>
                                          <p:attrName>r</p:attrName>
                                        </p:attrNameLst>
                                      </p:cBhvr>
                                    </p:animRot>
                                  </p:childTnLst>
                                </p:cTn>
                              </p:par>
                              <p:par>
                                <p:cTn id="76" presetID="8" presetClass="emph" presetSubtype="0" fill="hold" nodeType="withEffect">
                                  <p:stCondLst>
                                    <p:cond delay="4000"/>
                                  </p:stCondLst>
                                  <p:childTnLst>
                                    <p:animRot by="5400000">
                                      <p:cBhvr>
                                        <p:cTn id="77" dur="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4" grpId="3" bldLvl="0" animBg="1"/>
      <p:bldP spid="85" grpId="0" bldLvl="0" animBg="1"/>
      <p:bldP spid="85" grpId="1" bldLvl="0" animBg="1"/>
      <p:bldP spid="85" grpId="2" bldLvl="0" animBg="1"/>
      <p:bldP spid="85" grpId="3" bldLvl="0" animBg="1"/>
      <p:bldP spid="87" grpId="0" bldLvl="0" animBg="1"/>
      <p:bldP spid="87" grpId="1" bldLvl="0" animBg="1"/>
      <p:bldP spid="87" grpId="2" bldLvl="0" animBg="1"/>
      <p:bldP spid="87" grpId="3" bldLvl="0" animBg="1"/>
      <p:bldP spid="88" grpId="0" bldLvl="0" animBg="1"/>
      <p:bldP spid="88" grpId="1" bldLvl="0" animBg="1"/>
      <p:bldP spid="88" grpId="2" bldLvl="0" animBg="1"/>
      <p:bldP spid="88" grpId="3"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8610" name="文本框 33"/>
          <p:cNvSpPr txBox="1"/>
          <p:nvPr/>
        </p:nvSpPr>
        <p:spPr>
          <a:xfrm>
            <a:off x="8819147" y="5594684"/>
            <a:ext cx="226060" cy="299085"/>
          </a:xfrm>
          <a:prstGeom prst="rect">
            <a:avLst/>
          </a:prstGeom>
          <a:noFill/>
        </p:spPr>
        <p:txBody>
          <a:bodyPr wrap="none" rtlCol="0">
            <a:spAutoFit/>
          </a:bodyPr>
          <a:lstStyle/>
          <a:p>
            <a:r>
              <a:rPr lang="en-US" altLang="zh-CN" sz="1350" dirty="0">
                <a:solidFill>
                  <a:prstClr val="black"/>
                </a:solidFill>
              </a:rPr>
              <a:t>.</a:t>
            </a:r>
            <a:endParaRPr lang="zh-CN" altLang="en-US" sz="1350" dirty="0">
              <a:solidFill>
                <a:prstClr val="black"/>
              </a:solidFill>
            </a:endParaRPr>
          </a:p>
        </p:txBody>
      </p:sp>
      <p:grpSp>
        <p:nvGrpSpPr>
          <p:cNvPr id="45" name="组合 6"/>
          <p:cNvGrpSpPr/>
          <p:nvPr/>
        </p:nvGrpSpPr>
        <p:grpSpPr>
          <a:xfrm>
            <a:off x="244931" y="267295"/>
            <a:ext cx="4827270" cy="490156"/>
            <a:chOff x="326575" y="356393"/>
            <a:chExt cx="6436357" cy="653541"/>
          </a:xfrm>
        </p:grpSpPr>
        <p:sp>
          <p:nvSpPr>
            <p:cNvPr id="1048611" name="KSO_Shape"/>
            <p:cNvSpPr/>
            <p:nvPr/>
          </p:nvSpPr>
          <p:spPr>
            <a:xfrm>
              <a:off x="326575" y="356393"/>
              <a:ext cx="429260" cy="653541"/>
            </a:xfrm>
            <a:prstGeom prst="homePlate">
              <a:avLst>
                <a:gd name="adj" fmla="val 3224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pPr>
              <a:endParaRPr lang="zh-CN" altLang="en-US" sz="1350">
                <a:solidFill>
                  <a:srgbClr val="FFFFFF"/>
                </a:solidFill>
              </a:endParaRPr>
            </a:p>
          </p:txBody>
        </p:sp>
        <p:sp>
          <p:nvSpPr>
            <p:cNvPr id="1048612" name="文本框 8"/>
            <p:cNvSpPr txBox="1"/>
            <p:nvPr/>
          </p:nvSpPr>
          <p:spPr>
            <a:xfrm>
              <a:off x="963268" y="421586"/>
              <a:ext cx="5799664" cy="552026"/>
            </a:xfrm>
            <a:prstGeom prst="rect">
              <a:avLst/>
            </a:prstGeom>
            <a:noFill/>
          </p:spPr>
          <p:txBody>
            <a:bodyPr wrap="square" rtlCol="0">
              <a:spAutoFit/>
            </a:bodyPr>
            <a:lstStyle/>
            <a:p>
              <a:pPr lvl="0"/>
              <a:r>
                <a:rPr lang="en-US" altLang="zh-CN" sz="2100" dirty="0">
                  <a:solidFill>
                    <a:schemeClr val="bg1"/>
                  </a:solidFill>
                  <a:latin typeface="微软雅黑" panose="020B0503020204020204" charset="-122"/>
                  <a:ea typeface="微软雅黑" panose="020B0503020204020204" charset="-122"/>
                  <a:sym typeface="+mn-ea"/>
                </a:rPr>
                <a:t>University Concept</a:t>
              </a:r>
              <a:endParaRPr lang="en-US" altLang="zh-CN" sz="2100" dirty="0">
                <a:solidFill>
                  <a:schemeClr val="bg1"/>
                </a:solidFill>
                <a:latin typeface="微软雅黑" panose="020B0503020204020204" charset="-122"/>
                <a:ea typeface="微软雅黑" panose="020B0503020204020204" charset="-122"/>
                <a:sym typeface="+mn-ea"/>
              </a:endParaRPr>
            </a:p>
          </p:txBody>
        </p:sp>
      </p:grpSp>
      <p:sp>
        <p:nvSpPr>
          <p:cNvPr id="1048847" name="Shape"/>
          <p:cNvSpPr/>
          <p:nvPr/>
        </p:nvSpPr>
        <p:spPr>
          <a:xfrm>
            <a:off x="4765834" y="2165033"/>
            <a:ext cx="307181" cy="265748"/>
          </a:xfrm>
          <a:custGeom>
            <a:avLst/>
            <a:gdLst/>
            <a:ahLst/>
            <a:cxnLst>
              <a:cxn ang="0">
                <a:pos x="wd2" y="hd2"/>
              </a:cxn>
              <a:cxn ang="5400000">
                <a:pos x="wd2" y="hd2"/>
              </a:cxn>
              <a:cxn ang="10800000">
                <a:pos x="wd2" y="hd2"/>
              </a:cxn>
              <a:cxn ang="16200000">
                <a:pos x="wd2" y="hd2"/>
              </a:cxn>
            </a:cxnLst>
            <a:rect l="0" t="0" r="r" b="b"/>
            <a:pathLst>
              <a:path w="21321" h="21480" extrusionOk="0">
                <a:moveTo>
                  <a:pt x="9783" y="16894"/>
                </a:moveTo>
                <a:cubicBezTo>
                  <a:pt x="9938" y="16970"/>
                  <a:pt x="10003" y="17124"/>
                  <a:pt x="9885" y="17332"/>
                </a:cubicBezTo>
                <a:cubicBezTo>
                  <a:pt x="9392" y="18361"/>
                  <a:pt x="8169" y="20221"/>
                  <a:pt x="6453" y="21052"/>
                </a:cubicBezTo>
                <a:cubicBezTo>
                  <a:pt x="5959" y="21250"/>
                  <a:pt x="5466" y="21052"/>
                  <a:pt x="5724" y="20636"/>
                </a:cubicBezTo>
                <a:cubicBezTo>
                  <a:pt x="6195" y="19607"/>
                  <a:pt x="7182" y="17965"/>
                  <a:pt x="9133" y="16916"/>
                </a:cubicBezTo>
                <a:cubicBezTo>
                  <a:pt x="9380" y="16817"/>
                  <a:pt x="9627" y="16817"/>
                  <a:pt x="9783" y="16894"/>
                </a:cubicBezTo>
                <a:close/>
                <a:moveTo>
                  <a:pt x="7507" y="15415"/>
                </a:moveTo>
                <a:cubicBezTo>
                  <a:pt x="7657" y="15491"/>
                  <a:pt x="7716" y="15644"/>
                  <a:pt x="7598" y="15841"/>
                </a:cubicBezTo>
                <a:cubicBezTo>
                  <a:pt x="6870" y="17281"/>
                  <a:pt x="5389" y="19963"/>
                  <a:pt x="2452" y="21403"/>
                </a:cubicBezTo>
                <a:cubicBezTo>
                  <a:pt x="1958" y="21600"/>
                  <a:pt x="1723" y="21403"/>
                  <a:pt x="1958" y="20989"/>
                </a:cubicBezTo>
                <a:cubicBezTo>
                  <a:pt x="2452" y="19549"/>
                  <a:pt x="3932" y="16867"/>
                  <a:pt x="6870" y="15447"/>
                </a:cubicBezTo>
                <a:cubicBezTo>
                  <a:pt x="7117" y="15339"/>
                  <a:pt x="7358" y="15339"/>
                  <a:pt x="7507" y="15415"/>
                </a:cubicBezTo>
                <a:close/>
                <a:moveTo>
                  <a:pt x="5309" y="13965"/>
                </a:moveTo>
                <a:cubicBezTo>
                  <a:pt x="5462" y="14068"/>
                  <a:pt x="5521" y="14275"/>
                  <a:pt x="5392" y="14482"/>
                </a:cubicBezTo>
                <a:cubicBezTo>
                  <a:pt x="4898" y="15506"/>
                  <a:pt x="3675" y="17140"/>
                  <a:pt x="1959" y="18165"/>
                </a:cubicBezTo>
                <a:cubicBezTo>
                  <a:pt x="1231" y="18361"/>
                  <a:pt x="996" y="18165"/>
                  <a:pt x="1231" y="17751"/>
                </a:cubicBezTo>
                <a:cubicBezTo>
                  <a:pt x="1724" y="16727"/>
                  <a:pt x="2712" y="15092"/>
                  <a:pt x="4663" y="14068"/>
                </a:cubicBezTo>
                <a:cubicBezTo>
                  <a:pt x="4910" y="13861"/>
                  <a:pt x="5157" y="13861"/>
                  <a:pt x="5309" y="13965"/>
                </a:cubicBezTo>
                <a:close/>
                <a:moveTo>
                  <a:pt x="13629" y="6116"/>
                </a:moveTo>
                <a:cubicBezTo>
                  <a:pt x="13169" y="6141"/>
                  <a:pt x="12739" y="6294"/>
                  <a:pt x="12373" y="6602"/>
                </a:cubicBezTo>
                <a:cubicBezTo>
                  <a:pt x="12373" y="6800"/>
                  <a:pt x="12373" y="6800"/>
                  <a:pt x="12114" y="7018"/>
                </a:cubicBezTo>
                <a:cubicBezTo>
                  <a:pt x="11642" y="7831"/>
                  <a:pt x="11878" y="8881"/>
                  <a:pt x="13104" y="9278"/>
                </a:cubicBezTo>
                <a:cubicBezTo>
                  <a:pt x="13835" y="9694"/>
                  <a:pt x="15062" y="9694"/>
                  <a:pt x="15557" y="9080"/>
                </a:cubicBezTo>
                <a:cubicBezTo>
                  <a:pt x="15816" y="8881"/>
                  <a:pt x="15816" y="8881"/>
                  <a:pt x="15816" y="8663"/>
                </a:cubicBezTo>
                <a:cubicBezTo>
                  <a:pt x="16547" y="7831"/>
                  <a:pt x="16052" y="6800"/>
                  <a:pt x="15062" y="6403"/>
                </a:cubicBezTo>
                <a:cubicBezTo>
                  <a:pt x="14578" y="6195"/>
                  <a:pt x="14089" y="6091"/>
                  <a:pt x="13629" y="6116"/>
                </a:cubicBezTo>
                <a:close/>
                <a:moveTo>
                  <a:pt x="20721" y="0"/>
                </a:moveTo>
                <a:lnTo>
                  <a:pt x="20957" y="0"/>
                </a:lnTo>
                <a:cubicBezTo>
                  <a:pt x="21216" y="0"/>
                  <a:pt x="21452" y="0"/>
                  <a:pt x="21216" y="198"/>
                </a:cubicBezTo>
                <a:lnTo>
                  <a:pt x="21216" y="397"/>
                </a:lnTo>
                <a:cubicBezTo>
                  <a:pt x="21452" y="615"/>
                  <a:pt x="21216" y="615"/>
                  <a:pt x="21216" y="813"/>
                </a:cubicBezTo>
                <a:cubicBezTo>
                  <a:pt x="21216" y="1031"/>
                  <a:pt x="21216" y="1447"/>
                  <a:pt x="21216" y="1844"/>
                </a:cubicBezTo>
                <a:cubicBezTo>
                  <a:pt x="21216" y="2478"/>
                  <a:pt x="21216" y="3291"/>
                  <a:pt x="20957" y="4123"/>
                </a:cubicBezTo>
                <a:cubicBezTo>
                  <a:pt x="20957" y="4322"/>
                  <a:pt x="20957" y="4322"/>
                  <a:pt x="20957" y="4540"/>
                </a:cubicBezTo>
                <a:cubicBezTo>
                  <a:pt x="20721" y="4956"/>
                  <a:pt x="20721" y="5154"/>
                  <a:pt x="20721" y="5353"/>
                </a:cubicBezTo>
                <a:cubicBezTo>
                  <a:pt x="20462" y="5987"/>
                  <a:pt x="20226" y="6602"/>
                  <a:pt x="19966" y="7018"/>
                </a:cubicBezTo>
                <a:cubicBezTo>
                  <a:pt x="19259" y="8465"/>
                  <a:pt x="18269" y="9912"/>
                  <a:pt x="16783" y="11558"/>
                </a:cubicBezTo>
                <a:cubicBezTo>
                  <a:pt x="16547" y="11756"/>
                  <a:pt x="16311" y="12588"/>
                  <a:pt x="16311" y="13005"/>
                </a:cubicBezTo>
                <a:cubicBezTo>
                  <a:pt x="16783" y="14650"/>
                  <a:pt x="17042" y="18357"/>
                  <a:pt x="13104" y="20221"/>
                </a:cubicBezTo>
                <a:cubicBezTo>
                  <a:pt x="12609" y="20637"/>
                  <a:pt x="12114" y="20439"/>
                  <a:pt x="12373" y="19805"/>
                </a:cubicBezTo>
                <a:cubicBezTo>
                  <a:pt x="12373" y="17545"/>
                  <a:pt x="11383" y="12172"/>
                  <a:pt x="819" y="12390"/>
                </a:cubicBezTo>
                <a:cubicBezTo>
                  <a:pt x="88" y="12390"/>
                  <a:pt x="-148" y="11974"/>
                  <a:pt x="88" y="11558"/>
                </a:cubicBezTo>
                <a:cubicBezTo>
                  <a:pt x="819" y="10110"/>
                  <a:pt x="2800" y="7216"/>
                  <a:pt x="7704" y="7434"/>
                </a:cubicBezTo>
                <a:cubicBezTo>
                  <a:pt x="8200" y="7434"/>
                  <a:pt x="8931" y="7018"/>
                  <a:pt x="9166" y="6602"/>
                </a:cubicBezTo>
                <a:cubicBezTo>
                  <a:pt x="10157" y="5571"/>
                  <a:pt x="11878" y="3509"/>
                  <a:pt x="14826" y="2062"/>
                </a:cubicBezTo>
                <a:cubicBezTo>
                  <a:pt x="16547" y="1031"/>
                  <a:pt x="18009" y="615"/>
                  <a:pt x="19000" y="397"/>
                </a:cubicBezTo>
                <a:cubicBezTo>
                  <a:pt x="19731" y="397"/>
                  <a:pt x="20226" y="397"/>
                  <a:pt x="20226" y="198"/>
                </a:cubicBezTo>
                <a:cubicBezTo>
                  <a:pt x="20462" y="198"/>
                  <a:pt x="20462" y="0"/>
                  <a:pt x="20721" y="0"/>
                </a:cubicBezTo>
                <a:close/>
              </a:path>
            </a:pathLst>
          </a:custGeom>
          <a:solidFill>
            <a:srgbClr val="FFFFFF"/>
          </a:solidFill>
          <a:ln w="12700">
            <a:miter lim="400000"/>
          </a:ln>
        </p:spPr>
        <p:txBody>
          <a:bodyPr lIns="22859" tIns="22859" rIns="22859" bIns="22859" anchor="ctr"/>
          <a:p>
            <a:pPr algn="ctr" defTabSz="1219200">
              <a:defRPr sz="4800" b="0">
                <a:latin typeface="Calibri" panose="020F0502020204030204"/>
                <a:ea typeface="Calibri" panose="020F0502020204030204"/>
                <a:cs typeface="Calibri" panose="020F0502020204030204"/>
                <a:sym typeface="Calibri" panose="020F0502020204030204"/>
              </a:defRPr>
            </a:pPr>
            <a:endParaRPr sz="1800">
              <a:latin typeface="微软雅黑" panose="020B0503020204020204" charset="-122"/>
              <a:ea typeface="微软雅黑" panose="020B0503020204020204" charset="-122"/>
            </a:endParaRPr>
          </a:p>
        </p:txBody>
      </p:sp>
      <p:grpSp>
        <p:nvGrpSpPr>
          <p:cNvPr id="10" name="组合 9"/>
          <p:cNvGrpSpPr/>
          <p:nvPr/>
        </p:nvGrpSpPr>
        <p:grpSpPr>
          <a:xfrm>
            <a:off x="3139808" y="1552690"/>
            <a:ext cx="2864386" cy="2864386"/>
            <a:chOff x="4443470" y="2343051"/>
            <a:chExt cx="3305061" cy="3305061"/>
          </a:xfrm>
          <a:solidFill>
            <a:srgbClr val="0F6FC6"/>
          </a:solidFill>
        </p:grpSpPr>
        <p:sp>
          <p:nvSpPr>
            <p:cNvPr id="3" name="椭圆 2"/>
            <p:cNvSpPr/>
            <p:nvPr/>
          </p:nvSpPr>
          <p:spPr>
            <a:xfrm>
              <a:off x="4443470" y="2343051"/>
              <a:ext cx="3305061" cy="3305061"/>
            </a:xfrm>
            <a:prstGeom prst="ellipse">
              <a:avLst/>
            </a:prstGeom>
            <a:solidFill>
              <a:schemeClr val="tx1"/>
            </a:solid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椭圆 5"/>
            <p:cNvSpPr/>
            <p:nvPr/>
          </p:nvSpPr>
          <p:spPr>
            <a:xfrm>
              <a:off x="4977788" y="2877369"/>
              <a:ext cx="2236424" cy="2236424"/>
            </a:xfrm>
            <a:prstGeom prst="ellipse">
              <a:avLst/>
            </a:prstGeom>
            <a:grp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8900000">
              <a:off x="4914291" y="2851151"/>
              <a:ext cx="493522" cy="425450"/>
            </a:xfrm>
            <a:prstGeom prst="triangle">
              <a:avLst/>
            </a:prstGeom>
            <a:grp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4" name="组合 13"/>
          <p:cNvGrpSpPr/>
          <p:nvPr/>
        </p:nvGrpSpPr>
        <p:grpSpPr>
          <a:xfrm>
            <a:off x="3685964" y="2098846"/>
            <a:ext cx="1772074" cy="1772073"/>
            <a:chOff x="5156200" y="3067050"/>
            <a:chExt cx="2044701" cy="2044700"/>
          </a:xfrm>
        </p:grpSpPr>
        <p:sp>
          <p:nvSpPr>
            <p:cNvPr id="2" name="空心弧 1"/>
            <p:cNvSpPr/>
            <p:nvPr/>
          </p:nvSpPr>
          <p:spPr>
            <a:xfrm>
              <a:off x="5156200" y="3067050"/>
              <a:ext cx="2044700" cy="2044700"/>
            </a:xfrm>
            <a:prstGeom prst="blockArc">
              <a:avLst>
                <a:gd name="adj1" fmla="val 11774738"/>
                <a:gd name="adj2" fmla="val 15586854"/>
                <a:gd name="adj3" fmla="val 3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sp>
          <p:nvSpPr>
            <p:cNvPr id="63" name="空心弧 62"/>
            <p:cNvSpPr/>
            <p:nvPr/>
          </p:nvSpPr>
          <p:spPr>
            <a:xfrm rot="10800000">
              <a:off x="5156201" y="3067050"/>
              <a:ext cx="2044700" cy="2044700"/>
            </a:xfrm>
            <a:prstGeom prst="blockArc">
              <a:avLst>
                <a:gd name="adj1" fmla="val 11774738"/>
                <a:gd name="adj2" fmla="val 15586854"/>
                <a:gd name="adj3" fmla="val 36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tx1"/>
                </a:solidFill>
              </a:endParaRPr>
            </a:p>
          </p:txBody>
        </p:sp>
      </p:grpSp>
      <p:sp>
        <p:nvSpPr>
          <p:cNvPr id="4" name="椭圆 3"/>
          <p:cNvSpPr/>
          <p:nvPr/>
        </p:nvSpPr>
        <p:spPr>
          <a:xfrm rot="2700000">
            <a:off x="5519087" y="1912733"/>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rot="2700000">
            <a:off x="3493659" y="3938159"/>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rot="8100000">
            <a:off x="5519087" y="3938159"/>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rot="8100000">
            <a:off x="3493659" y="1912733"/>
            <a:ext cx="132080" cy="132080"/>
          </a:xfrm>
          <a:prstGeom prst="ellipse">
            <a:avLst/>
          </a:pr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11" name="组合 110"/>
          <p:cNvGrpSpPr/>
          <p:nvPr/>
        </p:nvGrpSpPr>
        <p:grpSpPr>
          <a:xfrm>
            <a:off x="152961" y="1597628"/>
            <a:ext cx="3312518" cy="1081405"/>
            <a:chOff x="203948" y="2130171"/>
            <a:chExt cx="4416690" cy="1441873"/>
          </a:xfrm>
        </p:grpSpPr>
        <p:sp>
          <p:nvSpPr>
            <p:cNvPr id="5" name="矩形 4"/>
            <p:cNvSpPr/>
            <p:nvPr/>
          </p:nvSpPr>
          <p:spPr>
            <a:xfrm>
              <a:off x="2034274" y="2130171"/>
              <a:ext cx="1427480" cy="583353"/>
            </a:xfrm>
            <a:prstGeom prst="rect">
              <a:avLst/>
            </a:prstGeom>
          </p:spPr>
          <p:txBody>
            <a:bodyPr wrap="none">
              <a:spAutoFit/>
            </a:bodyPr>
            <a:p>
              <a:pPr algn="r"/>
              <a:r>
                <a:rPr lang="en-US" altLang="zh-CN" sz="2250" b="1" i="0" dirty="0">
                  <a:solidFill>
                    <a:srgbClr val="0F6FC6"/>
                  </a:solidFill>
                  <a:effectLst/>
                  <a:latin typeface="微软雅黑" panose="020B0503020204020204" charset="-122"/>
                  <a:ea typeface="微软雅黑" panose="020B0503020204020204" charset="-122"/>
                </a:rPr>
                <a:t>Vision</a:t>
              </a:r>
              <a:endParaRPr lang="en-US" altLang="zh-CN" sz="2250" b="1" i="0" dirty="0">
                <a:solidFill>
                  <a:srgbClr val="0F6FC6"/>
                </a:solidFill>
                <a:effectLst/>
                <a:latin typeface="微软雅黑" panose="020B0503020204020204" charset="-122"/>
                <a:ea typeface="微软雅黑" panose="020B0503020204020204" charset="-122"/>
              </a:endParaRPr>
            </a:p>
          </p:txBody>
        </p:sp>
        <p:sp>
          <p:nvSpPr>
            <p:cNvPr id="8" name="矩形 7"/>
            <p:cNvSpPr/>
            <p:nvPr/>
          </p:nvSpPr>
          <p:spPr>
            <a:xfrm>
              <a:off x="203948" y="2619544"/>
              <a:ext cx="3257973" cy="952500"/>
            </a:xfrm>
            <a:prstGeom prst="rect">
              <a:avLst/>
            </a:prstGeom>
          </p:spPr>
          <p:txBody>
            <a:bodyPr wrap="square">
              <a:spAutoFit/>
            </a:bodyPr>
            <a:p>
              <a:pPr algn="r">
                <a:buNone/>
              </a:pPr>
              <a:r>
                <a:rPr lang="zh-CN" altLang="en-US" sz="1350" dirty="0">
                  <a:solidFill>
                    <a:schemeClr val="bg1"/>
                  </a:solidFill>
                  <a:latin typeface="微软雅黑" panose="020B0503020204020204" charset="-122"/>
                  <a:ea typeface="微软雅黑" panose="020B0503020204020204" charset="-122"/>
                  <a:sym typeface="+mn-ea"/>
                </a:rPr>
                <a:t>To become a promoter of blockchain industry empowerment</a:t>
              </a:r>
              <a:endParaRPr lang="zh-CN" altLang="en-US" sz="1350" b="0" i="0" dirty="0">
                <a:solidFill>
                  <a:schemeClr val="bg1"/>
                </a:solidFill>
                <a:latin typeface="微软雅黑" panose="020B0503020204020204" charset="-122"/>
                <a:ea typeface="微软雅黑" panose="020B0503020204020204" charset="-122"/>
                <a:sym typeface="+mn-ea"/>
              </a:endParaRPr>
            </a:p>
          </p:txBody>
        </p:sp>
        <p:grpSp>
          <p:nvGrpSpPr>
            <p:cNvPr id="62" name="组合 61"/>
            <p:cNvGrpSpPr/>
            <p:nvPr/>
          </p:nvGrpSpPr>
          <p:grpSpPr>
            <a:xfrm>
              <a:off x="3480184" y="2190422"/>
              <a:ext cx="1140454" cy="1216078"/>
              <a:chOff x="3480184" y="2190422"/>
              <a:chExt cx="1140454" cy="1216078"/>
            </a:xfrm>
          </p:grpSpPr>
          <p:cxnSp>
            <p:nvCxnSpPr>
              <p:cNvPr id="48" name="直接连接符 47"/>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480184" y="2619374"/>
                <a:ext cx="1140454" cy="143515"/>
                <a:chOff x="3480184" y="2578100"/>
                <a:chExt cx="1140454" cy="184790"/>
              </a:xfrm>
            </p:grpSpPr>
            <p:cxnSp>
              <p:nvCxnSpPr>
                <p:cNvPr id="51" name="直接连接符 50"/>
                <p:cNvCxnSpPr/>
                <p:nvPr/>
              </p:nvCxnSpPr>
              <p:spPr>
                <a:xfrm flipV="1">
                  <a:off x="3480184" y="2578100"/>
                  <a:ext cx="542550" cy="1847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4" name="组合 113"/>
          <p:cNvGrpSpPr/>
          <p:nvPr/>
        </p:nvGrpSpPr>
        <p:grpSpPr>
          <a:xfrm>
            <a:off x="-26109" y="3365983"/>
            <a:ext cx="3491588" cy="1095375"/>
            <a:chOff x="-34812" y="4487977"/>
            <a:chExt cx="4655450" cy="1460500"/>
          </a:xfrm>
        </p:grpSpPr>
        <p:sp>
          <p:nvSpPr>
            <p:cNvPr id="90" name="矩形 89"/>
            <p:cNvSpPr/>
            <p:nvPr/>
          </p:nvSpPr>
          <p:spPr>
            <a:xfrm>
              <a:off x="259661" y="4487977"/>
              <a:ext cx="3202093" cy="583353"/>
            </a:xfrm>
            <a:prstGeom prst="rect">
              <a:avLst/>
            </a:prstGeom>
          </p:spPr>
          <p:txBody>
            <a:bodyPr wrap="none">
              <a:spAutoFit/>
            </a:bodyPr>
            <a:p>
              <a:pPr algn="r"/>
              <a:r>
                <a:rPr lang="en-US" altLang="zh-CN" sz="2250" b="1" i="0" dirty="0">
                  <a:solidFill>
                    <a:srgbClr val="0F6FC6"/>
                  </a:solidFill>
                  <a:effectLst/>
                  <a:latin typeface="微软雅黑" panose="020B0503020204020204" charset="-122"/>
                  <a:ea typeface="微软雅黑" panose="020B0503020204020204" charset="-122"/>
                </a:rPr>
                <a:t>Sense of Worth</a:t>
              </a:r>
              <a:endParaRPr lang="en-US" altLang="zh-CN" sz="2250" b="1" i="0" dirty="0">
                <a:solidFill>
                  <a:srgbClr val="0F6FC6"/>
                </a:solidFill>
                <a:effectLst/>
                <a:latin typeface="微软雅黑" panose="020B0503020204020204" charset="-122"/>
                <a:ea typeface="微软雅黑" panose="020B0503020204020204" charset="-122"/>
              </a:endParaRPr>
            </a:p>
          </p:txBody>
        </p:sp>
        <p:sp>
          <p:nvSpPr>
            <p:cNvPr id="91" name="矩形 90"/>
            <p:cNvSpPr/>
            <p:nvPr/>
          </p:nvSpPr>
          <p:spPr>
            <a:xfrm>
              <a:off x="-34812" y="4995977"/>
              <a:ext cx="3496733" cy="952500"/>
            </a:xfrm>
            <a:prstGeom prst="rect">
              <a:avLst/>
            </a:prstGeom>
          </p:spPr>
          <p:txBody>
            <a:bodyPr wrap="square">
              <a:spAutoFit/>
            </a:bodyPr>
            <a:p>
              <a:pPr algn="r"/>
              <a:r>
                <a:rPr lang="zh-CN" altLang="en-US" sz="1350" dirty="0">
                  <a:solidFill>
                    <a:schemeClr val="bg1"/>
                  </a:solidFill>
                  <a:latin typeface="微软雅黑" panose="020B0503020204020204" charset="-122"/>
                  <a:ea typeface="微软雅黑" panose="020B0503020204020204" charset="-122"/>
                  <a:sym typeface="+mn-ea"/>
                </a:rPr>
                <a:t>To be with positive belief</a:t>
              </a:r>
              <a:endParaRPr lang="zh-CN" altLang="en-US" sz="1350" dirty="0">
                <a:solidFill>
                  <a:schemeClr val="bg1"/>
                </a:solidFill>
                <a:latin typeface="微软雅黑" panose="020B0503020204020204" charset="-122"/>
                <a:ea typeface="微软雅黑" panose="020B0503020204020204" charset="-122"/>
              </a:endParaRPr>
            </a:p>
            <a:p>
              <a:pPr algn="r"/>
              <a:r>
                <a:rPr lang="zh-CN" altLang="en-US" sz="1350" dirty="0">
                  <a:solidFill>
                    <a:schemeClr val="bg1"/>
                  </a:solidFill>
                  <a:latin typeface="微软雅黑" panose="020B0503020204020204" charset="-122"/>
                  <a:ea typeface="微软雅黑" panose="020B0503020204020204" charset="-122"/>
                  <a:sym typeface="+mn-ea"/>
                </a:rPr>
                <a:t>To be with positive solution</a:t>
              </a:r>
              <a:endParaRPr lang="zh-CN" altLang="en-US" sz="1350" dirty="0">
                <a:solidFill>
                  <a:schemeClr val="bg1"/>
                </a:solidFill>
                <a:latin typeface="微软雅黑" panose="020B0503020204020204" charset="-122"/>
                <a:ea typeface="微软雅黑" panose="020B0503020204020204" charset="-122"/>
              </a:endParaRPr>
            </a:p>
            <a:p>
              <a:pPr algn="r"/>
              <a:r>
                <a:rPr lang="zh-CN" altLang="en-US" sz="1350" dirty="0">
                  <a:solidFill>
                    <a:schemeClr val="bg1"/>
                  </a:solidFill>
                  <a:latin typeface="微软雅黑" panose="020B0503020204020204" charset="-122"/>
                  <a:ea typeface="微软雅黑" panose="020B0503020204020204" charset="-122"/>
                  <a:sym typeface="+mn-ea"/>
                </a:rPr>
                <a:t>To be with positive energy</a:t>
              </a:r>
              <a:endParaRPr lang="zh-CN" altLang="en-US" sz="1350" b="0" i="0" dirty="0">
                <a:solidFill>
                  <a:schemeClr val="bg1"/>
                </a:solidFill>
                <a:effectLst/>
                <a:latin typeface="微软雅黑" panose="020B0503020204020204" charset="-122"/>
                <a:ea typeface="微软雅黑" panose="020B0503020204020204" charset="-122"/>
              </a:endParaRPr>
            </a:p>
          </p:txBody>
        </p:sp>
        <p:grpSp>
          <p:nvGrpSpPr>
            <p:cNvPr id="92" name="组合 91"/>
            <p:cNvGrpSpPr/>
            <p:nvPr/>
          </p:nvGrpSpPr>
          <p:grpSpPr>
            <a:xfrm>
              <a:off x="3480184" y="4548228"/>
              <a:ext cx="1140454" cy="1216078"/>
              <a:chOff x="3480184" y="2190422"/>
              <a:chExt cx="1140454" cy="1216078"/>
            </a:xfrm>
          </p:grpSpPr>
          <p:cxnSp>
            <p:nvCxnSpPr>
              <p:cNvPr id="93" name="直接连接符 92"/>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3480184" y="2762890"/>
                <a:ext cx="1140454" cy="224784"/>
                <a:chOff x="3480184" y="2762891"/>
                <a:chExt cx="1140454" cy="289432"/>
              </a:xfrm>
            </p:grpSpPr>
            <p:cxnSp>
              <p:nvCxnSpPr>
                <p:cNvPr id="95" name="直接连接符 94"/>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2" name="组合 111"/>
          <p:cNvGrpSpPr/>
          <p:nvPr/>
        </p:nvGrpSpPr>
        <p:grpSpPr>
          <a:xfrm>
            <a:off x="5739359" y="1829523"/>
            <a:ext cx="3261360" cy="2134284"/>
            <a:chOff x="7652479" y="2439364"/>
            <a:chExt cx="4348480" cy="2845712"/>
          </a:xfrm>
        </p:grpSpPr>
        <p:sp>
          <p:nvSpPr>
            <p:cNvPr id="97" name="矩形 96"/>
            <p:cNvSpPr/>
            <p:nvPr/>
          </p:nvSpPr>
          <p:spPr>
            <a:xfrm>
              <a:off x="8834281" y="2439364"/>
              <a:ext cx="1734820" cy="583353"/>
            </a:xfrm>
            <a:prstGeom prst="rect">
              <a:avLst/>
            </a:prstGeom>
          </p:spPr>
          <p:txBody>
            <a:bodyPr wrap="none">
              <a:spAutoFit/>
            </a:bodyPr>
            <a:p>
              <a:r>
                <a:rPr lang="en-US" altLang="zh-CN" sz="2250" b="1" i="0" dirty="0">
                  <a:solidFill>
                    <a:srgbClr val="0F6FC6"/>
                  </a:solidFill>
                  <a:effectLst/>
                  <a:latin typeface="微软雅黑" panose="020B0503020204020204" charset="-122"/>
                  <a:ea typeface="微软雅黑" panose="020B0503020204020204" charset="-122"/>
                </a:rPr>
                <a:t>Mission</a:t>
              </a:r>
              <a:endParaRPr lang="en-US" altLang="zh-CN" sz="2250" b="1" i="0" dirty="0">
                <a:solidFill>
                  <a:srgbClr val="0F6FC6"/>
                </a:solidFill>
                <a:effectLst/>
                <a:latin typeface="微软雅黑" panose="020B0503020204020204" charset="-122"/>
                <a:ea typeface="微软雅黑" panose="020B0503020204020204" charset="-122"/>
              </a:endParaRPr>
            </a:p>
          </p:txBody>
        </p:sp>
        <p:sp>
          <p:nvSpPr>
            <p:cNvPr id="98" name="矩形 97"/>
            <p:cNvSpPr/>
            <p:nvPr/>
          </p:nvSpPr>
          <p:spPr>
            <a:xfrm>
              <a:off x="8834214" y="2947430"/>
              <a:ext cx="3166745" cy="2337646"/>
            </a:xfrm>
            <a:prstGeom prst="rect">
              <a:avLst/>
            </a:prstGeom>
          </p:spPr>
          <p:txBody>
            <a:bodyPr wrap="square">
              <a:spAutoFit/>
            </a:bodyPr>
            <a:p>
              <a:pPr indent="0">
                <a:buNone/>
              </a:pPr>
              <a:r>
                <a:rPr lang="zh-CN" altLang="en-US" sz="1350" dirty="0">
                  <a:solidFill>
                    <a:schemeClr val="bg1"/>
                  </a:solidFill>
                  <a:sym typeface="+mn-ea"/>
                </a:rPr>
                <a:t>To conduct personnel training for blockchain industry</a:t>
              </a:r>
              <a:endParaRPr lang="zh-CN" altLang="en-US" sz="1350" dirty="0">
                <a:solidFill>
                  <a:schemeClr val="bg1"/>
                </a:solidFill>
              </a:endParaRPr>
            </a:p>
            <a:p>
              <a:pPr indent="0">
                <a:buNone/>
              </a:pPr>
              <a:r>
                <a:rPr lang="zh-CN" altLang="en-US" sz="1350" dirty="0">
                  <a:solidFill>
                    <a:schemeClr val="bg1"/>
                  </a:solidFill>
                  <a:sym typeface="+mn-ea"/>
                </a:rPr>
                <a:t>To promote the acceleration of blockchain technology innovation</a:t>
              </a:r>
              <a:endParaRPr lang="zh-CN" altLang="en-US" sz="1350" dirty="0">
                <a:solidFill>
                  <a:schemeClr val="bg1"/>
                </a:solidFill>
              </a:endParaRPr>
            </a:p>
            <a:p>
              <a:pPr indent="0">
                <a:buNone/>
              </a:pPr>
              <a:r>
                <a:rPr lang="zh-CN" altLang="en-US" sz="1350" dirty="0">
                  <a:solidFill>
                    <a:schemeClr val="bg1"/>
                  </a:solidFill>
                  <a:sym typeface="+mn-ea"/>
                </a:rPr>
                <a:t>To promote real economy of blockchain empowerment</a:t>
              </a:r>
              <a:endParaRPr lang="zh-CN" altLang="en-US" sz="1350" b="0" i="0" dirty="0" smtClean="0">
                <a:solidFill>
                  <a:schemeClr val="bg1"/>
                </a:solidFill>
                <a:effectLst/>
                <a:latin typeface="微软雅黑" panose="020B0503020204020204" charset="-122"/>
                <a:ea typeface="微软雅黑" panose="020B0503020204020204" charset="-122"/>
                <a:sym typeface="+mn-ea"/>
              </a:endParaRPr>
            </a:p>
          </p:txBody>
        </p:sp>
        <p:grpSp>
          <p:nvGrpSpPr>
            <p:cNvPr id="99" name="组合 98"/>
            <p:cNvGrpSpPr/>
            <p:nvPr/>
          </p:nvGrpSpPr>
          <p:grpSpPr>
            <a:xfrm rot="10800000">
              <a:off x="7652479" y="2614055"/>
              <a:ext cx="1137340" cy="1286192"/>
              <a:chOff x="3483298" y="1333183"/>
              <a:chExt cx="1137340" cy="1286192"/>
            </a:xfrm>
          </p:grpSpPr>
          <p:cxnSp>
            <p:nvCxnSpPr>
              <p:cNvPr id="100" name="直接连接符 99"/>
              <p:cNvCxnSpPr/>
              <p:nvPr/>
            </p:nvCxnSpPr>
            <p:spPr>
              <a:xfrm>
                <a:off x="3483298" y="1333183"/>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3483298" y="1954778"/>
                <a:ext cx="1137340" cy="664597"/>
                <a:chOff x="3483298" y="1722365"/>
                <a:chExt cx="1137340" cy="855735"/>
              </a:xfrm>
            </p:grpSpPr>
            <p:cxnSp>
              <p:nvCxnSpPr>
                <p:cNvPr id="102" name="直接连接符 101"/>
                <p:cNvCxnSpPr/>
                <p:nvPr/>
              </p:nvCxnSpPr>
              <p:spPr>
                <a:xfrm rot="10800000" flipH="1" flipV="1">
                  <a:off x="3483298" y="1722365"/>
                  <a:ext cx="539436" cy="8557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010519" y="2578100"/>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grpSp>
        <p:nvGrpSpPr>
          <p:cNvPr id="113" name="组合 112"/>
          <p:cNvGrpSpPr/>
          <p:nvPr/>
        </p:nvGrpSpPr>
        <p:grpSpPr>
          <a:xfrm>
            <a:off x="5739359" y="3719428"/>
            <a:ext cx="3261996" cy="1134110"/>
            <a:chOff x="7652479" y="4959237"/>
            <a:chExt cx="4349327" cy="1512147"/>
          </a:xfrm>
        </p:grpSpPr>
        <p:sp>
          <p:nvSpPr>
            <p:cNvPr id="104" name="矩形 103"/>
            <p:cNvSpPr/>
            <p:nvPr/>
          </p:nvSpPr>
          <p:spPr>
            <a:xfrm>
              <a:off x="8806302" y="5010368"/>
              <a:ext cx="2102273" cy="583353"/>
            </a:xfrm>
            <a:prstGeom prst="rect">
              <a:avLst/>
            </a:prstGeom>
          </p:spPr>
          <p:txBody>
            <a:bodyPr wrap="none">
              <a:spAutoFit/>
            </a:bodyPr>
            <a:p>
              <a:r>
                <a:rPr lang="en-US" altLang="zh-CN" sz="2250" b="1" i="0" dirty="0">
                  <a:solidFill>
                    <a:srgbClr val="0F6FC6"/>
                  </a:solidFill>
                  <a:effectLst/>
                  <a:latin typeface="微软雅黑" panose="020B0503020204020204" charset="-122"/>
                  <a:ea typeface="微软雅黑" panose="020B0503020204020204" charset="-122"/>
                </a:rPr>
                <a:t>Principles</a:t>
              </a:r>
              <a:endParaRPr lang="en-US" altLang="zh-CN" sz="2250" b="1" i="0" dirty="0">
                <a:solidFill>
                  <a:srgbClr val="0F6FC6"/>
                </a:solidFill>
                <a:effectLst/>
                <a:latin typeface="微软雅黑" panose="020B0503020204020204" charset="-122"/>
                <a:ea typeface="微软雅黑" panose="020B0503020204020204" charset="-122"/>
              </a:endParaRPr>
            </a:p>
          </p:txBody>
        </p:sp>
        <p:sp>
          <p:nvSpPr>
            <p:cNvPr id="105" name="矩形 104"/>
            <p:cNvSpPr/>
            <p:nvPr/>
          </p:nvSpPr>
          <p:spPr>
            <a:xfrm>
              <a:off x="8806486" y="5518884"/>
              <a:ext cx="3195320" cy="952500"/>
            </a:xfrm>
            <a:prstGeom prst="rect">
              <a:avLst/>
            </a:prstGeom>
          </p:spPr>
          <p:txBody>
            <a:bodyPr wrap="square">
              <a:spAutoFit/>
            </a:bodyPr>
            <a:p>
              <a:pPr indent="0">
                <a:buNone/>
              </a:pPr>
              <a:r>
                <a:rPr lang="zh-CN" altLang="en-US" sz="1350" dirty="0">
                  <a:solidFill>
                    <a:schemeClr val="bg1"/>
                  </a:solidFill>
                  <a:sym typeface="+mn-ea"/>
                </a:rPr>
                <a:t>Global personal training</a:t>
              </a:r>
              <a:endParaRPr lang="zh-CN" altLang="en-US" sz="1350" dirty="0">
                <a:solidFill>
                  <a:schemeClr val="bg1"/>
                </a:solidFill>
              </a:endParaRPr>
            </a:p>
            <a:p>
              <a:pPr indent="0">
                <a:buNone/>
              </a:pPr>
              <a:r>
                <a:rPr lang="zh-CN" altLang="en-US" sz="1350" dirty="0">
                  <a:solidFill>
                    <a:schemeClr val="bg1"/>
                  </a:solidFill>
                  <a:sym typeface="+mn-ea"/>
                </a:rPr>
                <a:t>Industrial Empowerment </a:t>
              </a:r>
              <a:r>
                <a:rPr lang="en-US" altLang="zh-CN" sz="1350" dirty="0">
                  <a:solidFill>
                    <a:schemeClr val="bg1"/>
                  </a:solidFill>
                  <a:sym typeface="+mn-ea"/>
                </a:rPr>
                <a:t>rooted in</a:t>
              </a:r>
              <a:r>
                <a:rPr lang="zh-CN" altLang="en-US" sz="1350" dirty="0">
                  <a:solidFill>
                    <a:schemeClr val="bg1"/>
                  </a:solidFill>
                  <a:sym typeface="+mn-ea"/>
                </a:rPr>
                <a:t> China</a:t>
              </a:r>
              <a:endParaRPr lang="zh-CN" altLang="en-US" sz="1350" b="0" i="0" dirty="0" smtClean="0">
                <a:solidFill>
                  <a:schemeClr val="bg1"/>
                </a:solidFill>
                <a:effectLst/>
                <a:latin typeface="微软雅黑" panose="020B0503020204020204" charset="-122"/>
                <a:ea typeface="微软雅黑" panose="020B0503020204020204" charset="-122"/>
                <a:sym typeface="+mn-ea"/>
              </a:endParaRPr>
            </a:p>
          </p:txBody>
        </p:sp>
        <p:grpSp>
          <p:nvGrpSpPr>
            <p:cNvPr id="106" name="组合 105"/>
            <p:cNvGrpSpPr/>
            <p:nvPr/>
          </p:nvGrpSpPr>
          <p:grpSpPr>
            <a:xfrm rot="10800000">
              <a:off x="7652479" y="4959237"/>
              <a:ext cx="1140454" cy="1216078"/>
              <a:chOff x="3480184" y="2190422"/>
              <a:chExt cx="1140454" cy="1216078"/>
            </a:xfrm>
          </p:grpSpPr>
          <p:cxnSp>
            <p:nvCxnSpPr>
              <p:cNvPr id="107" name="直接连接符 106"/>
              <p:cNvCxnSpPr/>
              <p:nvPr/>
            </p:nvCxnSpPr>
            <p:spPr>
              <a:xfrm>
                <a:off x="3483298" y="2190422"/>
                <a:ext cx="0" cy="121607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3480184" y="2762890"/>
                <a:ext cx="1140454" cy="224784"/>
                <a:chOff x="3480184" y="2762891"/>
                <a:chExt cx="1140454" cy="289432"/>
              </a:xfrm>
            </p:grpSpPr>
            <p:cxnSp>
              <p:nvCxnSpPr>
                <p:cNvPr id="109" name="直接连接符 108"/>
                <p:cNvCxnSpPr/>
                <p:nvPr/>
              </p:nvCxnSpPr>
              <p:spPr>
                <a:xfrm>
                  <a:off x="3480184" y="2762891"/>
                  <a:ext cx="542550" cy="2894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010519" y="3052323"/>
                  <a:ext cx="610119"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pic>
        <p:nvPicPr>
          <p:cNvPr id="12" name="图片 11" descr="火币大学反白"/>
          <p:cNvPicPr>
            <a:picLocks noChangeAspect="1"/>
          </p:cNvPicPr>
          <p:nvPr/>
        </p:nvPicPr>
        <p:blipFill>
          <a:blip r:embed="rId1"/>
          <a:srcRect l="-2676" r="66463"/>
          <a:stretch>
            <a:fillRect/>
          </a:stretch>
        </p:blipFill>
        <p:spPr>
          <a:xfrm>
            <a:off x="3757136" y="2282666"/>
            <a:ext cx="1629728" cy="1405414"/>
          </a:xfrm>
          <a:prstGeom prst="rect">
            <a:avLst/>
          </a:prstGeom>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125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150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ntr" presetSubtype="0"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8" presetClass="emph" presetSubtype="0" fill="hold" nodeType="withEffect">
                                  <p:stCondLst>
                                    <p:cond delay="1500"/>
                                  </p:stCondLst>
                                  <p:childTnLst>
                                    <p:animRot by="21600000">
                                      <p:cBhvr>
                                        <p:cTn id="15" dur="4500" fill="hold"/>
                                        <p:tgtEl>
                                          <p:spTgt spid="14"/>
                                        </p:tgtEl>
                                        <p:attrNameLst>
                                          <p:attrName>r</p:attrName>
                                        </p:attrNameLst>
                                      </p:cBhvr>
                                    </p:animRot>
                                  </p:childTnLst>
                                </p:cTn>
                              </p:par>
                              <p:par>
                                <p:cTn id="16" presetID="1" presetClass="entr" presetSubtype="0" fill="hold" grpId="0" nodeType="withEffect">
                                  <p:stCondLst>
                                    <p:cond delay="1500"/>
                                  </p:stCondLst>
                                  <p:childTnLst>
                                    <p:set>
                                      <p:cBhvr>
                                        <p:cTn id="17" dur="1" fill="hold">
                                          <p:stCondLst>
                                            <p:cond delay="0"/>
                                          </p:stCondLst>
                                        </p:cTn>
                                        <p:tgtEl>
                                          <p:spTgt spid="88"/>
                                        </p:tgtEl>
                                        <p:attrNameLst>
                                          <p:attrName>style.visibility</p:attrName>
                                        </p:attrNameLst>
                                      </p:cBhvr>
                                      <p:to>
                                        <p:strVal val="visible"/>
                                      </p:to>
                                    </p:set>
                                  </p:childTnLst>
                                </p:cTn>
                              </p:par>
                              <p:par>
                                <p:cTn id="18" presetID="1" presetClass="exit" presetSubtype="0" fill="hold" grpId="1" nodeType="withEffect">
                                  <p:stCondLst>
                                    <p:cond delay="1750"/>
                                  </p:stCondLst>
                                  <p:childTnLst>
                                    <p:set>
                                      <p:cBhvr>
                                        <p:cTn id="19" dur="1" fill="hold">
                                          <p:stCondLst>
                                            <p:cond delay="0"/>
                                          </p:stCondLst>
                                        </p:cTn>
                                        <p:tgtEl>
                                          <p:spTgt spid="88"/>
                                        </p:tgtEl>
                                        <p:attrNameLst>
                                          <p:attrName>style.visibility</p:attrName>
                                        </p:attrNameLst>
                                      </p:cBhvr>
                                      <p:to>
                                        <p:strVal val="hidden"/>
                                      </p:to>
                                    </p:set>
                                  </p:childTnLst>
                                </p:cTn>
                              </p:par>
                              <p:par>
                                <p:cTn id="20" presetID="1" presetClass="entr" presetSubtype="0" fill="hold" grpId="2" nodeType="withEffect">
                                  <p:stCondLst>
                                    <p:cond delay="2000"/>
                                  </p:stCondLst>
                                  <p:childTnLst>
                                    <p:set>
                                      <p:cBhvr>
                                        <p:cTn id="21" dur="1" fill="hold">
                                          <p:stCondLst>
                                            <p:cond delay="0"/>
                                          </p:stCondLst>
                                        </p:cTn>
                                        <p:tgtEl>
                                          <p:spTgt spid="88"/>
                                        </p:tgtEl>
                                        <p:attrNameLst>
                                          <p:attrName>style.visibility</p:attrName>
                                        </p:attrNameLst>
                                      </p:cBhvr>
                                      <p:to>
                                        <p:strVal val="visible"/>
                                      </p:to>
                                    </p:set>
                                  </p:childTnLst>
                                </p:cTn>
                              </p:par>
                              <p:par>
                                <p:cTn id="22" presetID="27" presetClass="emph" presetSubtype="0" fill="remove" grpId="3" nodeType="withEffect">
                                  <p:stCondLst>
                                    <p:cond delay="2250"/>
                                  </p:stCondLst>
                                  <p:childTnLst>
                                    <p:animClr clrSpc="rgb" dir="cw">
                                      <p:cBhvr override="childStyle">
                                        <p:cTn id="23" dur="250" autoRev="1" fill="remove"/>
                                        <p:tgtEl>
                                          <p:spTgt spid="88"/>
                                        </p:tgtEl>
                                        <p:attrNameLst>
                                          <p:attrName>style.color</p:attrName>
                                        </p:attrNameLst>
                                      </p:cBhvr>
                                      <p:to>
                                        <a:srgbClr val="FF0000"/>
                                      </p:to>
                                    </p:animClr>
                                    <p:animClr clrSpc="rgb" dir="cw">
                                      <p:cBhvr>
                                        <p:cTn id="24" dur="250" autoRev="1" fill="remove"/>
                                        <p:tgtEl>
                                          <p:spTgt spid="88"/>
                                        </p:tgtEl>
                                        <p:attrNameLst>
                                          <p:attrName>fillcolor</p:attrName>
                                        </p:attrNameLst>
                                      </p:cBhvr>
                                      <p:to>
                                        <a:srgbClr val="FF0000"/>
                                      </p:to>
                                    </p:animClr>
                                    <p:set>
                                      <p:cBhvr>
                                        <p:cTn id="25" dur="250" autoRev="1" fill="remove"/>
                                        <p:tgtEl>
                                          <p:spTgt spid="88"/>
                                        </p:tgtEl>
                                        <p:attrNameLst>
                                          <p:attrName>fill.type</p:attrName>
                                        </p:attrNameLst>
                                      </p:cBhvr>
                                      <p:to>
                                        <p:strVal val="solid"/>
                                      </p:to>
                                    </p:set>
                                    <p:set>
                                      <p:cBhvr>
                                        <p:cTn id="26" dur="250" autoRev="1" fill="remove"/>
                                        <p:tgtEl>
                                          <p:spTgt spid="88"/>
                                        </p:tgtEl>
                                        <p:attrNameLst>
                                          <p:attrName>fill.on</p:attrName>
                                        </p:attrNameLst>
                                      </p:cBhvr>
                                      <p:to>
                                        <p:strVal val="true"/>
                                      </p:to>
                                    </p:set>
                                  </p:childTnLst>
                                </p:cTn>
                              </p:par>
                              <p:par>
                                <p:cTn id="27" presetID="22" presetClass="entr" presetSubtype="2" fill="hold" nodeType="withEffect">
                                  <p:stCondLst>
                                    <p:cond delay="2250"/>
                                  </p:stCondLst>
                                  <p:childTnLst>
                                    <p:set>
                                      <p:cBhvr>
                                        <p:cTn id="28" dur="1" fill="hold">
                                          <p:stCondLst>
                                            <p:cond delay="0"/>
                                          </p:stCondLst>
                                        </p:cTn>
                                        <p:tgtEl>
                                          <p:spTgt spid="111"/>
                                        </p:tgtEl>
                                        <p:attrNameLst>
                                          <p:attrName>style.visibility</p:attrName>
                                        </p:attrNameLst>
                                      </p:cBhvr>
                                      <p:to>
                                        <p:strVal val="visible"/>
                                      </p:to>
                                    </p:set>
                                    <p:animEffect transition="in" filter="wipe(right)">
                                      <p:cBhvr>
                                        <p:cTn id="29" dur="500"/>
                                        <p:tgtEl>
                                          <p:spTgt spid="111"/>
                                        </p:tgtEl>
                                      </p:cBhvr>
                                    </p:animEffect>
                                  </p:childTnLst>
                                </p:cTn>
                              </p:par>
                              <p:par>
                                <p:cTn id="30" presetID="1" presetClass="entr" presetSubtype="0" fill="hold" grpId="0" nodeType="withEffect">
                                  <p:stCondLst>
                                    <p:cond delay="250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xit" presetSubtype="0" fill="hold" grpId="1" nodeType="withEffect">
                                  <p:stCondLst>
                                    <p:cond delay="275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ntr" presetSubtype="0" fill="hold" grpId="2" nodeType="withEffect">
                                  <p:stCondLst>
                                    <p:cond delay="3000"/>
                                  </p:stCondLst>
                                  <p:childTnLst>
                                    <p:set>
                                      <p:cBhvr>
                                        <p:cTn id="35" dur="1" fill="hold">
                                          <p:stCondLst>
                                            <p:cond delay="0"/>
                                          </p:stCondLst>
                                        </p:cTn>
                                        <p:tgtEl>
                                          <p:spTgt spid="4"/>
                                        </p:tgtEl>
                                        <p:attrNameLst>
                                          <p:attrName>style.visibility</p:attrName>
                                        </p:attrNameLst>
                                      </p:cBhvr>
                                      <p:to>
                                        <p:strVal val="visible"/>
                                      </p:to>
                                    </p:set>
                                  </p:childTnLst>
                                </p:cTn>
                              </p:par>
                              <p:par>
                                <p:cTn id="36" presetID="27" presetClass="emph" presetSubtype="0" fill="remove" grpId="3" nodeType="withEffect">
                                  <p:stCondLst>
                                    <p:cond delay="3250"/>
                                  </p:stCondLst>
                                  <p:childTnLst>
                                    <p:animClr clrSpc="rgb" dir="cw">
                                      <p:cBhvr override="childStyle">
                                        <p:cTn id="37" dur="250" autoRev="1" fill="remove"/>
                                        <p:tgtEl>
                                          <p:spTgt spid="4"/>
                                        </p:tgtEl>
                                        <p:attrNameLst>
                                          <p:attrName>style.color</p:attrName>
                                        </p:attrNameLst>
                                      </p:cBhvr>
                                      <p:to>
                                        <a:srgbClr val="FF0000"/>
                                      </p:to>
                                    </p:animClr>
                                    <p:animClr clrSpc="rgb" dir="cw">
                                      <p:cBhvr>
                                        <p:cTn id="38" dur="250" autoRev="1" fill="remove"/>
                                        <p:tgtEl>
                                          <p:spTgt spid="4"/>
                                        </p:tgtEl>
                                        <p:attrNameLst>
                                          <p:attrName>fillcolor</p:attrName>
                                        </p:attrNameLst>
                                      </p:cBhvr>
                                      <p:to>
                                        <a:srgbClr val="FF0000"/>
                                      </p:to>
                                    </p:animClr>
                                    <p:set>
                                      <p:cBhvr>
                                        <p:cTn id="39" dur="250" autoRev="1" fill="remove"/>
                                        <p:tgtEl>
                                          <p:spTgt spid="4"/>
                                        </p:tgtEl>
                                        <p:attrNameLst>
                                          <p:attrName>fill.type</p:attrName>
                                        </p:attrNameLst>
                                      </p:cBhvr>
                                      <p:to>
                                        <p:strVal val="solid"/>
                                      </p:to>
                                    </p:set>
                                    <p:set>
                                      <p:cBhvr>
                                        <p:cTn id="40" dur="250" autoRev="1" fill="remove"/>
                                        <p:tgtEl>
                                          <p:spTgt spid="4"/>
                                        </p:tgtEl>
                                        <p:attrNameLst>
                                          <p:attrName>fill.on</p:attrName>
                                        </p:attrNameLst>
                                      </p:cBhvr>
                                      <p:to>
                                        <p:strVal val="true"/>
                                      </p:to>
                                    </p:set>
                                  </p:childTnLst>
                                </p:cTn>
                              </p:par>
                              <p:par>
                                <p:cTn id="41" presetID="22" presetClass="entr" presetSubtype="8" fill="hold" nodeType="withEffect">
                                  <p:stCondLst>
                                    <p:cond delay="325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1" presetClass="entr" presetSubtype="0" fill="hold" grpId="0" nodeType="withEffect">
                                  <p:stCondLst>
                                    <p:cond delay="3500"/>
                                  </p:stCondLst>
                                  <p:childTnLst>
                                    <p:set>
                                      <p:cBhvr>
                                        <p:cTn id="45" dur="1" fill="hold">
                                          <p:stCondLst>
                                            <p:cond delay="0"/>
                                          </p:stCondLst>
                                        </p:cTn>
                                        <p:tgtEl>
                                          <p:spTgt spid="87"/>
                                        </p:tgtEl>
                                        <p:attrNameLst>
                                          <p:attrName>style.visibility</p:attrName>
                                        </p:attrNameLst>
                                      </p:cBhvr>
                                      <p:to>
                                        <p:strVal val="visible"/>
                                      </p:to>
                                    </p:set>
                                  </p:childTnLst>
                                </p:cTn>
                              </p:par>
                              <p:par>
                                <p:cTn id="46" presetID="1" presetClass="exit" presetSubtype="0" fill="hold" grpId="1" nodeType="withEffect">
                                  <p:stCondLst>
                                    <p:cond delay="3750"/>
                                  </p:stCondLst>
                                  <p:childTnLst>
                                    <p:set>
                                      <p:cBhvr>
                                        <p:cTn id="47" dur="1" fill="hold">
                                          <p:stCondLst>
                                            <p:cond delay="0"/>
                                          </p:stCondLst>
                                        </p:cTn>
                                        <p:tgtEl>
                                          <p:spTgt spid="87"/>
                                        </p:tgtEl>
                                        <p:attrNameLst>
                                          <p:attrName>style.visibility</p:attrName>
                                        </p:attrNameLst>
                                      </p:cBhvr>
                                      <p:to>
                                        <p:strVal val="hidden"/>
                                      </p:to>
                                    </p:set>
                                  </p:childTnLst>
                                </p:cTn>
                              </p:par>
                              <p:par>
                                <p:cTn id="48" presetID="1" presetClass="entr" presetSubtype="0" fill="hold" grpId="2" nodeType="withEffect">
                                  <p:stCondLst>
                                    <p:cond delay="4000"/>
                                  </p:stCondLst>
                                  <p:childTnLst>
                                    <p:set>
                                      <p:cBhvr>
                                        <p:cTn id="49" dur="1" fill="hold">
                                          <p:stCondLst>
                                            <p:cond delay="0"/>
                                          </p:stCondLst>
                                        </p:cTn>
                                        <p:tgtEl>
                                          <p:spTgt spid="87"/>
                                        </p:tgtEl>
                                        <p:attrNameLst>
                                          <p:attrName>style.visibility</p:attrName>
                                        </p:attrNameLst>
                                      </p:cBhvr>
                                      <p:to>
                                        <p:strVal val="visible"/>
                                      </p:to>
                                    </p:set>
                                  </p:childTnLst>
                                </p:cTn>
                              </p:par>
                              <p:par>
                                <p:cTn id="50" presetID="27" presetClass="emph" presetSubtype="0" fill="remove" grpId="3" nodeType="withEffect">
                                  <p:stCondLst>
                                    <p:cond delay="4250"/>
                                  </p:stCondLst>
                                  <p:childTnLst>
                                    <p:animClr clrSpc="rgb" dir="cw">
                                      <p:cBhvr override="childStyle">
                                        <p:cTn id="51" dur="250" autoRev="1" fill="remove"/>
                                        <p:tgtEl>
                                          <p:spTgt spid="87"/>
                                        </p:tgtEl>
                                        <p:attrNameLst>
                                          <p:attrName>style.color</p:attrName>
                                        </p:attrNameLst>
                                      </p:cBhvr>
                                      <p:to>
                                        <a:srgbClr val="FF0000"/>
                                      </p:to>
                                    </p:animClr>
                                    <p:animClr clrSpc="rgb" dir="cw">
                                      <p:cBhvr>
                                        <p:cTn id="52" dur="250" autoRev="1" fill="remove"/>
                                        <p:tgtEl>
                                          <p:spTgt spid="87"/>
                                        </p:tgtEl>
                                        <p:attrNameLst>
                                          <p:attrName>fillcolor</p:attrName>
                                        </p:attrNameLst>
                                      </p:cBhvr>
                                      <p:to>
                                        <a:srgbClr val="FF0000"/>
                                      </p:to>
                                    </p:animClr>
                                    <p:set>
                                      <p:cBhvr>
                                        <p:cTn id="53" dur="250" autoRev="1" fill="remove"/>
                                        <p:tgtEl>
                                          <p:spTgt spid="87"/>
                                        </p:tgtEl>
                                        <p:attrNameLst>
                                          <p:attrName>fill.type</p:attrName>
                                        </p:attrNameLst>
                                      </p:cBhvr>
                                      <p:to>
                                        <p:strVal val="solid"/>
                                      </p:to>
                                    </p:set>
                                    <p:set>
                                      <p:cBhvr>
                                        <p:cTn id="54" dur="250" autoRev="1" fill="remove"/>
                                        <p:tgtEl>
                                          <p:spTgt spid="87"/>
                                        </p:tgtEl>
                                        <p:attrNameLst>
                                          <p:attrName>fill.on</p:attrName>
                                        </p:attrNameLst>
                                      </p:cBhvr>
                                      <p:to>
                                        <p:strVal val="true"/>
                                      </p:to>
                                    </p:set>
                                  </p:childTnLst>
                                </p:cTn>
                              </p:par>
                              <p:par>
                                <p:cTn id="55" presetID="22" presetClass="entr" presetSubtype="8" fill="hold" nodeType="withEffect">
                                  <p:stCondLst>
                                    <p:cond delay="4250"/>
                                  </p:stCondLst>
                                  <p:childTnLst>
                                    <p:set>
                                      <p:cBhvr>
                                        <p:cTn id="56" dur="1" fill="hold">
                                          <p:stCondLst>
                                            <p:cond delay="0"/>
                                          </p:stCondLst>
                                        </p:cTn>
                                        <p:tgtEl>
                                          <p:spTgt spid="113"/>
                                        </p:tgtEl>
                                        <p:attrNameLst>
                                          <p:attrName>style.visibility</p:attrName>
                                        </p:attrNameLst>
                                      </p:cBhvr>
                                      <p:to>
                                        <p:strVal val="visible"/>
                                      </p:to>
                                    </p:set>
                                    <p:animEffect transition="in" filter="wipe(left)">
                                      <p:cBhvr>
                                        <p:cTn id="57" dur="500"/>
                                        <p:tgtEl>
                                          <p:spTgt spid="113"/>
                                        </p:tgtEl>
                                      </p:cBhvr>
                                    </p:animEffect>
                                  </p:childTnLst>
                                </p:cTn>
                              </p:par>
                              <p:par>
                                <p:cTn id="58" presetID="1" presetClass="entr" presetSubtype="0" fill="hold" grpId="0" nodeType="withEffect">
                                  <p:stCondLst>
                                    <p:cond delay="4500"/>
                                  </p:stCondLst>
                                  <p:childTnLst>
                                    <p:set>
                                      <p:cBhvr>
                                        <p:cTn id="59" dur="1" fill="hold">
                                          <p:stCondLst>
                                            <p:cond delay="0"/>
                                          </p:stCondLst>
                                        </p:cTn>
                                        <p:tgtEl>
                                          <p:spTgt spid="85"/>
                                        </p:tgtEl>
                                        <p:attrNameLst>
                                          <p:attrName>style.visibility</p:attrName>
                                        </p:attrNameLst>
                                      </p:cBhvr>
                                      <p:to>
                                        <p:strVal val="visible"/>
                                      </p:to>
                                    </p:set>
                                  </p:childTnLst>
                                </p:cTn>
                              </p:par>
                              <p:par>
                                <p:cTn id="60" presetID="1" presetClass="exit" presetSubtype="0" fill="hold" grpId="1" nodeType="withEffect">
                                  <p:stCondLst>
                                    <p:cond delay="4750"/>
                                  </p:stCondLst>
                                  <p:childTnLst>
                                    <p:set>
                                      <p:cBhvr>
                                        <p:cTn id="61" dur="1" fill="hold">
                                          <p:stCondLst>
                                            <p:cond delay="0"/>
                                          </p:stCondLst>
                                        </p:cTn>
                                        <p:tgtEl>
                                          <p:spTgt spid="85"/>
                                        </p:tgtEl>
                                        <p:attrNameLst>
                                          <p:attrName>style.visibility</p:attrName>
                                        </p:attrNameLst>
                                      </p:cBhvr>
                                      <p:to>
                                        <p:strVal val="hidden"/>
                                      </p:to>
                                    </p:set>
                                  </p:childTnLst>
                                </p:cTn>
                              </p:par>
                              <p:par>
                                <p:cTn id="62" presetID="1" presetClass="entr" presetSubtype="0" fill="hold" grpId="2" nodeType="withEffect">
                                  <p:stCondLst>
                                    <p:cond delay="5000"/>
                                  </p:stCondLst>
                                  <p:childTnLst>
                                    <p:set>
                                      <p:cBhvr>
                                        <p:cTn id="63" dur="1" fill="hold">
                                          <p:stCondLst>
                                            <p:cond delay="0"/>
                                          </p:stCondLst>
                                        </p:cTn>
                                        <p:tgtEl>
                                          <p:spTgt spid="85"/>
                                        </p:tgtEl>
                                        <p:attrNameLst>
                                          <p:attrName>style.visibility</p:attrName>
                                        </p:attrNameLst>
                                      </p:cBhvr>
                                      <p:to>
                                        <p:strVal val="visible"/>
                                      </p:to>
                                    </p:set>
                                  </p:childTnLst>
                                </p:cTn>
                              </p:par>
                              <p:par>
                                <p:cTn id="64" presetID="27" presetClass="emph" presetSubtype="0" fill="remove" grpId="3" nodeType="withEffect">
                                  <p:stCondLst>
                                    <p:cond delay="5250"/>
                                  </p:stCondLst>
                                  <p:childTnLst>
                                    <p:animClr clrSpc="rgb" dir="cw">
                                      <p:cBhvr override="childStyle">
                                        <p:cTn id="65" dur="250" autoRev="1" fill="remove"/>
                                        <p:tgtEl>
                                          <p:spTgt spid="85"/>
                                        </p:tgtEl>
                                        <p:attrNameLst>
                                          <p:attrName>style.color</p:attrName>
                                        </p:attrNameLst>
                                      </p:cBhvr>
                                      <p:to>
                                        <a:srgbClr val="FF0000"/>
                                      </p:to>
                                    </p:animClr>
                                    <p:animClr clrSpc="rgb" dir="cw">
                                      <p:cBhvr>
                                        <p:cTn id="66" dur="250" autoRev="1" fill="remove"/>
                                        <p:tgtEl>
                                          <p:spTgt spid="85"/>
                                        </p:tgtEl>
                                        <p:attrNameLst>
                                          <p:attrName>fillcolor</p:attrName>
                                        </p:attrNameLst>
                                      </p:cBhvr>
                                      <p:to>
                                        <a:srgbClr val="FF0000"/>
                                      </p:to>
                                    </p:animClr>
                                    <p:set>
                                      <p:cBhvr>
                                        <p:cTn id="67" dur="250" autoRev="1" fill="remove"/>
                                        <p:tgtEl>
                                          <p:spTgt spid="85"/>
                                        </p:tgtEl>
                                        <p:attrNameLst>
                                          <p:attrName>fill.type</p:attrName>
                                        </p:attrNameLst>
                                      </p:cBhvr>
                                      <p:to>
                                        <p:strVal val="solid"/>
                                      </p:to>
                                    </p:set>
                                    <p:set>
                                      <p:cBhvr>
                                        <p:cTn id="68" dur="250" autoRev="1" fill="remove"/>
                                        <p:tgtEl>
                                          <p:spTgt spid="85"/>
                                        </p:tgtEl>
                                        <p:attrNameLst>
                                          <p:attrName>fill.on</p:attrName>
                                        </p:attrNameLst>
                                      </p:cBhvr>
                                      <p:to>
                                        <p:strVal val="true"/>
                                      </p:to>
                                    </p:set>
                                  </p:childTnLst>
                                </p:cTn>
                              </p:par>
                              <p:par>
                                <p:cTn id="69" presetID="22" presetClass="entr" presetSubtype="2" fill="hold" nodeType="withEffect">
                                  <p:stCondLst>
                                    <p:cond delay="5250"/>
                                  </p:stCondLst>
                                  <p:childTnLst>
                                    <p:set>
                                      <p:cBhvr>
                                        <p:cTn id="70" dur="1" fill="hold">
                                          <p:stCondLst>
                                            <p:cond delay="0"/>
                                          </p:stCondLst>
                                        </p:cTn>
                                        <p:tgtEl>
                                          <p:spTgt spid="114"/>
                                        </p:tgtEl>
                                        <p:attrNameLst>
                                          <p:attrName>style.visibility</p:attrName>
                                        </p:attrNameLst>
                                      </p:cBhvr>
                                      <p:to>
                                        <p:strVal val="visible"/>
                                      </p:to>
                                    </p:set>
                                    <p:animEffect transition="in" filter="wipe(right)">
                                      <p:cBhvr>
                                        <p:cTn id="71" dur="500"/>
                                        <p:tgtEl>
                                          <p:spTgt spid="114"/>
                                        </p:tgtEl>
                                      </p:cBhvr>
                                    </p:animEffect>
                                  </p:childTnLst>
                                </p:cTn>
                              </p:par>
                              <p:par>
                                <p:cTn id="72" presetID="8" presetClass="emph" presetSubtype="0" fill="hold" nodeType="withEffect">
                                  <p:stCondLst>
                                    <p:cond delay="2000"/>
                                  </p:stCondLst>
                                  <p:childTnLst>
                                    <p:animRot by="5400000">
                                      <p:cBhvr>
                                        <p:cTn id="73" dur="250" fill="hold"/>
                                        <p:tgtEl>
                                          <p:spTgt spid="10"/>
                                        </p:tgtEl>
                                        <p:attrNameLst>
                                          <p:attrName>r</p:attrName>
                                        </p:attrNameLst>
                                      </p:cBhvr>
                                    </p:animRot>
                                  </p:childTnLst>
                                </p:cTn>
                              </p:par>
                              <p:par>
                                <p:cTn id="74" presetID="8" presetClass="emph" presetSubtype="0" fill="hold" nodeType="withEffect">
                                  <p:stCondLst>
                                    <p:cond delay="3000"/>
                                  </p:stCondLst>
                                  <p:childTnLst>
                                    <p:animRot by="5400000">
                                      <p:cBhvr>
                                        <p:cTn id="75" dur="250" fill="hold"/>
                                        <p:tgtEl>
                                          <p:spTgt spid="10"/>
                                        </p:tgtEl>
                                        <p:attrNameLst>
                                          <p:attrName>r</p:attrName>
                                        </p:attrNameLst>
                                      </p:cBhvr>
                                    </p:animRot>
                                  </p:childTnLst>
                                </p:cTn>
                              </p:par>
                              <p:par>
                                <p:cTn id="76" presetID="8" presetClass="emph" presetSubtype="0" fill="hold" nodeType="withEffect">
                                  <p:stCondLst>
                                    <p:cond delay="4000"/>
                                  </p:stCondLst>
                                  <p:childTnLst>
                                    <p:animRot by="5400000">
                                      <p:cBhvr>
                                        <p:cTn id="77" dur="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4" grpId="3" bldLvl="0" animBg="1"/>
      <p:bldP spid="85" grpId="0" bldLvl="0" animBg="1"/>
      <p:bldP spid="85" grpId="1" bldLvl="0" animBg="1"/>
      <p:bldP spid="85" grpId="2" bldLvl="0" animBg="1"/>
      <p:bldP spid="85" grpId="3" bldLvl="0" animBg="1"/>
      <p:bldP spid="87" grpId="0" bldLvl="0" animBg="1"/>
      <p:bldP spid="87" grpId="1" bldLvl="0" animBg="1"/>
      <p:bldP spid="87" grpId="2" bldLvl="0" animBg="1"/>
      <p:bldP spid="87" grpId="3" bldLvl="0" animBg="1"/>
      <p:bldP spid="88" grpId="0" bldLvl="0" animBg="1"/>
      <p:bldP spid="88" grpId="1" bldLvl="0" animBg="1"/>
      <p:bldP spid="88" grpId="2" bldLvl="0" animBg="1"/>
      <p:bldP spid="88" grpId="3" bldLvl="0" animBg="1"/>
    </p:bldLst>
  </p:timing>
</p:sld>
</file>

<file path=ppt/tags/tag1.xml><?xml version="1.0" encoding="utf-8"?>
<p:tagLst xmlns:p="http://schemas.openxmlformats.org/presentationml/2006/main">
  <p:tag name="KSO_WM_TAG_VERSION" val="1.0"/>
  <p:tag name="KSO_WM_TEMPLATE_CATEGORY" val="custom"/>
  <p:tag name="KSO_WM_TEMPLATE_INDEX" val="20184554"/>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3"/>
  <p:tag name="KSO_WM_UNIT_TYPE" val="l_i"/>
  <p:tag name="KSO_WM_UNIT_INDEX" val="1_3"/>
  <p:tag name="KSO_WM_UNIT_ID" val="custom160215_23*l_i*1_3"/>
  <p:tag name="KSO_WM_UNIT_CLEAR" val="1"/>
  <p:tag name="KSO_WM_UNIT_LAYERLEVEL" val="1_1"/>
  <p:tag name="KSO_WM_DIAGRAM_GROUP_CODE" val="l1-3"/>
</p:tagLst>
</file>

<file path=ppt/tags/tag100.xml><?xml version="1.0" encoding="utf-8"?>
<p:tagLst xmlns:p="http://schemas.openxmlformats.org/presentationml/2006/main">
  <p:tag name="KSO_WM_TEMPLATE_CATEGORY" val="diagram"/>
  <p:tag name="KSO_WM_TEMPLATE_INDEX" val="20182016"/>
  <p:tag name="KSO_WM_UNIT_TYPE" val="m_h_a"/>
  <p:tag name="KSO_WM_UNIT_INDEX" val="1_2_1"/>
  <p:tag name="KSO_WM_UNIT_ID" val="diagram20182016_2*m_h_a*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m1-1"/>
  <p:tag name="KSO_WM_UNIT_PRESET_TEXT" val="您的内容文字"/>
  <p:tag name="KSO_WM_UNIT_TEXT_FILL_FORE_SCHEMECOLOR_INDEX" val="3"/>
  <p:tag name="KSO_WM_UNIT_TEXT_FILL_TYPE" val="1"/>
</p:tagLst>
</file>

<file path=ppt/tags/tag101.xml><?xml version="1.0" encoding="utf-8"?>
<p:tagLst xmlns:p="http://schemas.openxmlformats.org/presentationml/2006/main">
  <p:tag name="KSO_WM_TEMPLATE_CATEGORY" val="diagram"/>
  <p:tag name="KSO_WM_TEMPLATE_INDEX" val="20182016"/>
  <p:tag name="KSO_WM_UNIT_TYPE" val="m_h_i"/>
  <p:tag name="KSO_WM_UNIT_INDEX" val="1_2_5"/>
  <p:tag name="KSO_WM_UNIT_ID" val="diagram20182016_2*m_h_i*1_2_5"/>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102.xml><?xml version="1.0" encoding="utf-8"?>
<p:tagLst xmlns:p="http://schemas.openxmlformats.org/presentationml/2006/main">
  <p:tag name="KSO_WM_TEMPLATE_CATEGORY" val="diagram"/>
  <p:tag name="KSO_WM_TEMPLATE_INDEX" val="20182016"/>
  <p:tag name="KSO_WM_UNIT_TYPE" val="m_h_i"/>
  <p:tag name="KSO_WM_UNIT_INDEX" val="1_1_11"/>
  <p:tag name="KSO_WM_UNIT_ID" val="diagram20182016_2*m_h_i*1_1_11"/>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103.xml><?xml version="1.0" encoding="utf-8"?>
<p:tagLst xmlns:p="http://schemas.openxmlformats.org/presentationml/2006/main">
  <p:tag name="KSO_WM_TEMPLATE_CATEGORY" val="diagram"/>
  <p:tag name="KSO_WM_TEMPLATE_INDEX" val="20182016"/>
  <p:tag name="KSO_WM_UNIT_TYPE" val="m_h_i"/>
  <p:tag name="KSO_WM_UNIT_INDEX" val="1_2_6"/>
  <p:tag name="KSO_WM_UNIT_ID" val="diagram20182016_2*m_h_i*1_2_6"/>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
  <p:tag name="KSO_WM_UNIT_TYPE" val="l_i"/>
  <p:tag name="KSO_WM_UNIT_INDEX" val="1_1"/>
  <p:tag name="KSO_WM_UNIT_ID" val="custom160215_21*l_i*1_1"/>
  <p:tag name="KSO_WM_UNIT_CLEAR" val="1"/>
  <p:tag name="KSO_WM_UNIT_LAYERLEVEL" val="1_1"/>
  <p:tag name="KSO_WM_DIAGRAM_GROUP_CODE" val="l1-3"/>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2"/>
  <p:tag name="KSO_WM_UNIT_TYPE" val="l_i"/>
  <p:tag name="KSO_WM_UNIT_INDEX" val="1_2"/>
  <p:tag name="KSO_WM_UNIT_ID" val="custom160215_21*l_i*1_2"/>
  <p:tag name="KSO_WM_UNIT_CLEAR" val="1"/>
  <p:tag name="KSO_WM_UNIT_LAYERLEVEL" val="1_1"/>
  <p:tag name="KSO_WM_DIAGRAM_GROUP_CODE" val="l1-3"/>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3"/>
  <p:tag name="KSO_WM_UNIT_TYPE" val="l_i"/>
  <p:tag name="KSO_WM_UNIT_INDEX" val="1_3"/>
  <p:tag name="KSO_WM_UNIT_ID" val="custom160215_21*l_i*1_3"/>
  <p:tag name="KSO_WM_UNIT_CLEAR" val="1"/>
  <p:tag name="KSO_WM_UNIT_LAYERLEVEL" val="1_1"/>
  <p:tag name="KSO_WM_DIAGRAM_GROUP_CODE" val="l1-3"/>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1"/>
  <p:tag name="KSO_WM_UNIT_TYPE" val="l_h_f"/>
  <p:tag name="KSO_WM_UNIT_INDEX" val="1_1_1"/>
  <p:tag name="KSO_WM_UNIT_ID" val="custom160215_21*l_h_f*1_1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4"/>
  <p:tag name="KSO_WM_UNIT_TYPE" val="l_i"/>
  <p:tag name="KSO_WM_UNIT_INDEX" val="1_4"/>
  <p:tag name="KSO_WM_UNIT_ID" val="custom160215_21*l_i*1_4"/>
  <p:tag name="KSO_WM_UNIT_CLEAR" val="1"/>
  <p:tag name="KSO_WM_UNIT_LAYERLEVEL" val="1_1"/>
  <p:tag name="KSO_WM_DIAGRAM_GROUP_CODE" val="l1-3"/>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5"/>
  <p:tag name="KSO_WM_UNIT_TYPE" val="l_i"/>
  <p:tag name="KSO_WM_UNIT_INDEX" val="1_5"/>
  <p:tag name="KSO_WM_UNIT_ID" val="custom160215_21*l_i*1_5"/>
  <p:tag name="KSO_WM_UNIT_CLEAR" val="1"/>
  <p:tag name="KSO_WM_UNIT_LAYERLEVEL" val="1_1"/>
  <p:tag name="KSO_WM_DIAGRAM_GROUP_CODE" val="l1-3"/>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1"/>
  <p:tag name="KSO_WM_UNIT_TYPE" val="l_h_f"/>
  <p:tag name="KSO_WM_UNIT_INDEX" val="1_1_1"/>
  <p:tag name="KSO_WM_UNIT_ID" val="custom160215_23*l_h_f*1_1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6"/>
  <p:tag name="KSO_WM_UNIT_TYPE" val="l_i"/>
  <p:tag name="KSO_WM_UNIT_INDEX" val="1_6"/>
  <p:tag name="KSO_WM_UNIT_ID" val="custom160215_21*l_i*1_6"/>
  <p:tag name="KSO_WM_UNIT_CLEAR" val="1"/>
  <p:tag name="KSO_WM_UNIT_LAYERLEVEL" val="1_1"/>
  <p:tag name="KSO_WM_DIAGRAM_GROUP_CODE" val="l1-3"/>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2"/>
  <p:tag name="KSO_WM_UNIT_TYPE" val="l_h_f"/>
  <p:tag name="KSO_WM_UNIT_INDEX" val="1_2_1"/>
  <p:tag name="KSO_WM_UNIT_ID" val="custom160215_21*l_h_f*1_2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7"/>
  <p:tag name="KSO_WM_UNIT_TYPE" val="l_i"/>
  <p:tag name="KSO_WM_UNIT_INDEX" val="1_7"/>
  <p:tag name="KSO_WM_UNIT_ID" val="custom160215_21*l_i*1_7"/>
  <p:tag name="KSO_WM_UNIT_CLEAR" val="1"/>
  <p:tag name="KSO_WM_UNIT_LAYERLEVEL" val="1_1"/>
  <p:tag name="KSO_WM_DIAGRAM_GROUP_CODE" val="l1-3"/>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8"/>
  <p:tag name="KSO_WM_UNIT_TYPE" val="l_i"/>
  <p:tag name="KSO_WM_UNIT_INDEX" val="1_8"/>
  <p:tag name="KSO_WM_UNIT_ID" val="custom160215_21*l_i*1_8"/>
  <p:tag name="KSO_WM_UNIT_CLEAR" val="1"/>
  <p:tag name="KSO_WM_UNIT_LAYERLEVEL" val="1_1"/>
  <p:tag name="KSO_WM_DIAGRAM_GROUP_CODE" val="l1-3"/>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9"/>
  <p:tag name="KSO_WM_UNIT_TYPE" val="l_i"/>
  <p:tag name="KSO_WM_UNIT_INDEX" val="1_9"/>
  <p:tag name="KSO_WM_UNIT_ID" val="custom160215_21*l_i*1_9"/>
  <p:tag name="KSO_WM_UNIT_CLEAR" val="1"/>
  <p:tag name="KSO_WM_UNIT_LAYERLEVEL" val="1_1"/>
  <p:tag name="KSO_WM_DIAGRAM_GROUP_CODE" val="l1-3"/>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3"/>
  <p:tag name="KSO_WM_UNIT_TYPE" val="l_h_f"/>
  <p:tag name="KSO_WM_UNIT_INDEX" val="1_3_1"/>
  <p:tag name="KSO_WM_UNIT_ID" val="custom160215_21*l_h_f*1_3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16.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554_2"/>
  <p:tag name="KSO_WM_TAG_VERSION" val="1.0"/>
  <p:tag name="KSO_WM_TEMPLATE_INDEX" val="20184554"/>
  <p:tag name="KSO_WM_TEMPLATE_CATEGORY" val="custom"/>
  <p:tag name="KSO_WM_SLIDE_SUBTYPE" val="pureTxt"/>
</p:tagLst>
</file>

<file path=ppt/tags/tag117.xml><?xml version="1.0" encoding="utf-8"?>
<p:tagLst xmlns:p="http://schemas.openxmlformats.org/presentationml/2006/main">
  <p:tag name="KSO_WM_TAG_VERSION" val="1.0"/>
  <p:tag name="KSO_WM_BEAUTIFY_FLAG" val="#wm#"/>
  <p:tag name="KSO_WM_UNIT_TYPE" val="i"/>
  <p:tag name="KSO_WM_UNIT_ID" val="diagram160271_4*i*0"/>
  <p:tag name="KSO_WM_TEMPLATE_CATEGORY" val="diagram"/>
  <p:tag name="KSO_WM_TEMPLATE_INDEX" val="160271"/>
  <p:tag name="KSO_WM_UNIT_INDEX" val="0"/>
</p:tagLst>
</file>

<file path=ppt/tags/tag118.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1"/>
  <p:tag name="KSO_WM_UNIT_ID" val="diagram160271_4*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2"/>
  <p:tag name="KSO_WM_UNIT_ID" val="diagram160271_4*m_i*1_2"/>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4"/>
  <p:tag name="KSO_WM_UNIT_TYPE" val="l_i"/>
  <p:tag name="KSO_WM_UNIT_INDEX" val="1_4"/>
  <p:tag name="KSO_WM_UNIT_ID" val="custom160215_23*l_i*1_4"/>
  <p:tag name="KSO_WM_UNIT_CLEAR" val="1"/>
  <p:tag name="KSO_WM_UNIT_LAYERLEVEL" val="1_1"/>
  <p:tag name="KSO_WM_DIAGRAM_GROUP_CODE" val="l1-3"/>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h_f"/>
  <p:tag name="KSO_WM_UNIT_INDEX" val="1_1_1"/>
  <p:tag name="KSO_WM_UNIT_ID" val="diagram160271_4*m_h_f*1_1_1"/>
  <p:tag name="KSO_WM_UNIT_CLEAR" val="1"/>
  <p:tag name="KSO_WM_UNIT_LAYERLEVEL" val="1_1_1"/>
  <p:tag name="KSO_WM_UNIT_VALUE" val="11"/>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21.xml><?xml version="1.0" encoding="utf-8"?>
<p:tagLst xmlns:p="http://schemas.openxmlformats.org/presentationml/2006/main">
  <p:tag name="KSO_WM_TAG_VERSION" val="1.0"/>
  <p:tag name="KSO_WM_BEAUTIFY_FLAG" val="#wm#"/>
  <p:tag name="KSO_WM_UNIT_TYPE" val="i"/>
  <p:tag name="KSO_WM_UNIT_ID" val="diagram160271_4*i*7"/>
  <p:tag name="KSO_WM_TEMPLATE_CATEGORY" val="diagram"/>
  <p:tag name="KSO_WM_TEMPLATE_INDEX" val="160271"/>
  <p:tag name="KSO_WM_UNIT_INDEX" val="7"/>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3"/>
  <p:tag name="KSO_WM_UNIT_ID" val="diagram160271_4*m_i*1_3"/>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23.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4"/>
  <p:tag name="KSO_WM_UNIT_ID" val="diagram160271_4*m_i*1_4"/>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h_f"/>
  <p:tag name="KSO_WM_UNIT_INDEX" val="1_2_1"/>
  <p:tag name="KSO_WM_UNIT_ID" val="diagram160271_4*m_h_f*1_2_1"/>
  <p:tag name="KSO_WM_UNIT_CLEAR" val="1"/>
  <p:tag name="KSO_WM_UNIT_LAYERLEVEL" val="1_1_1"/>
  <p:tag name="KSO_WM_UNIT_VALUE" val="11"/>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25.xml><?xml version="1.0" encoding="utf-8"?>
<p:tagLst xmlns:p="http://schemas.openxmlformats.org/presentationml/2006/main">
  <p:tag name="KSO_WM_TAG_VERSION" val="1.0"/>
  <p:tag name="KSO_WM_BEAUTIFY_FLAG" val="#wm#"/>
  <p:tag name="KSO_WM_UNIT_TYPE" val="i"/>
  <p:tag name="KSO_WM_UNIT_ID" val="diagram160271_4*i*14"/>
  <p:tag name="KSO_WM_TEMPLATE_CATEGORY" val="diagram"/>
  <p:tag name="KSO_WM_TEMPLATE_INDEX" val="160271"/>
  <p:tag name="KSO_WM_UNIT_INDEX" val="14"/>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5"/>
  <p:tag name="KSO_WM_UNIT_ID" val="diagram160271_4*m_i*1_5"/>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6"/>
  <p:tag name="KSO_WM_UNIT_ID" val="diagram160271_4*m_i*1_6"/>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28.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h_f"/>
  <p:tag name="KSO_WM_UNIT_INDEX" val="1_3_1"/>
  <p:tag name="KSO_WM_UNIT_ID" val="diagram160271_4*m_h_f*1_3_1"/>
  <p:tag name="KSO_WM_UNIT_CLEAR" val="1"/>
  <p:tag name="KSO_WM_UNIT_LAYERLEVEL" val="1_1_1"/>
  <p:tag name="KSO_WM_UNIT_VALUE" val="11"/>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29.xml><?xml version="1.0" encoding="utf-8"?>
<p:tagLst xmlns:p="http://schemas.openxmlformats.org/presentationml/2006/main">
  <p:tag name="KSO_WM_TAG_VERSION" val="1.0"/>
  <p:tag name="KSO_WM_BEAUTIFY_FLAG" val="#wm#"/>
  <p:tag name="KSO_WM_UNIT_TYPE" val="i"/>
  <p:tag name="KSO_WM_UNIT_ID" val="diagram160271_4*i*21"/>
  <p:tag name="KSO_WM_TEMPLATE_CATEGORY" val="diagram"/>
  <p:tag name="KSO_WM_TEMPLATE_INDEX" val="160271"/>
  <p:tag name="KSO_WM_UNIT_INDEX" val="2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5"/>
  <p:tag name="KSO_WM_UNIT_TYPE" val="l_i"/>
  <p:tag name="KSO_WM_UNIT_INDEX" val="1_5"/>
  <p:tag name="KSO_WM_UNIT_ID" val="custom160215_23*l_i*1_5"/>
  <p:tag name="KSO_WM_UNIT_CLEAR" val="1"/>
  <p:tag name="KSO_WM_UNIT_LAYERLEVEL" val="1_1"/>
  <p:tag name="KSO_WM_DIAGRAM_GROUP_CODE" val="l1-3"/>
</p:tagLst>
</file>

<file path=ppt/tags/tag130.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7"/>
  <p:tag name="KSO_WM_UNIT_ID" val="diagram160271_4*m_i*1_7"/>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31.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i"/>
  <p:tag name="KSO_WM_UNIT_INDEX" val="1_8"/>
  <p:tag name="KSO_WM_UNIT_ID" val="diagram160271_4*m_i*1_8"/>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132.xml><?xml version="1.0" encoding="utf-8"?>
<p:tagLst xmlns:p="http://schemas.openxmlformats.org/presentationml/2006/main">
  <p:tag name="KSO_WM_TAG_VERSION" val="1.0"/>
  <p:tag name="KSO_WM_BEAUTIFY_FLAG" val="#wm#"/>
  <p:tag name="KSO_WM_TEMPLATE_CATEGORY" val="diagram"/>
  <p:tag name="KSO_WM_TEMPLATE_INDEX" val="160271"/>
  <p:tag name="KSO_WM_UNIT_TYPE" val="m_h_f"/>
  <p:tag name="KSO_WM_UNIT_INDEX" val="1_4_1"/>
  <p:tag name="KSO_WM_UNIT_ID" val="diagram160271_4*m_h_f*1_4_1"/>
  <p:tag name="KSO_WM_UNIT_CLEAR" val="1"/>
  <p:tag name="KSO_WM_UNIT_LAYERLEVEL" val="1_1_1"/>
  <p:tag name="KSO_WM_UNIT_VALUE" val="11"/>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133.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1"/>
  <p:tag name="KSO_WM_UNIT_ID" val="diagram778_5*m_i*1_1"/>
  <p:tag name="KSO_WM_UNIT_CLEAR" val="1"/>
  <p:tag name="KSO_WM_UNIT_LAYERLEVEL" val="1_1"/>
  <p:tag name="KSO_WM_DIAGRAM_GROUP_CODE" val="m1-1"/>
  <p:tag name="KSO_WM_UNIT_LINE_FORE_SCHEMECOLOR_INDEX" val="6"/>
  <p:tag name="KSO_WM_UNIT_LINE_FILL_TYPE" val="2"/>
  <p:tag name="KSO_WM_UNIT_TEXT_FILL_FORE_SCHEMECOLOR_INDEX" val="2"/>
  <p:tag name="KSO_WM_UNIT_TEXT_FILL_TYPE" val="1"/>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2"/>
  <p:tag name="KSO_WM_UNIT_ID" val="diagram778_5*m_i*1_2"/>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3"/>
  <p:tag name="KSO_WM_UNIT_ID" val="diagram778_5*m_i*1_3"/>
  <p:tag name="KSO_WM_UNIT_CLEAR" val="1"/>
  <p:tag name="KSO_WM_UNIT_LAYERLEVEL" val="1_1"/>
  <p:tag name="KSO_WM_DIAGRAM_GROUP_CODE" val="m1-1"/>
  <p:tag name="KSO_WM_UNIT_LINE_FORE_SCHEMECOLOR_INDEX" val="5"/>
  <p:tag name="KSO_WM_UNIT_LINE_FILL_TYPE" val="2"/>
  <p:tag name="KSO_WM_UNIT_TEXT_FILL_FORE_SCHEMECOLOR_INDEX" val="2"/>
  <p:tag name="KSO_WM_UNIT_TEXT_FILL_TYPE" val="1"/>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4"/>
  <p:tag name="KSO_WM_UNIT_ID" val="diagram778_5*m_i*1_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778"/>
  <p:tag name="KSO_WM_UNIT_TYPE" val="m_h_f"/>
  <p:tag name="KSO_WM_UNIT_INDEX" val="1_1_1"/>
  <p:tag name="KSO_WM_UNIT_ID" val="diagram778_5*m_h_f*1_1_1"/>
  <p:tag name="KSO_WM_UNIT_CLEAR" val="1"/>
  <p:tag name="KSO_WM_UNIT_LAYERLEVEL" val="1_1_1"/>
  <p:tag name="KSO_WM_UNIT_VALUE" val="40"/>
  <p:tag name="KSO_WM_UNIT_HIGHLIGHT" val="0"/>
  <p:tag name="KSO_WM_UNIT_COMPATIBLE" val="0"/>
  <p:tag name="KSO_WM_UNIT_PRESET_TEXT_INDEX" val="4"/>
  <p:tag name="KSO_WM_UNIT_PRESET_TEXT_LEN" val="80"/>
  <p:tag name="KSO_WM_DIAGRAM_GROUP_CODE" val="m1-1"/>
  <p:tag name="KSO_WM_UNIT_TEXT_FILL_FORE_SCHEMECOLOR_INDEX" val="13"/>
  <p:tag name="KSO_WM_UNIT_TEXT_FILL_TYPE" val="1"/>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778"/>
  <p:tag name="KSO_WM_UNIT_TYPE" val="m_h_a"/>
  <p:tag name="KSO_WM_UNIT_INDEX" val="1_1_1"/>
  <p:tag name="KSO_WM_UNIT_ID" val="diagram778_5*m_h_a*1_1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778"/>
  <p:tag name="KSO_WM_UNIT_TYPE" val="m_h_f"/>
  <p:tag name="KSO_WM_UNIT_INDEX" val="1_2_1"/>
  <p:tag name="KSO_WM_UNIT_ID" val="diagram778_5*m_h_f*1_2_1"/>
  <p:tag name="KSO_WM_UNIT_CLEAR" val="1"/>
  <p:tag name="KSO_WM_UNIT_LAYERLEVEL" val="1_1_1"/>
  <p:tag name="KSO_WM_UNIT_VALUE" val="40"/>
  <p:tag name="KSO_WM_UNIT_HIGHLIGHT" val="0"/>
  <p:tag name="KSO_WM_UNIT_COMPATIBLE" val="0"/>
  <p:tag name="KSO_WM_UNIT_PRESET_TEXT_INDEX" val="4"/>
  <p:tag name="KSO_WM_UNIT_PRESET_TEXT_LEN" val="80"/>
  <p:tag name="KSO_WM_DIAGRAM_GROUP_CODE" val="m1-1"/>
  <p:tag name="KSO_WM_UNIT_TEXT_FILL_FORE_SCHEMECOLOR_INDEX" val="13"/>
  <p:tag name="KSO_WM_UNIT_TEXT_FILL_TYPE" val="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6"/>
  <p:tag name="KSO_WM_UNIT_TYPE" val="l_i"/>
  <p:tag name="KSO_WM_UNIT_INDEX" val="1_6"/>
  <p:tag name="KSO_WM_UNIT_ID" val="custom160215_23*l_i*1_6"/>
  <p:tag name="KSO_WM_UNIT_CLEAR" val="1"/>
  <p:tag name="KSO_WM_UNIT_LAYERLEVEL" val="1_1"/>
  <p:tag name="KSO_WM_DIAGRAM_GROUP_CODE" val="l1-3"/>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778"/>
  <p:tag name="KSO_WM_UNIT_TYPE" val="m_h_a"/>
  <p:tag name="KSO_WM_UNIT_INDEX" val="1_2_1"/>
  <p:tag name="KSO_WM_UNIT_ID" val="diagram778_5*m_h_a*1_2_1"/>
  <p:tag name="KSO_WM_UNIT_CLEAR" val="1"/>
  <p:tag name="KSO_WM_UNIT_LAYERLEVEL" val="1_1_1"/>
  <p:tag name="KSO_WM_UNIT_VALUE" val="8"/>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7"/>
  <p:tag name="KSO_WM_UNIT_ID" val="diagram778_5*m_i*1_7"/>
  <p:tag name="KSO_WM_UNIT_CLEAR" val="1"/>
  <p:tag name="KSO_WM_UNIT_LAYERLEVEL" val="1_1"/>
  <p:tag name="KSO_WM_DIAGRAM_GROUP_CODE" val="m1-1"/>
  <p:tag name="KSO_WM_UNIT_LINE_FORE_SCHEMECOLOR_INDEX" val="5"/>
  <p:tag name="KSO_WM_UNIT_LINE_FILL_TYPE" val="2"/>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778"/>
  <p:tag name="KSO_WM_UNIT_TYPE" val="m_i"/>
  <p:tag name="KSO_WM_UNIT_INDEX" val="1_8"/>
  <p:tag name="KSO_WM_UNIT_ID" val="diagram778_5*m_i*1_8"/>
  <p:tag name="KSO_WM_UNIT_CLEAR" val="1"/>
  <p:tag name="KSO_WM_UNIT_LAYERLEVEL" val="1_1"/>
  <p:tag name="KSO_WM_DIAGRAM_GROUP_CODE" val="m1-1"/>
  <p:tag name="KSO_WM_UNIT_LINE_FORE_SCHEMECOLOR_INDEX" val="6"/>
  <p:tag name="KSO_WM_UNIT_LINE_FILL_TYPE" val="2"/>
</p:tagLst>
</file>

<file path=ppt/tags/tag143.xml><?xml version="1.0" encoding="utf-8"?>
<p:tagLst xmlns:p="http://schemas.openxmlformats.org/presentationml/2006/main">
  <p:tag name="KSO_WM_TEMPLATE_CATEGORY" val=""/>
  <p:tag name="KSO_WM_TEMPLATE_INDEX" val="20184554"/>
</p:tagLst>
</file>

<file path=ppt/tags/tag144.xml><?xml version="1.0" encoding="utf-8"?>
<p:tagLst xmlns:p="http://schemas.openxmlformats.org/presentationml/2006/main">
  <p:tag name="KSO_WM_TEMPLATE_CATEGORY" val=""/>
  <p:tag name="KSO_WM_TEMPLATE_INDEX" val="20184554"/>
</p:tagLst>
</file>

<file path=ppt/tags/tag145.xml><?xml version="1.0" encoding="utf-8"?>
<p:tagLst xmlns:p="http://schemas.openxmlformats.org/presentationml/2006/main">
  <p:tag name="ISLIDE.DIAGRAM" val="f0332f15-d738-4e21-9da3-32701fd7fe92"/>
</p:tagLst>
</file>

<file path=ppt/tags/tag146.xml><?xml version="1.0" encoding="utf-8"?>
<p:tagLst xmlns:p="http://schemas.openxmlformats.org/presentationml/2006/main">
  <p:tag name="KSO_WM_TEMPLATE_CATEGORY" val=""/>
  <p:tag name="KSO_WM_TEMPLATE_INDEX" val="20184554"/>
</p:tagLst>
</file>

<file path=ppt/tags/tag147.xml><?xml version="1.0" encoding="utf-8"?>
<p:tagLst xmlns:p="http://schemas.openxmlformats.org/presentationml/2006/main">
  <p:tag name="ISLIDE.DIAGRAM" val="f0332f15-d738-4e21-9da3-32701fd7fe92"/>
</p:tagLst>
</file>

<file path=ppt/tags/tag148.xml><?xml version="1.0" encoding="utf-8"?>
<p:tagLst xmlns:p="http://schemas.openxmlformats.org/presentationml/2006/main">
  <p:tag name="KSO_WM_TEMPLATE_CATEGORY" val=""/>
  <p:tag name="KSO_WM_TEMPLATE_INDEX" val="20184554"/>
</p:tagLst>
</file>

<file path=ppt/tags/tag149.xml><?xml version="1.0" encoding="utf-8"?>
<p:tagLst xmlns:p="http://schemas.openxmlformats.org/presentationml/2006/main">
  <p:tag name="KSO_WM_TEMPLATE_CATEGORY" val=""/>
  <p:tag name="KSO_WM_TEMPLATE_INDEX" val="20184554"/>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2"/>
  <p:tag name="KSO_WM_UNIT_TYPE" val="l_h_f"/>
  <p:tag name="KSO_WM_UNIT_INDEX" val="1_2_1"/>
  <p:tag name="KSO_WM_UNIT_ID" val="custom160215_23*l_h_f*1_2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50.xml><?xml version="1.0" encoding="utf-8"?>
<p:tagLst xmlns:p="http://schemas.openxmlformats.org/presentationml/2006/main">
  <p:tag name="KSO_WM_TEMPLATE_CATEGORY" val=""/>
  <p:tag name="KSO_WM_TEMPLATE_INDEX" val="20184554"/>
</p:tagLst>
</file>

<file path=ppt/tags/tag151.xml><?xml version="1.0" encoding="utf-8"?>
<p:tagLst xmlns:p="http://schemas.openxmlformats.org/presentationml/2006/main">
  <p:tag name="KSO_WM_TEMPLATE_CATEGORY" val=""/>
  <p:tag name="KSO_WM_TEMPLATE_INDEX" val="20184554"/>
</p:tagLst>
</file>

<file path=ppt/tags/tag152.xml><?xml version="1.0" encoding="utf-8"?>
<p:tagLst xmlns:p="http://schemas.openxmlformats.org/presentationml/2006/main">
  <p:tag name="KSO_WM_TEMPLATE_CATEGORY" val=""/>
  <p:tag name="KSO_WM_TEMPLATE_INDEX" val="20184554"/>
</p:tagLst>
</file>

<file path=ppt/tags/tag153.xml><?xml version="1.0" encoding="utf-8"?>
<p:tagLst xmlns:p="http://schemas.openxmlformats.org/presentationml/2006/main">
  <p:tag name="KSO_WM_TEMPLATE_CATEGORY" val="diagram"/>
  <p:tag name="KSO_WM_TEMPLATE_INDEX" val="771"/>
  <p:tag name="KSO_WM_TAG_VERSION" val="1.0"/>
  <p:tag name="KSO_WM_UNIT_TYPE" val="l_i"/>
  <p:tag name="KSO_WM_UNIT_INDEX" val="1_1"/>
  <p:tag name="KSO_WM_UNIT_ID" val="diagram771_4*l_i*1_1"/>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54.xml><?xml version="1.0" encoding="utf-8"?>
<p:tagLst xmlns:p="http://schemas.openxmlformats.org/presentationml/2006/main">
  <p:tag name="KSO_WM_TEMPLATE_CATEGORY" val="diagram"/>
  <p:tag name="KSO_WM_TEMPLATE_INDEX" val="771"/>
  <p:tag name="KSO_WM_TAG_VERSION" val="1.0"/>
  <p:tag name="KSO_WM_UNIT_TYPE" val="l_h_f"/>
  <p:tag name="KSO_WM_UNIT_INDEX" val="1_1_1"/>
  <p:tag name="KSO_WM_UNIT_ID" val="diagram771_4*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55.xml><?xml version="1.0" encoding="utf-8"?>
<p:tagLst xmlns:p="http://schemas.openxmlformats.org/presentationml/2006/main">
  <p:tag name="KSO_WM_TEMPLATE_CATEGORY" val="diagram"/>
  <p:tag name="KSO_WM_TEMPLATE_INDEX" val="771"/>
  <p:tag name="KSO_WM_TAG_VERSION" val="1.0"/>
  <p:tag name="KSO_WM_UNIT_TYPE" val="l_h_a"/>
  <p:tag name="KSO_WM_UNIT_INDEX" val="1_1_1"/>
  <p:tag name="KSO_WM_UNIT_ID" val="diagram771_4*l_h_a*1_1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56.xml><?xml version="1.0" encoding="utf-8"?>
<p:tagLst xmlns:p="http://schemas.openxmlformats.org/presentationml/2006/main">
  <p:tag name="KSO_WM_TEMPLATE_CATEGORY" val="diagram"/>
  <p:tag name="KSO_WM_TEMPLATE_INDEX" val="771"/>
  <p:tag name="KSO_WM_TAG_VERSION" val="1.0"/>
  <p:tag name="KSO_WM_UNIT_TYPE" val="l_i"/>
  <p:tag name="KSO_WM_UNIT_INDEX" val="1_3"/>
  <p:tag name="KSO_WM_UNIT_ID" val="diagram771_4*l_i*1_3"/>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57.xml><?xml version="1.0" encoding="utf-8"?>
<p:tagLst xmlns:p="http://schemas.openxmlformats.org/presentationml/2006/main">
  <p:tag name="KSO_WM_TEMPLATE_CATEGORY" val="diagram"/>
  <p:tag name="KSO_WM_TEMPLATE_INDEX" val="771"/>
  <p:tag name="KSO_WM_TAG_VERSION" val="1.0"/>
  <p:tag name="KSO_WM_UNIT_TYPE" val="l_h_f"/>
  <p:tag name="KSO_WM_UNIT_INDEX" val="1_2_1"/>
  <p:tag name="KSO_WM_UNIT_ID" val="diagram771_4*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58.xml><?xml version="1.0" encoding="utf-8"?>
<p:tagLst xmlns:p="http://schemas.openxmlformats.org/presentationml/2006/main">
  <p:tag name="KSO_WM_TEMPLATE_CATEGORY" val="diagram"/>
  <p:tag name="KSO_WM_TEMPLATE_INDEX" val="771"/>
  <p:tag name="KSO_WM_TAG_VERSION" val="1.0"/>
  <p:tag name="KSO_WM_UNIT_TYPE" val="l_h_a"/>
  <p:tag name="KSO_WM_UNIT_INDEX" val="1_2_1"/>
  <p:tag name="KSO_WM_UNIT_ID" val="diagram771_4*l_h_a*1_2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59.xml><?xml version="1.0" encoding="utf-8"?>
<p:tagLst xmlns:p="http://schemas.openxmlformats.org/presentationml/2006/main">
  <p:tag name="KSO_WM_TEMPLATE_CATEGORY" val="diagram"/>
  <p:tag name="KSO_WM_TEMPLATE_INDEX" val="771"/>
  <p:tag name="KSO_WM_TAG_VERSION" val="1.0"/>
  <p:tag name="KSO_WM_UNIT_TYPE" val="l_i"/>
  <p:tag name="KSO_WM_UNIT_INDEX" val="1_5"/>
  <p:tag name="KSO_WM_UNIT_ID" val="diagram771_4*l_i*1_5"/>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7"/>
  <p:tag name="KSO_WM_UNIT_TYPE" val="l_i"/>
  <p:tag name="KSO_WM_UNIT_INDEX" val="1_7"/>
  <p:tag name="KSO_WM_UNIT_ID" val="custom160215_23*l_i*1_7"/>
  <p:tag name="KSO_WM_UNIT_CLEAR" val="1"/>
  <p:tag name="KSO_WM_UNIT_LAYERLEVEL" val="1_1"/>
  <p:tag name="KSO_WM_DIAGRAM_GROUP_CODE" val="l1-3"/>
</p:tagLst>
</file>

<file path=ppt/tags/tag160.xml><?xml version="1.0" encoding="utf-8"?>
<p:tagLst xmlns:p="http://schemas.openxmlformats.org/presentationml/2006/main">
  <p:tag name="KSO_WM_TEMPLATE_CATEGORY" val="diagram"/>
  <p:tag name="KSO_WM_TEMPLATE_INDEX" val="771"/>
  <p:tag name="KSO_WM_TAG_VERSION" val="1.0"/>
  <p:tag name="KSO_WM_UNIT_TYPE" val="l_h_f"/>
  <p:tag name="KSO_WM_UNIT_INDEX" val="1_3_1"/>
  <p:tag name="KSO_WM_UNIT_ID" val="diagram771_4*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61.xml><?xml version="1.0" encoding="utf-8"?>
<p:tagLst xmlns:p="http://schemas.openxmlformats.org/presentationml/2006/main">
  <p:tag name="KSO_WM_TEMPLATE_CATEGORY" val="diagram"/>
  <p:tag name="KSO_WM_TEMPLATE_INDEX" val="771"/>
  <p:tag name="KSO_WM_TAG_VERSION" val="1.0"/>
  <p:tag name="KSO_WM_UNIT_TYPE" val="l_h_a"/>
  <p:tag name="KSO_WM_UNIT_INDEX" val="1_3_1"/>
  <p:tag name="KSO_WM_UNIT_ID" val="diagram771_4*l_h_a*1_3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62.xml><?xml version="1.0" encoding="utf-8"?>
<p:tagLst xmlns:p="http://schemas.openxmlformats.org/presentationml/2006/main">
  <p:tag name="KSO_WM_TEMPLATE_CATEGORY" val=""/>
  <p:tag name="KSO_WM_TEMPLATE_INDEX" val="20184554"/>
</p:tagLst>
</file>

<file path=ppt/tags/tag163.xml><?xml version="1.0" encoding="utf-8"?>
<p:tagLst xmlns:p="http://schemas.openxmlformats.org/presentationml/2006/main">
  <p:tag name="KSO_WM_TEMPLATE_CATEGORY" val=""/>
  <p:tag name="KSO_WM_TEMPLATE_INDEX" val="20184554"/>
</p:tagLst>
</file>

<file path=ppt/tags/tag164.xml><?xml version="1.0" encoding="utf-8"?>
<p:tagLst xmlns:p="http://schemas.openxmlformats.org/presentationml/2006/main">
  <p:tag name="KSO_WM_TEMPLATE_CATEGORY" val=""/>
  <p:tag name="KSO_WM_TEMPLATE_INDEX" val="20184554"/>
</p:tagLst>
</file>

<file path=ppt/tags/tag165.xml><?xml version="1.0" encoding="utf-8"?>
<p:tagLst xmlns:p="http://schemas.openxmlformats.org/presentationml/2006/main">
  <p:tag name="KSO_WM_TEMPLATE_CATEGORY" val=""/>
  <p:tag name="KSO_WM_TEMPLATE_INDEX" val="20184554"/>
</p:tagLst>
</file>

<file path=ppt/tags/tag166.xml><?xml version="1.0" encoding="utf-8"?>
<p:tagLst xmlns:p="http://schemas.openxmlformats.org/presentationml/2006/main">
  <p:tag name="KSO_WM_TEMPLATE_CATEGORY" val=""/>
  <p:tag name="KSO_WM_TEMPLATE_INDEX" val="20184554"/>
</p:tagLst>
</file>

<file path=ppt/tags/tag167.xml><?xml version="1.0" encoding="utf-8"?>
<p:tagLst xmlns:p="http://schemas.openxmlformats.org/presentationml/2006/main">
  <p:tag name="KSO_WM_TEMPLATE_CATEGORY" val=""/>
  <p:tag name="KSO_WM_TEMPLATE_INDEX" val="20184554"/>
</p:tagLst>
</file>

<file path=ppt/tags/tag168.xml><?xml version="1.0" encoding="utf-8"?>
<p:tagLst xmlns:p="http://schemas.openxmlformats.org/presentationml/2006/main">
  <p:tag name="KSO_WM_TEMPLATE_CATEGORY" val=""/>
  <p:tag name="KSO_WM_TEMPLATE_INDEX" val="20184554"/>
</p:tagLst>
</file>

<file path=ppt/tags/tag169.xml><?xml version="1.0" encoding="utf-8"?>
<p:tagLst xmlns:p="http://schemas.openxmlformats.org/presentationml/2006/main">
  <p:tag name="KSO_WM_TEMPLATE_CATEGORY" val=""/>
  <p:tag name="KSO_WM_TEMPLATE_INDEX" val="20184554"/>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8"/>
  <p:tag name="KSO_WM_UNIT_TYPE" val="l_i"/>
  <p:tag name="KSO_WM_UNIT_INDEX" val="1_8"/>
  <p:tag name="KSO_WM_UNIT_ID" val="custom160215_23*l_i*1_8"/>
  <p:tag name="KSO_WM_UNIT_CLEAR" val="1"/>
  <p:tag name="KSO_WM_UNIT_LAYERLEVEL" val="1_1"/>
  <p:tag name="KSO_WM_DIAGRAM_GROUP_CODE" val="l1-3"/>
</p:tagLst>
</file>

<file path=ppt/tags/tag170.xml><?xml version="1.0" encoding="utf-8"?>
<p:tagLst xmlns:p="http://schemas.openxmlformats.org/presentationml/2006/main">
  <p:tag name="KSO_WM_TEMPLATE_CATEGORY" val=""/>
  <p:tag name="KSO_WM_TEMPLATE_INDEX" val="20184554"/>
</p:tagLst>
</file>

<file path=ppt/tags/tag171.xml><?xml version="1.0" encoding="utf-8"?>
<p:tagLst xmlns:p="http://schemas.openxmlformats.org/presentationml/2006/main">
  <p:tag name="KSO_WM_TEMPLATE_CATEGORY" val=""/>
  <p:tag name="KSO_WM_TEMPLATE_INDEX" val="20184554"/>
</p:tagLst>
</file>

<file path=ppt/tags/tag172.xml><?xml version="1.0" encoding="utf-8"?>
<p:tagLst xmlns:p="http://schemas.openxmlformats.org/presentationml/2006/main">
  <p:tag name="KSO_WM_TEMPLATE_CATEGORY" val=""/>
  <p:tag name="KSO_WM_TEMPLATE_INDEX" val="20184554"/>
</p:tagLst>
</file>

<file path=ppt/tags/tag173.xml><?xml version="1.0" encoding="utf-8"?>
<p:tagLst xmlns:p="http://schemas.openxmlformats.org/presentationml/2006/main">
  <p:tag name="KSO_WM_TEMPLATE_CATEGORY" val=""/>
  <p:tag name="KSO_WM_TEMPLATE_INDEX" val="20184554"/>
</p:tagLst>
</file>

<file path=ppt/tags/tag174.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554_2"/>
  <p:tag name="KSO_WM_TAG_VERSION" val="1.0"/>
  <p:tag name="KSO_WM_TEMPLATE_INDEX" val="20184554"/>
  <p:tag name="KSO_WM_TEMPLATE_CATEGORY" val="custom"/>
  <p:tag name="KSO_WM_SLIDE_SUBTYPE" val="pureTxt"/>
</p:tagLst>
</file>

<file path=ppt/tags/tag175.xml><?xml version="1.0" encoding="utf-8"?>
<p:tagLst xmlns:p="http://schemas.openxmlformats.org/presentationml/2006/main">
  <p:tag name="KSO_WM_TEMPLATE_CATEGORY" val="diagram"/>
  <p:tag name="KSO_WM_TEMPLATE_INDEX" val="20186221"/>
  <p:tag name="KSO_WM_UNIT_TYPE" val="l_i"/>
  <p:tag name="KSO_WM_UNIT_INDEX" val="1_2"/>
  <p:tag name="KSO_WM_UNIT_ID" val="diagram20186221_1*l_i*1_2"/>
  <p:tag name="KSO_WM_UNIT_LAYERLEVEL" val="1_1"/>
  <p:tag name="KSO_WM_BEAUTIFY_FLAG" val="#wm#"/>
  <p:tag name="KSO_WM_TAG_VERSION" val="1.0"/>
  <p:tag name="KSO_WM_DIAGRAM_GROUP_CODE" val="l1-1"/>
  <p:tag name="KSO_WM_UNIT_LINE_FORE_SCHEMECOLOR_INDEX" val="15"/>
  <p:tag name="KSO_WM_UNIT_LINE_FILL_TYPE" val="2"/>
</p:tagLst>
</file>

<file path=ppt/tags/tag176.xml><?xml version="1.0" encoding="utf-8"?>
<p:tagLst xmlns:p="http://schemas.openxmlformats.org/presentationml/2006/main">
  <p:tag name="KSO_WM_TEMPLATE_CATEGORY" val="diagram"/>
  <p:tag name="KSO_WM_TEMPLATE_INDEX" val="20186221"/>
  <p:tag name="KSO_WM_UNIT_TYPE" val="l_h_f"/>
  <p:tag name="KSO_WM_UNIT_INDEX" val="1_1_1"/>
  <p:tag name="KSO_WM_UNIT_ID" val="diagram20186221_1*l_h_f*1_1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FILL_FORE_SCHEMECOLOR_INDEX" val="5"/>
  <p:tag name="KSO_WM_UNIT_FILL_TYPE" val="1"/>
  <p:tag name="KSO_WM_UNIT_TEXT_FILL_FORE_SCHEMECOLOR_INDEX" val="13"/>
  <p:tag name="KSO_WM_UNIT_TEXT_FILL_TYPE" val="1"/>
</p:tagLst>
</file>

<file path=ppt/tags/tag177.xml><?xml version="1.0" encoding="utf-8"?>
<p:tagLst xmlns:p="http://schemas.openxmlformats.org/presentationml/2006/main">
  <p:tag name="KSO_WM_TEMPLATE_CATEGORY" val="diagram"/>
  <p:tag name="KSO_WM_TEMPLATE_INDEX" val="20186221"/>
  <p:tag name="KSO_WM_UNIT_TYPE" val="l_h_f"/>
  <p:tag name="KSO_WM_UNIT_INDEX" val="1_2_1"/>
  <p:tag name="KSO_WM_UNIT_ID" val="diagram20186221_1*l_h_f*1_2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FILL_FORE_SCHEMECOLOR_INDEX" val="6"/>
  <p:tag name="KSO_WM_UNIT_FILL_TYPE" val="1"/>
  <p:tag name="KSO_WM_UNIT_TEXT_FILL_FORE_SCHEMECOLOR_INDEX" val="13"/>
  <p:tag name="KSO_WM_UNIT_TEXT_FILL_TYPE" val="1"/>
</p:tagLst>
</file>

<file path=ppt/tags/tag178.xml><?xml version="1.0" encoding="utf-8"?>
<p:tagLst xmlns:p="http://schemas.openxmlformats.org/presentationml/2006/main">
  <p:tag name="KSO_WM_TEMPLATE_CATEGORY" val="diagram"/>
  <p:tag name="KSO_WM_TEMPLATE_INDEX" val="20186221"/>
  <p:tag name="KSO_WM_UNIT_TYPE" val="l_h_i"/>
  <p:tag name="KSO_WM_UNIT_INDEX" val="1_1_1"/>
  <p:tag name="KSO_WM_UNIT_ID" val="diagram20186221_1*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79.xml><?xml version="1.0" encoding="utf-8"?>
<p:tagLst xmlns:p="http://schemas.openxmlformats.org/presentationml/2006/main">
  <p:tag name="KSO_WM_TAG_VERSION" val="1.0"/>
  <p:tag name="KSO_WM_BEAUTIFY_FLAG" val="#wm#"/>
  <p:tag name="KSO_WM_UNIT_TYPE" val="i"/>
  <p:tag name="KSO_WM_UNIT_ID" val="diagram20186221_1*i*6"/>
  <p:tag name="KSO_WM_TEMPLATE_CATEGORY" val="diagram"/>
  <p:tag name="KSO_WM_TEMPLATE_INDEX" val="20186221"/>
  <p:tag name="KSO_WM_UNIT_INDEX" val="6"/>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9"/>
  <p:tag name="KSO_WM_UNIT_TYPE" val="l_i"/>
  <p:tag name="KSO_WM_UNIT_INDEX" val="1_9"/>
  <p:tag name="KSO_WM_UNIT_ID" val="custom160215_23*l_i*1_9"/>
  <p:tag name="KSO_WM_UNIT_CLEAR" val="1"/>
  <p:tag name="KSO_WM_UNIT_LAYERLEVEL" val="1_1"/>
  <p:tag name="KSO_WM_DIAGRAM_GROUP_CODE" val="l1-3"/>
</p:tagLst>
</file>

<file path=ppt/tags/tag180.xml><?xml version="1.0" encoding="utf-8"?>
<p:tagLst xmlns:p="http://schemas.openxmlformats.org/presentationml/2006/main">
  <p:tag name="KSO_WM_TEMPLATE_CATEGORY" val="diagram"/>
  <p:tag name="KSO_WM_TEMPLATE_INDEX" val="20186221"/>
  <p:tag name="KSO_WM_UNIT_TYPE" val="l_h_i"/>
  <p:tag name="KSO_WM_UNIT_INDEX" val="1_2_1"/>
  <p:tag name="KSO_WM_UNIT_ID" val="diagram20186221_1*l_h_i*1_2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1.xml><?xml version="1.0" encoding="utf-8"?>
<p:tagLst xmlns:p="http://schemas.openxmlformats.org/presentationml/2006/main">
  <p:tag name="KSO_WM_TEMPLATE_CATEGORY" val="diagram"/>
  <p:tag name="KSO_WM_TEMPLATE_INDEX" val="20186221"/>
  <p:tag name="KSO_WM_UNIT_TYPE" val="l_h_i"/>
  <p:tag name="KSO_WM_UNIT_INDEX" val="1_2_2"/>
  <p:tag name="KSO_WM_UNIT_ID" val="diagram20186221_1*l_h_i*1_2_2"/>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2.xml><?xml version="1.0" encoding="utf-8"?>
<p:tagLst xmlns:p="http://schemas.openxmlformats.org/presentationml/2006/main">
  <p:tag name="KSO_WM_TEMPLATE_CATEGORY" val="diagram"/>
  <p:tag name="KSO_WM_TEMPLATE_INDEX" val="20186221"/>
  <p:tag name="KSO_WM_UNIT_TYPE" val="l_h_i"/>
  <p:tag name="KSO_WM_UNIT_INDEX" val="1_2_3"/>
  <p:tag name="KSO_WM_UNIT_ID" val="diagram20186221_1*l_h_i*1_2_3"/>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3.xml><?xml version="1.0" encoding="utf-8"?>
<p:tagLst xmlns:p="http://schemas.openxmlformats.org/presentationml/2006/main">
  <p:tag name="KSO_WM_TEMPLATE_CATEGORY" val="diagram"/>
  <p:tag name="KSO_WM_TEMPLATE_INDEX" val="20186221"/>
  <p:tag name="KSO_WM_UNIT_TYPE" val="l_h_i"/>
  <p:tag name="KSO_WM_UNIT_INDEX" val="1_2_4"/>
  <p:tag name="KSO_WM_UNIT_ID" val="diagram20186221_1*l_h_i*1_2_4"/>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4.xml><?xml version="1.0" encoding="utf-8"?>
<p:tagLst xmlns:p="http://schemas.openxmlformats.org/presentationml/2006/main">
  <p:tag name="KSO_WM_TEMPLATE_CATEGORY" val="diagram"/>
  <p:tag name="KSO_WM_TEMPLATE_INDEX" val="20186221"/>
  <p:tag name="KSO_WM_UNIT_TYPE" val="l_h_i"/>
  <p:tag name="KSO_WM_UNIT_INDEX" val="1_2_5"/>
  <p:tag name="KSO_WM_UNIT_ID" val="diagram20186221_1*l_h_i*1_2_5"/>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5.xml><?xml version="1.0" encoding="utf-8"?>
<p:tagLst xmlns:p="http://schemas.openxmlformats.org/presentationml/2006/main">
  <p:tag name="KSO_WM_TEMPLATE_CATEGORY" val="diagram"/>
  <p:tag name="KSO_WM_TEMPLATE_INDEX" val="20186221"/>
  <p:tag name="KSO_WM_UNIT_TYPE" val="l_h_i"/>
  <p:tag name="KSO_WM_UNIT_INDEX" val="1_2_6"/>
  <p:tag name="KSO_WM_UNIT_ID" val="diagram20186221_1*l_h_i*1_2_6"/>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6.xml><?xml version="1.0" encoding="utf-8"?>
<p:tagLst xmlns:p="http://schemas.openxmlformats.org/presentationml/2006/main">
  <p:tag name="KSO_WM_TEMPLATE_CATEGORY" val="diagram"/>
  <p:tag name="KSO_WM_TEMPLATE_INDEX" val="20186221"/>
  <p:tag name="KSO_WM_UNIT_TYPE" val="l_h_i"/>
  <p:tag name="KSO_WM_UNIT_INDEX" val="1_2_7"/>
  <p:tag name="KSO_WM_UNIT_ID" val="diagram20186221_1*l_h_i*1_2_7"/>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7.xml><?xml version="1.0" encoding="utf-8"?>
<p:tagLst xmlns:p="http://schemas.openxmlformats.org/presentationml/2006/main">
  <p:tag name="KSO_WM_TEMPLATE_CATEGORY" val="diagram"/>
  <p:tag name="KSO_WM_TEMPLATE_INDEX" val="20186221"/>
  <p:tag name="KSO_WM_UNIT_TYPE" val="l_h_i"/>
  <p:tag name="KSO_WM_UNIT_INDEX" val="1_2_8"/>
  <p:tag name="KSO_WM_UNIT_ID" val="diagram20186221_1*l_h_i*1_2_8"/>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8.xml><?xml version="1.0" encoding="utf-8"?>
<p:tagLst xmlns:p="http://schemas.openxmlformats.org/presentationml/2006/main">
  <p:tag name="KSO_WM_TEMPLATE_CATEGORY" val="diagram"/>
  <p:tag name="KSO_WM_TEMPLATE_INDEX" val="20186221"/>
  <p:tag name="KSO_WM_UNIT_TYPE" val="l_h_i"/>
  <p:tag name="KSO_WM_UNIT_INDEX" val="1_2_9"/>
  <p:tag name="KSO_WM_UNIT_ID" val="diagram20186221_1*l_h_i*1_2_9"/>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89.xml><?xml version="1.0" encoding="utf-8"?>
<p:tagLst xmlns:p="http://schemas.openxmlformats.org/presentationml/2006/main">
  <p:tag name="KSO_WM_TEMPLATE_CATEGORY" val="diagram"/>
  <p:tag name="KSO_WM_TEMPLATE_INDEX" val="20186221"/>
  <p:tag name="KSO_WM_UNIT_TYPE" val="l_h_i"/>
  <p:tag name="KSO_WM_UNIT_INDEX" val="1_2_10"/>
  <p:tag name="KSO_WM_UNIT_ID" val="diagram20186221_1*l_h_i*1_2_10"/>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3"/>
  <p:tag name="KSO_WM_UNIT_TYPE" val="l_h_f"/>
  <p:tag name="KSO_WM_UNIT_INDEX" val="1_3_1"/>
  <p:tag name="KSO_WM_UNIT_ID" val="custom160215_23*l_h_f*1_3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190.xml><?xml version="1.0" encoding="utf-8"?>
<p:tagLst xmlns:p="http://schemas.openxmlformats.org/presentationml/2006/main">
  <p:tag name="KSO_WM_TEMPLATE_CATEGORY" val="diagram"/>
  <p:tag name="KSO_WM_TEMPLATE_INDEX" val="20186221"/>
  <p:tag name="KSO_WM_UNIT_TYPE" val="l_h_i"/>
  <p:tag name="KSO_WM_UNIT_INDEX" val="1_2_11"/>
  <p:tag name="KSO_WM_UNIT_ID" val="diagram20186221_1*l_h_i*1_2_1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191.xml><?xml version="1.0" encoding="utf-8"?>
<p:tagLst xmlns:p="http://schemas.openxmlformats.org/presentationml/2006/main">
  <p:tag name="KSO_WM_TEMPLATE_CATEGORY" val="diagram"/>
  <p:tag name="KSO_WM_TEMPLATE_INDEX" val="20186221"/>
  <p:tag name="KSO_WM_UNIT_TYPE" val="l_h_a"/>
  <p:tag name="KSO_WM_UNIT_INDEX" val="1_1_1"/>
  <p:tag name="KSO_WM_UNIT_ID" val="diagram20186221_1*l_h_a*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14"/>
  <p:tag name="KSO_WM_UNIT_TEXT_FILL_TYPE" val="1"/>
</p:tagLst>
</file>

<file path=ppt/tags/tag192.xml><?xml version="1.0" encoding="utf-8"?>
<p:tagLst xmlns:p="http://schemas.openxmlformats.org/presentationml/2006/main">
  <p:tag name="KSO_WM_TEMPLATE_CATEGORY" val="diagram"/>
  <p:tag name="KSO_WM_TEMPLATE_INDEX" val="20186221"/>
  <p:tag name="KSO_WM_UNIT_TYPE" val="l_h_a"/>
  <p:tag name="KSO_WM_UNIT_INDEX" val="1_2_1"/>
  <p:tag name="KSO_WM_UNIT_ID" val="diagram20186221_1*l_h_a*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14"/>
  <p:tag name="KSO_WM_UNIT_TEXT_FILL_TYPE" val="1"/>
</p:tagLst>
</file>

<file path=ppt/tags/tag193.xml><?xml version="1.0" encoding="utf-8"?>
<p:tagLst xmlns:p="http://schemas.openxmlformats.org/presentationml/2006/main">
  <p:tag name="KSO_WM_TEMPLATE_CATEGORY" val="diagram"/>
  <p:tag name="KSO_WM_TEMPLATE_INDEX" val="20186221"/>
  <p:tag name="KSO_WM_UNIT_TYPE" val="l_i"/>
  <p:tag name="KSO_WM_UNIT_INDEX" val="1_1"/>
  <p:tag name="KSO_WM_UNIT_ID" val="diagram20186221_1*l_i*1_1"/>
  <p:tag name="KSO_WM_UNIT_LAYERLEVEL" val="1_1"/>
  <p:tag name="KSO_WM_BEAUTIFY_FLAG" val="#wm#"/>
  <p:tag name="KSO_WM_TAG_VERSION" val="1.0"/>
  <p:tag name="KSO_WM_DIAGRAM_GROUP_CODE" val="l1-1"/>
  <p:tag name="KSO_WM_UNIT_LINE_FORE_SCHEMECOLOR_INDEX" val="15"/>
  <p:tag name="KSO_WM_UNIT_LINE_FILL_TYPE" val="2"/>
</p:tagLst>
</file>

<file path=ppt/tags/tag194.xml><?xml version="1.0" encoding="utf-8"?>
<p:tagLst xmlns:p="http://schemas.openxmlformats.org/presentationml/2006/main">
  <p:tag name="KSO_WM_TEMPLATE_CATEGORY" val="diagram"/>
  <p:tag name="KSO_WM_TEMPLATE_INDEX" val="20186221"/>
  <p:tag name="KSO_WM_UNIT_TYPE" val="l_i"/>
  <p:tag name="KSO_WM_UNIT_INDEX" val="1_23"/>
  <p:tag name="KSO_WM_UNIT_ID" val="diagram20186221_1*l_i*1_23"/>
  <p:tag name="KSO_WM_UNIT_LAYERLEVEL" val="1_1"/>
  <p:tag name="KSO_WM_BEAUTIFY_FLAG" val="#wm#"/>
  <p:tag name="KSO_WM_TAG_VERSION" val="1.0"/>
  <p:tag name="KSO_WM_DIAGRAM_GROUP_CODE" val="l1-1"/>
  <p:tag name="KSO_WM_UNIT_LINE_FORE_SCHEMECOLOR_INDEX" val="15"/>
  <p:tag name="KSO_WM_UNIT_LINE_FILL_TYPE" val="2"/>
</p:tagLst>
</file>

<file path=ppt/tags/tag195.xml><?xml version="1.0" encoding="utf-8"?>
<p:tagLst xmlns:p="http://schemas.openxmlformats.org/presentationml/2006/main">
  <p:tag name="KSO_WM_TEMPLATE_CATEGORY" val="diagram"/>
  <p:tag name="KSO_WM_TEMPLATE_INDEX" val="20186221"/>
  <p:tag name="KSO_WM_UNIT_TYPE" val="l_i"/>
  <p:tag name="KSO_WM_UNIT_INDEX" val="1_2"/>
  <p:tag name="KSO_WM_UNIT_ID" val="diagram20186221_1*l_i*1_2"/>
  <p:tag name="KSO_WM_UNIT_LAYERLEVEL" val="1_1"/>
  <p:tag name="KSO_WM_BEAUTIFY_FLAG" val="#wm#"/>
  <p:tag name="KSO_WM_TAG_VERSION" val="1.0"/>
  <p:tag name="KSO_WM_DIAGRAM_GROUP_CODE" val="l1-1"/>
  <p:tag name="KSO_WM_UNIT_LINE_FORE_SCHEMECOLOR_INDEX" val="15"/>
  <p:tag name="KSO_WM_UNIT_LINE_FILL_TYPE" val="2"/>
</p:tagLst>
</file>

<file path=ppt/tags/tag196.xml><?xml version="1.0" encoding="utf-8"?>
<p:tagLst xmlns:p="http://schemas.openxmlformats.org/presentationml/2006/main">
  <p:tag name="KSO_WM_TEMPLATE_CATEGORY" val="diagram"/>
  <p:tag name="KSO_WM_TEMPLATE_INDEX" val="20186221"/>
  <p:tag name="KSO_WM_UNIT_TYPE" val="l_h_f"/>
  <p:tag name="KSO_WM_UNIT_INDEX" val="1_1_1"/>
  <p:tag name="KSO_WM_UNIT_ID" val="diagram20186221_1*l_h_f*1_1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FILL_FORE_SCHEMECOLOR_INDEX" val="5"/>
  <p:tag name="KSO_WM_UNIT_FILL_TYPE" val="1"/>
  <p:tag name="KSO_WM_UNIT_TEXT_FILL_FORE_SCHEMECOLOR_INDEX" val="13"/>
  <p:tag name="KSO_WM_UNIT_TEXT_FILL_TYPE" val="1"/>
</p:tagLst>
</file>

<file path=ppt/tags/tag197.xml><?xml version="1.0" encoding="utf-8"?>
<p:tagLst xmlns:p="http://schemas.openxmlformats.org/presentationml/2006/main">
  <p:tag name="KSO_WM_TEMPLATE_CATEGORY" val="diagram"/>
  <p:tag name="KSO_WM_TEMPLATE_INDEX" val="20186221"/>
  <p:tag name="KSO_WM_UNIT_TYPE" val="l_h_f"/>
  <p:tag name="KSO_WM_UNIT_INDEX" val="1_2_1"/>
  <p:tag name="KSO_WM_UNIT_ID" val="diagram20186221_1*l_h_f*1_2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FILL_FORE_SCHEMECOLOR_INDEX" val="6"/>
  <p:tag name="KSO_WM_UNIT_FILL_TYPE" val="1"/>
  <p:tag name="KSO_WM_UNIT_TEXT_FILL_FORE_SCHEMECOLOR_INDEX" val="13"/>
  <p:tag name="KSO_WM_UNIT_TEXT_FILL_TYPE" val="1"/>
</p:tagLst>
</file>

<file path=ppt/tags/tag198.xml><?xml version="1.0" encoding="utf-8"?>
<p:tagLst xmlns:p="http://schemas.openxmlformats.org/presentationml/2006/main">
  <p:tag name="KSO_WM_TEMPLATE_CATEGORY" val="diagram"/>
  <p:tag name="KSO_WM_TEMPLATE_INDEX" val="20186221"/>
  <p:tag name="KSO_WM_UNIT_TYPE" val="l_h_i"/>
  <p:tag name="KSO_WM_UNIT_INDEX" val="1_1_1"/>
  <p:tag name="KSO_WM_UNIT_ID" val="diagram20186221_1*l_h_i*1_1_1"/>
  <p:tag name="KSO_WM_UNIT_LAYERLEVEL" val="1_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99.xml><?xml version="1.0" encoding="utf-8"?>
<p:tagLst xmlns:p="http://schemas.openxmlformats.org/presentationml/2006/main">
  <p:tag name="KSO_WM_TAG_VERSION" val="1.0"/>
  <p:tag name="KSO_WM_BEAUTIFY_FLAG" val="#wm#"/>
  <p:tag name="KSO_WM_UNIT_TYPE" val="i"/>
  <p:tag name="KSO_WM_UNIT_ID" val="diagram20186221_1*i*6"/>
  <p:tag name="KSO_WM_TEMPLATE_CATEGORY" val="diagram"/>
  <p:tag name="KSO_WM_TEMPLATE_INDEX" val="20186221"/>
  <p:tag name="KSO_WM_UNIT_INDEX" val="6"/>
</p:tagLst>
</file>

<file path=ppt/tags/tag2.xml><?xml version="1.0" encoding="utf-8"?>
<p:tagLst xmlns:p="http://schemas.openxmlformats.org/presentationml/2006/main">
  <p:tag name="KSO_WM_TAG_VERSION" val="1.0"/>
  <p:tag name="KSO_WM_TEMPLATE_CATEGORY" val="custom"/>
  <p:tag name="KSO_WM_TEMPLATE_INDEX" val="20184554"/>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0"/>
  <p:tag name="KSO_WM_UNIT_TYPE" val="l_i"/>
  <p:tag name="KSO_WM_UNIT_INDEX" val="1_10"/>
  <p:tag name="KSO_WM_UNIT_ID" val="custom160215_23*l_i*1_10"/>
  <p:tag name="KSO_WM_UNIT_CLEAR" val="1"/>
  <p:tag name="KSO_WM_UNIT_LAYERLEVEL" val="1_1"/>
  <p:tag name="KSO_WM_DIAGRAM_GROUP_CODE" val="l1-3"/>
</p:tagLst>
</file>

<file path=ppt/tags/tag200.xml><?xml version="1.0" encoding="utf-8"?>
<p:tagLst xmlns:p="http://schemas.openxmlformats.org/presentationml/2006/main">
  <p:tag name="KSO_WM_TEMPLATE_CATEGORY" val="diagram"/>
  <p:tag name="KSO_WM_TEMPLATE_INDEX" val="20186221"/>
  <p:tag name="KSO_WM_UNIT_TYPE" val="l_h_i"/>
  <p:tag name="KSO_WM_UNIT_INDEX" val="1_2_1"/>
  <p:tag name="KSO_WM_UNIT_ID" val="diagram20186221_1*l_h_i*1_2_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1.xml><?xml version="1.0" encoding="utf-8"?>
<p:tagLst xmlns:p="http://schemas.openxmlformats.org/presentationml/2006/main">
  <p:tag name="KSO_WM_TEMPLATE_CATEGORY" val="diagram"/>
  <p:tag name="KSO_WM_TEMPLATE_INDEX" val="20186221"/>
  <p:tag name="KSO_WM_UNIT_TYPE" val="l_h_i"/>
  <p:tag name="KSO_WM_UNIT_INDEX" val="1_2_2"/>
  <p:tag name="KSO_WM_UNIT_ID" val="diagram20186221_1*l_h_i*1_2_2"/>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2.xml><?xml version="1.0" encoding="utf-8"?>
<p:tagLst xmlns:p="http://schemas.openxmlformats.org/presentationml/2006/main">
  <p:tag name="KSO_WM_TEMPLATE_CATEGORY" val="diagram"/>
  <p:tag name="KSO_WM_TEMPLATE_INDEX" val="20186221"/>
  <p:tag name="KSO_WM_UNIT_TYPE" val="l_h_i"/>
  <p:tag name="KSO_WM_UNIT_INDEX" val="1_2_3"/>
  <p:tag name="KSO_WM_UNIT_ID" val="diagram20186221_1*l_h_i*1_2_3"/>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3.xml><?xml version="1.0" encoding="utf-8"?>
<p:tagLst xmlns:p="http://schemas.openxmlformats.org/presentationml/2006/main">
  <p:tag name="KSO_WM_TEMPLATE_CATEGORY" val="diagram"/>
  <p:tag name="KSO_WM_TEMPLATE_INDEX" val="20186221"/>
  <p:tag name="KSO_WM_UNIT_TYPE" val="l_h_i"/>
  <p:tag name="KSO_WM_UNIT_INDEX" val="1_2_4"/>
  <p:tag name="KSO_WM_UNIT_ID" val="diagram20186221_1*l_h_i*1_2_4"/>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4.xml><?xml version="1.0" encoding="utf-8"?>
<p:tagLst xmlns:p="http://schemas.openxmlformats.org/presentationml/2006/main">
  <p:tag name="KSO_WM_TEMPLATE_CATEGORY" val="diagram"/>
  <p:tag name="KSO_WM_TEMPLATE_INDEX" val="20186221"/>
  <p:tag name="KSO_WM_UNIT_TYPE" val="l_h_i"/>
  <p:tag name="KSO_WM_UNIT_INDEX" val="1_2_5"/>
  <p:tag name="KSO_WM_UNIT_ID" val="diagram20186221_1*l_h_i*1_2_5"/>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5.xml><?xml version="1.0" encoding="utf-8"?>
<p:tagLst xmlns:p="http://schemas.openxmlformats.org/presentationml/2006/main">
  <p:tag name="KSO_WM_TEMPLATE_CATEGORY" val="diagram"/>
  <p:tag name="KSO_WM_TEMPLATE_INDEX" val="20186221"/>
  <p:tag name="KSO_WM_UNIT_TYPE" val="l_h_i"/>
  <p:tag name="KSO_WM_UNIT_INDEX" val="1_2_6"/>
  <p:tag name="KSO_WM_UNIT_ID" val="diagram20186221_1*l_h_i*1_2_6"/>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6.xml><?xml version="1.0" encoding="utf-8"?>
<p:tagLst xmlns:p="http://schemas.openxmlformats.org/presentationml/2006/main">
  <p:tag name="KSO_WM_TEMPLATE_CATEGORY" val="diagram"/>
  <p:tag name="KSO_WM_TEMPLATE_INDEX" val="20186221"/>
  <p:tag name="KSO_WM_UNIT_TYPE" val="l_h_i"/>
  <p:tag name="KSO_WM_UNIT_INDEX" val="1_2_7"/>
  <p:tag name="KSO_WM_UNIT_ID" val="diagram20186221_1*l_h_i*1_2_7"/>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7.xml><?xml version="1.0" encoding="utf-8"?>
<p:tagLst xmlns:p="http://schemas.openxmlformats.org/presentationml/2006/main">
  <p:tag name="KSO_WM_TEMPLATE_CATEGORY" val="diagram"/>
  <p:tag name="KSO_WM_TEMPLATE_INDEX" val="20186221"/>
  <p:tag name="KSO_WM_UNIT_TYPE" val="l_h_i"/>
  <p:tag name="KSO_WM_UNIT_INDEX" val="1_2_8"/>
  <p:tag name="KSO_WM_UNIT_ID" val="diagram20186221_1*l_h_i*1_2_8"/>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8.xml><?xml version="1.0" encoding="utf-8"?>
<p:tagLst xmlns:p="http://schemas.openxmlformats.org/presentationml/2006/main">
  <p:tag name="KSO_WM_TEMPLATE_CATEGORY" val="diagram"/>
  <p:tag name="KSO_WM_TEMPLATE_INDEX" val="20186221"/>
  <p:tag name="KSO_WM_UNIT_TYPE" val="l_h_i"/>
  <p:tag name="KSO_WM_UNIT_INDEX" val="1_2_9"/>
  <p:tag name="KSO_WM_UNIT_ID" val="diagram20186221_1*l_h_i*1_2_9"/>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09.xml><?xml version="1.0" encoding="utf-8"?>
<p:tagLst xmlns:p="http://schemas.openxmlformats.org/presentationml/2006/main">
  <p:tag name="KSO_WM_TEMPLATE_CATEGORY" val="diagram"/>
  <p:tag name="KSO_WM_TEMPLATE_INDEX" val="20186221"/>
  <p:tag name="KSO_WM_UNIT_TYPE" val="l_h_i"/>
  <p:tag name="KSO_WM_UNIT_INDEX" val="1_2_10"/>
  <p:tag name="KSO_WM_UNIT_ID" val="diagram20186221_1*l_h_i*1_2_10"/>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1"/>
  <p:tag name="KSO_WM_UNIT_TYPE" val="l_i"/>
  <p:tag name="KSO_WM_UNIT_INDEX" val="1_11"/>
  <p:tag name="KSO_WM_UNIT_ID" val="custom160215_23*l_i*1_11"/>
  <p:tag name="KSO_WM_UNIT_CLEAR" val="1"/>
  <p:tag name="KSO_WM_UNIT_LAYERLEVEL" val="1_1"/>
  <p:tag name="KSO_WM_DIAGRAM_GROUP_CODE" val="l1-3"/>
</p:tagLst>
</file>

<file path=ppt/tags/tag210.xml><?xml version="1.0" encoding="utf-8"?>
<p:tagLst xmlns:p="http://schemas.openxmlformats.org/presentationml/2006/main">
  <p:tag name="KSO_WM_TEMPLATE_CATEGORY" val="diagram"/>
  <p:tag name="KSO_WM_TEMPLATE_INDEX" val="20186221"/>
  <p:tag name="KSO_WM_UNIT_TYPE" val="l_h_i"/>
  <p:tag name="KSO_WM_UNIT_INDEX" val="1_2_11"/>
  <p:tag name="KSO_WM_UNIT_ID" val="diagram20186221_1*l_h_i*1_2_11"/>
  <p:tag name="KSO_WM_UNIT_LAYERLEVEL" val="1_1_1"/>
  <p:tag name="KSO_WM_BEAUTIFY_FLAG" val="#wm#"/>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211.xml><?xml version="1.0" encoding="utf-8"?>
<p:tagLst xmlns:p="http://schemas.openxmlformats.org/presentationml/2006/main">
  <p:tag name="KSO_WM_TEMPLATE_CATEGORY" val="diagram"/>
  <p:tag name="KSO_WM_TEMPLATE_INDEX" val="20186221"/>
  <p:tag name="KSO_WM_UNIT_TYPE" val="l_h_a"/>
  <p:tag name="KSO_WM_UNIT_INDEX" val="1_1_1"/>
  <p:tag name="KSO_WM_UNIT_ID" val="diagram20186221_1*l_h_a*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14"/>
  <p:tag name="KSO_WM_UNIT_TEXT_FILL_TYPE" val="1"/>
</p:tagLst>
</file>

<file path=ppt/tags/tag212.xml><?xml version="1.0" encoding="utf-8"?>
<p:tagLst xmlns:p="http://schemas.openxmlformats.org/presentationml/2006/main">
  <p:tag name="KSO_WM_TEMPLATE_CATEGORY" val="diagram"/>
  <p:tag name="KSO_WM_TEMPLATE_INDEX" val="20186221"/>
  <p:tag name="KSO_WM_UNIT_TYPE" val="l_h_a"/>
  <p:tag name="KSO_WM_UNIT_INDEX" val="1_2_1"/>
  <p:tag name="KSO_WM_UNIT_ID" val="diagram20186221_1*l_h_a*1_2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14"/>
  <p:tag name="KSO_WM_UNIT_TEXT_FILL_TYPE"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
  <p:tag name="KSO_WM_UNIT_TYPE" val="l_i"/>
  <p:tag name="KSO_WM_UNIT_INDEX" val="1_1"/>
  <p:tag name="KSO_WM_UNIT_ID" val="custom160215_22*l_i*1_1"/>
  <p:tag name="KSO_WM_UNIT_CLEAR" val="1"/>
  <p:tag name="KSO_WM_UNIT_LAYERLEVEL" val="1_1"/>
  <p:tag name="KSO_WM_DIAGRAM_GROUP_CODE" val="l1-3"/>
  <p:tag name="KSO_WM_UNIT_LINE_FORE_SCHEMECOLOR_INDEX" val="5"/>
  <p:tag name="KSO_WM_UNIT_LINE_FILL_TYPE" val="2"/>
  <p:tag name="KSO_WM_UNIT_TEXT_FILL_FORE_SCHEMECOLOR_INDEX" val="2"/>
  <p:tag name="KSO_WM_UNIT_TEXT_FILL_TYPE" val="1"/>
  <p:tag name="KSO_WM_UNIT_USESOURCEFORMAT_APPLY" val="0"/>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2"/>
  <p:tag name="KSO_WM_UNIT_TYPE" val="l_i"/>
  <p:tag name="KSO_WM_UNIT_INDEX" val="1_2"/>
  <p:tag name="KSO_WM_UNIT_ID" val="custom160215_22*l_i*1_2"/>
  <p:tag name="KSO_WM_UNIT_CLEAR" val="1"/>
  <p:tag name="KSO_WM_UNIT_LAYERLEVEL" val="1_1"/>
  <p:tag name="KSO_WM_DIAGRAM_GROUP_CODE" val="l1-3"/>
  <p:tag name="KSO_WM_UNIT_LINE_FORE_SCHEMECOLOR_INDEX" val="13"/>
  <p:tag name="KSO_WM_UNIT_LINE_FILL_TYPE" val="2"/>
  <p:tag name="KSO_WM_UNIT_TEXT_FILL_FORE_SCHEMECOLOR_INDEX" val="2"/>
  <p:tag name="KSO_WM_UNIT_TEXT_FILL_TYPE" val="1"/>
  <p:tag name="KSO_WM_UNIT_USESOURCEFORMAT_APPLY" val="0"/>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3"/>
  <p:tag name="KSO_WM_UNIT_TYPE" val="l_i"/>
  <p:tag name="KSO_WM_UNIT_INDEX" val="1_3"/>
  <p:tag name="KSO_WM_UNIT_ID" val="custom160215_22*l_i*1_3"/>
  <p:tag name="KSO_WM_UNIT_CLEAR" val="1"/>
  <p:tag name="KSO_WM_UNIT_LAYERLEVEL" val="1_1"/>
  <p:tag name="KSO_WM_DIAGRAM_GROUP_CODE" val="l1-3"/>
  <p:tag name="KSO_WM_UNIT_TEXT_FILL_FORE_SCHEMECOLOR_INDEX" val="5"/>
  <p:tag name="KSO_WM_UNIT_TEXT_FILL_TYPE" val="1"/>
  <p:tag name="KSO_WM_UNIT_USESOURCEFORMAT_APPLY" val="0"/>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1"/>
  <p:tag name="KSO_WM_UNIT_TYPE" val="l_h_f"/>
  <p:tag name="KSO_WM_UNIT_INDEX" val="1_1_1"/>
  <p:tag name="KSO_WM_UNIT_ID" val="custom160215_22*l_h_f*1_1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4"/>
  <p:tag name="KSO_WM_UNIT_TYPE" val="l_i"/>
  <p:tag name="KSO_WM_UNIT_INDEX" val="1_4"/>
  <p:tag name="KSO_WM_UNIT_ID" val="custom160215_22*l_i*1_4"/>
  <p:tag name="KSO_WM_UNIT_CLEAR" val="1"/>
  <p:tag name="KSO_WM_UNIT_LAYERLEVEL" val="1_1"/>
  <p:tag name="KSO_WM_DIAGRAM_GROUP_CODE" val="l1-3"/>
  <p:tag name="KSO_WM_UNIT_LINE_FORE_SCHEMECOLOR_INDEX" val="6"/>
  <p:tag name="KSO_WM_UNIT_LINE_FILL_TYPE" val="2"/>
  <p:tag name="KSO_WM_UNIT_TEXT_FILL_FORE_SCHEMECOLOR_INDEX" val="2"/>
  <p:tag name="KSO_WM_UNIT_TEXT_FILL_TYPE" val="1"/>
  <p:tag name="KSO_WM_UNIT_USESOURCEFORMAT_APPLY" val="0"/>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5"/>
  <p:tag name="KSO_WM_UNIT_TYPE" val="l_i"/>
  <p:tag name="KSO_WM_UNIT_INDEX" val="1_5"/>
  <p:tag name="KSO_WM_UNIT_ID" val="custom160215_22*l_i*1_5"/>
  <p:tag name="KSO_WM_UNIT_CLEAR" val="1"/>
  <p:tag name="KSO_WM_UNIT_LAYERLEVEL" val="1_1"/>
  <p:tag name="KSO_WM_DIAGRAM_GROUP_CODE" val="l1-3"/>
  <p:tag name="KSO_WM_UNIT_LINE_FORE_SCHEMECOLOR_INDEX" val="13"/>
  <p:tag name="KSO_WM_UNIT_LINE_FILL_TYPE" val="2"/>
  <p:tag name="KSO_WM_UNIT_TEXT_FILL_FORE_SCHEMECOLOR_INDEX" val="2"/>
  <p:tag name="KSO_WM_UNIT_TEXT_FILL_TYPE" val="1"/>
  <p:tag name="KSO_WM_UNIT_USESOURCEFORMAT_APPLY" val="0"/>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6"/>
  <p:tag name="KSO_WM_UNIT_TYPE" val="l_i"/>
  <p:tag name="KSO_WM_UNIT_INDEX" val="1_6"/>
  <p:tag name="KSO_WM_UNIT_ID" val="custom160215_22*l_i*1_6"/>
  <p:tag name="KSO_WM_UNIT_CLEAR" val="1"/>
  <p:tag name="KSO_WM_UNIT_LAYERLEVEL" val="1_1"/>
  <p:tag name="KSO_WM_DIAGRAM_GROUP_CODE" val="l1-3"/>
  <p:tag name="KSO_WM_UNIT_TEXT_FILL_FORE_SCHEMECOLOR_INDEX" val="6"/>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2"/>
  <p:tag name="KSO_WM_UNIT_TYPE" val="l_i"/>
  <p:tag name="KSO_WM_UNIT_INDEX" val="1_12"/>
  <p:tag name="KSO_WM_UNIT_ID" val="custom160215_23*l_i*1_12"/>
  <p:tag name="KSO_WM_UNIT_CLEAR" val="1"/>
  <p:tag name="KSO_WM_UNIT_LAYERLEVEL" val="1_1"/>
  <p:tag name="KSO_WM_DIAGRAM_GROUP_CODE" val="l1-3"/>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2"/>
  <p:tag name="KSO_WM_UNIT_TYPE" val="l_h_f"/>
  <p:tag name="KSO_WM_UNIT_INDEX" val="1_2_1"/>
  <p:tag name="KSO_WM_UNIT_ID" val="custom160215_22*l_h_f*1_2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7"/>
  <p:tag name="KSO_WM_UNIT_TYPE" val="l_i"/>
  <p:tag name="KSO_WM_UNIT_INDEX" val="1_7"/>
  <p:tag name="KSO_WM_UNIT_ID" val="custom160215_22*l_i*1_7"/>
  <p:tag name="KSO_WM_UNIT_CLEAR" val="1"/>
  <p:tag name="KSO_WM_UNIT_LAYERLEVEL" val="1_1"/>
  <p:tag name="KSO_WM_DIAGRAM_GROUP_CODE" val="l1-3"/>
  <p:tag name="KSO_WM_UNIT_LINE_FORE_SCHEMECOLOR_INDEX" val="5"/>
  <p:tag name="KSO_WM_UNIT_LINE_FILL_TYPE" val="2"/>
  <p:tag name="KSO_WM_UNIT_TEXT_FILL_FORE_SCHEMECOLOR_INDEX" val="2"/>
  <p:tag name="KSO_WM_UNIT_TEXT_FILL_TYPE" val="1"/>
  <p:tag name="KSO_WM_UNIT_USESOURCEFORMAT_APPLY" val="0"/>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8"/>
  <p:tag name="KSO_WM_UNIT_TYPE" val="l_i"/>
  <p:tag name="KSO_WM_UNIT_INDEX" val="1_8"/>
  <p:tag name="KSO_WM_UNIT_ID" val="custom160215_22*l_i*1_8"/>
  <p:tag name="KSO_WM_UNIT_CLEAR" val="1"/>
  <p:tag name="KSO_WM_UNIT_LAYERLEVEL" val="1_1"/>
  <p:tag name="KSO_WM_DIAGRAM_GROUP_CODE" val="l1-3"/>
  <p:tag name="KSO_WM_UNIT_LINE_FORE_SCHEMECOLOR_INDEX" val="13"/>
  <p:tag name="KSO_WM_UNIT_LINE_FILL_TYPE" val="2"/>
  <p:tag name="KSO_WM_UNIT_TEXT_FILL_FORE_SCHEMECOLOR_INDEX" val="2"/>
  <p:tag name="KSO_WM_UNIT_TEXT_FILL_TYPE" val="1"/>
  <p:tag name="KSO_WM_UNIT_USESOURCEFORMAT_APPLY" val="0"/>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9"/>
  <p:tag name="KSO_WM_UNIT_TYPE" val="l_i"/>
  <p:tag name="KSO_WM_UNIT_INDEX" val="1_9"/>
  <p:tag name="KSO_WM_UNIT_ID" val="custom160215_22*l_i*1_9"/>
  <p:tag name="KSO_WM_UNIT_CLEAR" val="1"/>
  <p:tag name="KSO_WM_UNIT_LAYERLEVEL" val="1_1"/>
  <p:tag name="KSO_WM_DIAGRAM_GROUP_CODE" val="l1-3"/>
  <p:tag name="KSO_WM_UNIT_TEXT_FILL_FORE_SCHEMECOLOR_INDEX" val="5"/>
  <p:tag name="KSO_WM_UNIT_TEXT_FILL_TYPE" val="1"/>
  <p:tag name="KSO_WM_UNIT_USESOURCEFORMAT_APPLY" val="0"/>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3"/>
  <p:tag name="KSO_WM_UNIT_TYPE" val="l_h_f"/>
  <p:tag name="KSO_WM_UNIT_INDEX" val="1_3_1"/>
  <p:tag name="KSO_WM_UNIT_ID" val="custom160215_22*l_h_f*1_3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7"/>
  <p:tag name="KSO_WM_UNIT_TYPE" val="l_i"/>
  <p:tag name="KSO_WM_UNIT_INDEX" val="1_10"/>
  <p:tag name="KSO_WM_UNIT_ID" val="custom160215_22*l_i*1_10"/>
  <p:tag name="KSO_WM_UNIT_CLEAR" val="1"/>
  <p:tag name="KSO_WM_UNIT_LAYERLEVEL" val="1_1"/>
  <p:tag name="KSO_WM_DIAGRAM_GROUP_CODE" val="l1-3"/>
  <p:tag name="KSO_WM_UNIT_LINE_FORE_SCHEMECOLOR_INDEX" val="6"/>
  <p:tag name="KSO_WM_UNIT_LINE_FILL_TYPE" val="2"/>
  <p:tag name="KSO_WM_UNIT_TEXT_FILL_FORE_SCHEMECOLOR_INDEX" val="2"/>
  <p:tag name="KSO_WM_UNIT_TEXT_FILL_TYPE" val="1"/>
  <p:tag name="KSO_WM_UNIT_USESOURCEFORMAT_APPLY" val="0"/>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8"/>
  <p:tag name="KSO_WM_UNIT_TYPE" val="l_i"/>
  <p:tag name="KSO_WM_UNIT_INDEX" val="1_11"/>
  <p:tag name="KSO_WM_UNIT_ID" val="custom160215_22*l_i*1_11"/>
  <p:tag name="KSO_WM_UNIT_CLEAR" val="1"/>
  <p:tag name="KSO_WM_UNIT_LAYERLEVEL" val="1_1"/>
  <p:tag name="KSO_WM_DIAGRAM_GROUP_CODE" val="l1-3"/>
  <p:tag name="KSO_WM_UNIT_LINE_FORE_SCHEMECOLOR_INDEX" val="13"/>
  <p:tag name="KSO_WM_UNIT_LINE_FILL_TYPE" val="2"/>
  <p:tag name="KSO_WM_UNIT_TEXT_FILL_FORE_SCHEMECOLOR_INDEX" val="2"/>
  <p:tag name="KSO_WM_UNIT_TEXT_FILL_TYPE" val="1"/>
  <p:tag name="KSO_WM_UNIT_USESOURCEFORMAT_APPLY" val="0"/>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9"/>
  <p:tag name="KSO_WM_UNIT_TYPE" val="l_i"/>
  <p:tag name="KSO_WM_UNIT_INDEX" val="1_12"/>
  <p:tag name="KSO_WM_UNIT_ID" val="custom160215_22*l_i*1_12"/>
  <p:tag name="KSO_WM_UNIT_CLEAR" val="1"/>
  <p:tag name="KSO_WM_UNIT_LAYERLEVEL" val="1_1"/>
  <p:tag name="KSO_WM_DIAGRAM_GROUP_CODE" val="l1-3"/>
  <p:tag name="KSO_WM_UNIT_TEXT_FILL_FORE_SCHEMECOLOR_INDEX" val="6"/>
  <p:tag name="KSO_WM_UNIT_TEXT_FILL_TYPE" val="1"/>
  <p:tag name="KSO_WM_UNIT_USESOURCEFORMAT_APPLY" val="0"/>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3"/>
  <p:tag name="KSO_WM_UNIT_TYPE" val="l_h_f"/>
  <p:tag name="KSO_WM_UNIT_INDEX" val="1_4_1"/>
  <p:tag name="KSO_WM_UNIT_ID" val="custom160215_22*l_h_f*1_4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
  <p:tag name="KSO_WM_TEMPLATE_INDEX" val="20184554"/>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4"/>
  <p:tag name="KSO_WM_UNIT_TYPE" val="l_h_f"/>
  <p:tag name="KSO_WM_UNIT_INDEX" val="1_4_1"/>
  <p:tag name="KSO_WM_UNIT_ID" val="custom160215_23*l_h_f*1_4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230.xml><?xml version="1.0" encoding="utf-8"?>
<p:tagLst xmlns:p="http://schemas.openxmlformats.org/presentationml/2006/main">
  <p:tag name="KSO_WM_TAG_VERSION" val="1.0"/>
  <p:tag name="KSO_WM_BEAUTIFY_FLAG" val="#wm#"/>
  <p:tag name="KSO_WM_UNIT_TYPE" val="i"/>
  <p:tag name="KSO_WM_UNIT_ID" val="diagram782_1*i*1"/>
  <p:tag name="KSO_WM_TEMPLATE_CATEGORY" val="diagram"/>
  <p:tag name="KSO_WM_TEMPLATE_INDEX" val="782"/>
  <p:tag name="KSO_WM_UNIT_INDEX" val="1"/>
</p:tagLst>
</file>

<file path=ppt/tags/tag231.xml><?xml version="1.0" encoding="utf-8"?>
<p:tagLst xmlns:p="http://schemas.openxmlformats.org/presentationml/2006/main">
  <p:tag name="KSO_WM_TAG_VERSION" val="1.0"/>
  <p:tag name="KSO_WM_TEMPLATE_CATEGORY" val="diagram"/>
  <p:tag name="KSO_WM_TEMPLATE_INDEX" val="782"/>
  <p:tag name="KSO_WM_UNIT_TYPE" val="l_i"/>
  <p:tag name="KSO_WM_UNIT_INDEX" val="1_3"/>
  <p:tag name="KSO_WM_UNIT_ID" val="256*l_i*1_3"/>
  <p:tag name="KSO_WM_UNIT_CLEAR" val="1"/>
  <p:tag name="KSO_WM_UNIT_LAYERLEVEL" val="1_1"/>
  <p:tag name="KSO_WM_BEAUTIFY_FLAG" val="#wm#"/>
  <p:tag name="KSO_WM_DIAGRAM_GROUP_CODE" val="l1-1"/>
  <p:tag name="KSO_WM_UNIT_TEXT_FILL_FORE_SCHEMECOLOR_INDEX" val="5"/>
  <p:tag name="KSO_WM_UNIT_TEXT_FILL_TYPE" val="1"/>
</p:tagLst>
</file>

<file path=ppt/tags/tag232.xml><?xml version="1.0" encoding="utf-8"?>
<p:tagLst xmlns:p="http://schemas.openxmlformats.org/presentationml/2006/main">
  <p:tag name="KSO_WM_TAG_VERSION" val="1.0"/>
  <p:tag name="KSO_WM_TEMPLATE_CATEGORY" val="diagram"/>
  <p:tag name="KSO_WM_TEMPLATE_INDEX" val="782"/>
  <p:tag name="KSO_WM_UNIT_TYPE" val="l_i"/>
  <p:tag name="KSO_WM_UNIT_INDEX" val="1_5"/>
  <p:tag name="KSO_WM_UNIT_ID" val="256*l_i*1_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33.xml><?xml version="1.0" encoding="utf-8"?>
<p:tagLst xmlns:p="http://schemas.openxmlformats.org/presentationml/2006/main">
  <p:tag name="KSO_WM_TAG_VERSION" val="1.0"/>
  <p:tag name="KSO_WM_TEMPLATE_CATEGORY" val="diagram"/>
  <p:tag name="KSO_WM_TEMPLATE_INDEX" val="782"/>
  <p:tag name="KSO_WM_UNIT_TYPE" val="l_i"/>
  <p:tag name="KSO_WM_UNIT_INDEX" val="1_6"/>
  <p:tag name="KSO_WM_UNIT_ID" val="256*l_i*1_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34.xml><?xml version="1.0" encoding="utf-8"?>
<p:tagLst xmlns:p="http://schemas.openxmlformats.org/presentationml/2006/main">
  <p:tag name="KSO_WM_TAG_VERSION" val="1.0"/>
  <p:tag name="KSO_WM_TEMPLATE_CATEGORY" val="diagram"/>
  <p:tag name="KSO_WM_TEMPLATE_INDEX" val="782"/>
  <p:tag name="KSO_WM_UNIT_TYPE" val="l_i"/>
  <p:tag name="KSO_WM_UNIT_INDEX" val="1_7"/>
  <p:tag name="KSO_WM_UNIT_ID" val="256*l_i*1_7"/>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35.xml><?xml version="1.0" encoding="utf-8"?>
<p:tagLst xmlns:p="http://schemas.openxmlformats.org/presentationml/2006/main">
  <p:tag name="KSO_WM_TAG_VERSION" val="1.0"/>
  <p:tag name="KSO_WM_TEMPLATE_CATEGORY" val="diagram"/>
  <p:tag name="KSO_WM_TEMPLATE_INDEX" val="782"/>
  <p:tag name="KSO_WM_UNIT_TYPE" val="l_i"/>
  <p:tag name="KSO_WM_UNIT_INDEX" val="1_8"/>
  <p:tag name="KSO_WM_UNIT_ID" val="256*l_i*1_8"/>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36.xml><?xml version="1.0" encoding="utf-8"?>
<p:tagLst xmlns:p="http://schemas.openxmlformats.org/presentationml/2006/main">
  <p:tag name="KSO_WM_TAG_VERSION" val="1.0"/>
  <p:tag name="KSO_WM_TEMPLATE_CATEGORY" val="diagram"/>
  <p:tag name="KSO_WM_TEMPLATE_INDEX" val="782"/>
  <p:tag name="KSO_WM_UNIT_TYPE" val="l_i"/>
  <p:tag name="KSO_WM_UNIT_INDEX" val="1_9"/>
  <p:tag name="KSO_WM_UNIT_ID" val="256*l_i*1_9"/>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37.xml><?xml version="1.0" encoding="utf-8"?>
<p:tagLst xmlns:p="http://schemas.openxmlformats.org/presentationml/2006/main">
  <p:tag name="KSO_WM_TAG_VERSION" val="1.0"/>
  <p:tag name="KSO_WM_BEAUTIFY_FLAG" val="#wm#"/>
  <p:tag name="KSO_WM_UNIT_TYPE" val="i"/>
  <p:tag name="KSO_WM_UNIT_ID" val="diagram782_1*i*20"/>
  <p:tag name="KSO_WM_TEMPLATE_CATEGORY" val="diagram"/>
  <p:tag name="KSO_WM_TEMPLATE_INDEX" val="782"/>
  <p:tag name="KSO_WM_UNIT_INDEX" val="20"/>
</p:tagLst>
</file>

<file path=ppt/tags/tag238.xml><?xml version="1.0" encoding="utf-8"?>
<p:tagLst xmlns:p="http://schemas.openxmlformats.org/presentationml/2006/main">
  <p:tag name="KSO_WM_TAG_VERSION" val="1.0"/>
  <p:tag name="KSO_WM_TEMPLATE_CATEGORY" val="diagram"/>
  <p:tag name="KSO_WM_TEMPLATE_INDEX" val="782"/>
  <p:tag name="KSO_WM_UNIT_TYPE" val="l_i"/>
  <p:tag name="KSO_WM_UNIT_INDEX" val="1_12"/>
  <p:tag name="KSO_WM_UNIT_ID" val="256*l_i*1_12"/>
  <p:tag name="KSO_WM_UNIT_CLEAR" val="1"/>
  <p:tag name="KSO_WM_UNIT_LAYERLEVEL" val="1_1"/>
  <p:tag name="KSO_WM_BEAUTIFY_FLAG" val="#wm#"/>
  <p:tag name="KSO_WM_DIAGRAM_GROUP_CODE" val="l1-1"/>
  <p:tag name="KSO_WM_UNIT_TEXT_FILL_FORE_SCHEMECOLOR_INDEX" val="10"/>
  <p:tag name="KSO_WM_UNIT_TEXT_FILL_TYPE" val="1"/>
</p:tagLst>
</file>

<file path=ppt/tags/tag239.xml><?xml version="1.0" encoding="utf-8"?>
<p:tagLst xmlns:p="http://schemas.openxmlformats.org/presentationml/2006/main">
  <p:tag name="KSO_WM_TAG_VERSION" val="1.0"/>
  <p:tag name="KSO_WM_TEMPLATE_CATEGORY" val="diagram"/>
  <p:tag name="KSO_WM_TEMPLATE_INDEX" val="782"/>
  <p:tag name="KSO_WM_UNIT_TYPE" val="l_i"/>
  <p:tag name="KSO_WM_UNIT_INDEX" val="1_13"/>
  <p:tag name="KSO_WM_UNIT_ID" val="256*l_i*1_1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3"/>
  <p:tag name="KSO_WM_UNIT_TYPE" val="l_i"/>
  <p:tag name="KSO_WM_UNIT_INDEX" val="1_13"/>
  <p:tag name="KSO_WM_UNIT_ID" val="custom160215_23*l_i*1_13"/>
  <p:tag name="KSO_WM_UNIT_CLEAR" val="1"/>
  <p:tag name="KSO_WM_UNIT_LAYERLEVEL" val="1_1"/>
  <p:tag name="KSO_WM_DIAGRAM_GROUP_CODE" val="l1-3"/>
</p:tagLst>
</file>

<file path=ppt/tags/tag240.xml><?xml version="1.0" encoding="utf-8"?>
<p:tagLst xmlns:p="http://schemas.openxmlformats.org/presentationml/2006/main">
  <p:tag name="KSO_WM_TAG_VERSION" val="1.0"/>
  <p:tag name="KSO_WM_TEMPLATE_CATEGORY" val="diagram"/>
  <p:tag name="KSO_WM_TEMPLATE_INDEX" val="782"/>
  <p:tag name="KSO_WM_UNIT_TYPE" val="l_i"/>
  <p:tag name="KSO_WM_UNIT_INDEX" val="1_14"/>
  <p:tag name="KSO_WM_UNIT_ID" val="256*l_i*1_1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1.xml><?xml version="1.0" encoding="utf-8"?>
<p:tagLst xmlns:p="http://schemas.openxmlformats.org/presentationml/2006/main">
  <p:tag name="KSO_WM_TAG_VERSION" val="1.0"/>
  <p:tag name="KSO_WM_TEMPLATE_CATEGORY" val="diagram"/>
  <p:tag name="KSO_WM_TEMPLATE_INDEX" val="782"/>
  <p:tag name="KSO_WM_UNIT_TYPE" val="l_i"/>
  <p:tag name="KSO_WM_UNIT_INDEX" val="1_15"/>
  <p:tag name="KSO_WM_UNIT_ID" val="256*l_i*1_1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2.xml><?xml version="1.0" encoding="utf-8"?>
<p:tagLst xmlns:p="http://schemas.openxmlformats.org/presentationml/2006/main">
  <p:tag name="KSO_WM_TAG_VERSION" val="1.0"/>
  <p:tag name="KSO_WM_TEMPLATE_CATEGORY" val="diagram"/>
  <p:tag name="KSO_WM_TEMPLATE_INDEX" val="782"/>
  <p:tag name="KSO_WM_UNIT_TYPE" val="l_i"/>
  <p:tag name="KSO_WM_UNIT_INDEX" val="1_16"/>
  <p:tag name="KSO_WM_UNIT_ID" val="256*l_i*1_1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TAG_VERSION" val="1.0"/>
  <p:tag name="KSO_WM_TEMPLATE_CATEGORY" val="diagram"/>
  <p:tag name="KSO_WM_TEMPLATE_INDEX" val="782"/>
  <p:tag name="KSO_WM_UNIT_TYPE" val="l_i"/>
  <p:tag name="KSO_WM_UNIT_INDEX" val="1_17"/>
  <p:tag name="KSO_WM_UNIT_ID" val="256*l_i*1_17"/>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TAG_VERSION" val="1.0"/>
  <p:tag name="KSO_WM_TEMPLATE_CATEGORY" val="diagram"/>
  <p:tag name="KSO_WM_TEMPLATE_INDEX" val="782"/>
  <p:tag name="KSO_WM_UNIT_TYPE" val="l_h_f"/>
  <p:tag name="KSO_WM_UNIT_INDEX" val="1_1_1"/>
  <p:tag name="KSO_WM_UNIT_ID" val="256*l_h_f*1_1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45.xml><?xml version="1.0" encoding="utf-8"?>
<p:tagLst xmlns:p="http://schemas.openxmlformats.org/presentationml/2006/main">
  <p:tag name="KSO_WM_TAG_VERSION" val="1.0"/>
  <p:tag name="KSO_WM_BEAUTIFY_FLAG" val="#wm#"/>
  <p:tag name="KSO_WM_UNIT_TYPE" val="i"/>
  <p:tag name="KSO_WM_UNIT_ID" val="diagram782_1*i*40"/>
  <p:tag name="KSO_WM_TEMPLATE_CATEGORY" val="diagram"/>
  <p:tag name="KSO_WM_TEMPLATE_INDEX" val="782"/>
  <p:tag name="KSO_WM_UNIT_INDEX" val="40"/>
</p:tagLst>
</file>

<file path=ppt/tags/tag246.xml><?xml version="1.0" encoding="utf-8"?>
<p:tagLst xmlns:p="http://schemas.openxmlformats.org/presentationml/2006/main">
  <p:tag name="KSO_WM_TAG_VERSION" val="1.0"/>
  <p:tag name="KSO_WM_TEMPLATE_CATEGORY" val="diagram"/>
  <p:tag name="KSO_WM_TEMPLATE_INDEX" val="782"/>
  <p:tag name="KSO_WM_UNIT_TYPE" val="l_i"/>
  <p:tag name="KSO_WM_UNIT_INDEX" val="1_21"/>
  <p:tag name="KSO_WM_UNIT_ID" val="256*l_i*1_21"/>
  <p:tag name="KSO_WM_UNIT_CLEAR" val="1"/>
  <p:tag name="KSO_WM_UNIT_LAYERLEVEL" val="1_1"/>
  <p:tag name="KSO_WM_BEAUTIFY_FLAG" val="#wm#"/>
  <p:tag name="KSO_WM_DIAGRAM_GROUP_CODE" val="l1-1"/>
  <p:tag name="KSO_WM_UNIT_TEXT_FILL_FORE_SCHEMECOLOR_INDEX" val="6"/>
  <p:tag name="KSO_WM_UNIT_TEXT_FILL_TYPE" val="1"/>
</p:tagLst>
</file>

<file path=ppt/tags/tag247.xml><?xml version="1.0" encoding="utf-8"?>
<p:tagLst xmlns:p="http://schemas.openxmlformats.org/presentationml/2006/main">
  <p:tag name="KSO_WM_TAG_VERSION" val="1.0"/>
  <p:tag name="KSO_WM_TEMPLATE_CATEGORY" val="diagram"/>
  <p:tag name="KSO_WM_TEMPLATE_INDEX" val="782"/>
  <p:tag name="KSO_WM_UNIT_TYPE" val="l_i"/>
  <p:tag name="KSO_WM_UNIT_INDEX" val="1_22"/>
  <p:tag name="KSO_WM_UNIT_ID" val="256*l_i*1_2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8.xml><?xml version="1.0" encoding="utf-8"?>
<p:tagLst xmlns:p="http://schemas.openxmlformats.org/presentationml/2006/main">
  <p:tag name="KSO_WM_TAG_VERSION" val="1.0"/>
  <p:tag name="KSO_WM_TEMPLATE_CATEGORY" val="diagram"/>
  <p:tag name="KSO_WM_TEMPLATE_INDEX" val="782"/>
  <p:tag name="KSO_WM_UNIT_TYPE" val="l_i"/>
  <p:tag name="KSO_WM_UNIT_INDEX" val="1_23"/>
  <p:tag name="KSO_WM_UNIT_ID" val="256*l_i*1_2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49.xml><?xml version="1.0" encoding="utf-8"?>
<p:tagLst xmlns:p="http://schemas.openxmlformats.org/presentationml/2006/main">
  <p:tag name="KSO_WM_TAG_VERSION" val="1.0"/>
  <p:tag name="KSO_WM_TEMPLATE_CATEGORY" val="diagram"/>
  <p:tag name="KSO_WM_TEMPLATE_INDEX" val="782"/>
  <p:tag name="KSO_WM_UNIT_TYPE" val="l_i"/>
  <p:tag name="KSO_WM_UNIT_INDEX" val="1_24"/>
  <p:tag name="KSO_WM_UNIT_ID" val="256*l_i*1_2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4"/>
  <p:tag name="KSO_WM_UNIT_TYPE" val="l_i"/>
  <p:tag name="KSO_WM_UNIT_INDEX" val="1_14"/>
  <p:tag name="KSO_WM_UNIT_ID" val="custom160215_23*l_i*1_14"/>
  <p:tag name="KSO_WM_UNIT_CLEAR" val="1"/>
  <p:tag name="KSO_WM_UNIT_LAYERLEVEL" val="1_1"/>
  <p:tag name="KSO_WM_DIAGRAM_GROUP_CODE" val="l1-3"/>
</p:tagLst>
</file>

<file path=ppt/tags/tag250.xml><?xml version="1.0" encoding="utf-8"?>
<p:tagLst xmlns:p="http://schemas.openxmlformats.org/presentationml/2006/main">
  <p:tag name="KSO_WM_TAG_VERSION" val="1.0"/>
  <p:tag name="KSO_WM_TEMPLATE_CATEGORY" val="diagram"/>
  <p:tag name="KSO_WM_TEMPLATE_INDEX" val="782"/>
  <p:tag name="KSO_WM_UNIT_TYPE" val="l_i"/>
  <p:tag name="KSO_WM_UNIT_INDEX" val="1_25"/>
  <p:tag name="KSO_WM_UNIT_ID" val="256*l_i*1_2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1.xml><?xml version="1.0" encoding="utf-8"?>
<p:tagLst xmlns:p="http://schemas.openxmlformats.org/presentationml/2006/main">
  <p:tag name="KSO_WM_TAG_VERSION" val="1.0"/>
  <p:tag name="KSO_WM_TEMPLATE_CATEGORY" val="diagram"/>
  <p:tag name="KSO_WM_TEMPLATE_INDEX" val="782"/>
  <p:tag name="KSO_WM_UNIT_TYPE" val="l_i"/>
  <p:tag name="KSO_WM_UNIT_INDEX" val="1_26"/>
  <p:tag name="KSO_WM_UNIT_ID" val="256*l_i*1_2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2.xml><?xml version="1.0" encoding="utf-8"?>
<p:tagLst xmlns:p="http://schemas.openxmlformats.org/presentationml/2006/main">
  <p:tag name="KSO_WM_TAG_VERSION" val="1.0"/>
  <p:tag name="KSO_WM_TEMPLATE_CATEGORY" val="diagram"/>
  <p:tag name="KSO_WM_TEMPLATE_INDEX" val="782"/>
  <p:tag name="KSO_WM_UNIT_TYPE" val="l_h_f"/>
  <p:tag name="KSO_WM_UNIT_INDEX" val="1_2_1"/>
  <p:tag name="KSO_WM_UNIT_ID" val="256*l_h_f*1_2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53.xml><?xml version="1.0" encoding="utf-8"?>
<p:tagLst xmlns:p="http://schemas.openxmlformats.org/presentationml/2006/main">
  <p:tag name="KSO_WM_TAG_VERSION" val="1.0"/>
  <p:tag name="KSO_WM_BEAUTIFY_FLAG" val="#wm#"/>
  <p:tag name="KSO_WM_UNIT_TYPE" val="i"/>
  <p:tag name="KSO_WM_UNIT_ID" val="diagram782_1*i*60"/>
  <p:tag name="KSO_WM_TEMPLATE_CATEGORY" val="diagram"/>
  <p:tag name="KSO_WM_TEMPLATE_INDEX" val="782"/>
  <p:tag name="KSO_WM_UNIT_INDEX" val="60"/>
</p:tagLst>
</file>

<file path=ppt/tags/tag254.xml><?xml version="1.0" encoding="utf-8"?>
<p:tagLst xmlns:p="http://schemas.openxmlformats.org/presentationml/2006/main">
  <p:tag name="KSO_WM_TAG_VERSION" val="1.0"/>
  <p:tag name="KSO_WM_TEMPLATE_CATEGORY" val="diagram"/>
  <p:tag name="KSO_WM_TEMPLATE_INDEX" val="782"/>
  <p:tag name="KSO_WM_UNIT_TYPE" val="l_i"/>
  <p:tag name="KSO_WM_UNIT_INDEX" val="1_30"/>
  <p:tag name="KSO_WM_UNIT_ID" val="256*l_i*1_30"/>
  <p:tag name="KSO_WM_UNIT_CLEAR" val="1"/>
  <p:tag name="KSO_WM_UNIT_LAYERLEVEL" val="1_1"/>
  <p:tag name="KSO_WM_BEAUTIFY_FLAG" val="#wm#"/>
  <p:tag name="KSO_WM_DIAGRAM_GROUP_CODE" val="l1-1"/>
  <p:tag name="KSO_WM_UNIT_TEXT_FILL_FORE_SCHEMECOLOR_INDEX" val="7"/>
  <p:tag name="KSO_WM_UNIT_TEXT_FILL_TYPE" val="1"/>
</p:tagLst>
</file>

<file path=ppt/tags/tag255.xml><?xml version="1.0" encoding="utf-8"?>
<p:tagLst xmlns:p="http://schemas.openxmlformats.org/presentationml/2006/main">
  <p:tag name="KSO_WM_TAG_VERSION" val="1.0"/>
  <p:tag name="KSO_WM_TEMPLATE_CATEGORY" val="diagram"/>
  <p:tag name="KSO_WM_TEMPLATE_INDEX" val="782"/>
  <p:tag name="KSO_WM_UNIT_TYPE" val="l_i"/>
  <p:tag name="KSO_WM_UNIT_INDEX" val="1_31"/>
  <p:tag name="KSO_WM_UNIT_ID" val="256*l_i*1_3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6.xml><?xml version="1.0" encoding="utf-8"?>
<p:tagLst xmlns:p="http://schemas.openxmlformats.org/presentationml/2006/main">
  <p:tag name="KSO_WM_TAG_VERSION" val="1.0"/>
  <p:tag name="KSO_WM_TEMPLATE_CATEGORY" val="diagram"/>
  <p:tag name="KSO_WM_TEMPLATE_INDEX" val="782"/>
  <p:tag name="KSO_WM_UNIT_TYPE" val="l_i"/>
  <p:tag name="KSO_WM_UNIT_INDEX" val="1_32"/>
  <p:tag name="KSO_WM_UNIT_ID" val="256*l_i*1_3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7.xml><?xml version="1.0" encoding="utf-8"?>
<p:tagLst xmlns:p="http://schemas.openxmlformats.org/presentationml/2006/main">
  <p:tag name="KSO_WM_TAG_VERSION" val="1.0"/>
  <p:tag name="KSO_WM_TEMPLATE_CATEGORY" val="diagram"/>
  <p:tag name="KSO_WM_TEMPLATE_INDEX" val="782"/>
  <p:tag name="KSO_WM_UNIT_TYPE" val="l_i"/>
  <p:tag name="KSO_WM_UNIT_INDEX" val="1_33"/>
  <p:tag name="KSO_WM_UNIT_ID" val="256*l_i*1_3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8.xml><?xml version="1.0" encoding="utf-8"?>
<p:tagLst xmlns:p="http://schemas.openxmlformats.org/presentationml/2006/main">
  <p:tag name="KSO_WM_TAG_VERSION" val="1.0"/>
  <p:tag name="KSO_WM_TEMPLATE_CATEGORY" val="diagram"/>
  <p:tag name="KSO_WM_TEMPLATE_INDEX" val="782"/>
  <p:tag name="KSO_WM_UNIT_TYPE" val="l_i"/>
  <p:tag name="KSO_WM_UNIT_INDEX" val="1_34"/>
  <p:tag name="KSO_WM_UNIT_ID" val="256*l_i*1_3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59.xml><?xml version="1.0" encoding="utf-8"?>
<p:tagLst xmlns:p="http://schemas.openxmlformats.org/presentationml/2006/main">
  <p:tag name="KSO_WM_TAG_VERSION" val="1.0"/>
  <p:tag name="KSO_WM_TEMPLATE_CATEGORY" val="diagram"/>
  <p:tag name="KSO_WM_TEMPLATE_INDEX" val="782"/>
  <p:tag name="KSO_WM_UNIT_TYPE" val="l_i"/>
  <p:tag name="KSO_WM_UNIT_INDEX" val="1_35"/>
  <p:tag name="KSO_WM_UNIT_ID" val="256*l_i*1_3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5"/>
  <p:tag name="KSO_WM_UNIT_TYPE" val="l_i"/>
  <p:tag name="KSO_WM_UNIT_INDEX" val="1_15"/>
  <p:tag name="KSO_WM_UNIT_ID" val="custom160215_23*l_i*1_15"/>
  <p:tag name="KSO_WM_UNIT_CLEAR" val="1"/>
  <p:tag name="KSO_WM_UNIT_LAYERLEVEL" val="1_1"/>
  <p:tag name="KSO_WM_DIAGRAM_GROUP_CODE" val="l1-3"/>
</p:tagLst>
</file>

<file path=ppt/tags/tag260.xml><?xml version="1.0" encoding="utf-8"?>
<p:tagLst xmlns:p="http://schemas.openxmlformats.org/presentationml/2006/main">
  <p:tag name="KSO_WM_TAG_VERSION" val="1.0"/>
  <p:tag name="KSO_WM_TEMPLATE_CATEGORY" val="diagram"/>
  <p:tag name="KSO_WM_TEMPLATE_INDEX" val="782"/>
  <p:tag name="KSO_WM_UNIT_TYPE" val="l_h_f"/>
  <p:tag name="KSO_WM_UNIT_INDEX" val="1_3_1"/>
  <p:tag name="KSO_WM_UNIT_ID" val="256*l_h_f*1_3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61.xml><?xml version="1.0" encoding="utf-8"?>
<p:tagLst xmlns:p="http://schemas.openxmlformats.org/presentationml/2006/main">
  <p:tag name="KSO_WM_TAG_VERSION" val="1.0"/>
  <p:tag name="KSO_WM_BEAUTIFY_FLAG" val="#wm#"/>
  <p:tag name="KSO_WM_UNIT_TYPE" val="i"/>
  <p:tag name="KSO_WM_UNIT_ID" val="diagram782_1*i*80"/>
  <p:tag name="KSO_WM_TEMPLATE_CATEGORY" val="diagram"/>
  <p:tag name="KSO_WM_TEMPLATE_INDEX" val="782"/>
  <p:tag name="KSO_WM_UNIT_INDEX" val="80"/>
</p:tagLst>
</file>

<file path=ppt/tags/tag262.xml><?xml version="1.0" encoding="utf-8"?>
<p:tagLst xmlns:p="http://schemas.openxmlformats.org/presentationml/2006/main">
  <p:tag name="KSO_WM_TAG_VERSION" val="1.0"/>
  <p:tag name="KSO_WM_TEMPLATE_CATEGORY" val="diagram"/>
  <p:tag name="KSO_WM_TEMPLATE_INDEX" val="782"/>
  <p:tag name="KSO_WM_UNIT_TYPE" val="l_i"/>
  <p:tag name="KSO_WM_UNIT_INDEX" val="1_39"/>
  <p:tag name="KSO_WM_UNIT_ID" val="256*l_i*1_39"/>
  <p:tag name="KSO_WM_UNIT_CLEAR" val="1"/>
  <p:tag name="KSO_WM_UNIT_LAYERLEVEL" val="1_1"/>
  <p:tag name="KSO_WM_BEAUTIFY_FLAG" val="#wm#"/>
  <p:tag name="KSO_WM_DIAGRAM_GROUP_CODE" val="l1-1"/>
  <p:tag name="KSO_WM_UNIT_TEXT_FILL_FORE_SCHEMECOLOR_INDEX" val="8"/>
  <p:tag name="KSO_WM_UNIT_TEXT_FILL_TYPE" val="1"/>
</p:tagLst>
</file>

<file path=ppt/tags/tag263.xml><?xml version="1.0" encoding="utf-8"?>
<p:tagLst xmlns:p="http://schemas.openxmlformats.org/presentationml/2006/main">
  <p:tag name="KSO_WM_TAG_VERSION" val="1.0"/>
  <p:tag name="KSO_WM_TEMPLATE_CATEGORY" val="diagram"/>
  <p:tag name="KSO_WM_TEMPLATE_INDEX" val="782"/>
  <p:tag name="KSO_WM_UNIT_TYPE" val="l_i"/>
  <p:tag name="KSO_WM_UNIT_INDEX" val="1_40"/>
  <p:tag name="KSO_WM_UNIT_ID" val="256*l_i*1_40"/>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4.xml><?xml version="1.0" encoding="utf-8"?>
<p:tagLst xmlns:p="http://schemas.openxmlformats.org/presentationml/2006/main">
  <p:tag name="KSO_WM_TAG_VERSION" val="1.0"/>
  <p:tag name="KSO_WM_TEMPLATE_CATEGORY" val="diagram"/>
  <p:tag name="KSO_WM_TEMPLATE_INDEX" val="782"/>
  <p:tag name="KSO_WM_UNIT_TYPE" val="l_i"/>
  <p:tag name="KSO_WM_UNIT_INDEX" val="1_41"/>
  <p:tag name="KSO_WM_UNIT_ID" val="256*l_i*1_4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5.xml><?xml version="1.0" encoding="utf-8"?>
<p:tagLst xmlns:p="http://schemas.openxmlformats.org/presentationml/2006/main">
  <p:tag name="KSO_WM_TAG_VERSION" val="1.0"/>
  <p:tag name="KSO_WM_TEMPLATE_CATEGORY" val="diagram"/>
  <p:tag name="KSO_WM_TEMPLATE_INDEX" val="782"/>
  <p:tag name="KSO_WM_UNIT_TYPE" val="l_i"/>
  <p:tag name="KSO_WM_UNIT_INDEX" val="1_42"/>
  <p:tag name="KSO_WM_UNIT_ID" val="256*l_i*1_4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6.xml><?xml version="1.0" encoding="utf-8"?>
<p:tagLst xmlns:p="http://schemas.openxmlformats.org/presentationml/2006/main">
  <p:tag name="KSO_WM_TAG_VERSION" val="1.0"/>
  <p:tag name="KSO_WM_TEMPLATE_CATEGORY" val="diagram"/>
  <p:tag name="KSO_WM_TEMPLATE_INDEX" val="782"/>
  <p:tag name="KSO_WM_UNIT_TYPE" val="l_i"/>
  <p:tag name="KSO_WM_UNIT_INDEX" val="1_43"/>
  <p:tag name="KSO_WM_UNIT_ID" val="256*l_i*1_4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7.xml><?xml version="1.0" encoding="utf-8"?>
<p:tagLst xmlns:p="http://schemas.openxmlformats.org/presentationml/2006/main">
  <p:tag name="KSO_WM_TAG_VERSION" val="1.0"/>
  <p:tag name="KSO_WM_TEMPLATE_CATEGORY" val="diagram"/>
  <p:tag name="KSO_WM_TEMPLATE_INDEX" val="782"/>
  <p:tag name="KSO_WM_UNIT_TYPE" val="l_i"/>
  <p:tag name="KSO_WM_UNIT_INDEX" val="1_44"/>
  <p:tag name="KSO_WM_UNIT_ID" val="256*l_i*1_4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68.xml><?xml version="1.0" encoding="utf-8"?>
<p:tagLst xmlns:p="http://schemas.openxmlformats.org/presentationml/2006/main">
  <p:tag name="KSO_WM_TAG_VERSION" val="1.0"/>
  <p:tag name="KSO_WM_TEMPLATE_CATEGORY" val="diagram"/>
  <p:tag name="KSO_WM_TEMPLATE_INDEX" val="782"/>
  <p:tag name="KSO_WM_UNIT_TYPE" val="l_h_f"/>
  <p:tag name="KSO_WM_UNIT_INDEX" val="1_4_1"/>
  <p:tag name="KSO_WM_UNIT_ID" val="256*l_h_f*1_4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69.xml><?xml version="1.0" encoding="utf-8"?>
<p:tagLst xmlns:p="http://schemas.openxmlformats.org/presentationml/2006/main">
  <p:tag name="KSO_WM_TAG_VERSION" val="1.0"/>
  <p:tag name="KSO_WM_BEAUTIFY_FLAG" val="#wm#"/>
  <p:tag name="KSO_WM_UNIT_TYPE" val="i"/>
  <p:tag name="KSO_WM_UNIT_ID" val="diagram782_1*i*100"/>
  <p:tag name="KSO_WM_TEMPLATE_CATEGORY" val="diagram"/>
  <p:tag name="KSO_WM_TEMPLATE_INDEX" val="782"/>
  <p:tag name="KSO_WM_UNIT_INDEX" val="100"/>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SubTitle"/>
  <p:tag name="MH_ORDER" val="5"/>
  <p:tag name="KSO_WM_UNIT_TYPE" val="l_h_f"/>
  <p:tag name="KSO_WM_UNIT_INDEX" val="1_5_1"/>
  <p:tag name="KSO_WM_UNIT_ID" val="custom160215_23*l_h_f*1_5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3"/>
</p:tagLst>
</file>

<file path=ppt/tags/tag270.xml><?xml version="1.0" encoding="utf-8"?>
<p:tagLst xmlns:p="http://schemas.openxmlformats.org/presentationml/2006/main">
  <p:tag name="KSO_WM_TAG_VERSION" val="1.0"/>
  <p:tag name="KSO_WM_TEMPLATE_CATEGORY" val="diagram"/>
  <p:tag name="KSO_WM_TEMPLATE_INDEX" val="782"/>
  <p:tag name="KSO_WM_UNIT_TYPE" val="l_i"/>
  <p:tag name="KSO_WM_UNIT_INDEX" val="1_48"/>
  <p:tag name="KSO_WM_UNIT_ID" val="256*l_i*1_48"/>
  <p:tag name="KSO_WM_UNIT_CLEAR" val="1"/>
  <p:tag name="KSO_WM_UNIT_LAYERLEVEL" val="1_1"/>
  <p:tag name="KSO_WM_BEAUTIFY_FLAG" val="#wm#"/>
  <p:tag name="KSO_WM_DIAGRAM_GROUP_CODE" val="l1-1"/>
  <p:tag name="KSO_WM_UNIT_TEXT_FILL_FORE_SCHEMECOLOR_INDEX" val="9"/>
  <p:tag name="KSO_WM_UNIT_TEXT_FILL_TYPE" val="1"/>
</p:tagLst>
</file>

<file path=ppt/tags/tag271.xml><?xml version="1.0" encoding="utf-8"?>
<p:tagLst xmlns:p="http://schemas.openxmlformats.org/presentationml/2006/main">
  <p:tag name="KSO_WM_TAG_VERSION" val="1.0"/>
  <p:tag name="KSO_WM_TEMPLATE_CATEGORY" val="diagram"/>
  <p:tag name="KSO_WM_TEMPLATE_INDEX" val="782"/>
  <p:tag name="KSO_WM_UNIT_TYPE" val="l_i"/>
  <p:tag name="KSO_WM_UNIT_INDEX" val="1_49"/>
  <p:tag name="KSO_WM_UNIT_ID" val="256*l_i*1_49"/>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72.xml><?xml version="1.0" encoding="utf-8"?>
<p:tagLst xmlns:p="http://schemas.openxmlformats.org/presentationml/2006/main">
  <p:tag name="KSO_WM_TAG_VERSION" val="1.0"/>
  <p:tag name="KSO_WM_TEMPLATE_CATEGORY" val="diagram"/>
  <p:tag name="KSO_WM_TEMPLATE_INDEX" val="782"/>
  <p:tag name="KSO_WM_UNIT_TYPE" val="l_i"/>
  <p:tag name="KSO_WM_UNIT_INDEX" val="1_50"/>
  <p:tag name="KSO_WM_UNIT_ID" val="256*l_i*1_50"/>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73.xml><?xml version="1.0" encoding="utf-8"?>
<p:tagLst xmlns:p="http://schemas.openxmlformats.org/presentationml/2006/main">
  <p:tag name="KSO_WM_TAG_VERSION" val="1.0"/>
  <p:tag name="KSO_WM_TEMPLATE_CATEGORY" val="diagram"/>
  <p:tag name="KSO_WM_TEMPLATE_INDEX" val="782"/>
  <p:tag name="KSO_WM_UNIT_TYPE" val="l_i"/>
  <p:tag name="KSO_WM_UNIT_INDEX" val="1_51"/>
  <p:tag name="KSO_WM_UNIT_ID" val="256*l_i*1_5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74.xml><?xml version="1.0" encoding="utf-8"?>
<p:tagLst xmlns:p="http://schemas.openxmlformats.org/presentationml/2006/main">
  <p:tag name="KSO_WM_TAG_VERSION" val="1.0"/>
  <p:tag name="KSO_WM_TEMPLATE_CATEGORY" val="diagram"/>
  <p:tag name="KSO_WM_TEMPLATE_INDEX" val="782"/>
  <p:tag name="KSO_WM_UNIT_TYPE" val="l_i"/>
  <p:tag name="KSO_WM_UNIT_INDEX" val="1_52"/>
  <p:tag name="KSO_WM_UNIT_ID" val="256*l_i*1_5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75.xml><?xml version="1.0" encoding="utf-8"?>
<p:tagLst xmlns:p="http://schemas.openxmlformats.org/presentationml/2006/main">
  <p:tag name="KSO_WM_TAG_VERSION" val="1.0"/>
  <p:tag name="KSO_WM_TEMPLATE_CATEGORY" val="diagram"/>
  <p:tag name="KSO_WM_TEMPLATE_INDEX" val="782"/>
  <p:tag name="KSO_WM_UNIT_TYPE" val="l_i"/>
  <p:tag name="KSO_WM_UNIT_INDEX" val="1_53"/>
  <p:tag name="KSO_WM_UNIT_ID" val="256*l_i*1_5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76.xml><?xml version="1.0" encoding="utf-8"?>
<p:tagLst xmlns:p="http://schemas.openxmlformats.org/presentationml/2006/main">
  <p:tag name="KSO_WM_TAG_VERSION" val="1.0"/>
  <p:tag name="KSO_WM_TEMPLATE_CATEGORY" val="diagram"/>
  <p:tag name="KSO_WM_TEMPLATE_INDEX" val="782"/>
  <p:tag name="KSO_WM_UNIT_TYPE" val="l_h_f"/>
  <p:tag name="KSO_WM_UNIT_INDEX" val="1_5_1"/>
  <p:tag name="KSO_WM_UNIT_ID" val="256*l_h_f*1_5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77.xml><?xml version="1.0" encoding="utf-8"?>
<p:tagLst xmlns:p="http://schemas.openxmlformats.org/presentationml/2006/main">
  <p:tag name="KSO_WM_TAG_VERSION" val="1.0"/>
  <p:tag name="KSO_WM_TEMPLATE_CATEGORY" val="diagram"/>
  <p:tag name="KSO_WM_TEMPLATE_INDEX" val="782"/>
  <p:tag name="KSO_WM_UNIT_TYPE" val="l_h_f"/>
  <p:tag name="KSO_WM_UNIT_INDEX" val="1_6_1"/>
  <p:tag name="KSO_WM_UNIT_ID" val="256*l_h_f*1_6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78.xml><?xml version="1.0" encoding="utf-8"?>
<p:tagLst xmlns:p="http://schemas.openxmlformats.org/presentationml/2006/main">
  <p:tag name="KSO_WM_TEMPLATE_CATEGORY" val=""/>
  <p:tag name="KSO_WM_TEMPLATE_INDEX" val="20184554"/>
</p:tagLst>
</file>

<file path=ppt/tags/tag279.xml><?xml version="1.0" encoding="utf-8"?>
<p:tagLst xmlns:p="http://schemas.openxmlformats.org/presentationml/2006/main">
  <p:tag name="KSO_WM_TAG_VERSION" val="1.0"/>
  <p:tag name="KSO_WM_BEAUTIFY_FLAG" val="#wm#"/>
  <p:tag name="KSO_WM_UNIT_TYPE" val="i"/>
  <p:tag name="KSO_WM_UNIT_ID" val="diagram782_1*i*1"/>
  <p:tag name="KSO_WM_TEMPLATE_CATEGORY" val="diagram"/>
  <p:tag name="KSO_WM_TEMPLATE_INDEX" val="782"/>
  <p:tag name="KSO_WM_UNIT_INDEX" val="1"/>
</p:tagLst>
</file>

<file path=ppt/tags/tag28.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SLIDE_INDEX" val="2"/>
  <p:tag name="KSO_WM_SLIDE_ID" val="custom20184554_2"/>
  <p:tag name="KSO_WM_TAG_VERSION" val="1.0"/>
  <p:tag name="KSO_WM_TEMPLATE_INDEX" val="20184554"/>
  <p:tag name="KSO_WM_TEMPLATE_CATEGORY" val="custom"/>
  <p:tag name="KSO_WM_SLIDE_SUBTYPE" val="pureTxt"/>
</p:tagLst>
</file>

<file path=ppt/tags/tag280.xml><?xml version="1.0" encoding="utf-8"?>
<p:tagLst xmlns:p="http://schemas.openxmlformats.org/presentationml/2006/main">
  <p:tag name="KSO_WM_TAG_VERSION" val="1.0"/>
  <p:tag name="KSO_WM_TEMPLATE_CATEGORY" val="diagram"/>
  <p:tag name="KSO_WM_TEMPLATE_INDEX" val="782"/>
  <p:tag name="KSO_WM_UNIT_TYPE" val="l_i"/>
  <p:tag name="KSO_WM_UNIT_INDEX" val="1_3"/>
  <p:tag name="KSO_WM_UNIT_ID" val="256*l_i*1_3"/>
  <p:tag name="KSO_WM_UNIT_CLEAR" val="1"/>
  <p:tag name="KSO_WM_UNIT_LAYERLEVEL" val="1_1"/>
  <p:tag name="KSO_WM_BEAUTIFY_FLAG" val="#wm#"/>
  <p:tag name="KSO_WM_DIAGRAM_GROUP_CODE" val="l1-1"/>
  <p:tag name="KSO_WM_UNIT_TEXT_FILL_FORE_SCHEMECOLOR_INDEX" val="5"/>
  <p:tag name="KSO_WM_UNIT_TEXT_FILL_TYPE" val="1"/>
</p:tagLst>
</file>

<file path=ppt/tags/tag281.xml><?xml version="1.0" encoding="utf-8"?>
<p:tagLst xmlns:p="http://schemas.openxmlformats.org/presentationml/2006/main">
  <p:tag name="KSO_WM_TAG_VERSION" val="1.0"/>
  <p:tag name="KSO_WM_TEMPLATE_CATEGORY" val="diagram"/>
  <p:tag name="KSO_WM_TEMPLATE_INDEX" val="782"/>
  <p:tag name="KSO_WM_UNIT_TYPE" val="l_i"/>
  <p:tag name="KSO_WM_UNIT_INDEX" val="1_5"/>
  <p:tag name="KSO_WM_UNIT_ID" val="256*l_i*1_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2.xml><?xml version="1.0" encoding="utf-8"?>
<p:tagLst xmlns:p="http://schemas.openxmlformats.org/presentationml/2006/main">
  <p:tag name="KSO_WM_TAG_VERSION" val="1.0"/>
  <p:tag name="KSO_WM_TEMPLATE_CATEGORY" val="diagram"/>
  <p:tag name="KSO_WM_TEMPLATE_INDEX" val="782"/>
  <p:tag name="KSO_WM_UNIT_TYPE" val="l_i"/>
  <p:tag name="KSO_WM_UNIT_INDEX" val="1_6"/>
  <p:tag name="KSO_WM_UNIT_ID" val="256*l_i*1_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3.xml><?xml version="1.0" encoding="utf-8"?>
<p:tagLst xmlns:p="http://schemas.openxmlformats.org/presentationml/2006/main">
  <p:tag name="KSO_WM_TAG_VERSION" val="1.0"/>
  <p:tag name="KSO_WM_TEMPLATE_CATEGORY" val="diagram"/>
  <p:tag name="KSO_WM_TEMPLATE_INDEX" val="782"/>
  <p:tag name="KSO_WM_UNIT_TYPE" val="l_i"/>
  <p:tag name="KSO_WM_UNIT_INDEX" val="1_7"/>
  <p:tag name="KSO_WM_UNIT_ID" val="256*l_i*1_7"/>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4.xml><?xml version="1.0" encoding="utf-8"?>
<p:tagLst xmlns:p="http://schemas.openxmlformats.org/presentationml/2006/main">
  <p:tag name="KSO_WM_TAG_VERSION" val="1.0"/>
  <p:tag name="KSO_WM_TEMPLATE_CATEGORY" val="diagram"/>
  <p:tag name="KSO_WM_TEMPLATE_INDEX" val="782"/>
  <p:tag name="KSO_WM_UNIT_TYPE" val="l_i"/>
  <p:tag name="KSO_WM_UNIT_INDEX" val="1_8"/>
  <p:tag name="KSO_WM_UNIT_ID" val="256*l_i*1_8"/>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5.xml><?xml version="1.0" encoding="utf-8"?>
<p:tagLst xmlns:p="http://schemas.openxmlformats.org/presentationml/2006/main">
  <p:tag name="KSO_WM_TAG_VERSION" val="1.0"/>
  <p:tag name="KSO_WM_TEMPLATE_CATEGORY" val="diagram"/>
  <p:tag name="KSO_WM_TEMPLATE_INDEX" val="782"/>
  <p:tag name="KSO_WM_UNIT_TYPE" val="l_i"/>
  <p:tag name="KSO_WM_UNIT_INDEX" val="1_9"/>
  <p:tag name="KSO_WM_UNIT_ID" val="256*l_i*1_9"/>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6.xml><?xml version="1.0" encoding="utf-8"?>
<p:tagLst xmlns:p="http://schemas.openxmlformats.org/presentationml/2006/main">
  <p:tag name="KSO_WM_TAG_VERSION" val="1.0"/>
  <p:tag name="KSO_WM_BEAUTIFY_FLAG" val="#wm#"/>
  <p:tag name="KSO_WM_UNIT_TYPE" val="i"/>
  <p:tag name="KSO_WM_UNIT_ID" val="diagram782_1*i*20"/>
  <p:tag name="KSO_WM_TEMPLATE_CATEGORY" val="diagram"/>
  <p:tag name="KSO_WM_TEMPLATE_INDEX" val="782"/>
  <p:tag name="KSO_WM_UNIT_INDEX" val="20"/>
</p:tagLst>
</file>

<file path=ppt/tags/tag287.xml><?xml version="1.0" encoding="utf-8"?>
<p:tagLst xmlns:p="http://schemas.openxmlformats.org/presentationml/2006/main">
  <p:tag name="KSO_WM_TAG_VERSION" val="1.0"/>
  <p:tag name="KSO_WM_TEMPLATE_CATEGORY" val="diagram"/>
  <p:tag name="KSO_WM_TEMPLATE_INDEX" val="782"/>
  <p:tag name="KSO_WM_UNIT_TYPE" val="l_i"/>
  <p:tag name="KSO_WM_UNIT_INDEX" val="1_12"/>
  <p:tag name="KSO_WM_UNIT_ID" val="256*l_i*1_12"/>
  <p:tag name="KSO_WM_UNIT_CLEAR" val="1"/>
  <p:tag name="KSO_WM_UNIT_LAYERLEVEL" val="1_1"/>
  <p:tag name="KSO_WM_BEAUTIFY_FLAG" val="#wm#"/>
  <p:tag name="KSO_WM_DIAGRAM_GROUP_CODE" val="l1-1"/>
  <p:tag name="KSO_WM_UNIT_TEXT_FILL_FORE_SCHEMECOLOR_INDEX" val="10"/>
  <p:tag name="KSO_WM_UNIT_TEXT_FILL_TYPE" val="1"/>
</p:tagLst>
</file>

<file path=ppt/tags/tag288.xml><?xml version="1.0" encoding="utf-8"?>
<p:tagLst xmlns:p="http://schemas.openxmlformats.org/presentationml/2006/main">
  <p:tag name="KSO_WM_TAG_VERSION" val="1.0"/>
  <p:tag name="KSO_WM_TEMPLATE_CATEGORY" val="diagram"/>
  <p:tag name="KSO_WM_TEMPLATE_INDEX" val="782"/>
  <p:tag name="KSO_WM_UNIT_TYPE" val="l_i"/>
  <p:tag name="KSO_WM_UNIT_INDEX" val="1_13"/>
  <p:tag name="KSO_WM_UNIT_ID" val="256*l_i*1_1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89.xml><?xml version="1.0" encoding="utf-8"?>
<p:tagLst xmlns:p="http://schemas.openxmlformats.org/presentationml/2006/main">
  <p:tag name="KSO_WM_TAG_VERSION" val="1.0"/>
  <p:tag name="KSO_WM_TEMPLATE_CATEGORY" val="diagram"/>
  <p:tag name="KSO_WM_TEMPLATE_INDEX" val="782"/>
  <p:tag name="KSO_WM_UNIT_TYPE" val="l_i"/>
  <p:tag name="KSO_WM_UNIT_INDEX" val="1_14"/>
  <p:tag name="KSO_WM_UNIT_ID" val="256*l_i*1_1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TEMPLATE_CATEGORY" val=""/>
  <p:tag name="KSO_WM_TEMPLATE_INDEX" val="20184554"/>
</p:tagLst>
</file>

<file path=ppt/tags/tag290.xml><?xml version="1.0" encoding="utf-8"?>
<p:tagLst xmlns:p="http://schemas.openxmlformats.org/presentationml/2006/main">
  <p:tag name="KSO_WM_TAG_VERSION" val="1.0"/>
  <p:tag name="KSO_WM_TEMPLATE_CATEGORY" val="diagram"/>
  <p:tag name="KSO_WM_TEMPLATE_INDEX" val="782"/>
  <p:tag name="KSO_WM_UNIT_TYPE" val="l_i"/>
  <p:tag name="KSO_WM_UNIT_INDEX" val="1_15"/>
  <p:tag name="KSO_WM_UNIT_ID" val="256*l_i*1_1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1.xml><?xml version="1.0" encoding="utf-8"?>
<p:tagLst xmlns:p="http://schemas.openxmlformats.org/presentationml/2006/main">
  <p:tag name="KSO_WM_TAG_VERSION" val="1.0"/>
  <p:tag name="KSO_WM_TEMPLATE_CATEGORY" val="diagram"/>
  <p:tag name="KSO_WM_TEMPLATE_INDEX" val="782"/>
  <p:tag name="KSO_WM_UNIT_TYPE" val="l_i"/>
  <p:tag name="KSO_WM_UNIT_INDEX" val="1_16"/>
  <p:tag name="KSO_WM_UNIT_ID" val="256*l_i*1_1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2.xml><?xml version="1.0" encoding="utf-8"?>
<p:tagLst xmlns:p="http://schemas.openxmlformats.org/presentationml/2006/main">
  <p:tag name="KSO_WM_TAG_VERSION" val="1.0"/>
  <p:tag name="KSO_WM_TEMPLATE_CATEGORY" val="diagram"/>
  <p:tag name="KSO_WM_TEMPLATE_INDEX" val="782"/>
  <p:tag name="KSO_WM_UNIT_TYPE" val="l_i"/>
  <p:tag name="KSO_WM_UNIT_INDEX" val="1_17"/>
  <p:tag name="KSO_WM_UNIT_ID" val="256*l_i*1_17"/>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3.xml><?xml version="1.0" encoding="utf-8"?>
<p:tagLst xmlns:p="http://schemas.openxmlformats.org/presentationml/2006/main">
  <p:tag name="KSO_WM_TAG_VERSION" val="1.0"/>
  <p:tag name="KSO_WM_TEMPLATE_CATEGORY" val="diagram"/>
  <p:tag name="KSO_WM_TEMPLATE_INDEX" val="782"/>
  <p:tag name="KSO_WM_UNIT_TYPE" val="l_h_f"/>
  <p:tag name="KSO_WM_UNIT_INDEX" val="1_1_1"/>
  <p:tag name="KSO_WM_UNIT_ID" val="256*l_h_f*1_1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94.xml><?xml version="1.0" encoding="utf-8"?>
<p:tagLst xmlns:p="http://schemas.openxmlformats.org/presentationml/2006/main">
  <p:tag name="KSO_WM_TAG_VERSION" val="1.0"/>
  <p:tag name="KSO_WM_BEAUTIFY_FLAG" val="#wm#"/>
  <p:tag name="KSO_WM_UNIT_TYPE" val="i"/>
  <p:tag name="KSO_WM_UNIT_ID" val="diagram782_1*i*40"/>
  <p:tag name="KSO_WM_TEMPLATE_CATEGORY" val="diagram"/>
  <p:tag name="KSO_WM_TEMPLATE_INDEX" val="782"/>
  <p:tag name="KSO_WM_UNIT_INDEX" val="40"/>
</p:tagLst>
</file>

<file path=ppt/tags/tag295.xml><?xml version="1.0" encoding="utf-8"?>
<p:tagLst xmlns:p="http://schemas.openxmlformats.org/presentationml/2006/main">
  <p:tag name="KSO_WM_TAG_VERSION" val="1.0"/>
  <p:tag name="KSO_WM_TEMPLATE_CATEGORY" val="diagram"/>
  <p:tag name="KSO_WM_TEMPLATE_INDEX" val="782"/>
  <p:tag name="KSO_WM_UNIT_TYPE" val="l_i"/>
  <p:tag name="KSO_WM_UNIT_INDEX" val="1_21"/>
  <p:tag name="KSO_WM_UNIT_ID" val="256*l_i*1_21"/>
  <p:tag name="KSO_WM_UNIT_CLEAR" val="1"/>
  <p:tag name="KSO_WM_UNIT_LAYERLEVEL" val="1_1"/>
  <p:tag name="KSO_WM_BEAUTIFY_FLAG" val="#wm#"/>
  <p:tag name="KSO_WM_DIAGRAM_GROUP_CODE" val="l1-1"/>
  <p:tag name="KSO_WM_UNIT_TEXT_FILL_FORE_SCHEMECOLOR_INDEX" val="6"/>
  <p:tag name="KSO_WM_UNIT_TEXT_FILL_TYPE" val="1"/>
</p:tagLst>
</file>

<file path=ppt/tags/tag296.xml><?xml version="1.0" encoding="utf-8"?>
<p:tagLst xmlns:p="http://schemas.openxmlformats.org/presentationml/2006/main">
  <p:tag name="KSO_WM_TAG_VERSION" val="1.0"/>
  <p:tag name="KSO_WM_TEMPLATE_CATEGORY" val="diagram"/>
  <p:tag name="KSO_WM_TEMPLATE_INDEX" val="782"/>
  <p:tag name="KSO_WM_UNIT_TYPE" val="l_i"/>
  <p:tag name="KSO_WM_UNIT_INDEX" val="1_22"/>
  <p:tag name="KSO_WM_UNIT_ID" val="256*l_i*1_2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7.xml><?xml version="1.0" encoding="utf-8"?>
<p:tagLst xmlns:p="http://schemas.openxmlformats.org/presentationml/2006/main">
  <p:tag name="KSO_WM_TAG_VERSION" val="1.0"/>
  <p:tag name="KSO_WM_TEMPLATE_CATEGORY" val="diagram"/>
  <p:tag name="KSO_WM_TEMPLATE_INDEX" val="782"/>
  <p:tag name="KSO_WM_UNIT_TYPE" val="l_i"/>
  <p:tag name="KSO_WM_UNIT_INDEX" val="1_23"/>
  <p:tag name="KSO_WM_UNIT_ID" val="256*l_i*1_2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8.xml><?xml version="1.0" encoding="utf-8"?>
<p:tagLst xmlns:p="http://schemas.openxmlformats.org/presentationml/2006/main">
  <p:tag name="KSO_WM_TAG_VERSION" val="1.0"/>
  <p:tag name="KSO_WM_TEMPLATE_CATEGORY" val="diagram"/>
  <p:tag name="KSO_WM_TEMPLATE_INDEX" val="782"/>
  <p:tag name="KSO_WM_UNIT_TYPE" val="l_i"/>
  <p:tag name="KSO_WM_UNIT_INDEX" val="1_24"/>
  <p:tag name="KSO_WM_UNIT_ID" val="256*l_i*1_2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299.xml><?xml version="1.0" encoding="utf-8"?>
<p:tagLst xmlns:p="http://schemas.openxmlformats.org/presentationml/2006/main">
  <p:tag name="KSO_WM_TAG_VERSION" val="1.0"/>
  <p:tag name="KSO_WM_TEMPLATE_CATEGORY" val="diagram"/>
  <p:tag name="KSO_WM_TEMPLATE_INDEX" val="782"/>
  <p:tag name="KSO_WM_UNIT_TYPE" val="l_i"/>
  <p:tag name="KSO_WM_UNIT_INDEX" val="1_25"/>
  <p:tag name="KSO_WM_UNIT_ID" val="256*l_i*1_2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TEMPLATE_CATEGORY" val="custom"/>
  <p:tag name="KSO_WM_TEMPLATE_INDEX" val="20184554"/>
  <p:tag name="KSO_WM_TAG_VERSION" val="1.0"/>
  <p:tag name="KSO_WM_BEAUTIFY_FLAG" val="#wm#"/>
  <p:tag name="KSO_WM_TEMPLATE_THUMBS_INDEX" val="1、6、9、15、16、22、24、25"/>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
  <p:tag name="KSO_WM_UNIT_ID" val="diagram763_1*p_i*1_1"/>
  <p:tag name="KSO_WM_UNIT_CLEAR" val="1"/>
  <p:tag name="KSO_WM_UNIT_LAYERLEVEL" val="1_1"/>
  <p:tag name="KSO_WM_DIAGRAM_GROUP_CODE" val="p1-1"/>
  <p:tag name="KSO_WM_UNIT_LINE_FORE_SCHEMECOLOR_INDEX" val="9"/>
  <p:tag name="KSO_WM_UNIT_LINE_FILL_TYPE" val="2"/>
</p:tagLst>
</file>

<file path=ppt/tags/tag300.xml><?xml version="1.0" encoding="utf-8"?>
<p:tagLst xmlns:p="http://schemas.openxmlformats.org/presentationml/2006/main">
  <p:tag name="KSO_WM_TAG_VERSION" val="1.0"/>
  <p:tag name="KSO_WM_TEMPLATE_CATEGORY" val="diagram"/>
  <p:tag name="KSO_WM_TEMPLATE_INDEX" val="782"/>
  <p:tag name="KSO_WM_UNIT_TYPE" val="l_i"/>
  <p:tag name="KSO_WM_UNIT_INDEX" val="1_26"/>
  <p:tag name="KSO_WM_UNIT_ID" val="256*l_i*1_26"/>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1.xml><?xml version="1.0" encoding="utf-8"?>
<p:tagLst xmlns:p="http://schemas.openxmlformats.org/presentationml/2006/main">
  <p:tag name="KSO_WM_TAG_VERSION" val="1.0"/>
  <p:tag name="KSO_WM_TEMPLATE_CATEGORY" val="diagram"/>
  <p:tag name="KSO_WM_TEMPLATE_INDEX" val="782"/>
  <p:tag name="KSO_WM_UNIT_TYPE" val="l_h_f"/>
  <p:tag name="KSO_WM_UNIT_INDEX" val="1_2_1"/>
  <p:tag name="KSO_WM_UNIT_ID" val="256*l_h_f*1_2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02.xml><?xml version="1.0" encoding="utf-8"?>
<p:tagLst xmlns:p="http://schemas.openxmlformats.org/presentationml/2006/main">
  <p:tag name="KSO_WM_TAG_VERSION" val="1.0"/>
  <p:tag name="KSO_WM_BEAUTIFY_FLAG" val="#wm#"/>
  <p:tag name="KSO_WM_UNIT_TYPE" val="i"/>
  <p:tag name="KSO_WM_UNIT_ID" val="diagram782_1*i*60"/>
  <p:tag name="KSO_WM_TEMPLATE_CATEGORY" val="diagram"/>
  <p:tag name="KSO_WM_TEMPLATE_INDEX" val="782"/>
  <p:tag name="KSO_WM_UNIT_INDEX" val="60"/>
</p:tagLst>
</file>

<file path=ppt/tags/tag303.xml><?xml version="1.0" encoding="utf-8"?>
<p:tagLst xmlns:p="http://schemas.openxmlformats.org/presentationml/2006/main">
  <p:tag name="KSO_WM_TAG_VERSION" val="1.0"/>
  <p:tag name="KSO_WM_TEMPLATE_CATEGORY" val="diagram"/>
  <p:tag name="KSO_WM_TEMPLATE_INDEX" val="782"/>
  <p:tag name="KSO_WM_UNIT_TYPE" val="l_i"/>
  <p:tag name="KSO_WM_UNIT_INDEX" val="1_30"/>
  <p:tag name="KSO_WM_UNIT_ID" val="256*l_i*1_30"/>
  <p:tag name="KSO_WM_UNIT_CLEAR" val="1"/>
  <p:tag name="KSO_WM_UNIT_LAYERLEVEL" val="1_1"/>
  <p:tag name="KSO_WM_BEAUTIFY_FLAG" val="#wm#"/>
  <p:tag name="KSO_WM_DIAGRAM_GROUP_CODE" val="l1-1"/>
  <p:tag name="KSO_WM_UNIT_TEXT_FILL_FORE_SCHEMECOLOR_INDEX" val="7"/>
  <p:tag name="KSO_WM_UNIT_TEXT_FILL_TYPE" val="1"/>
</p:tagLst>
</file>

<file path=ppt/tags/tag304.xml><?xml version="1.0" encoding="utf-8"?>
<p:tagLst xmlns:p="http://schemas.openxmlformats.org/presentationml/2006/main">
  <p:tag name="KSO_WM_TAG_VERSION" val="1.0"/>
  <p:tag name="KSO_WM_TEMPLATE_CATEGORY" val="diagram"/>
  <p:tag name="KSO_WM_TEMPLATE_INDEX" val="782"/>
  <p:tag name="KSO_WM_UNIT_TYPE" val="l_i"/>
  <p:tag name="KSO_WM_UNIT_INDEX" val="1_31"/>
  <p:tag name="KSO_WM_UNIT_ID" val="256*l_i*1_3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5.xml><?xml version="1.0" encoding="utf-8"?>
<p:tagLst xmlns:p="http://schemas.openxmlformats.org/presentationml/2006/main">
  <p:tag name="KSO_WM_TAG_VERSION" val="1.0"/>
  <p:tag name="KSO_WM_TEMPLATE_CATEGORY" val="diagram"/>
  <p:tag name="KSO_WM_TEMPLATE_INDEX" val="782"/>
  <p:tag name="KSO_WM_UNIT_TYPE" val="l_i"/>
  <p:tag name="KSO_WM_UNIT_INDEX" val="1_32"/>
  <p:tag name="KSO_WM_UNIT_ID" val="256*l_i*1_3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6.xml><?xml version="1.0" encoding="utf-8"?>
<p:tagLst xmlns:p="http://schemas.openxmlformats.org/presentationml/2006/main">
  <p:tag name="KSO_WM_TAG_VERSION" val="1.0"/>
  <p:tag name="KSO_WM_TEMPLATE_CATEGORY" val="diagram"/>
  <p:tag name="KSO_WM_TEMPLATE_INDEX" val="782"/>
  <p:tag name="KSO_WM_UNIT_TYPE" val="l_i"/>
  <p:tag name="KSO_WM_UNIT_INDEX" val="1_33"/>
  <p:tag name="KSO_WM_UNIT_ID" val="256*l_i*1_3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7.xml><?xml version="1.0" encoding="utf-8"?>
<p:tagLst xmlns:p="http://schemas.openxmlformats.org/presentationml/2006/main">
  <p:tag name="KSO_WM_TAG_VERSION" val="1.0"/>
  <p:tag name="KSO_WM_TEMPLATE_CATEGORY" val="diagram"/>
  <p:tag name="KSO_WM_TEMPLATE_INDEX" val="782"/>
  <p:tag name="KSO_WM_UNIT_TYPE" val="l_i"/>
  <p:tag name="KSO_WM_UNIT_INDEX" val="1_34"/>
  <p:tag name="KSO_WM_UNIT_ID" val="256*l_i*1_3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8.xml><?xml version="1.0" encoding="utf-8"?>
<p:tagLst xmlns:p="http://schemas.openxmlformats.org/presentationml/2006/main">
  <p:tag name="KSO_WM_TAG_VERSION" val="1.0"/>
  <p:tag name="KSO_WM_TEMPLATE_CATEGORY" val="diagram"/>
  <p:tag name="KSO_WM_TEMPLATE_INDEX" val="782"/>
  <p:tag name="KSO_WM_UNIT_TYPE" val="l_i"/>
  <p:tag name="KSO_WM_UNIT_INDEX" val="1_35"/>
  <p:tag name="KSO_WM_UNIT_ID" val="256*l_i*1_35"/>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09.xml><?xml version="1.0" encoding="utf-8"?>
<p:tagLst xmlns:p="http://schemas.openxmlformats.org/presentationml/2006/main">
  <p:tag name="KSO_WM_TAG_VERSION" val="1.0"/>
  <p:tag name="KSO_WM_TEMPLATE_CATEGORY" val="diagram"/>
  <p:tag name="KSO_WM_TEMPLATE_INDEX" val="782"/>
  <p:tag name="KSO_WM_UNIT_TYPE" val="l_h_f"/>
  <p:tag name="KSO_WM_UNIT_INDEX" val="1_3_1"/>
  <p:tag name="KSO_WM_UNIT_ID" val="256*l_h_f*1_3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2"/>
  <p:tag name="KSO_WM_UNIT_ID" val="diagram763_1*p_i*1_2"/>
  <p:tag name="KSO_WM_UNIT_CLEAR" val="1"/>
  <p:tag name="KSO_WM_UNIT_LAYERLEVEL" val="1_1"/>
  <p:tag name="KSO_WM_DIAGRAM_GROUP_CODE" val="p1-1"/>
  <p:tag name="KSO_WM_UNIT_LINE_FORE_SCHEMECOLOR_INDEX" val="10"/>
  <p:tag name="KSO_WM_UNIT_LINE_FILL_TYPE" val="2"/>
</p:tagLst>
</file>

<file path=ppt/tags/tag310.xml><?xml version="1.0" encoding="utf-8"?>
<p:tagLst xmlns:p="http://schemas.openxmlformats.org/presentationml/2006/main">
  <p:tag name="KSO_WM_TAG_VERSION" val="1.0"/>
  <p:tag name="KSO_WM_BEAUTIFY_FLAG" val="#wm#"/>
  <p:tag name="KSO_WM_UNIT_TYPE" val="i"/>
  <p:tag name="KSO_WM_UNIT_ID" val="diagram782_1*i*80"/>
  <p:tag name="KSO_WM_TEMPLATE_CATEGORY" val="diagram"/>
  <p:tag name="KSO_WM_TEMPLATE_INDEX" val="782"/>
  <p:tag name="KSO_WM_UNIT_INDEX" val="80"/>
</p:tagLst>
</file>

<file path=ppt/tags/tag311.xml><?xml version="1.0" encoding="utf-8"?>
<p:tagLst xmlns:p="http://schemas.openxmlformats.org/presentationml/2006/main">
  <p:tag name="KSO_WM_TAG_VERSION" val="1.0"/>
  <p:tag name="KSO_WM_TEMPLATE_CATEGORY" val="diagram"/>
  <p:tag name="KSO_WM_TEMPLATE_INDEX" val="782"/>
  <p:tag name="KSO_WM_UNIT_TYPE" val="l_i"/>
  <p:tag name="KSO_WM_UNIT_INDEX" val="1_39"/>
  <p:tag name="KSO_WM_UNIT_ID" val="256*l_i*1_39"/>
  <p:tag name="KSO_WM_UNIT_CLEAR" val="1"/>
  <p:tag name="KSO_WM_UNIT_LAYERLEVEL" val="1_1"/>
  <p:tag name="KSO_WM_BEAUTIFY_FLAG" val="#wm#"/>
  <p:tag name="KSO_WM_DIAGRAM_GROUP_CODE" val="l1-1"/>
  <p:tag name="KSO_WM_UNIT_TEXT_FILL_FORE_SCHEMECOLOR_INDEX" val="8"/>
  <p:tag name="KSO_WM_UNIT_TEXT_FILL_TYPE" val="1"/>
</p:tagLst>
</file>

<file path=ppt/tags/tag312.xml><?xml version="1.0" encoding="utf-8"?>
<p:tagLst xmlns:p="http://schemas.openxmlformats.org/presentationml/2006/main">
  <p:tag name="KSO_WM_TAG_VERSION" val="1.0"/>
  <p:tag name="KSO_WM_TEMPLATE_CATEGORY" val="diagram"/>
  <p:tag name="KSO_WM_TEMPLATE_INDEX" val="782"/>
  <p:tag name="KSO_WM_UNIT_TYPE" val="l_i"/>
  <p:tag name="KSO_WM_UNIT_INDEX" val="1_40"/>
  <p:tag name="KSO_WM_UNIT_ID" val="256*l_i*1_40"/>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13.xml><?xml version="1.0" encoding="utf-8"?>
<p:tagLst xmlns:p="http://schemas.openxmlformats.org/presentationml/2006/main">
  <p:tag name="KSO_WM_TAG_VERSION" val="1.0"/>
  <p:tag name="KSO_WM_TEMPLATE_CATEGORY" val="diagram"/>
  <p:tag name="KSO_WM_TEMPLATE_INDEX" val="782"/>
  <p:tag name="KSO_WM_UNIT_TYPE" val="l_i"/>
  <p:tag name="KSO_WM_UNIT_INDEX" val="1_41"/>
  <p:tag name="KSO_WM_UNIT_ID" val="256*l_i*1_4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14.xml><?xml version="1.0" encoding="utf-8"?>
<p:tagLst xmlns:p="http://schemas.openxmlformats.org/presentationml/2006/main">
  <p:tag name="KSO_WM_TAG_VERSION" val="1.0"/>
  <p:tag name="KSO_WM_TEMPLATE_CATEGORY" val="diagram"/>
  <p:tag name="KSO_WM_TEMPLATE_INDEX" val="782"/>
  <p:tag name="KSO_WM_UNIT_TYPE" val="l_i"/>
  <p:tag name="KSO_WM_UNIT_INDEX" val="1_42"/>
  <p:tag name="KSO_WM_UNIT_ID" val="256*l_i*1_4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15.xml><?xml version="1.0" encoding="utf-8"?>
<p:tagLst xmlns:p="http://schemas.openxmlformats.org/presentationml/2006/main">
  <p:tag name="KSO_WM_TAG_VERSION" val="1.0"/>
  <p:tag name="KSO_WM_TEMPLATE_CATEGORY" val="diagram"/>
  <p:tag name="KSO_WM_TEMPLATE_INDEX" val="782"/>
  <p:tag name="KSO_WM_UNIT_TYPE" val="l_i"/>
  <p:tag name="KSO_WM_UNIT_INDEX" val="1_43"/>
  <p:tag name="KSO_WM_UNIT_ID" val="256*l_i*1_4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16.xml><?xml version="1.0" encoding="utf-8"?>
<p:tagLst xmlns:p="http://schemas.openxmlformats.org/presentationml/2006/main">
  <p:tag name="KSO_WM_TAG_VERSION" val="1.0"/>
  <p:tag name="KSO_WM_TEMPLATE_CATEGORY" val="diagram"/>
  <p:tag name="KSO_WM_TEMPLATE_INDEX" val="782"/>
  <p:tag name="KSO_WM_UNIT_TYPE" val="l_i"/>
  <p:tag name="KSO_WM_UNIT_INDEX" val="1_44"/>
  <p:tag name="KSO_WM_UNIT_ID" val="256*l_i*1_44"/>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17.xml><?xml version="1.0" encoding="utf-8"?>
<p:tagLst xmlns:p="http://schemas.openxmlformats.org/presentationml/2006/main">
  <p:tag name="KSO_WM_TAG_VERSION" val="1.0"/>
  <p:tag name="KSO_WM_TEMPLATE_CATEGORY" val="diagram"/>
  <p:tag name="KSO_WM_TEMPLATE_INDEX" val="782"/>
  <p:tag name="KSO_WM_UNIT_TYPE" val="l_h_f"/>
  <p:tag name="KSO_WM_UNIT_INDEX" val="1_4_1"/>
  <p:tag name="KSO_WM_UNIT_ID" val="256*l_h_f*1_4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18.xml><?xml version="1.0" encoding="utf-8"?>
<p:tagLst xmlns:p="http://schemas.openxmlformats.org/presentationml/2006/main">
  <p:tag name="KSO_WM_TAG_VERSION" val="1.0"/>
  <p:tag name="KSO_WM_BEAUTIFY_FLAG" val="#wm#"/>
  <p:tag name="KSO_WM_UNIT_TYPE" val="i"/>
  <p:tag name="KSO_WM_UNIT_ID" val="diagram782_1*i*100"/>
  <p:tag name="KSO_WM_TEMPLATE_CATEGORY" val="diagram"/>
  <p:tag name="KSO_WM_TEMPLATE_INDEX" val="782"/>
  <p:tag name="KSO_WM_UNIT_INDEX" val="100"/>
</p:tagLst>
</file>

<file path=ppt/tags/tag319.xml><?xml version="1.0" encoding="utf-8"?>
<p:tagLst xmlns:p="http://schemas.openxmlformats.org/presentationml/2006/main">
  <p:tag name="KSO_WM_TAG_VERSION" val="1.0"/>
  <p:tag name="KSO_WM_TEMPLATE_CATEGORY" val="diagram"/>
  <p:tag name="KSO_WM_TEMPLATE_INDEX" val="782"/>
  <p:tag name="KSO_WM_UNIT_TYPE" val="l_i"/>
  <p:tag name="KSO_WM_UNIT_INDEX" val="1_48"/>
  <p:tag name="KSO_WM_UNIT_ID" val="256*l_i*1_48"/>
  <p:tag name="KSO_WM_UNIT_CLEAR" val="1"/>
  <p:tag name="KSO_WM_UNIT_LAYERLEVEL" val="1_1"/>
  <p:tag name="KSO_WM_BEAUTIFY_FLAG" val="#wm#"/>
  <p:tag name="KSO_WM_DIAGRAM_GROUP_CODE" val="l1-1"/>
  <p:tag name="KSO_WM_UNIT_TEXT_FILL_FORE_SCHEMECOLOR_INDEX" val="9"/>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3"/>
  <p:tag name="KSO_WM_UNIT_ID" val="diagram763_1*p_i*1_3"/>
  <p:tag name="KSO_WM_UNIT_CLEAR" val="1"/>
  <p:tag name="KSO_WM_UNIT_LAYERLEVEL" val="1_1"/>
  <p:tag name="KSO_WM_DIAGRAM_GROUP_CODE" val="p1-1"/>
  <p:tag name="KSO_WM_UNIT_LINE_FORE_SCHEMECOLOR_INDEX" val="5"/>
  <p:tag name="KSO_WM_UNIT_LINE_FILL_TYPE" val="2"/>
</p:tagLst>
</file>

<file path=ppt/tags/tag320.xml><?xml version="1.0" encoding="utf-8"?>
<p:tagLst xmlns:p="http://schemas.openxmlformats.org/presentationml/2006/main">
  <p:tag name="KSO_WM_TAG_VERSION" val="1.0"/>
  <p:tag name="KSO_WM_TEMPLATE_CATEGORY" val="diagram"/>
  <p:tag name="KSO_WM_TEMPLATE_INDEX" val="782"/>
  <p:tag name="KSO_WM_UNIT_TYPE" val="l_i"/>
  <p:tag name="KSO_WM_UNIT_INDEX" val="1_49"/>
  <p:tag name="KSO_WM_UNIT_ID" val="256*l_i*1_49"/>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21.xml><?xml version="1.0" encoding="utf-8"?>
<p:tagLst xmlns:p="http://schemas.openxmlformats.org/presentationml/2006/main">
  <p:tag name="KSO_WM_TAG_VERSION" val="1.0"/>
  <p:tag name="KSO_WM_TEMPLATE_CATEGORY" val="diagram"/>
  <p:tag name="KSO_WM_TEMPLATE_INDEX" val="782"/>
  <p:tag name="KSO_WM_UNIT_TYPE" val="l_i"/>
  <p:tag name="KSO_WM_UNIT_INDEX" val="1_50"/>
  <p:tag name="KSO_WM_UNIT_ID" val="256*l_i*1_50"/>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22.xml><?xml version="1.0" encoding="utf-8"?>
<p:tagLst xmlns:p="http://schemas.openxmlformats.org/presentationml/2006/main">
  <p:tag name="KSO_WM_TAG_VERSION" val="1.0"/>
  <p:tag name="KSO_WM_TEMPLATE_CATEGORY" val="diagram"/>
  <p:tag name="KSO_WM_TEMPLATE_INDEX" val="782"/>
  <p:tag name="KSO_WM_UNIT_TYPE" val="l_i"/>
  <p:tag name="KSO_WM_UNIT_INDEX" val="1_51"/>
  <p:tag name="KSO_WM_UNIT_ID" val="256*l_i*1_51"/>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23.xml><?xml version="1.0" encoding="utf-8"?>
<p:tagLst xmlns:p="http://schemas.openxmlformats.org/presentationml/2006/main">
  <p:tag name="KSO_WM_TAG_VERSION" val="1.0"/>
  <p:tag name="KSO_WM_TEMPLATE_CATEGORY" val="diagram"/>
  <p:tag name="KSO_WM_TEMPLATE_INDEX" val="782"/>
  <p:tag name="KSO_WM_UNIT_TYPE" val="l_i"/>
  <p:tag name="KSO_WM_UNIT_INDEX" val="1_52"/>
  <p:tag name="KSO_WM_UNIT_ID" val="256*l_i*1_52"/>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24.xml><?xml version="1.0" encoding="utf-8"?>
<p:tagLst xmlns:p="http://schemas.openxmlformats.org/presentationml/2006/main">
  <p:tag name="KSO_WM_TAG_VERSION" val="1.0"/>
  <p:tag name="KSO_WM_TEMPLATE_CATEGORY" val="diagram"/>
  <p:tag name="KSO_WM_TEMPLATE_INDEX" val="782"/>
  <p:tag name="KSO_WM_UNIT_TYPE" val="l_i"/>
  <p:tag name="KSO_WM_UNIT_INDEX" val="1_53"/>
  <p:tag name="KSO_WM_UNIT_ID" val="256*l_i*1_53"/>
  <p:tag name="KSO_WM_UNIT_CLEAR" val="1"/>
  <p:tag name="KSO_WM_UNIT_LAYERLEVEL" val="1_1"/>
  <p:tag name="KSO_WM_BEAUTIFY_FLAG" val="#wm#"/>
  <p:tag name="KSO_WM_DIAGRAM_GROUP_CODE" val="l1-1"/>
  <p:tag name="KSO_WM_UNIT_FILL_FORE_SCHEMECOLOR_INDEX" val="16"/>
  <p:tag name="KSO_WM_UNIT_FILL_TYPE" val="1"/>
  <p:tag name="KSO_WM_UNIT_TEXT_FILL_FORE_SCHEMECOLOR_INDEX" val="2"/>
  <p:tag name="KSO_WM_UNIT_TEXT_FILL_TYPE" val="1"/>
</p:tagLst>
</file>

<file path=ppt/tags/tag325.xml><?xml version="1.0" encoding="utf-8"?>
<p:tagLst xmlns:p="http://schemas.openxmlformats.org/presentationml/2006/main">
  <p:tag name="KSO_WM_TAG_VERSION" val="1.0"/>
  <p:tag name="KSO_WM_TEMPLATE_CATEGORY" val="diagram"/>
  <p:tag name="KSO_WM_TEMPLATE_INDEX" val="782"/>
  <p:tag name="KSO_WM_UNIT_TYPE" val="l_h_f"/>
  <p:tag name="KSO_WM_UNIT_INDEX" val="1_5_1"/>
  <p:tag name="KSO_WM_UNIT_ID" val="256*l_h_f*1_5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26.xml><?xml version="1.0" encoding="utf-8"?>
<p:tagLst xmlns:p="http://schemas.openxmlformats.org/presentationml/2006/main">
  <p:tag name="KSO_WM_TAG_VERSION" val="1.0"/>
  <p:tag name="KSO_WM_TEMPLATE_CATEGORY" val="diagram"/>
  <p:tag name="KSO_WM_TEMPLATE_INDEX" val="782"/>
  <p:tag name="KSO_WM_UNIT_TYPE" val="l_h_f"/>
  <p:tag name="KSO_WM_UNIT_INDEX" val="1_6_1"/>
  <p:tag name="KSO_WM_UNIT_ID" val="256*l_h_f*1_6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27.xml><?xml version="1.0" encoding="utf-8"?>
<p:tagLst xmlns:p="http://schemas.openxmlformats.org/presentationml/2006/main">
  <p:tag name="KSO_WM_TEMPLATE_CATEGORY" val=""/>
  <p:tag name="KSO_WM_TEMPLATE_INDEX" val="20184554"/>
</p:tagLst>
</file>

<file path=ppt/tags/tag33.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4"/>
  <p:tag name="KSO_WM_UNIT_ID" val="diagram763_1*p_i*1_4"/>
  <p:tag name="KSO_WM_UNIT_CLEAR" val="1"/>
  <p:tag name="KSO_WM_UNIT_LAYERLEVEL" val="1_1"/>
  <p:tag name="KSO_WM_DIAGRAM_GROUP_CODE" val="p1-1"/>
  <p:tag name="KSO_WM_UNIT_LINE_FORE_SCHEMECOLOR_INDEX" val="8"/>
  <p:tag name="KSO_WM_UNIT_LINE_FILL_TYPE" val="2"/>
</p:tagLst>
</file>

<file path=ppt/tags/tag34.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5"/>
  <p:tag name="KSO_WM_UNIT_ID" val="diagram763_1*p_i*1_5"/>
  <p:tag name="KSO_WM_UNIT_CLEAR" val="1"/>
  <p:tag name="KSO_WM_UNIT_LAYERLEVEL" val="1_1"/>
  <p:tag name="KSO_WM_DIAGRAM_GROUP_CODE" val="p1-1"/>
  <p:tag name="KSO_WM_UNIT_LINE_FORE_SCHEMECOLOR_INDEX" val="6"/>
  <p:tag name="KSO_WM_UNIT_LINE_FILL_TYPE" val="2"/>
</p:tagLst>
</file>

<file path=ppt/tags/tag35.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6"/>
  <p:tag name="KSO_WM_UNIT_ID" val="diagram763_1*p_i*1_6"/>
  <p:tag name="KSO_WM_UNIT_CLEAR" val="1"/>
  <p:tag name="KSO_WM_UNIT_LAYERLEVEL" val="1_1"/>
  <p:tag name="KSO_WM_DIAGRAM_GROUP_CODE" val="p1-1"/>
  <p:tag name="KSO_WM_UNIT_LINE_FORE_SCHEMECOLOR_INDEX" val="7"/>
  <p:tag name="KSO_WM_UNIT_LINE_FILL_TYPE" val="2"/>
</p:tagLst>
</file>

<file path=ppt/tags/tag36.xml><?xml version="1.0" encoding="utf-8"?>
<p:tagLst xmlns:p="http://schemas.openxmlformats.org/presentationml/2006/main">
  <p:tag name="KSO_WM_TAG_VERSION" val="1.0"/>
  <p:tag name="KSO_WM_BEAUTIFY_FLAG" val="#wm#"/>
  <p:tag name="KSO_WM_TEMPLATE_CATEGORY" val="diagram"/>
  <p:tag name="KSO_WM_TEMPLATE_INDEX" val="763"/>
  <p:tag name="KSO_WM_UNIT_ISCONTENTSTITLE" val="0"/>
  <p:tag name="KSO_WM_UNIT_PRESET_TEXT_LEN" val="12"/>
  <p:tag name="KSO_WM_UNIT_TYPE" val="p_h_f"/>
  <p:tag name="KSO_WM_UNIT_INDEX" val="1_1_1"/>
  <p:tag name="KSO_WM_UNIT_ID" val="diagram763_1*p_h_f*1_1_1"/>
  <p:tag name="KSO_WM_UNIT_CLEAR" val="1"/>
  <p:tag name="KSO_WM_UNIT_LAYERLEVEL" val="1_1_1"/>
  <p:tag name="KSO_WM_UNIT_VALUE" val="25"/>
  <p:tag name="KSO_WM_UNIT_HIGHLIGHT" val="0"/>
  <p:tag name="KSO_WM_UNIT_COMPATIBLE" val="0"/>
  <p:tag name="KSO_WM_UNIT_PRESET_TEXT_INDEX" val="3"/>
  <p:tag name="KSO_WM_DIAGRAM_GROUP_CODE" val="p1-1"/>
  <p:tag name="KSO_WM_UNIT_FILL_FORE_SCHEMECOLOR_INDEX" val="10"/>
  <p:tag name="KSO_WM_UNIT_FILL_TYPE" val="1"/>
  <p:tag name="KSO_WM_UNIT_TEXT_FILL_FORE_SCHEMECOLOR_INDEX" val="2"/>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7"/>
  <p:tag name="KSO_WM_UNIT_ID" val="diagram763_1*p_i*1_7"/>
  <p:tag name="KSO_WM_UNIT_CLEAR" val="1"/>
  <p:tag name="KSO_WM_UNIT_LAYERLEVEL" val="1_1"/>
  <p:tag name="KSO_WM_DIAGRAM_GROUP_CODE" val="p1-1"/>
  <p:tag name="KSO_WM_UNIT_FILL_FORE_SCHEMECOLOR_INDEX" val="6"/>
  <p:tag name="KSO_WM_UNIT_FILL_TYPE" val="1"/>
  <p:tag name="KSO_WM_UNIT_TEXT_FILL_FORE_SCHEMECOLOR_INDEX" val="2"/>
  <p:tag name="KSO_WM_UNIT_TEXT_FILL_TYPE"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8"/>
  <p:tag name="KSO_WM_UNIT_ID" val="diagram763_1*p_i*1_8"/>
  <p:tag name="KSO_WM_UNIT_CLEAR" val="1"/>
  <p:tag name="KSO_WM_UNIT_LAYERLEVEL" val="1_1"/>
  <p:tag name="KSO_WM_DIAGRAM_GROUP_CODE" val="p1-1"/>
  <p:tag name="KSO_WM_UNIT_FILL_FORE_SCHEMECOLOR_INDEX" val="9"/>
  <p:tag name="KSO_WM_UNIT_FILL_TYPE" val="1"/>
  <p:tag name="KSO_WM_UNIT_TEXT_FILL_FORE_SCHEMECOLOR_INDEX" val="2"/>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9"/>
  <p:tag name="KSO_WM_UNIT_ID" val="diagram763_1*p_i*1_9"/>
  <p:tag name="KSO_WM_UNIT_CLEAR" val="1"/>
  <p:tag name="KSO_WM_UNIT_LAYERLEVEL" val="1_1"/>
  <p:tag name="KSO_WM_DIAGRAM_GROUP_CODE" val="p1-1"/>
  <p:tag name="KSO_WM_UNIT_FILL_FORE_SCHEMECOLOR_INDEX" val="8"/>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TAG_VERSION" val="1.0"/>
  <p:tag name="KSO_WM_TEMPLATE_CATEGORY" val="custom"/>
  <p:tag name="KSO_WM_TEMPLATE_INDEX" val="20184554"/>
</p:tagLst>
</file>

<file path=ppt/tags/tag40.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0"/>
  <p:tag name="KSO_WM_UNIT_ID" val="diagram763_1*p_i*1_10"/>
  <p:tag name="KSO_WM_UNIT_CLEAR" val="1"/>
  <p:tag name="KSO_WM_UNIT_LAYERLEVEL" val="1_1"/>
  <p:tag name="KSO_WM_DIAGRAM_GROUP_CODE" val="p1-1"/>
  <p:tag name="KSO_WM_UNIT_FILL_FORE_SCHEMECOLOR_INDEX" val="7"/>
  <p:tag name="KSO_WM_UNIT_FILL_TYPE" val="1"/>
  <p:tag name="KSO_WM_UNIT_TEXT_FILL_FORE_SCHEMECOLOR_INDEX" val="2"/>
  <p:tag name="KSO_WM_UNIT_TEXT_FILL_TYPE" val="1"/>
</p:tagLst>
</file>

<file path=ppt/tags/tag41.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1"/>
  <p:tag name="KSO_WM_UNIT_ID" val="diagram763_1*p_i*1_11"/>
  <p:tag name="KSO_WM_UNIT_CLEAR" val="1"/>
  <p:tag name="KSO_WM_UNIT_LAYERLEVEL" val="1_1"/>
  <p:tag name="KSO_WM_DIAGRAM_GROUP_CODE" val="p1-1"/>
  <p:tag name="KSO_WM_UNIT_FILL_FORE_SCHEMECOLOR_INDEX" val="5"/>
  <p:tag name="KSO_WM_UNIT_FILL_TYPE" val="1"/>
  <p:tag name="KSO_WM_UNIT_TEXT_FILL_FORE_SCHEMECOLOR_INDEX" val="2"/>
  <p:tag name="KSO_WM_UNIT_TEXT_FILL_TYPE" val="1"/>
</p:tagLst>
</file>

<file path=ppt/tags/tag42.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2"/>
  <p:tag name="KSO_WM_UNIT_ID" val="diagram763_1*p_i*1_12"/>
  <p:tag name="KSO_WM_UNIT_CLEAR" val="1"/>
  <p:tag name="KSO_WM_UNIT_LAYERLEVEL" val="1_1"/>
  <p:tag name="KSO_WM_DIAGRAM_GROUP_CODE" val="p1-1"/>
  <p:tag name="KSO_WM_UNIT_FILL_FORE_SCHEMECOLOR_INDEX" val="10"/>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3"/>
  <p:tag name="KSO_WM_UNIT_ID" val="diagram763_1*p_i*1_13"/>
  <p:tag name="KSO_WM_UNIT_CLEAR" val="1"/>
  <p:tag name="KSO_WM_UNIT_LAYERLEVEL" val="1_1"/>
  <p:tag name="KSO_WM_DIAGRAM_GROUP_CODE" val="p1-1"/>
  <p:tag name="KSO_WM_UNIT_TEXT_FILL_FORE_SCHEMECOLOR_INDEX" val="13"/>
  <p:tag name="KSO_WM_UNIT_TEXT_FILL_TYPE" val="1"/>
</p:tagLst>
</file>

<file path=ppt/tags/tag44.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4"/>
  <p:tag name="KSO_WM_UNIT_ID" val="diagram763_1*p_i*1_14"/>
  <p:tag name="KSO_WM_UNIT_CLEAR" val="1"/>
  <p:tag name="KSO_WM_UNIT_LAYERLEVEL" val="1_1"/>
  <p:tag name="KSO_WM_DIAGRAM_GROUP_CODE" val="p1-1"/>
  <p:tag name="KSO_WM_UNIT_TEXT_FILL_FORE_SCHEMECOLOR_INDEX" val="13"/>
  <p:tag name="KSO_WM_UNIT_TEXT_FILL_TYPE" val="1"/>
</p:tagLst>
</file>

<file path=ppt/tags/tag45.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5"/>
  <p:tag name="KSO_WM_UNIT_ID" val="diagram763_1*p_i*1_15"/>
  <p:tag name="KSO_WM_UNIT_CLEAR" val="1"/>
  <p:tag name="KSO_WM_UNIT_LAYERLEVEL" val="1_1"/>
  <p:tag name="KSO_WM_DIAGRAM_GROUP_CODE" val="p1-1"/>
</p:tagLst>
</file>

<file path=ppt/tags/tag46.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6"/>
  <p:tag name="KSO_WM_UNIT_ID" val="diagram763_1*p_i*1_16"/>
  <p:tag name="KSO_WM_UNIT_CLEAR" val="1"/>
  <p:tag name="KSO_WM_UNIT_LAYERLEVEL" val="1_1"/>
  <p:tag name="KSO_WM_DIAGRAM_GROUP_CODE" val="p1-1"/>
</p:tagLst>
</file>

<file path=ppt/tags/tag47.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7"/>
  <p:tag name="KSO_WM_UNIT_ID" val="diagram763_1*p_i*1_17"/>
  <p:tag name="KSO_WM_UNIT_CLEAR" val="1"/>
  <p:tag name="KSO_WM_UNIT_LAYERLEVEL" val="1_1"/>
  <p:tag name="KSO_WM_DIAGRAM_GROUP_CODE" val="p1-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763"/>
  <p:tag name="KSO_WM_UNIT_TYPE" val="p_i"/>
  <p:tag name="KSO_WM_UNIT_INDEX" val="1_18"/>
  <p:tag name="KSO_WM_UNIT_ID" val="diagram763_1*p_i*1_18"/>
  <p:tag name="KSO_WM_UNIT_CLEAR" val="1"/>
  <p:tag name="KSO_WM_UNIT_LAYERLEVEL" val="1_1"/>
  <p:tag name="KSO_WM_DIAGRAM_GROUP_CODE" val="p1-1"/>
</p:tagLst>
</file>

<file path=ppt/tags/tag49.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4"/>
  <p:tag name="KSO_WM_UNIT_ID" val="diagram763_1*p_h_a*1_2_4"/>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5"/>
  <p:tag name="KSO_WM_UNIT_TEXT_FILL_TYPE" val="1"/>
</p:tagLst>
</file>

<file path=ppt/tags/tag5.xml><?xml version="1.0" encoding="utf-8"?>
<p:tagLst xmlns:p="http://schemas.openxmlformats.org/presentationml/2006/main">
  <p:tag name="KSO_WM_TAG_VERSION" val="1.0"/>
  <p:tag name="KSO_WM_TEMPLATE_CATEGORY" val="custom"/>
  <p:tag name="KSO_WM_TEMPLATE_INDEX" val="20184554"/>
</p:tagLst>
</file>

<file path=ppt/tags/tag50.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2"/>
  <p:tag name="KSO_WM_UNIT_ID" val="diagram763_1*p_h_a*1_2_2"/>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7"/>
  <p:tag name="KSO_WM_UNIT_TEXT_FILL_TYPE" val="1"/>
</p:tagLst>
</file>

<file path=ppt/tags/tag51.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6"/>
  <p:tag name="KSO_WM_UNIT_ID" val="diagram763_1*p_h_a*1_2_6"/>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10"/>
  <p:tag name="KSO_WM_UNIT_TEXT_FILL_TYPE" val="1"/>
</p:tagLst>
</file>

<file path=ppt/tags/tag52.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5"/>
  <p:tag name="KSO_WM_UNIT_ID" val="diagram763_1*p_h_a*1_2_5"/>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9"/>
  <p:tag name="KSO_WM_UNIT_TEXT_FILL_TYPE" val="1"/>
</p:tagLst>
</file>

<file path=ppt/tags/tag53.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3"/>
  <p:tag name="KSO_WM_UNIT_ID" val="diagram763_1*p_h_a*1_2_3"/>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9"/>
  <p:tag name="KSO_WM_UNIT_TEXT_FILL_TYPE" val="1"/>
</p:tagLst>
</file>

<file path=ppt/tags/tag54.xml><?xml version="1.0" encoding="utf-8"?>
<p:tagLst xmlns:p="http://schemas.openxmlformats.org/presentationml/2006/main">
  <p:tag name="KSO_WM_TAG_VERSION" val="1.0"/>
  <p:tag name="KSO_WM_BEAUTIFY_FLAG" val="#wm#"/>
  <p:tag name="KSO_WM_TEMPLATE_CATEGORY" val="diagram"/>
  <p:tag name="KSO_WM_TEMPLATE_INDEX" val="763"/>
  <p:tag name="KSO_WM_UNIT_TYPE" val="p_h_a"/>
  <p:tag name="KSO_WM_UNIT_INDEX" val="1_2_1"/>
  <p:tag name="KSO_WM_UNIT_ID" val="diagram763_1*p_h_a*1_2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p1-1"/>
  <p:tag name="KSO_WM_UNIT_TEXT_FILL_FORE_SCHEMECOLOR_INDEX" val="6"/>
  <p:tag name="KSO_WM_UNIT_TEXT_FILL_TYPE" val="1"/>
</p:tagLst>
</file>

<file path=ppt/tags/tag55.xml><?xml version="1.0" encoding="utf-8"?>
<p:tagLst xmlns:p="http://schemas.openxmlformats.org/presentationml/2006/main">
  <p:tag name="KSO_WM_TAG_VERSION" val="1.0"/>
  <p:tag name="KSO_WM_BEAUTIFY_FLAG" val="#wm#"/>
  <p:tag name="KSO_WM_TEMPLATE_CATEGORY" val="diagram"/>
  <p:tag name="KSO_WM_TEMPLATE_INDEX" val="763"/>
  <p:tag name="KSO_WM_UNIT_PRESET_TEXT_LEN" val="26"/>
  <p:tag name="KSO_WM_UNIT_TYPE" val="p_h_f"/>
  <p:tag name="KSO_WM_UNIT_INDEX" val="1_2_1"/>
  <p:tag name="KSO_WM_UNIT_ID" val="diagram763_1*p_h_f*1_2_1"/>
  <p:tag name="KSO_WM_UNIT_CLEAR" val="1"/>
  <p:tag name="KSO_WM_UNIT_LAYERLEVEL" val="1_1_1"/>
  <p:tag name="KSO_WM_UNIT_VALUE" val="16"/>
  <p:tag name="KSO_WM_UNIT_HIGHLIGHT" val="0"/>
  <p:tag name="KSO_WM_UNIT_COMPATIBLE" val="0"/>
  <p:tag name="KSO_WM_UNIT_PRESET_TEXT_INDEX" val="4"/>
  <p:tag name="KSO_WM_DIAGRAM_GROUP_CODE" val="p1-1"/>
  <p:tag name="KSO_WM_UNIT_TEXT_FILL_FORE_SCHEMECOLOR_INDEX" val="13"/>
  <p:tag name="KSO_WM_UNIT_TEXT_FILL_TYPE" val="1"/>
</p:tagLst>
</file>

<file path=ppt/tags/tag56.xml><?xml version="1.0" encoding="utf-8"?>
<p:tagLst xmlns:p="http://schemas.openxmlformats.org/presentationml/2006/main">
  <p:tag name="KSO_WM_TAG_VERSION" val="1.0"/>
  <p:tag name="KSO_WM_BEAUTIFY_FLAG" val="#wm#"/>
  <p:tag name="KSO_WM_TEMPLATE_CATEGORY" val="diagram"/>
  <p:tag name="KSO_WM_TEMPLATE_INDEX" val="763"/>
  <p:tag name="KSO_WM_UNIT_PRESET_TEXT_LEN" val="26"/>
  <p:tag name="KSO_WM_UNIT_TYPE" val="p_h_f"/>
  <p:tag name="KSO_WM_UNIT_INDEX" val="1_2_5"/>
  <p:tag name="KSO_WM_UNIT_ID" val="diagram763_1*p_h_f*1_2_5"/>
  <p:tag name="KSO_WM_UNIT_CLEAR" val="1"/>
  <p:tag name="KSO_WM_UNIT_LAYERLEVEL" val="1_1_1"/>
  <p:tag name="KSO_WM_UNIT_VALUE" val="16"/>
  <p:tag name="KSO_WM_UNIT_HIGHLIGHT" val="0"/>
  <p:tag name="KSO_WM_UNIT_COMPATIBLE" val="0"/>
  <p:tag name="KSO_WM_UNIT_PRESET_TEXT_INDEX" val="4"/>
  <p:tag name="KSO_WM_DIAGRAM_GROUP_CODE" val="p1-1"/>
  <p:tag name="KSO_WM_UNIT_TEXT_FILL_FORE_SCHEMECOLOR_INDEX" val="13"/>
  <p:tag name="KSO_WM_UNIT_TEXT_FILL_TYPE" val="1"/>
</p:tagLst>
</file>

<file path=ppt/tags/tag57.xml><?xml version="1.0" encoding="utf-8"?>
<p:tagLst xmlns:p="http://schemas.openxmlformats.org/presentationml/2006/main">
  <p:tag name="KSO_WM_TAG_VERSION" val="1.0"/>
  <p:tag name="KSO_WM_TEMPLATE_CATEGORY" val="diagram"/>
  <p:tag name="KSO_WM_TEMPLATE_INDEX" val="754"/>
  <p:tag name="KSO_WM_UNIT_TYPE" val="l_i"/>
  <p:tag name="KSO_WM_UNIT_INDEX" val="1_1"/>
  <p:tag name="KSO_WM_UNIT_ID" val="258*l_i*1_1"/>
  <p:tag name="KSO_WM_UNIT_CLEAR" val="1"/>
  <p:tag name="KSO_WM_UNIT_LAYERLEVEL" val="1_1"/>
  <p:tag name="KSO_WM_BEAUTIFY_FLAG" val="#wm#"/>
  <p:tag name="KSO_WM_DIAGRAM_GROUP_CODE" val="l1-1"/>
  <p:tag name="KSO_WM_UNIT_LINE_FORE_SCHEMECOLOR_INDEX" val="5"/>
  <p:tag name="KSO_WM_UNIT_LINE_FILL_TYPE" val="2"/>
</p:tagLst>
</file>

<file path=ppt/tags/tag58.xml><?xml version="1.0" encoding="utf-8"?>
<p:tagLst xmlns:p="http://schemas.openxmlformats.org/presentationml/2006/main">
  <p:tag name="KSO_WM_TAG_VERSION" val="1.0"/>
  <p:tag name="KSO_WM_BEAUTIFY_FLAG" val="#wm#"/>
  <p:tag name="KSO_WM_UNIT_TYPE" val="i"/>
  <p:tag name="KSO_WM_UNIT_ID" val="diagram754_3*i*1"/>
  <p:tag name="KSO_WM_TEMPLATE_CATEGORY" val="diagram"/>
  <p:tag name="KSO_WM_TEMPLATE_INDEX" val="754"/>
  <p:tag name="KSO_WM_UNIT_INDEX" val="1"/>
</p:tagLst>
</file>

<file path=ppt/tags/tag59.xml><?xml version="1.0" encoding="utf-8"?>
<p:tagLst xmlns:p="http://schemas.openxmlformats.org/presentationml/2006/main">
  <p:tag name="KSO_WM_TAG_VERSION" val="1.0"/>
  <p:tag name="KSO_WM_TEMPLATE_CATEGORY" val="diagram"/>
  <p:tag name="KSO_WM_TEMPLATE_INDEX" val="754"/>
  <p:tag name="KSO_WM_UNIT_TYPE" val="l_i"/>
  <p:tag name="KSO_WM_UNIT_INDEX" val="1_2"/>
  <p:tag name="KSO_WM_UNIT_ID" val="258*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6.xml><?xml version="1.0" encoding="utf-8"?>
<p:tagLst xmlns:p="http://schemas.openxmlformats.org/presentationml/2006/main">
  <p:tag name="KSO_WM_TEMPLATE_CATEGORY" val="custom"/>
  <p:tag name="KSO_WM_TEMPLATE_INDEX" val="20184554"/>
  <p:tag name="KSO_WM_TAG_VERSION" val="1.0"/>
  <p:tag name="KSO_WM_BEAUTIFY_FLAG" val="#wm#"/>
  <p:tag name="KSO_WM_TEMPLATE_THUMBS_INDEX" val="1、6、9、15、16、22、24、25"/>
  <p:tag name="KSO_WM_TEMPLATE_TOPIC_ID" val="2869567"/>
  <p:tag name="KSO_WM_TEMPLATE_OUTLINE_ID" val="15"/>
  <p:tag name="KSO_WM_TEMPLATE_SCENE_ID" val="1"/>
  <p:tag name="KSO_WM_TEMPLATE_JOB_ID" val="2"/>
  <p:tag name="KSO_WM_TEMPLATE_TOPIC_DEFAULT" val="1"/>
</p:tagLst>
</file>

<file path=ppt/tags/tag60.xml><?xml version="1.0" encoding="utf-8"?>
<p:tagLst xmlns:p="http://schemas.openxmlformats.org/presentationml/2006/main">
  <p:tag name="KSO_WM_TAG_VERSION" val="1.0"/>
  <p:tag name="KSO_WM_TEMPLATE_CATEGORY" val="diagram"/>
  <p:tag name="KSO_WM_TEMPLATE_INDEX" val="754"/>
  <p:tag name="KSO_WM_UNIT_TYPE" val="l_h_f"/>
  <p:tag name="KSO_WM_UNIT_INDEX" val="1_3_1"/>
  <p:tag name="KSO_WM_UNIT_ID" val="258*l_h_f*1_3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5"/>
  <p:tag name="KSO_WM_UNIT_FILL_TYPE" val="1"/>
  <p:tag name="KSO_WM_UNIT_TEXT_FILL_FORE_SCHEMECOLOR_INDEX" val="5"/>
  <p:tag name="KSO_WM_UNIT_TEXT_FILL_TYPE" val="1"/>
</p:tagLst>
</file>

<file path=ppt/tags/tag61.xml><?xml version="1.0" encoding="utf-8"?>
<p:tagLst xmlns:p="http://schemas.openxmlformats.org/presentationml/2006/main">
  <p:tag name="KSO_WM_TAG_VERSION" val="1.0"/>
  <p:tag name="KSO_WM_TEMPLATE_CATEGORY" val="diagram"/>
  <p:tag name="KSO_WM_TEMPLATE_INDEX" val="754"/>
  <p:tag name="KSO_WM_UNIT_TYPE" val="l_i"/>
  <p:tag name="KSO_WM_UNIT_INDEX" val="1_3"/>
  <p:tag name="KSO_WM_UNIT_ID" val="258*l_i*1_3"/>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62.xml><?xml version="1.0" encoding="utf-8"?>
<p:tagLst xmlns:p="http://schemas.openxmlformats.org/presentationml/2006/main">
  <p:tag name="KSO_WM_TAG_VERSION" val="1.0"/>
  <p:tag name="KSO_WM_TEMPLATE_CATEGORY" val="diagram"/>
  <p:tag name="KSO_WM_TEMPLATE_INDEX" val="754"/>
  <p:tag name="KSO_WM_UNIT_TYPE" val="l_i"/>
  <p:tag name="KSO_WM_UNIT_INDEX" val="1_4"/>
  <p:tag name="KSO_WM_UNIT_ID" val="258*l_i*1_4"/>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63.xml><?xml version="1.0" encoding="utf-8"?>
<p:tagLst xmlns:p="http://schemas.openxmlformats.org/presentationml/2006/main">
  <p:tag name="KSO_WM_TAG_VERSION" val="1.0"/>
  <p:tag name="KSO_WM_BEAUTIFY_FLAG" val="#wm#"/>
  <p:tag name="KSO_WM_UNIT_TYPE" val="i"/>
  <p:tag name="KSO_WM_UNIT_ID" val="diagram754_3*i*10"/>
  <p:tag name="KSO_WM_TEMPLATE_CATEGORY" val="diagram"/>
  <p:tag name="KSO_WM_TEMPLATE_INDEX" val="754"/>
  <p:tag name="KSO_WM_UNIT_INDEX" val="10"/>
</p:tagLst>
</file>

<file path=ppt/tags/tag64.xml><?xml version="1.0" encoding="utf-8"?>
<p:tagLst xmlns:p="http://schemas.openxmlformats.org/presentationml/2006/main">
  <p:tag name="KSO_WM_TAG_VERSION" val="1.0"/>
  <p:tag name="KSO_WM_TEMPLATE_CATEGORY" val="diagram"/>
  <p:tag name="KSO_WM_TEMPLATE_INDEX" val="754"/>
  <p:tag name="KSO_WM_UNIT_TYPE" val="l_i"/>
  <p:tag name="KSO_WM_UNIT_INDEX" val="1_5"/>
  <p:tag name="KSO_WM_UNIT_ID" val="258*l_i*1_5"/>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65.xml><?xml version="1.0" encoding="utf-8"?>
<p:tagLst xmlns:p="http://schemas.openxmlformats.org/presentationml/2006/main">
  <p:tag name="KSO_WM_TAG_VERSION" val="1.0"/>
  <p:tag name="KSO_WM_TEMPLATE_CATEGORY" val="diagram"/>
  <p:tag name="KSO_WM_TEMPLATE_INDEX" val="754"/>
  <p:tag name="KSO_WM_UNIT_TYPE" val="l_h_f"/>
  <p:tag name="KSO_WM_UNIT_INDEX" val="1_2_1"/>
  <p:tag name="KSO_WM_UNIT_ID" val="258*l_h_f*1_2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5"/>
  <p:tag name="KSO_WM_UNIT_FILL_TYPE" val="1"/>
  <p:tag name="KSO_WM_UNIT_TEXT_FILL_FORE_SCHEMECOLOR_INDEX" val="5"/>
  <p:tag name="KSO_WM_UNIT_TEXT_FILL_TYPE" val="1"/>
</p:tagLst>
</file>

<file path=ppt/tags/tag66.xml><?xml version="1.0" encoding="utf-8"?>
<p:tagLst xmlns:p="http://schemas.openxmlformats.org/presentationml/2006/main">
  <p:tag name="KSO_WM_TAG_VERSION" val="1.0"/>
  <p:tag name="KSO_WM_TEMPLATE_CATEGORY" val="diagram"/>
  <p:tag name="KSO_WM_TEMPLATE_INDEX" val="754"/>
  <p:tag name="KSO_WM_UNIT_TYPE" val="l_i"/>
  <p:tag name="KSO_WM_UNIT_INDEX" val="1_6"/>
  <p:tag name="KSO_WM_UNIT_ID" val="258*l_i*1_6"/>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67.xml><?xml version="1.0" encoding="utf-8"?>
<p:tagLst xmlns:p="http://schemas.openxmlformats.org/presentationml/2006/main">
  <p:tag name="KSO_WM_TAG_VERSION" val="1.0"/>
  <p:tag name="KSO_WM_TEMPLATE_CATEGORY" val="diagram"/>
  <p:tag name="KSO_WM_TEMPLATE_INDEX" val="754"/>
  <p:tag name="KSO_WM_UNIT_TYPE" val="l_i"/>
  <p:tag name="KSO_WM_UNIT_INDEX" val="1_7"/>
  <p:tag name="KSO_WM_UNIT_ID" val="258*l_i*1_7"/>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68.xml><?xml version="1.0" encoding="utf-8"?>
<p:tagLst xmlns:p="http://schemas.openxmlformats.org/presentationml/2006/main">
  <p:tag name="KSO_WM_TAG_VERSION" val="1.0"/>
  <p:tag name="KSO_WM_BEAUTIFY_FLAG" val="#wm#"/>
  <p:tag name="KSO_WM_UNIT_TYPE" val="i"/>
  <p:tag name="KSO_WM_UNIT_ID" val="diagram754_3*i*19"/>
  <p:tag name="KSO_WM_TEMPLATE_CATEGORY" val="diagram"/>
  <p:tag name="KSO_WM_TEMPLATE_INDEX" val="754"/>
  <p:tag name="KSO_WM_UNIT_INDEX" val="19"/>
</p:tagLst>
</file>

<file path=ppt/tags/tag69.xml><?xml version="1.0" encoding="utf-8"?>
<p:tagLst xmlns:p="http://schemas.openxmlformats.org/presentationml/2006/main">
  <p:tag name="KSO_WM_TAG_VERSION" val="1.0"/>
  <p:tag name="KSO_WM_TEMPLATE_CATEGORY" val="diagram"/>
  <p:tag name="KSO_WM_TEMPLATE_INDEX" val="754"/>
  <p:tag name="KSO_WM_UNIT_TYPE" val="l_i"/>
  <p:tag name="KSO_WM_UNIT_INDEX" val="1_8"/>
  <p:tag name="KSO_WM_UNIT_ID" val="258*l_i*1_8"/>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7.xml><?xml version="1.0" encoding="utf-8"?>
<p:tagLst xmlns:p="http://schemas.openxmlformats.org/presentationml/2006/main">
  <p:tag name="KSO_WM_TEMPLATE_CATEGORY" val=""/>
  <p:tag name="KSO_WM_TEMPLATE_INDEX" val="20184554"/>
</p:tagLst>
</file>

<file path=ppt/tags/tag70.xml><?xml version="1.0" encoding="utf-8"?>
<p:tagLst xmlns:p="http://schemas.openxmlformats.org/presentationml/2006/main">
  <p:tag name="KSO_WM_TAG_VERSION" val="1.0"/>
  <p:tag name="KSO_WM_TEMPLATE_CATEGORY" val="diagram"/>
  <p:tag name="KSO_WM_TEMPLATE_INDEX" val="754"/>
  <p:tag name="KSO_WM_UNIT_TYPE" val="l_h_f"/>
  <p:tag name="KSO_WM_UNIT_INDEX" val="1_1_1"/>
  <p:tag name="KSO_WM_UNIT_ID" val="258*l_h_f*1_1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5"/>
  <p:tag name="KSO_WM_UNIT_FILL_TYPE" val="1"/>
  <p:tag name="KSO_WM_UNIT_TEXT_FILL_FORE_SCHEMECOLOR_INDEX" val="5"/>
  <p:tag name="KSO_WM_UNIT_TEXT_FILL_TYPE" val="1"/>
</p:tagLst>
</file>

<file path=ppt/tags/tag71.xml><?xml version="1.0" encoding="utf-8"?>
<p:tagLst xmlns:p="http://schemas.openxmlformats.org/presentationml/2006/main">
  <p:tag name="KSO_WM_TAG_VERSION" val="1.0"/>
  <p:tag name="KSO_WM_TEMPLATE_CATEGORY" val="diagram"/>
  <p:tag name="KSO_WM_TEMPLATE_INDEX" val="754"/>
  <p:tag name="KSO_WM_UNIT_TYPE" val="l_i"/>
  <p:tag name="KSO_WM_UNIT_INDEX" val="1_9"/>
  <p:tag name="KSO_WM_UNIT_ID" val="258*l_i*1_9"/>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72.xml><?xml version="1.0" encoding="utf-8"?>
<p:tagLst xmlns:p="http://schemas.openxmlformats.org/presentationml/2006/main">
  <p:tag name="KSO_WM_TAG_VERSION" val="1.0"/>
  <p:tag name="KSO_WM_TEMPLATE_CATEGORY" val="diagram"/>
  <p:tag name="KSO_WM_TEMPLATE_INDEX" val="754"/>
  <p:tag name="KSO_WM_UNIT_TYPE" val="l_i"/>
  <p:tag name="KSO_WM_UNIT_INDEX" val="1_10"/>
  <p:tag name="KSO_WM_UNIT_ID" val="258*l_i*1_10"/>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73.xml><?xml version="1.0" encoding="utf-8"?>
<p:tagLst xmlns:p="http://schemas.openxmlformats.org/presentationml/2006/main">
  <p:tag name="KSO_WM_TEMPLATE_CATEGORY" val="diagram"/>
  <p:tag name="KSO_WM_TEMPLATE_INDEX" val="20182016"/>
  <p:tag name="KSO_WM_UNIT_TYPE" val="m_h_i"/>
  <p:tag name="KSO_WM_UNIT_INDEX" val="1_3_1"/>
  <p:tag name="KSO_WM_UNIT_ID" val="diagram20182016_2*m_h_i*1_3_1"/>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74.xml><?xml version="1.0" encoding="utf-8"?>
<p:tagLst xmlns:p="http://schemas.openxmlformats.org/presentationml/2006/main">
  <p:tag name="KSO_WM_TEMPLATE_CATEGORY" val="diagram"/>
  <p:tag name="KSO_WM_TEMPLATE_INDEX" val="20182016"/>
  <p:tag name="KSO_WM_UNIT_TYPE" val="m_h_f"/>
  <p:tag name="KSO_WM_UNIT_INDEX" val="1_3_1"/>
  <p:tag name="KSO_WM_UNIT_ID" val="diagram20182016_2*m_h_f*1_3_1"/>
  <p:tag name="KSO_WM_UNIT_LAYERLEVEL" val="1_1_1"/>
  <p:tag name="KSO_WM_UNIT_VALUE" val="14"/>
  <p:tag name="KSO_WM_UNIT_HIGHLIGHT" val="0"/>
  <p:tag name="KSO_WM_UNIT_COMPATIBLE" val="0"/>
  <p:tag name="KSO_WM_UNIT_CLEAR" val="0"/>
  <p:tag name="KSO_WM_BEAUTIFY_FLAG" val="#wm#"/>
  <p:tag name="KSO_WM_TAG_VERSION" val="1.0"/>
  <p:tag name="KSO_WM_DIAGRAM_GROUP_CODE" val="m1-1"/>
  <p:tag name="KSO_WM_UNIT_PRESET_TEXT" val="请在这里输入您的内容文字"/>
  <p:tag name="KSO_WM_UNIT_TEXT_FILL_FORE_SCHEMECOLOR_INDEX" val="3"/>
  <p:tag name="KSO_WM_UNIT_TEXT_FILL_TYPE" val="1"/>
</p:tagLst>
</file>

<file path=ppt/tags/tag75.xml><?xml version="1.0" encoding="utf-8"?>
<p:tagLst xmlns:p="http://schemas.openxmlformats.org/presentationml/2006/main">
  <p:tag name="KSO_WM_TEMPLATE_CATEGORY" val="diagram"/>
  <p:tag name="KSO_WM_TEMPLATE_INDEX" val="20182016"/>
  <p:tag name="KSO_WM_UNIT_TYPE" val="m_h_a"/>
  <p:tag name="KSO_WM_UNIT_INDEX" val="1_3_1"/>
  <p:tag name="KSO_WM_UNIT_ID" val="diagram20182016_2*m_h_a*1_3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m1-1"/>
  <p:tag name="KSO_WM_UNIT_PRESET_TEXT" val="您的内容文字"/>
  <p:tag name="KSO_WM_UNIT_TEXT_FILL_FORE_SCHEMECOLOR_INDEX" val="3"/>
  <p:tag name="KSO_WM_UNIT_TEXT_FILL_TYPE" val="1"/>
</p:tagLst>
</file>

<file path=ppt/tags/tag76.xml><?xml version="1.0" encoding="utf-8"?>
<p:tagLst xmlns:p="http://schemas.openxmlformats.org/presentationml/2006/main">
  <p:tag name="KSO_WM_TEMPLATE_CATEGORY" val="diagram"/>
  <p:tag name="KSO_WM_TEMPLATE_INDEX" val="20182016"/>
  <p:tag name="KSO_WM_UNIT_TYPE" val="m_i"/>
  <p:tag name="KSO_WM_UNIT_INDEX" val="1_1"/>
  <p:tag name="KSO_WM_UNIT_ID" val="diagram20182016_2*m_i*1_1"/>
  <p:tag name="KSO_WM_UNIT_LAYERLEVEL" val="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77.xml><?xml version="1.0" encoding="utf-8"?>
<p:tagLst xmlns:p="http://schemas.openxmlformats.org/presentationml/2006/main">
  <p:tag name="KSO_WM_TEMPLATE_CATEGORY" val="diagram"/>
  <p:tag name="KSO_WM_TEMPLATE_INDEX" val="20182016"/>
  <p:tag name="KSO_WM_UNIT_TYPE" val="m_h_i"/>
  <p:tag name="KSO_WM_UNIT_INDEX" val="1_1_1"/>
  <p:tag name="KSO_WM_UNIT_ID" val="diagram20182016_2*m_h_i*1_1_1"/>
  <p:tag name="KSO_WM_UNIT_LAYERLEVEL" val="1_1_1"/>
  <p:tag name="KSO_WM_BEAUTIFY_FLAG" val="#wm#"/>
  <p:tag name="KSO_WM_TAG_VERSION" val="1.0"/>
  <p:tag name="KSO_WM_DIAGRAM_GROUP_CODE" val="m1-1"/>
  <p:tag name="KSO_WM_UNIT_FILL_FORE_SCHEMECOLOR_INDEX" val="8"/>
  <p:tag name="KSO_WM_UNIT_FILL_TYPE" val="1"/>
  <p:tag name="KSO_WM_UNIT_TEXT_FILL_FORE_SCHEMECOLOR_INDEX" val="13"/>
  <p:tag name="KSO_WM_UNIT_TEXT_FILL_TYPE" val="1"/>
</p:tagLst>
</file>

<file path=ppt/tags/tag78.xml><?xml version="1.0" encoding="utf-8"?>
<p:tagLst xmlns:p="http://schemas.openxmlformats.org/presentationml/2006/main">
  <p:tag name="KSO_WM_TEMPLATE_CATEGORY" val="diagram"/>
  <p:tag name="KSO_WM_TEMPLATE_INDEX" val="20182016"/>
  <p:tag name="KSO_WM_UNIT_TYPE" val="m_h_i"/>
  <p:tag name="KSO_WM_UNIT_INDEX" val="1_1_2"/>
  <p:tag name="KSO_WM_UNIT_ID" val="diagram20182016_2*m_h_i*1_1_2"/>
  <p:tag name="KSO_WM_UNIT_LAYERLEVEL" val="1_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79.xml><?xml version="1.0" encoding="utf-8"?>
<p:tagLst xmlns:p="http://schemas.openxmlformats.org/presentationml/2006/main">
  <p:tag name="KSO_WM_TEMPLATE_CATEGORY" val="diagram"/>
  <p:tag name="KSO_WM_TEMPLATE_INDEX" val="20182016"/>
  <p:tag name="KSO_WM_UNIT_TYPE" val="m_h_i"/>
  <p:tag name="KSO_WM_UNIT_INDEX" val="1_3_2"/>
  <p:tag name="KSO_WM_UNIT_ID" val="diagram20182016_2*m_h_i*1_3_2"/>
  <p:tag name="KSO_WM_UNIT_LAYERLEVEL" val="1_1_1"/>
  <p:tag name="KSO_WM_BEAUTIFY_FLAG" val="#wm#"/>
  <p:tag name="KSO_WM_TAG_VERSION" val="1.0"/>
  <p:tag name="KSO_WM_DIAGRAM_GROUP_CODE" val="m1-1"/>
  <p:tag name="KSO_WM_UNIT_FILL_FORE_SCHEMECOLOR_INDEX" val="8"/>
  <p:tag name="KSO_WM_UNIT_FILL_TYPE" val="1"/>
  <p:tag name="KSO_WM_UNIT_TEXT_FILL_FORE_SCHEMECOLOR_INDEX" val="13"/>
  <p:tag name="KSO_WM_UNIT_TEXT_FILL_TYPE" val="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1"/>
  <p:tag name="KSO_WM_UNIT_TYPE" val="l_i"/>
  <p:tag name="KSO_WM_UNIT_INDEX" val="1_1"/>
  <p:tag name="KSO_WM_UNIT_ID" val="custom160215_23*l_i*1_1"/>
  <p:tag name="KSO_WM_UNIT_CLEAR" val="1"/>
  <p:tag name="KSO_WM_UNIT_LAYERLEVEL" val="1_1"/>
  <p:tag name="KSO_WM_DIAGRAM_GROUP_CODE" val="l1-3"/>
</p:tagLst>
</file>

<file path=ppt/tags/tag80.xml><?xml version="1.0" encoding="utf-8"?>
<p:tagLst xmlns:p="http://schemas.openxmlformats.org/presentationml/2006/main">
  <p:tag name="KSO_WM_TEMPLATE_CATEGORY" val="diagram"/>
  <p:tag name="KSO_WM_TEMPLATE_INDEX" val="20182016"/>
  <p:tag name="KSO_WM_UNIT_TYPE" val="m_h_i"/>
  <p:tag name="KSO_WM_UNIT_INDEX" val="1_3_3"/>
  <p:tag name="KSO_WM_UNIT_ID" val="diagram20182016_2*m_h_i*1_3_3"/>
  <p:tag name="KSO_WM_UNIT_LAYERLEVEL" val="1_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81.xml><?xml version="1.0" encoding="utf-8"?>
<p:tagLst xmlns:p="http://schemas.openxmlformats.org/presentationml/2006/main">
  <p:tag name="KSO_WM_TEMPLATE_CATEGORY" val="diagram"/>
  <p:tag name="KSO_WM_TEMPLATE_INDEX" val="20182016"/>
  <p:tag name="KSO_WM_UNIT_TYPE" val="m_h_i"/>
  <p:tag name="KSO_WM_UNIT_INDEX" val="1_1_3"/>
  <p:tag name="KSO_WM_UNIT_ID" val="diagram20182016_2*m_h_i*1_1_3"/>
  <p:tag name="KSO_WM_UNIT_LAYERLEVEL" val="1_1_1"/>
  <p:tag name="KSO_WM_BEAUTIFY_FLAG" val="#wm#"/>
  <p:tag name="KSO_WM_TAG_VERSION" val="1.0"/>
  <p:tag name="KSO_WM_DIAGRAM_GROUP_CODE" val="m1-1"/>
  <p:tag name="KSO_WM_UNIT_FILL_FORE_SCHEMECOLOR_INDEX" val="7"/>
  <p:tag name="KSO_WM_UNIT_FILL_TYPE" val="1"/>
  <p:tag name="KSO_WM_UNIT_TEXT_FILL_FORE_SCHEMECOLOR_INDEX" val="13"/>
  <p:tag name="KSO_WM_UNIT_TEXT_FILL_TYPE" val="1"/>
</p:tagLst>
</file>

<file path=ppt/tags/tag82.xml><?xml version="1.0" encoding="utf-8"?>
<p:tagLst xmlns:p="http://schemas.openxmlformats.org/presentationml/2006/main">
  <p:tag name="KSO_WM_TEMPLATE_CATEGORY" val="diagram"/>
  <p:tag name="KSO_WM_TEMPLATE_INDEX" val="20182016"/>
  <p:tag name="KSO_WM_UNIT_TYPE" val="m_h_i"/>
  <p:tag name="KSO_WM_UNIT_INDEX" val="1_3_4"/>
  <p:tag name="KSO_WM_UNIT_ID" val="diagram20182016_2*m_h_i*1_3_4"/>
  <p:tag name="KSO_WM_UNIT_LAYERLEVEL" val="1_1_1"/>
  <p:tag name="KSO_WM_BEAUTIFY_FLAG" val="#wm#"/>
  <p:tag name="KSO_WM_TAG_VERSION" val="1.0"/>
  <p:tag name="KSO_WM_DIAGRAM_GROUP_CODE" val="m1-1"/>
  <p:tag name="KSO_WM_UNIT_FILL_FORE_SCHEMECOLOR_INDEX" val="7"/>
  <p:tag name="KSO_WM_UNIT_FILL_TYPE" val="1"/>
  <p:tag name="KSO_WM_UNIT_TEXT_FILL_FORE_SCHEMECOLOR_INDEX" val="13"/>
  <p:tag name="KSO_WM_UNIT_TEXT_FILL_TYPE" val="1"/>
</p:tagLst>
</file>

<file path=ppt/tags/tag83.xml><?xml version="1.0" encoding="utf-8"?>
<p:tagLst xmlns:p="http://schemas.openxmlformats.org/presentationml/2006/main">
  <p:tag name="KSO_WM_TEMPLATE_CATEGORY" val="diagram"/>
  <p:tag name="KSO_WM_TEMPLATE_INDEX" val="20182016"/>
  <p:tag name="KSO_WM_UNIT_TYPE" val="m_h_i"/>
  <p:tag name="KSO_WM_UNIT_INDEX" val="1_1_4"/>
  <p:tag name="KSO_WM_UNIT_ID" val="diagram20182016_2*m_h_i*1_1_4"/>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4.xml><?xml version="1.0" encoding="utf-8"?>
<p:tagLst xmlns:p="http://schemas.openxmlformats.org/presentationml/2006/main">
  <p:tag name="KSO_WM_TEMPLATE_CATEGORY" val="diagram"/>
  <p:tag name="KSO_WM_TEMPLATE_INDEX" val="20182016"/>
  <p:tag name="KSO_WM_UNIT_TYPE" val="m_h_i"/>
  <p:tag name="KSO_WM_UNIT_INDEX" val="1_1_5"/>
  <p:tag name="KSO_WM_UNIT_ID" val="diagram20182016_2*m_h_i*1_1_5"/>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5.xml><?xml version="1.0" encoding="utf-8"?>
<p:tagLst xmlns:p="http://schemas.openxmlformats.org/presentationml/2006/main">
  <p:tag name="KSO_WM_TEMPLATE_CATEGORY" val="diagram"/>
  <p:tag name="KSO_WM_TEMPLATE_INDEX" val="20182016"/>
  <p:tag name="KSO_WM_UNIT_TYPE" val="m_h_i"/>
  <p:tag name="KSO_WM_UNIT_INDEX" val="1_1_6"/>
  <p:tag name="KSO_WM_UNIT_ID" val="diagram20182016_2*m_h_i*1_1_6"/>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6.xml><?xml version="1.0" encoding="utf-8"?>
<p:tagLst xmlns:p="http://schemas.openxmlformats.org/presentationml/2006/main">
  <p:tag name="KSO_WM_TEMPLATE_CATEGORY" val="diagram"/>
  <p:tag name="KSO_WM_TEMPLATE_INDEX" val="20182016"/>
  <p:tag name="KSO_WM_UNIT_TYPE" val="m_h_i"/>
  <p:tag name="KSO_WM_UNIT_INDEX" val="1_1_7"/>
  <p:tag name="KSO_WM_UNIT_ID" val="diagram20182016_2*m_h_i*1_1_7"/>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7.xml><?xml version="1.0" encoding="utf-8"?>
<p:tagLst xmlns:p="http://schemas.openxmlformats.org/presentationml/2006/main">
  <p:tag name="KSO_WM_TEMPLATE_CATEGORY" val="diagram"/>
  <p:tag name="KSO_WM_TEMPLATE_INDEX" val="20182016"/>
  <p:tag name="KSO_WM_UNIT_TYPE" val="m_h_i"/>
  <p:tag name="KSO_WM_UNIT_INDEX" val="1_1_8"/>
  <p:tag name="KSO_WM_UNIT_ID" val="diagram20182016_2*m_h_i*1_1_8"/>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8.xml><?xml version="1.0" encoding="utf-8"?>
<p:tagLst xmlns:p="http://schemas.openxmlformats.org/presentationml/2006/main">
  <p:tag name="KSO_WM_TEMPLATE_CATEGORY" val="diagram"/>
  <p:tag name="KSO_WM_TEMPLATE_INDEX" val="20182016"/>
  <p:tag name="KSO_WM_UNIT_TYPE" val="m_h_i"/>
  <p:tag name="KSO_WM_UNIT_INDEX" val="1_1_9"/>
  <p:tag name="KSO_WM_UNIT_ID" val="diagram20182016_2*m_h_i*1_1_9"/>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89.xml><?xml version="1.0" encoding="utf-8"?>
<p:tagLst xmlns:p="http://schemas.openxmlformats.org/presentationml/2006/main">
  <p:tag name="KSO_WM_TEMPLATE_CATEGORY" val="diagram"/>
  <p:tag name="KSO_WM_TEMPLATE_INDEX" val="20182016"/>
  <p:tag name="KSO_WM_UNIT_TYPE" val="m_h_i"/>
  <p:tag name="KSO_WM_UNIT_INDEX" val="1_3_5"/>
  <p:tag name="KSO_WM_UNIT_ID" val="diagram20182016_2*m_h_i*1_3_5"/>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215"/>
  <p:tag name="MH" val="20151117172952"/>
  <p:tag name="MH_LIBRARY" val="GRAPHIC"/>
  <p:tag name="MH_TYPE" val="Other"/>
  <p:tag name="MH_ORDER" val="2"/>
  <p:tag name="KSO_WM_UNIT_TYPE" val="l_i"/>
  <p:tag name="KSO_WM_UNIT_INDEX" val="1_2"/>
  <p:tag name="KSO_WM_UNIT_ID" val="custom160215_23*l_i*1_2"/>
  <p:tag name="KSO_WM_UNIT_CLEAR" val="1"/>
  <p:tag name="KSO_WM_UNIT_LAYERLEVEL" val="1_1"/>
  <p:tag name="KSO_WM_DIAGRAM_GROUP_CODE" val="l1-3"/>
</p:tagLst>
</file>

<file path=ppt/tags/tag90.xml><?xml version="1.0" encoding="utf-8"?>
<p:tagLst xmlns:p="http://schemas.openxmlformats.org/presentationml/2006/main">
  <p:tag name="KSO_WM_TEMPLATE_CATEGORY" val="diagram"/>
  <p:tag name="KSO_WM_TEMPLATE_INDEX" val="20182016"/>
  <p:tag name="KSO_WM_UNIT_TYPE" val="m_h_i"/>
  <p:tag name="KSO_WM_UNIT_INDEX" val="1_3_6"/>
  <p:tag name="KSO_WM_UNIT_ID" val="diagram20182016_2*m_h_i*1_3_6"/>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91.xml><?xml version="1.0" encoding="utf-8"?>
<p:tagLst xmlns:p="http://schemas.openxmlformats.org/presentationml/2006/main">
  <p:tag name="KSO_WM_TEMPLATE_CATEGORY" val="diagram"/>
  <p:tag name="KSO_WM_TEMPLATE_INDEX" val="20182016"/>
  <p:tag name="KSO_WM_UNIT_TYPE" val="m_h_i"/>
  <p:tag name="KSO_WM_UNIT_INDEX" val="1_3_7"/>
  <p:tag name="KSO_WM_UNIT_ID" val="diagram20182016_2*m_h_i*1_3_7"/>
  <p:tag name="KSO_WM_UNIT_LAYERLEVEL" val="1_1_1"/>
  <p:tag name="KSO_WM_BEAUTIFY_FLAG" val="#wm#"/>
  <p:tag name="KSO_WM_TAG_VERSION" val="1.0"/>
  <p:tag name="KSO_WM_DIAGRAM_GROUP_CODE" val="m1-1"/>
  <p:tag name="KSO_WM_UNIT_FILL_FORE_SCHEMECOLOR_INDEX" val="10"/>
  <p:tag name="KSO_WM_UNIT_FILL_TYPE" val="1"/>
  <p:tag name="KSO_WM_UNIT_TEXT_FILL_FORE_SCHEMECOLOR_INDEX" val="13"/>
  <p:tag name="KSO_WM_UNIT_TEXT_FILL_TYPE" val="1"/>
</p:tagLst>
</file>

<file path=ppt/tags/tag92.xml><?xml version="1.0" encoding="utf-8"?>
<p:tagLst xmlns:p="http://schemas.openxmlformats.org/presentationml/2006/main">
  <p:tag name="KSO_WM_TEMPLATE_CATEGORY" val="diagram"/>
  <p:tag name="KSO_WM_TEMPLATE_INDEX" val="20182016"/>
  <p:tag name="KSO_WM_UNIT_TYPE" val="m_h_i"/>
  <p:tag name="KSO_WM_UNIT_INDEX" val="1_2_1"/>
  <p:tag name="KSO_WM_UNIT_ID" val="diagram20182016_2*m_h_i*1_2_1"/>
  <p:tag name="KSO_WM_UNIT_LAYERLEVEL" val="1_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93.xml><?xml version="1.0" encoding="utf-8"?>
<p:tagLst xmlns:p="http://schemas.openxmlformats.org/presentationml/2006/main">
  <p:tag name="KSO_WM_TEMPLATE_CATEGORY" val="diagram"/>
  <p:tag name="KSO_WM_TEMPLATE_INDEX" val="20182016"/>
  <p:tag name="KSO_WM_UNIT_TYPE" val="m_h_i"/>
  <p:tag name="KSO_WM_UNIT_INDEX" val="1_3_8"/>
  <p:tag name="KSO_WM_UNIT_ID" val="diagram20182016_2*m_h_i*1_3_8"/>
  <p:tag name="KSO_WM_UNIT_LAYERLEVEL" val="1_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94.xml><?xml version="1.0" encoding="utf-8"?>
<p:tagLst xmlns:p="http://schemas.openxmlformats.org/presentationml/2006/main">
  <p:tag name="KSO_WM_TEMPLATE_CATEGORY" val="diagram"/>
  <p:tag name="KSO_WM_TEMPLATE_INDEX" val="20182016"/>
  <p:tag name="KSO_WM_UNIT_TYPE" val="m_h_i"/>
  <p:tag name="KSO_WM_UNIT_INDEX" val="1_2_2"/>
  <p:tag name="KSO_WM_UNIT_ID" val="diagram20182016_2*m_h_i*1_2_2"/>
  <p:tag name="KSO_WM_UNIT_LAYERLEVEL" val="1_1_1"/>
  <p:tag name="KSO_WM_BEAUTIFY_FLAG" val="#wm#"/>
  <p:tag name="KSO_WM_TAG_VERSION" val="1.0"/>
  <p:tag name="KSO_WM_DIAGRAM_GROUP_CODE" val="m1-1"/>
  <p:tag name="KSO_WM_UNIT_FILL_FORE_SCHEMECOLOR_INDEX" val="8"/>
  <p:tag name="KSO_WM_UNIT_FILL_TYPE" val="1"/>
  <p:tag name="KSO_WM_UNIT_TEXT_FILL_FORE_SCHEMECOLOR_INDEX" val="13"/>
  <p:tag name="KSO_WM_UNIT_TEXT_FILL_TYPE" val="1"/>
</p:tagLst>
</file>

<file path=ppt/tags/tag95.xml><?xml version="1.0" encoding="utf-8"?>
<p:tagLst xmlns:p="http://schemas.openxmlformats.org/presentationml/2006/main">
  <p:tag name="KSO_WM_TEMPLATE_CATEGORY" val="diagram"/>
  <p:tag name="KSO_WM_TEMPLATE_INDEX" val="20182016"/>
  <p:tag name="KSO_WM_UNIT_TYPE" val="m_h_i"/>
  <p:tag name="KSO_WM_UNIT_INDEX" val="1_2_3"/>
  <p:tag name="KSO_WM_UNIT_ID" val="diagram20182016_2*m_h_i*1_2_3"/>
  <p:tag name="KSO_WM_UNIT_LAYERLEVEL" val="1_1_1"/>
  <p:tag name="KSO_WM_BEAUTIFY_FLAG" val="#wm#"/>
  <p:tag name="KSO_WM_TAG_VERSION" val="1.0"/>
  <p:tag name="KSO_WM_DIAGRAM_GROUP_CODE" val="m1-1"/>
  <p:tag name="KSO_WM_UNIT_FILL_FORE_SCHEMECOLOR_INDEX" val="9"/>
  <p:tag name="KSO_WM_UNIT_FILL_TYPE" val="1"/>
  <p:tag name="KSO_WM_UNIT_TEXT_FILL_FORE_SCHEMECOLOR_INDEX" val="13"/>
  <p:tag name="KSO_WM_UNIT_TEXT_FILL_TYPE" val="1"/>
</p:tagLst>
</file>

<file path=ppt/tags/tag96.xml><?xml version="1.0" encoding="utf-8"?>
<p:tagLst xmlns:p="http://schemas.openxmlformats.org/presentationml/2006/main">
  <p:tag name="KSO_WM_TEMPLATE_CATEGORY" val="diagram"/>
  <p:tag name="KSO_WM_TEMPLATE_INDEX" val="20182016"/>
  <p:tag name="KSO_WM_UNIT_TYPE" val="m_h_i"/>
  <p:tag name="KSO_WM_UNIT_INDEX" val="1_2_4"/>
  <p:tag name="KSO_WM_UNIT_ID" val="diagram20182016_2*m_h_i*1_2_4"/>
  <p:tag name="KSO_WM_UNIT_LAYERLEVEL" val="1_1_1"/>
  <p:tag name="KSO_WM_BEAUTIFY_FLAG" val="#wm#"/>
  <p:tag name="KSO_WM_TAG_VERSION" val="1.0"/>
  <p:tag name="KSO_WM_DIAGRAM_GROUP_CODE" val="m1-1"/>
  <p:tag name="KSO_WM_UNIT_FILL_FORE_SCHEMECOLOR_INDEX" val="7"/>
  <p:tag name="KSO_WM_UNIT_FILL_TYPE" val="1"/>
  <p:tag name="KSO_WM_UNIT_TEXT_FILL_FORE_SCHEMECOLOR_INDEX" val="13"/>
  <p:tag name="KSO_WM_UNIT_TEXT_FILL_TYPE" val="1"/>
</p:tagLst>
</file>

<file path=ppt/tags/tag97.xml><?xml version="1.0" encoding="utf-8"?>
<p:tagLst xmlns:p="http://schemas.openxmlformats.org/presentationml/2006/main">
  <p:tag name="KSO_WM_TEMPLATE_CATEGORY" val="diagram"/>
  <p:tag name="KSO_WM_TEMPLATE_INDEX" val="20182016"/>
  <p:tag name="KSO_WM_UNIT_TYPE" val="m_h_f"/>
  <p:tag name="KSO_WM_UNIT_INDEX" val="1_1_1"/>
  <p:tag name="KSO_WM_UNIT_ID" val="diagram20182016_2*m_h_f*1_1_1"/>
  <p:tag name="KSO_WM_UNIT_LAYERLEVEL" val="1_1_1"/>
  <p:tag name="KSO_WM_UNIT_VALUE" val="14"/>
  <p:tag name="KSO_WM_UNIT_HIGHLIGHT" val="0"/>
  <p:tag name="KSO_WM_UNIT_COMPATIBLE" val="0"/>
  <p:tag name="KSO_WM_UNIT_CLEAR" val="0"/>
  <p:tag name="KSO_WM_BEAUTIFY_FLAG" val="#wm#"/>
  <p:tag name="KSO_WM_TAG_VERSION" val="1.0"/>
  <p:tag name="KSO_WM_DIAGRAM_GROUP_CODE" val="m1-1"/>
  <p:tag name="KSO_WM_UNIT_PRESET_TEXT" val="请在这里输入您的内容文字"/>
  <p:tag name="KSO_WM_UNIT_TEXT_FILL_FORE_SCHEMECOLOR_INDEX" val="3"/>
  <p:tag name="KSO_WM_UNIT_TEXT_FILL_TYPE" val="1"/>
</p:tagLst>
</file>

<file path=ppt/tags/tag98.xml><?xml version="1.0" encoding="utf-8"?>
<p:tagLst xmlns:p="http://schemas.openxmlformats.org/presentationml/2006/main">
  <p:tag name="KSO_WM_TEMPLATE_CATEGORY" val="diagram"/>
  <p:tag name="KSO_WM_TEMPLATE_INDEX" val="20182016"/>
  <p:tag name="KSO_WM_UNIT_TYPE" val="m_h_a"/>
  <p:tag name="KSO_WM_UNIT_INDEX" val="1_1_1"/>
  <p:tag name="KSO_WM_UNIT_ID" val="diagram20182016_2*m_h_a*1_1_1"/>
  <p:tag name="KSO_WM_UNIT_LAYERLEVEL" val="1_1_1"/>
  <p:tag name="KSO_WM_UNIT_VALUE" val="6"/>
  <p:tag name="KSO_WM_UNIT_HIGHLIGHT" val="0"/>
  <p:tag name="KSO_WM_UNIT_COMPATIBLE" val="0"/>
  <p:tag name="KSO_WM_UNIT_CLEAR" val="0"/>
  <p:tag name="KSO_WM_BEAUTIFY_FLAG" val="#wm#"/>
  <p:tag name="KSO_WM_TAG_VERSION" val="1.0"/>
  <p:tag name="KSO_WM_DIAGRAM_GROUP_CODE" val="m1-1"/>
  <p:tag name="KSO_WM_UNIT_PRESET_TEXT" val="您的内容文字"/>
  <p:tag name="KSO_WM_UNIT_TEXT_FILL_FORE_SCHEMECOLOR_INDEX" val="3"/>
  <p:tag name="KSO_WM_UNIT_TEXT_FILL_TYPE" val="1"/>
</p:tagLst>
</file>

<file path=ppt/tags/tag99.xml><?xml version="1.0" encoding="utf-8"?>
<p:tagLst xmlns:p="http://schemas.openxmlformats.org/presentationml/2006/main">
  <p:tag name="KSO_WM_TEMPLATE_CATEGORY" val="diagram"/>
  <p:tag name="KSO_WM_TEMPLATE_INDEX" val="20182016"/>
  <p:tag name="KSO_WM_UNIT_TYPE" val="m_h_f"/>
  <p:tag name="KSO_WM_UNIT_INDEX" val="1_2_1"/>
  <p:tag name="KSO_WM_UNIT_ID" val="diagram20182016_2*m_h_f*1_2_1"/>
  <p:tag name="KSO_WM_UNIT_LAYERLEVEL" val="1_1_1"/>
  <p:tag name="KSO_WM_UNIT_VALUE" val="14"/>
  <p:tag name="KSO_WM_UNIT_HIGHLIGHT" val="0"/>
  <p:tag name="KSO_WM_UNIT_COMPATIBLE" val="0"/>
  <p:tag name="KSO_WM_UNIT_CLEAR" val="0"/>
  <p:tag name="KSO_WM_BEAUTIFY_FLAG" val="#wm#"/>
  <p:tag name="KSO_WM_TAG_VERSION" val="1.0"/>
  <p:tag name="KSO_WM_DIAGRAM_GROUP_CODE" val="m1-1"/>
  <p:tag name="KSO_WM_UNIT_PRESET_TEXT" val="请在这里输入您的内容文字"/>
  <p:tag name="KSO_WM_UNIT_TEXT_FILL_FORE_SCHEMECOLOR_INDEX" val="3"/>
  <p:tag name="KSO_WM_UNIT_TEXT_FILL_TYPE" val="1"/>
</p:tagLst>
</file>

<file path=ppt/theme/theme1.xml><?xml version="1.0" encoding="utf-8"?>
<a:theme xmlns:a="http://schemas.openxmlformats.org/drawingml/2006/main" name="自定义设计方案">
  <a:themeElements>
    <a:clrScheme name="自定义 100">
      <a:dk1>
        <a:srgbClr val="000000"/>
      </a:dk1>
      <a:lt1>
        <a:srgbClr val="FFFFFF"/>
      </a:lt1>
      <a:dk2>
        <a:srgbClr val="000101"/>
      </a:dk2>
      <a:lt2>
        <a:srgbClr val="FFFFFF"/>
      </a:lt2>
      <a:accent1>
        <a:srgbClr val="FFFFFF"/>
      </a:accent1>
      <a:accent2>
        <a:srgbClr val="FFFFFF"/>
      </a:accent2>
      <a:accent3>
        <a:srgbClr val="FFFFFF"/>
      </a:accent3>
      <a:accent4>
        <a:srgbClr val="FFFFFF"/>
      </a:accent4>
      <a:accent5>
        <a:srgbClr val="FFFFFF"/>
      </a:accent5>
      <a:accent6>
        <a:srgbClr val="000101"/>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00">
      <a:dk1>
        <a:srgbClr val="000000"/>
      </a:dk1>
      <a:lt1>
        <a:srgbClr val="FFFFFF"/>
      </a:lt1>
      <a:dk2>
        <a:srgbClr val="000101"/>
      </a:dk2>
      <a:lt2>
        <a:srgbClr val="FFFFFF"/>
      </a:lt2>
      <a:accent1>
        <a:srgbClr val="FFFFFF"/>
      </a:accent1>
      <a:accent2>
        <a:srgbClr val="FFFFFF"/>
      </a:accent2>
      <a:accent3>
        <a:srgbClr val="FFFFFF"/>
      </a:accent3>
      <a:accent4>
        <a:srgbClr val="FFFFFF"/>
      </a:accent4>
      <a:accent5>
        <a:srgbClr val="FFFFFF"/>
      </a:accent5>
      <a:accent6>
        <a:srgbClr val="000101"/>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128">
      <a:dk1>
        <a:sysClr val="windowText" lastClr="000000"/>
      </a:dk1>
      <a:lt1>
        <a:sysClr val="window" lastClr="FFFFFF"/>
      </a:lt1>
      <a:dk2>
        <a:srgbClr val="44546A"/>
      </a:dk2>
      <a:lt2>
        <a:srgbClr val="E7E6E6"/>
      </a:lt2>
      <a:accent1>
        <a:srgbClr val="5B9BD5"/>
      </a:accent1>
      <a:accent2>
        <a:srgbClr val="2E75B5"/>
      </a:accent2>
      <a:accent3>
        <a:srgbClr val="A5A5A5"/>
      </a:accent3>
      <a:accent4>
        <a:srgbClr val="2E75B5"/>
      </a:accent4>
      <a:accent5>
        <a:srgbClr val="4472C4"/>
      </a:accent5>
      <a:accent6>
        <a:srgbClr val="2E75B5"/>
      </a:accent6>
      <a:hlink>
        <a:srgbClr val="2E75B5"/>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D70010"/>
    </a:accent1>
    <a:accent2>
      <a:srgbClr val="254BA0"/>
    </a:accent2>
    <a:accent3>
      <a:srgbClr val="570B0B"/>
    </a:accent3>
    <a:accent4>
      <a:srgbClr val="404D66"/>
    </a:accent4>
    <a:accent5>
      <a:srgbClr val="01B7C5"/>
    </a:accent5>
    <a:accent6>
      <a:srgbClr val="70AD47"/>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38483</Words>
  <Application>WPS 演示</Application>
  <PresentationFormat>全屏显示(16:9)</PresentationFormat>
  <Paragraphs>2891</Paragraphs>
  <Slides>96</Slides>
  <Notes>6</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96</vt:i4>
      </vt:variant>
    </vt:vector>
  </HeadingPairs>
  <TitlesOfParts>
    <vt:vector size="120" baseType="lpstr">
      <vt:lpstr>Arial</vt:lpstr>
      <vt:lpstr>宋体</vt:lpstr>
      <vt:lpstr>Wingdings</vt:lpstr>
      <vt:lpstr>微软雅黑</vt:lpstr>
      <vt:lpstr>Calibri</vt:lpstr>
      <vt:lpstr>Arial Unicode MS</vt:lpstr>
      <vt:lpstr>Helvetica</vt:lpstr>
      <vt:lpstr>GeosansLight</vt:lpstr>
      <vt:lpstr>Lato Light</vt:lpstr>
      <vt:lpstr>Lato</vt:lpstr>
      <vt:lpstr>Calibri Light</vt:lpstr>
      <vt:lpstr>微软雅黑 Light</vt:lpstr>
      <vt:lpstr>Helvetica Neue</vt:lpstr>
      <vt:lpstr>Helvetica Neue Medium</vt:lpstr>
      <vt:lpstr>苹方-简</vt:lpstr>
      <vt:lpstr>Segoe Print</vt:lpstr>
      <vt:lpstr>等线</vt:lpstr>
      <vt:lpstr>Times New Roman</vt:lpstr>
      <vt:lpstr>Arial</vt:lpstr>
      <vt:lpstr>Calibri</vt:lpstr>
      <vt:lpstr>自定义设计方案</vt:lpstr>
      <vt:lpstr>1_自定义设计方案</vt:lpstr>
      <vt:lpstr>Office 主题</vt:lpstr>
      <vt:lpstr>1_Office 主题</vt:lpstr>
      <vt:lpstr>PowerPoint 演示文稿</vt:lpstr>
      <vt:lpstr>PowerPoint 演示文稿</vt:lpstr>
      <vt:lpstr>链村的故事——区块链基本原理解析  A Store of  BlackChain Village Analysis of the Basic Principle of Blockchain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GJS</dc:creator>
  <cp:lastModifiedBy>宋昱恒</cp:lastModifiedBy>
  <cp:revision>92</cp:revision>
  <dcterms:created xsi:type="dcterms:W3CDTF">1900-01-01T00:00:00Z</dcterms:created>
  <dcterms:modified xsi:type="dcterms:W3CDTF">2018-10-17T11:19:06Z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